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4" r:id="rId4"/>
    <p:sldId id="265" r:id="rId5"/>
    <p:sldId id="268" r:id="rId6"/>
    <p:sldId id="266" r:id="rId7"/>
    <p:sldId id="270" r:id="rId8"/>
    <p:sldId id="271" r:id="rId9"/>
    <p:sldId id="269" r:id="rId10"/>
    <p:sldId id="273" r:id="rId11"/>
    <p:sldId id="272" r:id="rId12"/>
    <p:sldId id="277" r:id="rId13"/>
    <p:sldId id="276" r:id="rId14"/>
    <p:sldId id="275" r:id="rId15"/>
    <p:sldId id="274" r:id="rId16"/>
    <p:sldId id="267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C3C4"/>
    <a:srgbClr val="057FAF"/>
    <a:srgbClr val="055E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48"/>
  </p:normalViewPr>
  <p:slideViewPr>
    <p:cSldViewPr snapToGrid="0" snapToObjects="1">
      <p:cViewPr varScale="1">
        <p:scale>
          <a:sx n="96" d="100"/>
          <a:sy n="96" d="100"/>
        </p:scale>
        <p:origin x="62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5E57-3F31-0F48-9E8F-92C572FC17D8}" type="datetimeFigureOut">
              <a:rPr lang="en-US" smtClean="0"/>
              <a:t>6/7/18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DB12-B51B-B14F-BE6F-B5F60D62B1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15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5E57-3F31-0F48-9E8F-92C572FC17D8}" type="datetimeFigureOut">
              <a:rPr lang="en-US" smtClean="0"/>
              <a:t>6/7/18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DB12-B51B-B14F-BE6F-B5F60D62B1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5E57-3F31-0F48-9E8F-92C572FC17D8}" type="datetimeFigureOut">
              <a:rPr lang="en-US" smtClean="0"/>
              <a:t>6/7/18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DB12-B51B-B14F-BE6F-B5F60D62B1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17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5E57-3F31-0F48-9E8F-92C572FC17D8}" type="datetimeFigureOut">
              <a:rPr lang="en-US" smtClean="0"/>
              <a:t>6/7/18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DB12-B51B-B14F-BE6F-B5F60D62B1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27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5E57-3F31-0F48-9E8F-92C572FC17D8}" type="datetimeFigureOut">
              <a:rPr lang="en-US" smtClean="0"/>
              <a:t>6/7/18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DB12-B51B-B14F-BE6F-B5F60D62B1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5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5E57-3F31-0F48-9E8F-92C572FC17D8}" type="datetimeFigureOut">
              <a:rPr lang="en-US" smtClean="0"/>
              <a:t>6/7/18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DB12-B51B-B14F-BE6F-B5F60D62B1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5E57-3F31-0F48-9E8F-92C572FC17D8}" type="datetimeFigureOut">
              <a:rPr lang="en-US" smtClean="0"/>
              <a:t>6/7/18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DB12-B51B-B14F-BE6F-B5F60D62B1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8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5E57-3F31-0F48-9E8F-92C572FC17D8}" type="datetimeFigureOut">
              <a:rPr lang="en-US" smtClean="0"/>
              <a:t>6/7/18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DB12-B51B-B14F-BE6F-B5F60D62B1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9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5E57-3F31-0F48-9E8F-92C572FC17D8}" type="datetimeFigureOut">
              <a:rPr lang="en-US" smtClean="0"/>
              <a:t>6/7/18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DB12-B51B-B14F-BE6F-B5F60D62B1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40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5E57-3F31-0F48-9E8F-92C572FC17D8}" type="datetimeFigureOut">
              <a:rPr lang="en-US" smtClean="0"/>
              <a:t>6/7/18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DB12-B51B-B14F-BE6F-B5F60D62B1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99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5E57-3F31-0F48-9E8F-92C572FC17D8}" type="datetimeFigureOut">
              <a:rPr lang="en-US" smtClean="0"/>
              <a:t>6/7/18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DB12-B51B-B14F-BE6F-B5F60D62B1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14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B5E57-3F31-0F48-9E8F-92C572FC17D8}" type="datetimeFigureOut">
              <a:rPr lang="en-US" smtClean="0"/>
              <a:t>6/7/18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5DB12-B51B-B14F-BE6F-B5F60D62B1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1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ecurity@telegram.or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om.tricktrap.rps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ltouroumov/rockpaperspam-client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emf"/><Relationship Id="rId4" Type="http://schemas.openxmlformats.org/officeDocument/2006/relationships/hyperlink" Target="https://github.com/ltouroumov/rockpaperspam-server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touroumov.ch/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hyperlink" Target="https://www.securingapps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emf"/><Relationship Id="rId7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print.iacr.org/2016/1013.pdf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675" y="1557906"/>
            <a:ext cx="2895600" cy="3457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25225" y="217333"/>
            <a:ext cx="64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Man in the contacts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82212" y="979996"/>
            <a:ext cx="71097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58C3C4"/>
                </a:solidFill>
                <a:latin typeface="Montserrat" charset="0"/>
                <a:ea typeface="Montserrat" charset="0"/>
                <a:cs typeface="Montserrat" charset="0"/>
              </a:rPr>
              <a:t>a</a:t>
            </a:r>
            <a:r>
              <a:rPr lang="en-US" sz="2100">
                <a:solidFill>
                  <a:srgbClr val="58C3C4"/>
                </a:solidFill>
                <a:latin typeface="Montserrat" charset="0"/>
                <a:ea typeface="Montserrat" charset="0"/>
                <a:cs typeface="Montserrat" charset="0"/>
              </a:rPr>
              <a:t>nd </a:t>
            </a:r>
            <a:r>
              <a:rPr lang="en-US" sz="2100" dirty="0">
                <a:solidFill>
                  <a:srgbClr val="58C3C4"/>
                </a:solidFill>
                <a:latin typeface="Montserrat" charset="0"/>
                <a:ea typeface="Montserrat" charset="0"/>
                <a:cs typeface="Montserrat" charset="0"/>
              </a:rPr>
              <a:t>secure messengers: the ultimate spear-phishing weapon?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88077" y="1555139"/>
            <a:ext cx="2630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Laureline</a:t>
            </a:r>
            <a:r>
              <a:rPr lang="en-US" sz="1400" dirty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 DAVID / Jérémy MATOS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2882"/>
            <a:ext cx="12192000" cy="47053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358" y="81639"/>
            <a:ext cx="3218360" cy="202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8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5225" y="217333"/>
            <a:ext cx="64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Man in the contacts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3610" y="2565840"/>
            <a:ext cx="8991538" cy="426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Convince Alice and Bob to download a social game from the official </a:t>
            </a:r>
            <a:r>
              <a:rPr lang="en-US" sz="1400" dirty="0" err="1">
                <a:latin typeface="Montserrat Light" charset="0"/>
                <a:ea typeface="Montserrat Light" charset="0"/>
                <a:cs typeface="Montserrat Light" charset="0"/>
              </a:rPr>
              <a:t>PlayStore</a:t>
            </a: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 requiring contact permissions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When Alice and Bob start the game, a remote server controlled by Eve is notified that they have a secure messenger installed and now listens for contact orders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Eve asks remote server to create “ Alice” in Bob’s phone and “ Bob” in Alice’s phone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Eve sends as “ Alice” via secure messenger an introduction message to Bob. </a:t>
            </a:r>
            <a:b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</a:b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Bob is thinking he is talking to real Alice.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Eve forwards as “ Bob” the answer of Bob to Alice.</a:t>
            </a:r>
            <a:b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</a:b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 Alice is convinced it is the real Bob because it’s really his words.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Alice answers to ” Bob”, who is in fact Eve. Eve can now forward the message to Bob as “ Alice”. </a:t>
            </a:r>
            <a:b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</a:b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Bob is also convinced. </a:t>
            </a: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  <a:sym typeface="Wingdings" pitchFamily="2" charset="2"/>
              </a:rPr>
              <a:t> We now have a full Man in the Middle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Montserrat Light" charset="0"/>
              <a:ea typeface="Montserrat Light" charset="0"/>
              <a:cs typeface="Montserrat Light" charset="0"/>
              <a:sym typeface="Wingdings" pitchFamily="2" charset="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Montserrat Light" charset="0"/>
                <a:ea typeface="Montserrat Light" charset="0"/>
                <a:cs typeface="Montserrat Light" charset="0"/>
                <a:sym typeface="Wingdings" pitchFamily="2" charset="2"/>
              </a:rPr>
              <a:t>Alice and Bob are using E2E encrypted communications but they are talking to the wrong contact without noticing</a:t>
            </a:r>
            <a:b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</a:br>
            <a:endParaRPr lang="en-US" sz="14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3855" y="1652719"/>
            <a:ext cx="8579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Attack scenario 1: Man in the Middle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533" y="959195"/>
            <a:ext cx="2895600" cy="3457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69935" y="956428"/>
            <a:ext cx="2630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Laureline</a:t>
            </a:r>
            <a:r>
              <a:rPr lang="en-US" sz="1400" dirty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 DAVID / Jérémy MATOS</a:t>
            </a:r>
          </a:p>
        </p:txBody>
      </p:sp>
    </p:spTree>
    <p:extLst>
      <p:ext uri="{BB962C8B-B14F-4D97-AF65-F5344CB8AC3E}">
        <p14:creationId xmlns:p14="http://schemas.microsoft.com/office/powerpoint/2010/main" val="1742479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5225" y="217333"/>
            <a:ext cx="64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Man in the contacts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3610" y="2314047"/>
            <a:ext cx="8182466" cy="361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Simple evaluation: risk = easiness of attack * user impact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Montserrat Light" charset="0"/>
                <a:ea typeface="Montserrat Light" charset="0"/>
                <a:cs typeface="Montserrat Light" charset="0"/>
              </a:rPr>
              <a:t>Difficulty of attack: Low to Medium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Technical: Low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Easy to access contacts via code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Not a problem to get MITC application approved for publication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Logistics: Medium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One phone number is enough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But need to convince many users to install the application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Montserrat Light" charset="0"/>
                <a:ea typeface="Montserrat Light" charset="0"/>
                <a:cs typeface="Montserrat Light" charset="0"/>
              </a:rPr>
              <a:t>User impact: High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Thousands of users can be spied via those 3 famous messengers</a:t>
            </a:r>
          </a:p>
          <a:p>
            <a:pPr lvl="2">
              <a:lnSpc>
                <a:spcPct val="150000"/>
              </a:lnSpc>
            </a:pPr>
            <a:endParaRPr lang="en-US" sz="14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3855" y="1652719"/>
            <a:ext cx="8579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Risk assessment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533" y="959195"/>
            <a:ext cx="2895600" cy="3457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69935" y="956428"/>
            <a:ext cx="2630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Laureline</a:t>
            </a:r>
            <a:r>
              <a:rPr lang="en-US" sz="1400" dirty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 DAVID / Jérémy MATOS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B45BFB19-055E-8E48-ADD1-D88A66153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792" y="5625610"/>
            <a:ext cx="10771737" cy="1184892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515AFAD0-BF2A-6743-9CDE-299ECB02FAC1}"/>
              </a:ext>
            </a:extLst>
          </p:cNvPr>
          <p:cNvSpPr/>
          <p:nvPr/>
        </p:nvSpPr>
        <p:spPr>
          <a:xfrm>
            <a:off x="8717851" y="5909050"/>
            <a:ext cx="2578186" cy="641762"/>
          </a:xfrm>
          <a:prstGeom prst="ellipse">
            <a:avLst/>
          </a:prstGeom>
          <a:noFill/>
          <a:ln w="190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368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5225" y="217333"/>
            <a:ext cx="64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Man in the contacts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10239" y="2312014"/>
            <a:ext cx="8182466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  <a:hlinkClick r:id="rId3"/>
              </a:rPr>
              <a:t>security@telegram.org</a:t>
            </a: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 = /dev/null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Montserrat Light" charset="0"/>
              <a:ea typeface="Montserrat Light" charset="0"/>
              <a:cs typeface="Montserrat Light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3855" y="1652719"/>
            <a:ext cx="8579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Vendors feedback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3855" y="2773475"/>
            <a:ext cx="64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57FAF"/>
                </a:solidFill>
                <a:latin typeface="Montserrat" charset="0"/>
                <a:ea typeface="Montserrat" charset="0"/>
                <a:cs typeface="Montserrat" charset="0"/>
              </a:rPr>
              <a:t>WhatsApp (Facebook)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533" y="959195"/>
            <a:ext cx="2895600" cy="3457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69935" y="956428"/>
            <a:ext cx="2630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Laureline</a:t>
            </a:r>
            <a:r>
              <a:rPr lang="en-US" sz="1400" dirty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 DAVID / Jérémy MATOS</a:t>
            </a: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46DE5A39-31E9-9F41-8FE0-C9100D75EF6F}"/>
              </a:ext>
            </a:extLst>
          </p:cNvPr>
          <p:cNvSpPr txBox="1"/>
          <p:nvPr/>
        </p:nvSpPr>
        <p:spPr>
          <a:xfrm>
            <a:off x="1013855" y="2343090"/>
            <a:ext cx="119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57FAF"/>
                </a:solidFill>
                <a:latin typeface="Montserrat" charset="0"/>
                <a:ea typeface="Montserrat" charset="0"/>
                <a:cs typeface="Montserrat" charset="0"/>
              </a:rPr>
              <a:t>Telegram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0522C764-5735-E948-BFB0-0BCC8452537C}"/>
              </a:ext>
            </a:extLst>
          </p:cNvPr>
          <p:cNvSpPr txBox="1"/>
          <p:nvPr/>
        </p:nvSpPr>
        <p:spPr>
          <a:xfrm>
            <a:off x="1013855" y="3073189"/>
            <a:ext cx="10767328" cy="167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>
                <a:latin typeface="Montserrat Light" charset="0"/>
                <a:ea typeface="Montserrat Light" charset="0"/>
                <a:cs typeface="Montserrat Light" charset="0"/>
              </a:rPr>
              <a:t>We appreciate your report. </a:t>
            </a:r>
            <a:r>
              <a:rPr lang="en-US" sz="1400" b="1" i="1" dirty="0">
                <a:latin typeface="Montserrat Light" charset="0"/>
                <a:ea typeface="Montserrat Light" charset="0"/>
                <a:cs typeface="Montserrat Light" charset="0"/>
              </a:rPr>
              <a:t>Ultimately</a:t>
            </a:r>
            <a:r>
              <a:rPr lang="en-US" sz="1400" i="1" dirty="0">
                <a:latin typeface="Montserrat Light" charset="0"/>
                <a:ea typeface="Montserrat Light" charset="0"/>
                <a:cs typeface="Montserrat Light" charset="0"/>
              </a:rPr>
              <a:t> an attacker with </a:t>
            </a:r>
            <a:r>
              <a:rPr lang="en-US" sz="1400" b="1" i="1" dirty="0">
                <a:latin typeface="Montserrat Light" charset="0"/>
                <a:ea typeface="Montserrat Light" charset="0"/>
                <a:cs typeface="Montserrat Light" charset="0"/>
              </a:rPr>
              <a:t>malware</a:t>
            </a:r>
            <a:r>
              <a:rPr lang="en-US" sz="1400" i="1" dirty="0">
                <a:latin typeface="Montserrat Light" charset="0"/>
                <a:ea typeface="Montserrat Light" charset="0"/>
                <a:cs typeface="Montserrat Light" charset="0"/>
              </a:rPr>
              <a:t> installed on a device is going to be able to alter data on the device itself. In your examples for </a:t>
            </a:r>
            <a:r>
              <a:rPr lang="en-US" sz="1400" b="1" i="1" dirty="0">
                <a:latin typeface="Montserrat Light" charset="0"/>
                <a:ea typeface="Montserrat Light" charset="0"/>
                <a:cs typeface="Montserrat Light" charset="0"/>
              </a:rPr>
              <a:t>WhatsApp conversations remained properly bound to the phone number that the messages were sent to</a:t>
            </a:r>
            <a:r>
              <a:rPr lang="en-US" sz="1400" i="1" dirty="0">
                <a:latin typeface="Montserrat Light" charset="0"/>
                <a:ea typeface="Montserrat Light" charset="0"/>
                <a:cs typeface="Montserrat Light" charset="0"/>
              </a:rPr>
              <a:t>. Beyond that, WhatsApp allows people to set local aliases for contacts and to view the number associated with a specific message thread at any point. Given that, we don't feel that this behavior poses a significant risk and </a:t>
            </a:r>
            <a:r>
              <a:rPr lang="en-US" sz="1400" b="1" i="1" dirty="0">
                <a:latin typeface="Montserrat Light" charset="0"/>
                <a:ea typeface="Montserrat Light" charset="0"/>
                <a:cs typeface="Montserrat Light" charset="0"/>
              </a:rPr>
              <a:t>we do not plan to make any changes here</a:t>
            </a:r>
            <a:r>
              <a:rPr lang="en-US" sz="1400" i="1" dirty="0">
                <a:latin typeface="Montserrat Light" charset="0"/>
                <a:ea typeface="Montserrat Light" charset="0"/>
                <a:cs typeface="Montserrat Light" charset="0"/>
              </a:rPr>
              <a:t>. Please </a:t>
            </a:r>
            <a:r>
              <a:rPr lang="en-US" sz="1400" b="1" i="1" dirty="0">
                <a:latin typeface="Montserrat Light" charset="0"/>
                <a:ea typeface="Montserrat Light" charset="0"/>
                <a:cs typeface="Montserrat Light" charset="0"/>
              </a:rPr>
              <a:t>let us know if you feel we've misunderstood something here</a:t>
            </a:r>
            <a:r>
              <a:rPr lang="en-US" sz="1400" i="1" dirty="0">
                <a:latin typeface="Montserrat Light" charset="0"/>
                <a:ea typeface="Montserrat Light" charset="0"/>
                <a:cs typeface="Montserrat Light" charset="0"/>
              </a:rPr>
              <a:t>!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2FE49430-B7D6-B54A-B421-C6BD2888D877}"/>
              </a:ext>
            </a:extLst>
          </p:cNvPr>
          <p:cNvSpPr txBox="1"/>
          <p:nvPr/>
        </p:nvSpPr>
        <p:spPr>
          <a:xfrm>
            <a:off x="1013855" y="4747943"/>
            <a:ext cx="64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57FAF"/>
                </a:solidFill>
                <a:latin typeface="Montserrat" charset="0"/>
                <a:ea typeface="Montserrat" charset="0"/>
                <a:cs typeface="Montserrat" charset="0"/>
              </a:rPr>
              <a:t>Signal (Moxie Marlinspike)</a:t>
            </a: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005145C9-5700-8A43-98E0-799C98B5887B}"/>
              </a:ext>
            </a:extLst>
          </p:cNvPr>
          <p:cNvSpPr txBox="1"/>
          <p:nvPr/>
        </p:nvSpPr>
        <p:spPr>
          <a:xfrm>
            <a:off x="1013855" y="5060004"/>
            <a:ext cx="10767328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>
                <a:latin typeface="Montserrat Light" charset="0"/>
                <a:ea typeface="Montserrat Light" charset="0"/>
                <a:cs typeface="Montserrat Light" charset="0"/>
              </a:rPr>
              <a:t>Hey Jeremy, saw your support email about "man in the contacts."  This, like all interception techniques, is </a:t>
            </a:r>
            <a:r>
              <a:rPr lang="en-US" sz="1400" b="1" i="1" dirty="0">
                <a:latin typeface="Montserrat Light" charset="0"/>
                <a:ea typeface="Montserrat Light" charset="0"/>
                <a:cs typeface="Montserrat Light" charset="0"/>
              </a:rPr>
              <a:t>what safety numbers are for.  Signal users would be notified that the safety numbers for their contact have changed</a:t>
            </a:r>
            <a:r>
              <a:rPr lang="en-US" sz="1400" i="1" dirty="0">
                <a:latin typeface="Montserrat Light" charset="0"/>
                <a:ea typeface="Montserrat Light" charset="0"/>
                <a:cs typeface="Montserrat Light" charset="0"/>
              </a:rPr>
              <a:t>, and be asked to verify them.  A successful MITM attack would need to find a way to intercept communication without triggering that notice.</a:t>
            </a:r>
          </a:p>
          <a:p>
            <a:pPr>
              <a:lnSpc>
                <a:spcPct val="150000"/>
              </a:lnSpc>
            </a:pPr>
            <a:r>
              <a:rPr lang="en-US" sz="1400" i="1" dirty="0">
                <a:latin typeface="Montserrat Light" charset="0"/>
                <a:ea typeface="Montserrat Light" charset="0"/>
                <a:cs typeface="Montserrat Light" charset="0"/>
              </a:rPr>
              <a:t>-------------</a:t>
            </a: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CF3A00F4-9C0B-F04F-A976-48C8DA7AD2AA}"/>
              </a:ext>
            </a:extLst>
          </p:cNvPr>
          <p:cNvSpPr txBox="1"/>
          <p:nvPr/>
        </p:nvSpPr>
        <p:spPr>
          <a:xfrm>
            <a:off x="1013855" y="6238412"/>
            <a:ext cx="10767328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>
                <a:latin typeface="Montserrat Light" charset="0"/>
                <a:ea typeface="Montserrat Light" charset="0"/>
                <a:cs typeface="Montserrat Light" charset="0"/>
              </a:rPr>
              <a:t>Hey Jeremy, </a:t>
            </a:r>
            <a:r>
              <a:rPr lang="en-US" sz="1400" b="1" i="1" dirty="0">
                <a:latin typeface="Montserrat Light" charset="0"/>
                <a:ea typeface="Montserrat Light" charset="0"/>
                <a:cs typeface="Montserrat Light" charset="0"/>
              </a:rPr>
              <a:t>Signal is not designed to protect your device against malware</a:t>
            </a:r>
            <a:r>
              <a:rPr lang="en-US" sz="1400" i="1" dirty="0">
                <a:latin typeface="Montserrat Light" charset="0"/>
                <a:ea typeface="Montserrat Light" charset="0"/>
                <a:cs typeface="Montserrat Light" charset="0"/>
              </a:rPr>
              <a:t>.  Thanks for getting in touch, good luck with everything.</a:t>
            </a:r>
          </a:p>
          <a:p>
            <a:pPr>
              <a:lnSpc>
                <a:spcPct val="150000"/>
              </a:lnSpc>
            </a:pPr>
            <a:endParaRPr lang="en-US" sz="1400" i="1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607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5225" y="217333"/>
            <a:ext cx="64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Man in the contacts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3610" y="2314047"/>
            <a:ext cx="8182466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latin typeface="Montserrat Light" charset="0"/>
                <a:ea typeface="Montserrat Light" charset="0"/>
                <a:cs typeface="Montserrat Light" charset="0"/>
              </a:rPr>
              <a:t>Bachelor thesis of </a:t>
            </a:r>
            <a:r>
              <a:rPr lang="en-US" sz="1400" b="1" dirty="0" err="1">
                <a:latin typeface="Montserrat Light" charset="0"/>
                <a:ea typeface="Montserrat Light" charset="0"/>
                <a:cs typeface="Montserrat Light" charset="0"/>
              </a:rPr>
              <a:t>Laureline</a:t>
            </a:r>
            <a:endParaRPr lang="en-US" sz="1400" b="1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3855" y="1652719"/>
            <a:ext cx="10011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Implementing Man in the contacts in practice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3855" y="2964093"/>
            <a:ext cx="64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57FAF"/>
                </a:solidFill>
                <a:latin typeface="Montserrat" charset="0"/>
                <a:ea typeface="Montserrat" charset="0"/>
                <a:cs typeface="Montserrat" charset="0"/>
              </a:rPr>
              <a:t>1. Android game: a social version of Rock, Paper, Scissors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3610" y="3357467"/>
            <a:ext cx="8182466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Available on Google </a:t>
            </a:r>
            <a:r>
              <a:rPr lang="en-US" sz="1400" dirty="0" err="1">
                <a:latin typeface="Montserrat Light" charset="0"/>
                <a:ea typeface="Montserrat Light" charset="0"/>
                <a:cs typeface="Montserrat Light" charset="0"/>
              </a:rPr>
              <a:t>PlayStore</a:t>
            </a: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 at </a:t>
            </a: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  <a:hlinkClick r:id="rId3"/>
              </a:rPr>
              <a:t>https://play.google.com/store/apps/details?id=com.tricktrap.rps</a:t>
            </a:r>
            <a:endParaRPr lang="en-US" sz="1400" dirty="0">
              <a:latin typeface="Montserrat Light" charset="0"/>
              <a:ea typeface="Montserrat Light" charset="0"/>
              <a:cs typeface="Montserrat Light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Approved without any issue on July 2017</a:t>
            </a:r>
            <a:b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</a:b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Biggest challenge: contact API is a total mess</a:t>
            </a:r>
          </a:p>
          <a:p>
            <a:pPr>
              <a:lnSpc>
                <a:spcPct val="150000"/>
              </a:lnSpc>
            </a:pPr>
            <a:endParaRPr lang="en-US" sz="14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533" y="959195"/>
            <a:ext cx="2895600" cy="3457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69935" y="956428"/>
            <a:ext cx="2630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Laureline</a:t>
            </a:r>
            <a:r>
              <a:rPr lang="en-US" sz="1400" dirty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 DAVID / Jérémy MATOS</a:t>
            </a: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76354E7D-C4C4-D045-AA1A-E8BB5BC870D7}"/>
              </a:ext>
            </a:extLst>
          </p:cNvPr>
          <p:cNvSpPr txBox="1"/>
          <p:nvPr/>
        </p:nvSpPr>
        <p:spPr>
          <a:xfrm>
            <a:off x="1013855" y="4822020"/>
            <a:ext cx="64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57FAF"/>
                </a:solidFill>
                <a:latin typeface="Montserrat" charset="0"/>
                <a:ea typeface="Montserrat" charset="0"/>
                <a:cs typeface="Montserrat" charset="0"/>
              </a:rPr>
              <a:t>2. The Command-and-Control server 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3CE7CE9A-8B83-E94D-B427-1AB6727211F5}"/>
              </a:ext>
            </a:extLst>
          </p:cNvPr>
          <p:cNvSpPr txBox="1"/>
          <p:nvPr/>
        </p:nvSpPr>
        <p:spPr>
          <a:xfrm>
            <a:off x="1053610" y="5191352"/>
            <a:ext cx="8182466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Python based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Overview of its web interface</a:t>
            </a:r>
          </a:p>
          <a:p>
            <a:pPr>
              <a:lnSpc>
                <a:spcPct val="150000"/>
              </a:lnSpc>
            </a:pPr>
            <a:endParaRPr lang="en-US" sz="14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300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5225" y="217333"/>
            <a:ext cx="64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Man in the contacts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3855" y="1652719"/>
            <a:ext cx="8579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Attack scenario 2: Spear-phishing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533" y="959195"/>
            <a:ext cx="2895600" cy="3457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69935" y="956428"/>
            <a:ext cx="2630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Laureline</a:t>
            </a:r>
            <a:r>
              <a:rPr lang="en-US" sz="1400" dirty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 DAVID / Jérémy MATOS</a:t>
            </a: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46DE5A39-31E9-9F41-8FE0-C9100D75EF6F}"/>
              </a:ext>
            </a:extLst>
          </p:cNvPr>
          <p:cNvSpPr txBox="1"/>
          <p:nvPr/>
        </p:nvSpPr>
        <p:spPr>
          <a:xfrm>
            <a:off x="1013855" y="5686864"/>
            <a:ext cx="6847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57FAF"/>
                </a:solidFill>
                <a:latin typeface="Montserrat" charset="0"/>
                <a:ea typeface="Montserrat" charset="0"/>
                <a:cs typeface="Montserrat" charset="0"/>
              </a:rPr>
              <a:t>Live demonstration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0522C764-5735-E948-BFB0-0BCC8452537C}"/>
              </a:ext>
            </a:extLst>
          </p:cNvPr>
          <p:cNvSpPr txBox="1"/>
          <p:nvPr/>
        </p:nvSpPr>
        <p:spPr>
          <a:xfrm>
            <a:off x="1013856" y="2447628"/>
            <a:ext cx="8395188" cy="3290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Convince Alice to download the social game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When Alice starts game, a remote server controlled by Eve is notified that a secure messenger is installed and now listens for contact orders.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Eve asks remote server to create “ Bob” in Alice’s phone.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Eve send a malicious link to Alice as “ Bob” via secure messenger.</a:t>
            </a:r>
            <a:b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</a:b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Alice clicks on it because she knows well Bob and it is a super secure messenger.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Backend servers cannot filter dangerous content because by design they can’t read the messages.</a:t>
            </a:r>
          </a:p>
          <a:p>
            <a:pPr>
              <a:lnSpc>
                <a:spcPct val="150000"/>
              </a:lnSpc>
            </a:pPr>
            <a:endParaRPr lang="en-US" sz="1400" dirty="0">
              <a:latin typeface="Montserrat Light" charset="0"/>
              <a:ea typeface="Montserrat Light" charset="0"/>
              <a:cs typeface="Montserrat Light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NB: Desktop versions of those secure messengers are more and more popular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60EEFD92-C8FB-5947-A816-B5CEAF4689CA}"/>
              </a:ext>
            </a:extLst>
          </p:cNvPr>
          <p:cNvSpPr txBox="1"/>
          <p:nvPr/>
        </p:nvSpPr>
        <p:spPr>
          <a:xfrm>
            <a:off x="1013855" y="5986515"/>
            <a:ext cx="8992825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Montserrat Light" charset="0"/>
                <a:ea typeface="Montserrat Light" charset="0"/>
                <a:cs typeface="Montserrat Light" charset="0"/>
              </a:rPr>
              <a:t>Any volunteer 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180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5225" y="217333"/>
            <a:ext cx="64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Man in the contacts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3610" y="2444876"/>
            <a:ext cx="9760164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Source code of Android game available at </a:t>
            </a: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  <a:hlinkClick r:id="rId3"/>
              </a:rPr>
              <a:t>https://github.com/ltouroumov/rockpaperspam-client</a:t>
            </a:r>
            <a:endParaRPr lang="en-US" sz="1400" dirty="0">
              <a:latin typeface="Montserrat Light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Source code of Command-and-Control server is available at </a:t>
            </a: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  <a:hlinkClick r:id="rId4"/>
              </a:rPr>
              <a:t>https://github.com/ltouroumov/rockpaperspam-server</a:t>
            </a:r>
            <a:endParaRPr lang="en-US" sz="1400" dirty="0">
              <a:latin typeface="Montserrat Light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endParaRPr lang="en-US" sz="14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3855" y="1652719"/>
            <a:ext cx="8579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Open sourcing the tool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7300" y="4049900"/>
            <a:ext cx="8182466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Vendors may now better understand that it can be a real-life issue.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533" y="959195"/>
            <a:ext cx="2895600" cy="3457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69935" y="956428"/>
            <a:ext cx="2630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Laureline</a:t>
            </a:r>
            <a:r>
              <a:rPr lang="en-US" sz="1400" dirty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 DAVID / Jérémy MATOS</a:t>
            </a: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F8C55EBA-509E-EF40-B37F-72D274CC2A22}"/>
              </a:ext>
            </a:extLst>
          </p:cNvPr>
          <p:cNvSpPr txBox="1"/>
          <p:nvPr/>
        </p:nvSpPr>
        <p:spPr>
          <a:xfrm>
            <a:off x="1053610" y="3705106"/>
            <a:ext cx="64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57FAF"/>
                </a:solidFill>
                <a:latin typeface="Montserrat" charset="0"/>
                <a:ea typeface="Montserrat" charset="0"/>
                <a:cs typeface="Montserrat" charset="0"/>
              </a:rPr>
              <a:t>Don’t hesitate to share those links</a:t>
            </a:r>
          </a:p>
        </p:txBody>
      </p:sp>
    </p:spTree>
    <p:extLst>
      <p:ext uri="{BB962C8B-B14F-4D97-AF65-F5344CB8AC3E}">
        <p14:creationId xmlns:p14="http://schemas.microsoft.com/office/powerpoint/2010/main" val="2071088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5225" y="217333"/>
            <a:ext cx="64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Man in the contacts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7300" y="3791495"/>
            <a:ext cx="8182466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Sandbox contact information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Be stricter on write operations to address book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3855" y="1652719"/>
            <a:ext cx="8579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Possible mitigations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7300" y="3502483"/>
            <a:ext cx="64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57FAF"/>
                </a:solidFill>
                <a:latin typeface="Montserrat" charset="0"/>
                <a:ea typeface="Montserrat" charset="0"/>
                <a:cs typeface="Montserrat" charset="0"/>
              </a:rPr>
              <a:t>Mobile OS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7300" y="5079368"/>
            <a:ext cx="8182466" cy="167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Give up implicit trust on contact information: </a:t>
            </a:r>
            <a:b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</a:b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require users to manually add people they are talking to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Or </a:t>
            </a:r>
            <a:r>
              <a:rPr lang="en-US" sz="1400" b="1" dirty="0">
                <a:latin typeface="Montserrat Light" charset="0"/>
                <a:ea typeface="Montserrat Light" charset="0"/>
                <a:cs typeface="Montserrat Light" charset="0"/>
              </a:rPr>
              <a:t>raise user awareness when a conversation is starting with a brand new contact</a:t>
            </a: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:</a:t>
            </a:r>
            <a:b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</a:b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make it clear in U.I. this an unusual situation, e.g. with a danger sign</a:t>
            </a:r>
            <a:b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</a:br>
            <a:endParaRPr lang="en-US" sz="14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533" y="959195"/>
            <a:ext cx="2895600" cy="3457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69935" y="956428"/>
            <a:ext cx="2630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Laureline</a:t>
            </a:r>
            <a:r>
              <a:rPr lang="en-US" sz="1400" dirty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 DAVID / Jérémy MATOS</a:t>
            </a: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E4C25E21-B273-1640-9321-488147803343}"/>
              </a:ext>
            </a:extLst>
          </p:cNvPr>
          <p:cNvSpPr txBox="1"/>
          <p:nvPr/>
        </p:nvSpPr>
        <p:spPr>
          <a:xfrm>
            <a:off x="1057300" y="4747900"/>
            <a:ext cx="64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57FAF"/>
                </a:solidFill>
                <a:latin typeface="Montserrat" charset="0"/>
                <a:ea typeface="Montserrat" charset="0"/>
                <a:cs typeface="Montserrat" charset="0"/>
              </a:rPr>
              <a:t>Secure messengers</a:t>
            </a: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91A4C452-5E71-A34B-9E28-6213D58EF2E8}"/>
              </a:ext>
            </a:extLst>
          </p:cNvPr>
          <p:cNvSpPr txBox="1"/>
          <p:nvPr/>
        </p:nvSpPr>
        <p:spPr>
          <a:xfrm>
            <a:off x="1013855" y="2451030"/>
            <a:ext cx="64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57FAF"/>
                </a:solidFill>
                <a:latin typeface="Montserrat" charset="0"/>
                <a:ea typeface="Montserrat" charset="0"/>
                <a:cs typeface="Montserrat" charset="0"/>
              </a:rPr>
              <a:t>End users</a:t>
            </a: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8FB0803F-BB9B-8345-A3E8-C11E5520B3FF}"/>
              </a:ext>
            </a:extLst>
          </p:cNvPr>
          <p:cNvSpPr txBox="1"/>
          <p:nvPr/>
        </p:nvSpPr>
        <p:spPr>
          <a:xfrm>
            <a:off x="1013855" y="2701706"/>
            <a:ext cx="8182466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Avoid installing applications requesting contact permissions.</a:t>
            </a:r>
            <a:b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</a:b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But this is the case for secure messengers ….</a:t>
            </a:r>
          </a:p>
        </p:txBody>
      </p:sp>
    </p:spTree>
    <p:extLst>
      <p:ext uri="{BB962C8B-B14F-4D97-AF65-F5344CB8AC3E}">
        <p14:creationId xmlns:p14="http://schemas.microsoft.com/office/powerpoint/2010/main" val="2219959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5225" y="217333"/>
            <a:ext cx="64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Man in the contacts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7300" y="2696305"/>
            <a:ext cx="8182466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Beware of messages showing good cryptography is used because it can bring a false sense of security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3855" y="1652719"/>
            <a:ext cx="8579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Conclusion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533" y="959195"/>
            <a:ext cx="2895600" cy="3457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69935" y="956428"/>
            <a:ext cx="2630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Laureline</a:t>
            </a:r>
            <a:r>
              <a:rPr lang="en-US" sz="1400" dirty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 DAVID / Jérémy MATOS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4D913B82-F63E-F44E-A92E-3B0CE0100CBD}"/>
              </a:ext>
            </a:extLst>
          </p:cNvPr>
          <p:cNvSpPr txBox="1"/>
          <p:nvPr/>
        </p:nvSpPr>
        <p:spPr>
          <a:xfrm>
            <a:off x="1013854" y="2451030"/>
            <a:ext cx="8448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57FAF"/>
                </a:solidFill>
                <a:latin typeface="Montserrat" charset="0"/>
                <a:ea typeface="Montserrat" charset="0"/>
                <a:cs typeface="Montserrat" charset="0"/>
              </a:rPr>
              <a:t>E2E encryption cannot guarantee privacy if you’re not sure who you are talking to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81A63ED0-5D8D-D44D-8ED9-578B26F76092}"/>
              </a:ext>
            </a:extLst>
          </p:cNvPr>
          <p:cNvSpPr txBox="1"/>
          <p:nvPr/>
        </p:nvSpPr>
        <p:spPr>
          <a:xfrm>
            <a:off x="1077179" y="3524566"/>
            <a:ext cx="8182466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If the design of your solution includes access to contacts, start with a threat modeling session</a:t>
            </a: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7B137E83-B25F-C142-ADA8-E23971016853}"/>
              </a:ext>
            </a:extLst>
          </p:cNvPr>
          <p:cNvSpPr txBox="1"/>
          <p:nvPr/>
        </p:nvSpPr>
        <p:spPr>
          <a:xfrm>
            <a:off x="1033733" y="3279291"/>
            <a:ext cx="8448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57FAF"/>
                </a:solidFill>
                <a:latin typeface="Montserrat" charset="0"/>
                <a:ea typeface="Montserrat" charset="0"/>
                <a:cs typeface="Montserrat" charset="0"/>
              </a:rPr>
              <a:t>Security model around contacts if far too open for sensitive apps</a:t>
            </a: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7C215A6F-F200-0341-8E92-E32689C0BB83}"/>
              </a:ext>
            </a:extLst>
          </p:cNvPr>
          <p:cNvSpPr txBox="1"/>
          <p:nvPr/>
        </p:nvSpPr>
        <p:spPr>
          <a:xfrm>
            <a:off x="1033732" y="4151933"/>
            <a:ext cx="8448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57FAF"/>
                </a:solidFill>
                <a:latin typeface="Montserrat" charset="0"/>
                <a:ea typeface="Montserrat" charset="0"/>
                <a:cs typeface="Montserrat" charset="0"/>
              </a:rPr>
              <a:t>Tool open sourced to demonstrate secure messengers should not be trusted blindly</a:t>
            </a: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5711331E-6E03-A946-AE52-9DF11D976D8E}"/>
              </a:ext>
            </a:extLst>
          </p:cNvPr>
          <p:cNvSpPr txBox="1"/>
          <p:nvPr/>
        </p:nvSpPr>
        <p:spPr>
          <a:xfrm>
            <a:off x="1077179" y="4469859"/>
            <a:ext cx="8182466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Their great security reputation can be used against them for a successful social engineering attack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By design dangerous messages cannot be filtered</a:t>
            </a:r>
          </a:p>
        </p:txBody>
      </p:sp>
    </p:spTree>
    <p:extLst>
      <p:ext uri="{BB962C8B-B14F-4D97-AF65-F5344CB8AC3E}">
        <p14:creationId xmlns:p14="http://schemas.microsoft.com/office/powerpoint/2010/main" val="3940711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5225" y="217333"/>
            <a:ext cx="64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Man in the contacts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7300" y="2725756"/>
            <a:ext cx="8182466" cy="167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400" dirty="0">
              <a:latin typeface="Montserrat Light" charset="0"/>
              <a:ea typeface="Montserrat Light" charset="0"/>
              <a:cs typeface="Montserrat Light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Freelance consultant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HEIG-VD graduate in Security Engineering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  <a:hlinkClick r:id="rId3"/>
              </a:rPr>
              <a:t>https://ltouroumov.ch/</a:t>
            </a:r>
            <a:endParaRPr lang="en-US" sz="1400" dirty="0">
              <a:latin typeface="Montserrat Light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endParaRPr lang="en-US" sz="14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3855" y="1652719"/>
            <a:ext cx="8579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About the authors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5696" y="4256722"/>
            <a:ext cx="64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57FAF"/>
                </a:solidFill>
                <a:latin typeface="Montserrat" charset="0"/>
                <a:ea typeface="Montserrat" charset="0"/>
                <a:cs typeface="Montserrat" charset="0"/>
              </a:rPr>
              <a:t>Jérémy MATOS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8758" y="4494396"/>
            <a:ext cx="8182466" cy="2321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Former developer of security solutions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OWASP Geneva co-chapter leader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Threat modeling aficionado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latin typeface="Montserrat Light" charset="0"/>
                <a:ea typeface="Montserrat Light" charset="0"/>
                <a:cs typeface="Montserrat Light" charset="0"/>
              </a:rPr>
              <a:t>Appsec</a:t>
            </a: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 consultant at my own company: Securing Apps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  <a:hlinkClick r:id="rId4"/>
              </a:rPr>
              <a:t>https://www.securingapps.com/</a:t>
            </a:r>
            <a:endParaRPr lang="en-US" sz="1400" dirty="0">
              <a:latin typeface="Montserrat Light" charset="0"/>
              <a:ea typeface="Montserrat Light" charset="0"/>
              <a:cs typeface="Montserrat Light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      @</a:t>
            </a:r>
            <a:r>
              <a:rPr lang="en-US" sz="1400" dirty="0" err="1">
                <a:latin typeface="Montserrat Light" charset="0"/>
                <a:ea typeface="Montserrat Light" charset="0"/>
                <a:cs typeface="Montserrat Light" charset="0"/>
              </a:rPr>
              <a:t>SecuringApps</a:t>
            </a:r>
            <a:endParaRPr lang="en-US" sz="1400" dirty="0">
              <a:latin typeface="Montserrat Light" charset="0"/>
              <a:ea typeface="Montserrat Light" charset="0"/>
              <a:cs typeface="Montserrat Light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533" y="959195"/>
            <a:ext cx="2895600" cy="3457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69935" y="956428"/>
            <a:ext cx="2630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Laureline</a:t>
            </a:r>
            <a:r>
              <a:rPr lang="en-US" sz="1400" dirty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 DAVID / Jérémy MATOS</a:t>
            </a: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B921B613-DA57-834C-B724-4001B476EA70}"/>
              </a:ext>
            </a:extLst>
          </p:cNvPr>
          <p:cNvSpPr txBox="1"/>
          <p:nvPr/>
        </p:nvSpPr>
        <p:spPr>
          <a:xfrm>
            <a:off x="1040967" y="2755536"/>
            <a:ext cx="64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57FAF"/>
                </a:solidFill>
                <a:latin typeface="Montserrat" charset="0"/>
                <a:ea typeface="Montserrat" charset="0"/>
                <a:cs typeface="Montserrat" charset="0"/>
              </a:rPr>
              <a:t>Laureline</a:t>
            </a:r>
            <a:r>
              <a:rPr lang="en-US" dirty="0">
                <a:solidFill>
                  <a:srgbClr val="057FAF"/>
                </a:solidFill>
                <a:latin typeface="Montserrat" charset="0"/>
                <a:ea typeface="Montserrat" charset="0"/>
                <a:cs typeface="Montserrat" charset="0"/>
              </a:rPr>
              <a:t> DAVID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079A5BE-2CC3-AB40-A453-CBF5516069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88" y="6201992"/>
            <a:ext cx="297496" cy="256027"/>
          </a:xfrm>
          <a:prstGeom prst="rect">
            <a:avLst/>
          </a:prstGeom>
        </p:spPr>
      </p:pic>
      <p:sp>
        <p:nvSpPr>
          <p:cNvPr id="17" name="TextBox 8">
            <a:extLst>
              <a:ext uri="{FF2B5EF4-FFF2-40B4-BE49-F238E27FC236}">
                <a16:creationId xmlns:a16="http://schemas.microsoft.com/office/drawing/2014/main" id="{07E68DEA-9CB6-F143-BDA8-EE7F06C86CBC}"/>
              </a:ext>
            </a:extLst>
          </p:cNvPr>
          <p:cNvSpPr txBox="1"/>
          <p:nvPr/>
        </p:nvSpPr>
        <p:spPr>
          <a:xfrm>
            <a:off x="1013855" y="2311891"/>
            <a:ext cx="8182466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Both based in French speaking Switzerland</a:t>
            </a:r>
          </a:p>
          <a:p>
            <a:pPr>
              <a:lnSpc>
                <a:spcPct val="150000"/>
              </a:lnSpc>
            </a:pPr>
            <a:endParaRPr lang="en-US" sz="14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4CFBDE8-B080-A046-BAE5-6D0442BFE0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8870" y="5584560"/>
            <a:ext cx="709021" cy="61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2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5225" y="217333"/>
            <a:ext cx="64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Man in the contacts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3610" y="2923648"/>
            <a:ext cx="8182466" cy="199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Great communication around it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Privacy is now a requirement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Debates at the government level to ask for backdoors: going dark ? Terrorists 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Increased feeling that those applications are unbreakable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Montserrat Light" charset="0"/>
              <a:ea typeface="Montserrat Light" charset="0"/>
              <a:cs typeface="Montserrat Light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3855" y="1652719"/>
            <a:ext cx="8579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Introduction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5696" y="4335436"/>
            <a:ext cx="64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57FAF"/>
                </a:solidFill>
                <a:latin typeface="Montserrat" charset="0"/>
                <a:ea typeface="Montserrat" charset="0"/>
                <a:cs typeface="Montserrat" charset="0"/>
              </a:rPr>
              <a:t>Super crypto. But wait …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533" y="959195"/>
            <a:ext cx="2895600" cy="3457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69935" y="956428"/>
            <a:ext cx="2630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Laureline</a:t>
            </a:r>
            <a:r>
              <a:rPr lang="en-US" sz="1400" dirty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 DAVID / Jérémy MATOS</a:t>
            </a: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46DE5A39-31E9-9F41-8FE0-C9100D75EF6F}"/>
              </a:ext>
            </a:extLst>
          </p:cNvPr>
          <p:cNvSpPr txBox="1"/>
          <p:nvPr/>
        </p:nvSpPr>
        <p:spPr>
          <a:xfrm>
            <a:off x="1052324" y="2579524"/>
            <a:ext cx="64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57FAF"/>
                </a:solidFill>
                <a:latin typeface="Montserrat" charset="0"/>
                <a:ea typeface="Montserrat" charset="0"/>
                <a:cs typeface="Montserrat" charset="0"/>
              </a:rPr>
              <a:t>Popular messaging apps switched to end-to-end encryption 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41B5B541-BEA1-A344-BAE9-676E14F34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755" y="1581808"/>
            <a:ext cx="2125018" cy="5151560"/>
          </a:xfrm>
          <a:prstGeom prst="rect">
            <a:avLst/>
          </a:prstGeom>
        </p:spPr>
      </p:pic>
      <p:sp>
        <p:nvSpPr>
          <p:cNvPr id="17" name="TextBox 8">
            <a:extLst>
              <a:ext uri="{FF2B5EF4-FFF2-40B4-BE49-F238E27FC236}">
                <a16:creationId xmlns:a16="http://schemas.microsoft.com/office/drawing/2014/main" id="{0522C764-5735-E948-BFB0-0BCC8452537C}"/>
              </a:ext>
            </a:extLst>
          </p:cNvPr>
          <p:cNvSpPr txBox="1"/>
          <p:nvPr/>
        </p:nvSpPr>
        <p:spPr>
          <a:xfrm>
            <a:off x="1013855" y="4681680"/>
            <a:ext cx="8182466" cy="2321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Advanced ratcheting in Signal protocol: looks like an obvious flaw won’t be here </a:t>
            </a: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  <a:sym typeface="Wingdings" pitchFamily="2" charset="2"/>
              </a:rPr>
              <a:t></a:t>
            </a:r>
            <a:endParaRPr lang="en-US" sz="1400" dirty="0">
              <a:latin typeface="Montserrat Light" charset="0"/>
              <a:ea typeface="Montserrat Light" charset="0"/>
              <a:cs typeface="Montserrat Light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But how messaging apps authenticate myself ?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No explicit identifier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Provisioning done by SMS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Link to device/phone number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And my contacts ? Get them automatically from my address book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457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5225" y="217333"/>
            <a:ext cx="64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Man in the contacts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3855" y="1652719"/>
            <a:ext cx="10369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Threat model: mobile app focus &amp; simplified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533" y="959195"/>
            <a:ext cx="2895600" cy="3457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69935" y="956428"/>
            <a:ext cx="2630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Laureline</a:t>
            </a:r>
            <a:r>
              <a:rPr lang="en-US" sz="1400" dirty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 DAVID / Jérémy MATOS</a:t>
            </a:r>
          </a:p>
        </p:txBody>
      </p:sp>
      <p:grpSp>
        <p:nvGrpSpPr>
          <p:cNvPr id="87" name="Groupe 86">
            <a:extLst>
              <a:ext uri="{FF2B5EF4-FFF2-40B4-BE49-F238E27FC236}">
                <a16:creationId xmlns:a16="http://schemas.microsoft.com/office/drawing/2014/main" id="{B26BD006-07F9-1040-9FDA-1C0D070A3A7A}"/>
              </a:ext>
            </a:extLst>
          </p:cNvPr>
          <p:cNvGrpSpPr/>
          <p:nvPr/>
        </p:nvGrpSpPr>
        <p:grpSpPr>
          <a:xfrm>
            <a:off x="1166191" y="2173357"/>
            <a:ext cx="9368846" cy="4684643"/>
            <a:chOff x="252896" y="703000"/>
            <a:chExt cx="11185174" cy="6095622"/>
          </a:xfrm>
        </p:grpSpPr>
        <p:pic>
          <p:nvPicPr>
            <p:cNvPr id="55" name="Picture 2" descr="https://encrypted-tbn3.gstatic.com/images?q=tbn:ANd9GcQIVT4C_xSzsPBK96xkytmD5b4bDlO3i_zCDWTLDYixz_lImqEN1w">
              <a:extLst>
                <a:ext uri="{FF2B5EF4-FFF2-40B4-BE49-F238E27FC236}">
                  <a16:creationId xmlns:a16="http://schemas.microsoft.com/office/drawing/2014/main" id="{7A4D4060-DE00-034E-812B-44BCCFD11A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6875" y="2588820"/>
              <a:ext cx="2011195" cy="3321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Image 55">
              <a:extLst>
                <a:ext uri="{FF2B5EF4-FFF2-40B4-BE49-F238E27FC236}">
                  <a16:creationId xmlns:a16="http://schemas.microsoft.com/office/drawing/2014/main" id="{1DCBDC94-9530-8A46-86F9-49456A200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0801" y="3206783"/>
              <a:ext cx="1363870" cy="1363870"/>
            </a:xfrm>
            <a:prstGeom prst="rect">
              <a:avLst/>
            </a:prstGeom>
          </p:spPr>
        </p:pic>
        <p:pic>
          <p:nvPicPr>
            <p:cNvPr id="57" name="Image 56">
              <a:extLst>
                <a:ext uri="{FF2B5EF4-FFF2-40B4-BE49-F238E27FC236}">
                  <a16:creationId xmlns:a16="http://schemas.microsoft.com/office/drawing/2014/main" id="{C4B814D7-1497-9B48-9831-46757A1C2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104" y="4866695"/>
              <a:ext cx="976243" cy="976243"/>
            </a:xfrm>
            <a:prstGeom prst="rect">
              <a:avLst/>
            </a:prstGeom>
          </p:spPr>
        </p:pic>
        <p:pic>
          <p:nvPicPr>
            <p:cNvPr id="58" name="Image 57">
              <a:extLst>
                <a:ext uri="{FF2B5EF4-FFF2-40B4-BE49-F238E27FC236}">
                  <a16:creationId xmlns:a16="http://schemas.microsoft.com/office/drawing/2014/main" id="{1695651D-5FD3-1840-B9FC-7474C3078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896" y="1339935"/>
              <a:ext cx="2825297" cy="5458687"/>
            </a:xfrm>
            <a:prstGeom prst="rect">
              <a:avLst/>
            </a:prstGeom>
          </p:spPr>
        </p:pic>
        <p:pic>
          <p:nvPicPr>
            <p:cNvPr id="59" name="Image 58">
              <a:extLst>
                <a:ext uri="{FF2B5EF4-FFF2-40B4-BE49-F238E27FC236}">
                  <a16:creationId xmlns:a16="http://schemas.microsoft.com/office/drawing/2014/main" id="{8D279C84-685E-EE4E-A475-B6A1BC9CE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3627" y="703000"/>
              <a:ext cx="910008" cy="2046876"/>
            </a:xfrm>
            <a:prstGeom prst="rect">
              <a:avLst/>
            </a:prstGeom>
          </p:spPr>
        </p:pic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30050B7-DF40-2448-BD9C-285B202B4802}"/>
                </a:ext>
              </a:extLst>
            </p:cNvPr>
            <p:cNvSpPr/>
            <p:nvPr/>
          </p:nvSpPr>
          <p:spPr>
            <a:xfrm>
              <a:off x="964900" y="4779382"/>
              <a:ext cx="1401288" cy="65953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/>
                <a:t>Other</a:t>
              </a:r>
              <a:r>
                <a:rPr lang="fr-FR" dirty="0"/>
                <a:t> </a:t>
              </a:r>
              <a:r>
                <a:rPr lang="fr-FR" dirty="0" err="1"/>
                <a:t>app</a:t>
              </a:r>
              <a:endParaRPr lang="fr-FR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029341B-6F3B-A248-B677-DD3FF7A365E9}"/>
                </a:ext>
              </a:extLst>
            </p:cNvPr>
            <p:cNvSpPr/>
            <p:nvPr/>
          </p:nvSpPr>
          <p:spPr>
            <a:xfrm>
              <a:off x="964900" y="3558950"/>
              <a:ext cx="1401288" cy="6595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Messaging </a:t>
              </a:r>
              <a:r>
                <a:rPr lang="fr-FR" dirty="0" err="1"/>
                <a:t>app</a:t>
              </a:r>
              <a:endParaRPr lang="fr-FR" dirty="0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3FD27921-8F73-4E42-A744-93BF8D3742E3}"/>
                </a:ext>
              </a:extLst>
            </p:cNvPr>
            <p:cNvSpPr txBox="1"/>
            <p:nvPr/>
          </p:nvSpPr>
          <p:spPr>
            <a:xfrm>
              <a:off x="1039091" y="5752487"/>
              <a:ext cx="1301365" cy="440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/>
                <a:t>Mobile OS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45EA470-DE05-E842-8D93-4A41ECA6E124}"/>
                </a:ext>
              </a:extLst>
            </p:cNvPr>
            <p:cNvSpPr/>
            <p:nvPr/>
          </p:nvSpPr>
          <p:spPr>
            <a:xfrm>
              <a:off x="593766" y="2074651"/>
              <a:ext cx="2149433" cy="4101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Contacts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B7C79CB8-A974-7848-8E0A-E39AB2E3F333}"/>
                </a:ext>
              </a:extLst>
            </p:cNvPr>
            <p:cNvSpPr/>
            <p:nvPr/>
          </p:nvSpPr>
          <p:spPr>
            <a:xfrm>
              <a:off x="492826" y="2588821"/>
              <a:ext cx="345374" cy="34083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S</a:t>
              </a:r>
              <a:br>
                <a:rPr lang="fr-FR" dirty="0"/>
              </a:br>
              <a:r>
                <a:rPr lang="fr-FR" dirty="0"/>
                <a:t>t</a:t>
              </a:r>
              <a:br>
                <a:rPr lang="fr-FR" dirty="0"/>
              </a:br>
              <a:r>
                <a:rPr lang="fr-FR" dirty="0"/>
                <a:t>o</a:t>
              </a:r>
              <a:br>
                <a:rPr lang="fr-FR" dirty="0"/>
              </a:br>
              <a:r>
                <a:rPr lang="fr-FR" dirty="0"/>
                <a:t>r</a:t>
              </a:r>
              <a:br>
                <a:rPr lang="fr-FR" dirty="0"/>
              </a:br>
              <a:r>
                <a:rPr lang="fr-FR" dirty="0"/>
                <a:t>a</a:t>
              </a:r>
              <a:br>
                <a:rPr lang="fr-FR" dirty="0"/>
              </a:br>
              <a:r>
                <a:rPr lang="fr-FR" dirty="0"/>
                <a:t>g</a:t>
              </a:r>
              <a:br>
                <a:rPr lang="fr-FR" dirty="0"/>
              </a:br>
              <a:r>
                <a:rPr lang="fr-FR" dirty="0"/>
                <a:t>e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56EF35A-B4C9-B74A-AAB1-A32E85ED3670}"/>
                </a:ext>
              </a:extLst>
            </p:cNvPr>
            <p:cNvSpPr/>
            <p:nvPr/>
          </p:nvSpPr>
          <p:spPr>
            <a:xfrm>
              <a:off x="2505703" y="2588820"/>
              <a:ext cx="345374" cy="340839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N</a:t>
              </a:r>
              <a:br>
                <a:rPr lang="fr-FR" dirty="0"/>
              </a:br>
              <a:r>
                <a:rPr lang="fr-FR" dirty="0"/>
                <a:t>e</a:t>
              </a:r>
              <a:br>
                <a:rPr lang="fr-FR" dirty="0"/>
              </a:br>
              <a:r>
                <a:rPr lang="fr-FR" dirty="0"/>
                <a:t>t</a:t>
              </a:r>
              <a:br>
                <a:rPr lang="fr-FR" dirty="0"/>
              </a:br>
              <a:r>
                <a:rPr lang="fr-FR" dirty="0"/>
                <a:t>w</a:t>
              </a:r>
              <a:br>
                <a:rPr lang="fr-FR" dirty="0"/>
              </a:br>
              <a:r>
                <a:rPr lang="fr-FR" dirty="0"/>
                <a:t>o</a:t>
              </a:r>
              <a:br>
                <a:rPr lang="fr-FR" dirty="0"/>
              </a:br>
              <a:r>
                <a:rPr lang="fr-FR" dirty="0"/>
                <a:t>r</a:t>
              </a:r>
              <a:br>
                <a:rPr lang="fr-FR" dirty="0"/>
              </a:br>
              <a:r>
                <a:rPr lang="fr-FR" dirty="0"/>
                <a:t>k</a:t>
              </a:r>
            </a:p>
          </p:txBody>
        </p: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651E79CA-4922-7B40-9955-EC827AA47806}"/>
                </a:ext>
              </a:extLst>
            </p:cNvPr>
            <p:cNvCxnSpPr/>
            <p:nvPr/>
          </p:nvCxnSpPr>
          <p:spPr>
            <a:xfrm flipV="1">
              <a:off x="492826" y="4757587"/>
              <a:ext cx="2358251" cy="17813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FE035E23-3570-DF48-93CD-8DF1DC2F492D}"/>
                </a:ext>
              </a:extLst>
            </p:cNvPr>
            <p:cNvCxnSpPr/>
            <p:nvPr/>
          </p:nvCxnSpPr>
          <p:spPr>
            <a:xfrm flipV="1">
              <a:off x="489862" y="5424892"/>
              <a:ext cx="2358251" cy="17813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>
              <a:extLst>
                <a:ext uri="{FF2B5EF4-FFF2-40B4-BE49-F238E27FC236}">
                  <a16:creationId xmlns:a16="http://schemas.microsoft.com/office/drawing/2014/main" id="{32CDF26A-8307-604F-A58E-EE00F83705F0}"/>
                </a:ext>
              </a:extLst>
            </p:cNvPr>
            <p:cNvCxnSpPr/>
            <p:nvPr/>
          </p:nvCxnSpPr>
          <p:spPr>
            <a:xfrm flipV="1">
              <a:off x="487078" y="4213636"/>
              <a:ext cx="2358251" cy="17813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3C32F3F7-83AD-2C49-AD75-61B59ED83F44}"/>
                </a:ext>
              </a:extLst>
            </p:cNvPr>
            <p:cNvCxnSpPr/>
            <p:nvPr/>
          </p:nvCxnSpPr>
          <p:spPr>
            <a:xfrm flipV="1">
              <a:off x="489861" y="3548744"/>
              <a:ext cx="2358251" cy="17813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avec flèche 69">
              <a:extLst>
                <a:ext uri="{FF2B5EF4-FFF2-40B4-BE49-F238E27FC236}">
                  <a16:creationId xmlns:a16="http://schemas.microsoft.com/office/drawing/2014/main" id="{26CB0820-987F-4847-BCBB-B4A9BC7E4381}"/>
                </a:ext>
              </a:extLst>
            </p:cNvPr>
            <p:cNvCxnSpPr/>
            <p:nvPr/>
          </p:nvCxnSpPr>
          <p:spPr>
            <a:xfrm flipV="1">
              <a:off x="2366188" y="3848674"/>
              <a:ext cx="7305094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avec flèche 70">
              <a:extLst>
                <a:ext uri="{FF2B5EF4-FFF2-40B4-BE49-F238E27FC236}">
                  <a16:creationId xmlns:a16="http://schemas.microsoft.com/office/drawing/2014/main" id="{05266430-80BA-3647-9F9B-8EBAB2098E2B}"/>
                </a:ext>
              </a:extLst>
            </p:cNvPr>
            <p:cNvCxnSpPr/>
            <p:nvPr/>
          </p:nvCxnSpPr>
          <p:spPr>
            <a:xfrm flipH="1">
              <a:off x="2298597" y="3914948"/>
              <a:ext cx="7361999" cy="749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avec flèche 71">
              <a:extLst>
                <a:ext uri="{FF2B5EF4-FFF2-40B4-BE49-F238E27FC236}">
                  <a16:creationId xmlns:a16="http://schemas.microsoft.com/office/drawing/2014/main" id="{BD03C50D-A54B-FA48-8351-525FA5F28FA0}"/>
                </a:ext>
              </a:extLst>
            </p:cNvPr>
            <p:cNvCxnSpPr>
              <a:stCxn id="61" idx="1"/>
            </p:cNvCxnSpPr>
            <p:nvPr/>
          </p:nvCxnSpPr>
          <p:spPr>
            <a:xfrm flipH="1" flipV="1">
              <a:off x="665513" y="3888718"/>
              <a:ext cx="299387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avec flèche 72">
              <a:extLst>
                <a:ext uri="{FF2B5EF4-FFF2-40B4-BE49-F238E27FC236}">
                  <a16:creationId xmlns:a16="http://schemas.microsoft.com/office/drawing/2014/main" id="{99CC8A18-C4AA-1E47-BB1D-419E881456B5}"/>
                </a:ext>
              </a:extLst>
            </p:cNvPr>
            <p:cNvCxnSpPr/>
            <p:nvPr/>
          </p:nvCxnSpPr>
          <p:spPr>
            <a:xfrm flipH="1" flipV="1">
              <a:off x="678328" y="5238082"/>
              <a:ext cx="299387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avec flèche 73">
              <a:extLst>
                <a:ext uri="{FF2B5EF4-FFF2-40B4-BE49-F238E27FC236}">
                  <a16:creationId xmlns:a16="http://schemas.microsoft.com/office/drawing/2014/main" id="{C525E4C0-73AF-AB4E-B076-110B117FAEE4}"/>
                </a:ext>
              </a:extLst>
            </p:cNvPr>
            <p:cNvCxnSpPr/>
            <p:nvPr/>
          </p:nvCxnSpPr>
          <p:spPr>
            <a:xfrm>
              <a:off x="2356495" y="5246963"/>
              <a:ext cx="961628" cy="780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avec flèche 74">
              <a:extLst>
                <a:ext uri="{FF2B5EF4-FFF2-40B4-BE49-F238E27FC236}">
                  <a16:creationId xmlns:a16="http://schemas.microsoft.com/office/drawing/2014/main" id="{D9D77B8E-6D03-D347-9135-5EEADF6B06E6}"/>
                </a:ext>
              </a:extLst>
            </p:cNvPr>
            <p:cNvCxnSpPr/>
            <p:nvPr/>
          </p:nvCxnSpPr>
          <p:spPr>
            <a:xfrm flipH="1" flipV="1">
              <a:off x="1684097" y="2498943"/>
              <a:ext cx="6705" cy="107418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avec flèche 75">
              <a:extLst>
                <a:ext uri="{FF2B5EF4-FFF2-40B4-BE49-F238E27FC236}">
                  <a16:creationId xmlns:a16="http://schemas.microsoft.com/office/drawing/2014/main" id="{7C9BD5BF-1C67-FE43-B92A-262015FD83A0}"/>
                </a:ext>
              </a:extLst>
            </p:cNvPr>
            <p:cNvCxnSpPr/>
            <p:nvPr/>
          </p:nvCxnSpPr>
          <p:spPr>
            <a:xfrm flipV="1">
              <a:off x="1102948" y="2479663"/>
              <a:ext cx="1467" cy="229573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avec flèche 76">
              <a:extLst>
                <a:ext uri="{FF2B5EF4-FFF2-40B4-BE49-F238E27FC236}">
                  <a16:creationId xmlns:a16="http://schemas.microsoft.com/office/drawing/2014/main" id="{FB8A9A63-573E-4F48-9E62-C18DCB3A7F14}"/>
                </a:ext>
              </a:extLst>
            </p:cNvPr>
            <p:cNvCxnSpPr/>
            <p:nvPr/>
          </p:nvCxnSpPr>
          <p:spPr>
            <a:xfrm flipH="1" flipV="1">
              <a:off x="8039484" y="1726491"/>
              <a:ext cx="2192452" cy="91118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avec flèche 77">
              <a:extLst>
                <a:ext uri="{FF2B5EF4-FFF2-40B4-BE49-F238E27FC236}">
                  <a16:creationId xmlns:a16="http://schemas.microsoft.com/office/drawing/2014/main" id="{4135F0B6-CA4F-7A43-B2F3-67380643CDE7}"/>
                </a:ext>
              </a:extLst>
            </p:cNvPr>
            <p:cNvCxnSpPr/>
            <p:nvPr/>
          </p:nvCxnSpPr>
          <p:spPr>
            <a:xfrm flipH="1">
              <a:off x="2019242" y="1616783"/>
              <a:ext cx="5439897" cy="193196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98B3C0B5-B45D-814B-9A18-76AA83DB72F4}"/>
                </a:ext>
              </a:extLst>
            </p:cNvPr>
            <p:cNvSpPr txBox="1"/>
            <p:nvPr/>
          </p:nvSpPr>
          <p:spPr>
            <a:xfrm>
              <a:off x="9612188" y="5909827"/>
              <a:ext cx="1367589" cy="760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/>
                <a:t>Messaging</a:t>
              </a:r>
              <a:br>
                <a:rPr lang="fr-FR" sz="1600" dirty="0"/>
              </a:br>
              <a:r>
                <a:rPr lang="fr-FR" sz="1600" dirty="0" err="1"/>
                <a:t>backend</a:t>
              </a:r>
              <a:endParaRPr lang="fr-FR" sz="1600" dirty="0"/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267A1377-5513-9146-AA74-B0B5269613BD}"/>
                </a:ext>
              </a:extLst>
            </p:cNvPr>
            <p:cNvSpPr txBox="1"/>
            <p:nvPr/>
          </p:nvSpPr>
          <p:spPr>
            <a:xfrm>
              <a:off x="5065671" y="4516727"/>
              <a:ext cx="1716281" cy="440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/>
                <a:t>E2E </a:t>
              </a:r>
              <a:r>
                <a:rPr lang="fr-FR" sz="1600" dirty="0" err="1"/>
                <a:t>encryption</a:t>
              </a:r>
              <a:endParaRPr lang="fr-FR" sz="1600" dirty="0"/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58604E8E-FB99-CC4C-88CB-BE4E15756C7E}"/>
                </a:ext>
              </a:extLst>
            </p:cNvPr>
            <p:cNvSpPr txBox="1"/>
            <p:nvPr/>
          </p:nvSpPr>
          <p:spPr>
            <a:xfrm>
              <a:off x="8900577" y="1818839"/>
              <a:ext cx="1716281" cy="440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/>
                <a:t>SMS </a:t>
              </a:r>
              <a:r>
                <a:rPr lang="fr-FR" sz="1600" dirty="0" err="1"/>
                <a:t>init</a:t>
              </a:r>
              <a:r>
                <a:rPr lang="fr-FR" sz="1600" dirty="0"/>
                <a:t> code</a:t>
              </a:r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95376366-710E-024A-8967-2F7C8A156133}"/>
                </a:ext>
              </a:extLst>
            </p:cNvPr>
            <p:cNvSpPr txBox="1"/>
            <p:nvPr/>
          </p:nvSpPr>
          <p:spPr>
            <a:xfrm>
              <a:off x="4389033" y="1882260"/>
              <a:ext cx="1716281" cy="440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/>
                <a:t>SMS </a:t>
              </a:r>
              <a:r>
                <a:rPr lang="fr-FR" sz="1600" dirty="0" err="1"/>
                <a:t>init</a:t>
              </a:r>
              <a:r>
                <a:rPr lang="fr-FR" sz="1600" dirty="0"/>
                <a:t> code</a:t>
              </a:r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59C6B4C8-58FF-264A-A866-539B22736516}"/>
                </a:ext>
              </a:extLst>
            </p:cNvPr>
            <p:cNvSpPr txBox="1"/>
            <p:nvPr/>
          </p:nvSpPr>
          <p:spPr>
            <a:xfrm>
              <a:off x="3720402" y="3539367"/>
              <a:ext cx="1223118" cy="440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/>
                <a:t>messages</a:t>
              </a: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D2EFB732-2E30-0849-A2D0-11DE85E1DDA3}"/>
                </a:ext>
              </a:extLst>
            </p:cNvPr>
            <p:cNvSpPr txBox="1"/>
            <p:nvPr/>
          </p:nvSpPr>
          <p:spPr>
            <a:xfrm>
              <a:off x="7463697" y="3802128"/>
              <a:ext cx="1206504" cy="440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/>
                <a:t>messages</a:t>
              </a:r>
            </a:p>
          </p:txBody>
        </p:sp>
        <p:cxnSp>
          <p:nvCxnSpPr>
            <p:cNvPr id="85" name="Connecteur droit avec flèche 84">
              <a:extLst>
                <a:ext uri="{FF2B5EF4-FFF2-40B4-BE49-F238E27FC236}">
                  <a16:creationId xmlns:a16="http://schemas.microsoft.com/office/drawing/2014/main" id="{5484735F-6057-754A-9BFE-C9FD5D81344E}"/>
                </a:ext>
              </a:extLst>
            </p:cNvPr>
            <p:cNvCxnSpPr/>
            <p:nvPr/>
          </p:nvCxnSpPr>
          <p:spPr>
            <a:xfrm flipV="1">
              <a:off x="2340456" y="4173268"/>
              <a:ext cx="7305094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DF5A4BAC-53BD-E541-8CB9-5C550EC9B129}"/>
                </a:ext>
              </a:extLst>
            </p:cNvPr>
            <p:cNvSpPr txBox="1"/>
            <p:nvPr/>
          </p:nvSpPr>
          <p:spPr>
            <a:xfrm>
              <a:off x="7558700" y="4102058"/>
              <a:ext cx="1111502" cy="440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/>
                <a:t>backups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3726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5225" y="217333"/>
            <a:ext cx="64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Man in the contacts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3610" y="2923648"/>
            <a:ext cx="8182466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There is an API for that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Android example </a:t>
            </a: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  <a:sym typeface="Wingdings" pitchFamily="2" charset="2"/>
              </a:rPr>
              <a:t></a:t>
            </a:r>
            <a:endParaRPr lang="en-US" sz="1400" dirty="0">
              <a:latin typeface="Montserrat Light" charset="0"/>
              <a:ea typeface="Montserrat Light" charset="0"/>
              <a:cs typeface="Montserrat Light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Montserrat Light" charset="0"/>
              <a:ea typeface="Montserrat Light" charset="0"/>
              <a:cs typeface="Montserrat Light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3855" y="1652719"/>
            <a:ext cx="8579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Accessing contacts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5696" y="4335436"/>
            <a:ext cx="64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57FAF"/>
                </a:solidFill>
                <a:latin typeface="Montserrat" charset="0"/>
                <a:ea typeface="Montserrat" charset="0"/>
                <a:cs typeface="Montserrat" charset="0"/>
              </a:rPr>
              <a:t>Shared data structure accessible in read/write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533" y="959195"/>
            <a:ext cx="2895600" cy="3457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69935" y="956428"/>
            <a:ext cx="2630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Laureline</a:t>
            </a:r>
            <a:r>
              <a:rPr lang="en-US" sz="1400" dirty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 DAVID / Jérémy MATOS</a:t>
            </a: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46DE5A39-31E9-9F41-8FE0-C9100D75EF6F}"/>
              </a:ext>
            </a:extLst>
          </p:cNvPr>
          <p:cNvSpPr txBox="1"/>
          <p:nvPr/>
        </p:nvSpPr>
        <p:spPr>
          <a:xfrm>
            <a:off x="1052324" y="2579524"/>
            <a:ext cx="64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57FAF"/>
                </a:solidFill>
                <a:latin typeface="Montserrat" charset="0"/>
                <a:ea typeface="Montserrat" charset="0"/>
                <a:cs typeface="Montserrat" charset="0"/>
              </a:rPr>
              <a:t>Easy to read/modify/create contacts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0522C764-5735-E948-BFB0-0BCC8452537C}"/>
              </a:ext>
            </a:extLst>
          </p:cNvPr>
          <p:cNvSpPr txBox="1"/>
          <p:nvPr/>
        </p:nvSpPr>
        <p:spPr>
          <a:xfrm>
            <a:off x="1013855" y="4681680"/>
            <a:ext cx="8182466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  <a:sym typeface="Wingdings" pitchFamily="2" charset="2"/>
              </a:rPr>
              <a:t>Only restricted by permissions </a:t>
            </a:r>
            <a:endParaRPr lang="en-US" sz="1400" dirty="0">
              <a:latin typeface="Montserrat Light" charset="0"/>
              <a:ea typeface="Montserrat Light" charset="0"/>
              <a:cs typeface="Montserrat Light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And it contains authentication data in clear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0D6C81F-042C-3344-954D-E080691E3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386" y="2406701"/>
            <a:ext cx="7391613" cy="1882638"/>
          </a:xfrm>
          <a:prstGeom prst="rect">
            <a:avLst/>
          </a:prstGeom>
        </p:spPr>
      </p:pic>
      <p:sp>
        <p:nvSpPr>
          <p:cNvPr id="18" name="TextBox 11">
            <a:extLst>
              <a:ext uri="{FF2B5EF4-FFF2-40B4-BE49-F238E27FC236}">
                <a16:creationId xmlns:a16="http://schemas.microsoft.com/office/drawing/2014/main" id="{55EB5766-EC40-FE47-BEF8-5DE99FA35864}"/>
              </a:ext>
            </a:extLst>
          </p:cNvPr>
          <p:cNvSpPr txBox="1"/>
          <p:nvPr/>
        </p:nvSpPr>
        <p:spPr>
          <a:xfrm>
            <a:off x="1013855" y="5477150"/>
            <a:ext cx="64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57FAF"/>
                </a:solidFill>
                <a:latin typeface="Montserrat" charset="0"/>
                <a:ea typeface="Montserrat" charset="0"/>
                <a:cs typeface="Montserrat" charset="0"/>
              </a:rPr>
              <a:t>There is room for a </a:t>
            </a:r>
            <a:r>
              <a:rPr lang="en-US" b="1" dirty="0">
                <a:solidFill>
                  <a:srgbClr val="057FAF"/>
                </a:solidFill>
                <a:latin typeface="Montserrat" charset="0"/>
                <a:ea typeface="Montserrat" charset="0"/>
                <a:cs typeface="Montserrat" charset="0"/>
              </a:rPr>
              <a:t>side channel attack : Man in the contacts</a:t>
            </a: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9D3CFA0E-8226-D744-BEC7-C5F31A0F9D23}"/>
              </a:ext>
            </a:extLst>
          </p:cNvPr>
          <p:cNvSpPr txBox="1"/>
          <p:nvPr/>
        </p:nvSpPr>
        <p:spPr>
          <a:xfrm>
            <a:off x="1045696" y="5779279"/>
            <a:ext cx="8182466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Does not require a rooted device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01CF6EA9-A353-7940-983B-6BA39EB3DB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77" y="4699419"/>
            <a:ext cx="6106377" cy="4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05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5225" y="217333"/>
            <a:ext cx="64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Man in the contacts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3855" y="1652719"/>
            <a:ext cx="8579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Let’s create a new contact called “ Alice”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533" y="959195"/>
            <a:ext cx="2895600" cy="3457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69935" y="956428"/>
            <a:ext cx="2630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Laureline</a:t>
            </a:r>
            <a:r>
              <a:rPr lang="en-US" sz="1400" dirty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 DAVID / Jérémy MATOS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4D7C30C-38B6-FF42-A35B-3B2FA224C4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92" y="2360605"/>
            <a:ext cx="2529785" cy="4497395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67B7C7EF-3C58-4E4F-95D3-94B53C0206A0}"/>
              </a:ext>
            </a:extLst>
          </p:cNvPr>
          <p:cNvGrpSpPr/>
          <p:nvPr/>
        </p:nvGrpSpPr>
        <p:grpSpPr>
          <a:xfrm>
            <a:off x="4187687" y="2360605"/>
            <a:ext cx="2782956" cy="4497395"/>
            <a:chOff x="7911005" y="1406061"/>
            <a:chExt cx="2940133" cy="5071926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AC6A19ED-99D0-0B40-A6FA-0FF816368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9595" y="1479689"/>
              <a:ext cx="2811543" cy="4998298"/>
            </a:xfrm>
            <a:prstGeom prst="rect">
              <a:avLst/>
            </a:prstGeom>
          </p:spPr>
        </p:pic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631D5CDB-2770-1F48-82AD-E97FCE265A1F}"/>
                </a:ext>
              </a:extLst>
            </p:cNvPr>
            <p:cNvSpPr/>
            <p:nvPr/>
          </p:nvSpPr>
          <p:spPr>
            <a:xfrm>
              <a:off x="7911005" y="1406061"/>
              <a:ext cx="1980709" cy="63533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4FCAA3E0-61D7-8D48-A584-BF35F14E53C9}"/>
              </a:ext>
            </a:extLst>
          </p:cNvPr>
          <p:cNvGrpSpPr/>
          <p:nvPr/>
        </p:nvGrpSpPr>
        <p:grpSpPr>
          <a:xfrm>
            <a:off x="7434470" y="2360605"/>
            <a:ext cx="2981739" cy="4497395"/>
            <a:chOff x="7768501" y="1479690"/>
            <a:chExt cx="3082636" cy="4998296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8C020C5E-FE3B-2D41-B641-52477009B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9595" y="1479690"/>
              <a:ext cx="2811542" cy="4998296"/>
            </a:xfrm>
            <a:prstGeom prst="rect">
              <a:avLst/>
            </a:prstGeom>
          </p:spPr>
        </p:pic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3510DD1F-8617-B542-A475-4CE8DFAA75AA}"/>
                </a:ext>
              </a:extLst>
            </p:cNvPr>
            <p:cNvSpPr/>
            <p:nvPr/>
          </p:nvSpPr>
          <p:spPr>
            <a:xfrm>
              <a:off x="7768501" y="2486716"/>
              <a:ext cx="2206772" cy="131932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881377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5225" y="217333"/>
            <a:ext cx="64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Man in the contacts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3855" y="1652719"/>
            <a:ext cx="8579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Let’s create a new contact called “ Alice”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533" y="959195"/>
            <a:ext cx="2895600" cy="3457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69935" y="956428"/>
            <a:ext cx="2630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Laureline</a:t>
            </a:r>
            <a:r>
              <a:rPr lang="en-US" sz="1400" dirty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 DAVID / Jérémy MATOS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F401BA1-19C0-A846-9B3B-1472157229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06" y="2356584"/>
            <a:ext cx="2532047" cy="4501416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1D79F79B-2DD2-E14C-B5E0-9DFF344D30D1}"/>
              </a:ext>
            </a:extLst>
          </p:cNvPr>
          <p:cNvGrpSpPr/>
          <p:nvPr/>
        </p:nvGrpSpPr>
        <p:grpSpPr>
          <a:xfrm>
            <a:off x="4197780" y="2360605"/>
            <a:ext cx="2729022" cy="4497395"/>
            <a:chOff x="7911005" y="1406061"/>
            <a:chExt cx="2940132" cy="5071926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6EAA0827-444E-0642-B289-B4956A72B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9595" y="1479689"/>
              <a:ext cx="2811542" cy="4998298"/>
            </a:xfrm>
            <a:prstGeom prst="rect">
              <a:avLst/>
            </a:prstGeom>
          </p:spPr>
        </p:pic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B059201C-586A-2846-8E2F-F293DFA09B2A}"/>
                </a:ext>
              </a:extLst>
            </p:cNvPr>
            <p:cNvSpPr/>
            <p:nvPr/>
          </p:nvSpPr>
          <p:spPr>
            <a:xfrm>
              <a:off x="7911005" y="1406061"/>
              <a:ext cx="1980709" cy="63533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0030DC3F-7697-CB4E-9D97-3F03A776234D}"/>
              </a:ext>
            </a:extLst>
          </p:cNvPr>
          <p:cNvGrpSpPr/>
          <p:nvPr/>
        </p:nvGrpSpPr>
        <p:grpSpPr>
          <a:xfrm>
            <a:off x="7394714" y="2425893"/>
            <a:ext cx="2951120" cy="4432107"/>
            <a:chOff x="7768501" y="1479690"/>
            <a:chExt cx="3082636" cy="4998296"/>
          </a:xfrm>
        </p:grpSpPr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C8E125FB-18AE-0D45-A317-CB90B187F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9595" y="1479690"/>
              <a:ext cx="2811542" cy="4998296"/>
            </a:xfrm>
            <a:prstGeom prst="rect">
              <a:avLst/>
            </a:prstGeom>
          </p:spPr>
        </p:pic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E0B315EB-247E-4942-AF36-B6372B19C696}"/>
                </a:ext>
              </a:extLst>
            </p:cNvPr>
            <p:cNvSpPr/>
            <p:nvPr/>
          </p:nvSpPr>
          <p:spPr>
            <a:xfrm>
              <a:off x="7768501" y="2023579"/>
              <a:ext cx="2206772" cy="131932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868709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5225" y="217333"/>
            <a:ext cx="64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Man in the contacts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3855" y="1652719"/>
            <a:ext cx="8579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Let’s create a new contact called “ Alice”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533" y="959195"/>
            <a:ext cx="2895600" cy="3457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69935" y="956428"/>
            <a:ext cx="2630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Laureline</a:t>
            </a:r>
            <a:r>
              <a:rPr lang="en-US" sz="1400" dirty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 DAVID / Jérémy MATOS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69DC68F-F616-904F-A27F-14EC2150E6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96" y="2360605"/>
            <a:ext cx="2531164" cy="4499848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E3638B8C-846A-4F4A-8510-F8D7E9138EAD}"/>
              </a:ext>
            </a:extLst>
          </p:cNvPr>
          <p:cNvGrpSpPr/>
          <p:nvPr/>
        </p:nvGrpSpPr>
        <p:grpSpPr>
          <a:xfrm>
            <a:off x="4240698" y="2252870"/>
            <a:ext cx="2916890" cy="4605130"/>
            <a:chOff x="7911005" y="1406061"/>
            <a:chExt cx="2940132" cy="5071925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12701FAF-4CBD-E544-B97C-3A4285CA5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9595" y="1479690"/>
              <a:ext cx="2811542" cy="4998296"/>
            </a:xfrm>
            <a:prstGeom prst="rect">
              <a:avLst/>
            </a:prstGeom>
          </p:spPr>
        </p:pic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6876E562-0387-4D4E-BA5D-1FCD1A09E0C2}"/>
                </a:ext>
              </a:extLst>
            </p:cNvPr>
            <p:cNvSpPr/>
            <p:nvPr/>
          </p:nvSpPr>
          <p:spPr>
            <a:xfrm>
              <a:off x="7911005" y="1406061"/>
              <a:ext cx="1980709" cy="63533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B47C93-27D3-B241-8C16-C1E24755684A}"/>
              </a:ext>
            </a:extLst>
          </p:cNvPr>
          <p:cNvGrpSpPr/>
          <p:nvPr/>
        </p:nvGrpSpPr>
        <p:grpSpPr>
          <a:xfrm>
            <a:off x="7801999" y="2555143"/>
            <a:ext cx="3017321" cy="3748722"/>
            <a:chOff x="7833816" y="2104477"/>
            <a:chExt cx="3017321" cy="3748722"/>
          </a:xfrm>
        </p:grpSpPr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D6AAB6A4-E3A8-FA40-82FF-913F8DCEB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571005" y="2573067"/>
              <a:ext cx="3748722" cy="2811542"/>
            </a:xfrm>
            <a:prstGeom prst="rect">
              <a:avLst/>
            </a:prstGeom>
          </p:spPr>
        </p:pic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06CABD1E-5198-7E46-9F36-CEB9B065BDD2}"/>
                </a:ext>
              </a:extLst>
            </p:cNvPr>
            <p:cNvSpPr/>
            <p:nvPr/>
          </p:nvSpPr>
          <p:spPr>
            <a:xfrm>
              <a:off x="7833816" y="2517569"/>
              <a:ext cx="2206772" cy="92033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34440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5225" y="217333"/>
            <a:ext cx="64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Man in the contacts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3610" y="2314047"/>
            <a:ext cx="8182466" cy="4583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Montserrat Light" charset="0"/>
                <a:ea typeface="Montserrat Light" charset="0"/>
                <a:cs typeface="Montserrat Light" charset="0"/>
              </a:rPr>
              <a:t>Design error </a:t>
            </a: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from a security point of view: phone number as implicit identifier is a poor choice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Montserrat Light" charset="0"/>
                <a:ea typeface="Montserrat Light" charset="0"/>
                <a:cs typeface="Montserrat Light" charset="0"/>
              </a:rPr>
              <a:t>Abusing Trust On First Use </a:t>
            </a: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(TOFU): new contact = new key = accepted by default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Montserrat Light" charset="0"/>
                <a:ea typeface="Montserrat Light" charset="0"/>
                <a:cs typeface="Montserrat Light" charset="0"/>
              </a:rPr>
              <a:t>Same old trick of invisible characters</a:t>
            </a:r>
            <a:endParaRPr lang="en-US" sz="1400" dirty="0">
              <a:latin typeface="Montserrat Light" charset="0"/>
              <a:ea typeface="Montserrat Light" charset="0"/>
              <a:cs typeface="Montserrat Light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Montserrat Light" charset="0"/>
                <a:ea typeface="Montserrat Light" charset="0"/>
                <a:cs typeface="Montserrat Light" charset="0"/>
              </a:rPr>
              <a:t>End user/mobile not really included in the threat model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Focus on protecting network/backend (e.g. from government agencies)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Side channel attack with some social engineering out of scope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E.g. Formal security  analysis of Signal protocol: </a:t>
            </a: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  <a:hlinkClick r:id="rId3"/>
              </a:rPr>
              <a:t>https://eprint.iacr.org/2016/1013.pdf</a:t>
            </a:r>
            <a:endParaRPr lang="en-US" sz="1400" dirty="0">
              <a:latin typeface="Montserrat Light" charset="0"/>
              <a:ea typeface="Montserrat Light" charset="0"/>
              <a:cs typeface="Montserrat Light" charset="0"/>
            </a:endParaRPr>
          </a:p>
          <a:p>
            <a:pPr lvl="1">
              <a:lnSpc>
                <a:spcPct val="150000"/>
              </a:lnSpc>
            </a:pPr>
            <a:r>
              <a:rPr lang="en-US" sz="1400" i="1" dirty="0">
                <a:latin typeface="Montserrat Light" charset="0"/>
                <a:ea typeface="Montserrat Light" charset="0"/>
                <a:cs typeface="Montserrat Light" charset="0"/>
              </a:rPr>
              <a:t>Signal specifies a mandatory method for participants to verify each other’s identity keys through an out-of-band channel, but most implementations do not require such verification to take place before messaging can occur</a:t>
            </a:r>
            <a:br>
              <a:rPr lang="en-US" sz="1400" i="1" dirty="0">
                <a:latin typeface="Montserrat Light" charset="0"/>
                <a:ea typeface="Montserrat Light" charset="0"/>
                <a:cs typeface="Montserrat Light" charset="0"/>
              </a:rPr>
            </a:br>
            <a:endParaRPr lang="en-US" sz="1400" i="1" dirty="0">
              <a:latin typeface="Montserrat Light" charset="0"/>
              <a:ea typeface="Montserrat Light" charset="0"/>
              <a:cs typeface="Montserrat Light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Montserrat Light" charset="0"/>
                <a:ea typeface="Montserrat Light" charset="0"/>
                <a:cs typeface="Montserrat Light" charset="0"/>
              </a:rPr>
              <a:t>Bonus: </a:t>
            </a: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  <a:t>messengers store their own identifiers in the contacts</a:t>
            </a:r>
            <a:br>
              <a:rPr lang="en-US" sz="1400" dirty="0">
                <a:latin typeface="Montserrat Light" charset="0"/>
                <a:ea typeface="Montserrat Light" charset="0"/>
                <a:cs typeface="Montserrat Light" charset="0"/>
              </a:rPr>
            </a:br>
            <a:r>
              <a:rPr lang="en-US" sz="1400" dirty="0">
                <a:latin typeface="Montserrat Light" charset="0"/>
                <a:ea typeface="Montserrat Light" charset="0"/>
                <a:cs typeface="Montserrat Light" charset="0"/>
                <a:sym typeface="Wingdings" pitchFamily="2" charset="2"/>
              </a:rPr>
              <a:t> we can know from another application if WhatsApp, Telegram or Signal is installed despite sandboxing</a:t>
            </a:r>
            <a:endParaRPr lang="en-US" sz="1400" dirty="0">
              <a:latin typeface="Montserrat Light" charset="0"/>
              <a:ea typeface="Montserrat Light" charset="0"/>
              <a:cs typeface="Montserrat Light" charset="0"/>
            </a:endParaRPr>
          </a:p>
          <a:p>
            <a:pPr lvl="1">
              <a:lnSpc>
                <a:spcPct val="150000"/>
              </a:lnSpc>
            </a:pPr>
            <a:endParaRPr lang="en-US" sz="14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3855" y="1652719"/>
            <a:ext cx="8579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Why does it work 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533" y="959195"/>
            <a:ext cx="2895600" cy="3457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69935" y="956428"/>
            <a:ext cx="2630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Laureline</a:t>
            </a:r>
            <a:r>
              <a:rPr lang="en-US" sz="1400" dirty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 DAVID / Jérémy MATOS</a:t>
            </a:r>
          </a:p>
        </p:txBody>
      </p:sp>
    </p:spTree>
    <p:extLst>
      <p:ext uri="{BB962C8B-B14F-4D97-AF65-F5344CB8AC3E}">
        <p14:creationId xmlns:p14="http://schemas.microsoft.com/office/powerpoint/2010/main" val="3706274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1206</Words>
  <Application>Microsoft Macintosh PowerPoint</Application>
  <PresentationFormat>Grand écran</PresentationFormat>
  <Paragraphs>167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Montserrat</vt:lpstr>
      <vt:lpstr>Montserrat Light</vt:lpstr>
      <vt:lpstr>Montserrat Ultra Light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Jérémy MATOS</cp:lastModifiedBy>
  <cp:revision>84</cp:revision>
  <dcterms:created xsi:type="dcterms:W3CDTF">2017-09-12T15:05:14Z</dcterms:created>
  <dcterms:modified xsi:type="dcterms:W3CDTF">2018-06-07T07:54:35Z</dcterms:modified>
</cp:coreProperties>
</file>