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63" r:id="rId4"/>
    <p:sldId id="264" r:id="rId5"/>
    <p:sldId id="262" r:id="rId6"/>
    <p:sldId id="272" r:id="rId7"/>
    <p:sldId id="265" r:id="rId8"/>
    <p:sldId id="266" r:id="rId9"/>
    <p:sldId id="267" r:id="rId10"/>
    <p:sldId id="271" r:id="rId11"/>
    <p:sldId id="268" r:id="rId12"/>
    <p:sldId id="269" r:id="rId13"/>
    <p:sldId id="274" r:id="rId14"/>
    <p:sldId id="275" r:id="rId15"/>
    <p:sldId id="258" r:id="rId16"/>
    <p:sldId id="273" r:id="rId17"/>
    <p:sldId id="281" r:id="rId18"/>
    <p:sldId id="276" r:id="rId19"/>
    <p:sldId id="282" r:id="rId20"/>
    <p:sldId id="283" r:id="rId21"/>
    <p:sldId id="284" r:id="rId22"/>
    <p:sldId id="277" r:id="rId23"/>
    <p:sldId id="278" r:id="rId24"/>
    <p:sldId id="285" r:id="rId25"/>
    <p:sldId id="279" r:id="rId26"/>
    <p:sldId id="286" r:id="rId27"/>
    <p:sldId id="287" r:id="rId28"/>
    <p:sldId id="288" r:id="rId29"/>
    <p:sldId id="289" r:id="rId30"/>
    <p:sldId id="290" r:id="rId31"/>
    <p:sldId id="280" r:id="rId32"/>
    <p:sldId id="294" r:id="rId33"/>
    <p:sldId id="295" r:id="rId34"/>
    <p:sldId id="291" r:id="rId35"/>
    <p:sldId id="292" r:id="rId36"/>
    <p:sldId id="296" r:id="rId37"/>
    <p:sldId id="297" r:id="rId38"/>
    <p:sldId id="293" r:id="rId39"/>
    <p:sldId id="298" r:id="rId40"/>
    <p:sldId id="299" r:id="rId41"/>
    <p:sldId id="300" r:id="rId42"/>
    <p:sldId id="259" r:id="rId43"/>
    <p:sldId id="303" r:id="rId44"/>
    <p:sldId id="304" r:id="rId45"/>
    <p:sldId id="305" r:id="rId46"/>
    <p:sldId id="306" r:id="rId47"/>
    <p:sldId id="307" r:id="rId48"/>
    <p:sldId id="308" r:id="rId49"/>
    <p:sldId id="309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C3C4"/>
    <a:srgbClr val="057FAF"/>
    <a:srgbClr val="055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8"/>
  </p:normalViewPr>
  <p:slideViewPr>
    <p:cSldViewPr snapToGrid="0" snapToObjects="1">
      <p:cViewPr varScale="1">
        <p:scale>
          <a:sx n="86" d="100"/>
          <a:sy n="86" d="100"/>
        </p:scale>
        <p:origin x="96" y="63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3B861-025D-4106-8D15-5BACA907F462}" type="datetimeFigureOut">
              <a:rPr lang="pl-PL" smtClean="0"/>
              <a:t>16.06.2018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2D68C-35FE-462F-B70C-D917E367D6D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7011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15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7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12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8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9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4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B5E57-3F31-0F48-9E8F-92C572FC17D8}" type="datetimeFigureOut">
              <a:rPr lang="en-US" smtClean="0"/>
              <a:t>6/16/2018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5DB12-B51B-B14F-BE6F-B5F60D62B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1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emf"/><Relationship Id="rId7" Type="http://schemas.openxmlformats.org/officeDocument/2006/relationships/image" Target="../media/image2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therscan.io/" TargetMode="Externa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emf"/><Relationship Id="rId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4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.emf"/><Relationship Id="rId7" Type="http://schemas.openxmlformats.org/officeDocument/2006/relationships/image" Target="../media/image5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.emf"/><Relationship Id="rId7" Type="http://schemas.openxmlformats.org/officeDocument/2006/relationships/image" Target="../media/image6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1" Type="http://schemas.openxmlformats.org/officeDocument/2006/relationships/image" Target="../media/image58.png"/><Relationship Id="rId5" Type="http://schemas.openxmlformats.org/officeDocument/2006/relationships/image" Target="../media/image60.png"/><Relationship Id="rId10" Type="http://schemas.openxmlformats.org/officeDocument/2006/relationships/image" Target="../media/image54.png"/><Relationship Id="rId4" Type="http://schemas.openxmlformats.org/officeDocument/2006/relationships/image" Target="../media/image59.png"/><Relationship Id="rId9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.emf"/><Relationship Id="rId7" Type="http://schemas.openxmlformats.org/officeDocument/2006/relationships/image" Target="../media/image2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61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melonproject/oyente" TargetMode="External"/><Relationship Id="rId3" Type="http://schemas.openxmlformats.org/officeDocument/2006/relationships/image" Target="../media/image1.emf"/><Relationship Id="rId7" Type="http://schemas.openxmlformats.org/officeDocument/2006/relationships/hyperlink" Target="https://protofire.github.io/solhint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ool.smartdec.net/" TargetMode="External"/><Relationship Id="rId11" Type="http://schemas.openxmlformats.org/officeDocument/2006/relationships/hyperlink" Target="https://dasp.co/" TargetMode="External"/><Relationship Id="rId5" Type="http://schemas.openxmlformats.org/officeDocument/2006/relationships/hyperlink" Target="https://securify.ch/" TargetMode="External"/><Relationship Id="rId10" Type="http://schemas.openxmlformats.org/officeDocument/2006/relationships/hyperlink" Target="https://consensys.github.io/smart-contract-best-practices/" TargetMode="External"/><Relationship Id="rId4" Type="http://schemas.openxmlformats.org/officeDocument/2006/relationships/hyperlink" Target="https://remix.ethereum.org/" TargetMode="External"/><Relationship Id="rId9" Type="http://schemas.openxmlformats.org/officeDocument/2006/relationships/hyperlink" Target="https://github.com/ConsenSys/mythril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9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github.com/securing/eth-rd-messenger" TargetMode="External"/><Relationship Id="rId4" Type="http://schemas.openxmlformats.org/officeDocument/2006/relationships/hyperlink" Target="https://securing.github.io/eth-rd-messenger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377" y="1601902"/>
            <a:ext cx="2895600" cy="3457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60915" y="217333"/>
            <a:ext cx="7651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0914" y="1023992"/>
            <a:ext cx="7230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A</a:t>
            </a:r>
            <a:r>
              <a:rPr lang="en-US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n</a:t>
            </a:r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 e</a:t>
            </a:r>
            <a:r>
              <a:rPr lang="en-US" sz="2200" dirty="0" err="1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ssential</a:t>
            </a:r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 w</a:t>
            </a:r>
            <a:r>
              <a:rPr lang="en-US" sz="2200" dirty="0" err="1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alkthrough</a:t>
            </a:r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 a b</a:t>
            </a:r>
            <a:r>
              <a:rPr lang="en-US" sz="2200" dirty="0" err="1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lockchain</a:t>
            </a:r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 s</a:t>
            </a:r>
            <a:r>
              <a:rPr lang="en-US" sz="2200" dirty="0" err="1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ecurity</a:t>
            </a:r>
            <a:r>
              <a:rPr lang="pl-PL" sz="2200" dirty="0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 m</a:t>
            </a:r>
            <a:r>
              <a:rPr lang="en-US" sz="2200" dirty="0" err="1">
                <a:solidFill>
                  <a:srgbClr val="58C3C4"/>
                </a:solidFill>
                <a:latin typeface="Montserrat" charset="0"/>
                <a:ea typeface="Montserrat" charset="0"/>
                <a:cs typeface="Montserrat" charset="0"/>
              </a:rPr>
              <a:t>inefields</a:t>
            </a:r>
            <a:endParaRPr lang="en-US" sz="2200" dirty="0">
              <a:solidFill>
                <a:srgbClr val="58C3C4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66779" y="1617989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2882"/>
            <a:ext cx="12192000" cy="4705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97" y="95851"/>
            <a:ext cx="3203814" cy="1985597"/>
          </a:xfrm>
          <a:prstGeom prst="rect">
            <a:avLst/>
          </a:prstGeom>
        </p:spPr>
      </p:pic>
      <p:pic>
        <p:nvPicPr>
          <p:cNvPr id="8" name="Picture 2" descr="https://www.wykop.pl/cdn/c3201142/comment_c8RQnt8saRWwLp2eBJruYto5xgNEZSwN,w400.jpg">
            <a:extLst>
              <a:ext uri="{FF2B5EF4-FFF2-40B4-BE49-F238E27FC236}">
                <a16:creationId xmlns:a16="http://schemas.microsoft.com/office/drawing/2014/main" id="{6AE81E67-FB2D-4B3E-A09F-95278CCA7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2309"/>
            <a:ext cx="6226070" cy="468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68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305615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II 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859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7386" y="1652719"/>
            <a:ext cx="333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Executable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file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25D700E-6CF6-477E-B762-E817A512B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718" y="2459746"/>
            <a:ext cx="956632" cy="893182"/>
          </a:xfrm>
          <a:prstGeom prst="rect">
            <a:avLst/>
          </a:prstGeom>
        </p:spPr>
      </p:pic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329F2069-00CD-4C53-BE67-07EB6E4E9D95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2181034" y="3352928"/>
            <a:ext cx="0" cy="6909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document, exe, file icon">
            <a:extLst>
              <a:ext uri="{FF2B5EF4-FFF2-40B4-BE49-F238E27FC236}">
                <a16:creationId xmlns:a16="http://schemas.microsoft.com/office/drawing/2014/main" id="{21E4C4A8-9B28-4830-A573-F82FDBA1E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43" y="3917536"/>
            <a:ext cx="1002382" cy="100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app, computer, essential, ui icon">
            <a:extLst>
              <a:ext uri="{FF2B5EF4-FFF2-40B4-BE49-F238E27FC236}">
                <a16:creationId xmlns:a16="http://schemas.microsoft.com/office/drawing/2014/main" id="{529890F0-4CDC-4864-81E4-389528A1B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43" y="5591767"/>
            <a:ext cx="1002382" cy="100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4B223C1B-675F-4148-81C1-B01EE1BE7777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2174408" y="4739571"/>
            <a:ext cx="6626" cy="852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braz 20">
            <a:extLst>
              <a:ext uri="{FF2B5EF4-FFF2-40B4-BE49-F238E27FC236}">
                <a16:creationId xmlns:a16="http://schemas.microsoft.com/office/drawing/2014/main" id="{D649F211-8C2E-495D-A460-E094EE56A2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070" y="2463988"/>
            <a:ext cx="956632" cy="893182"/>
          </a:xfrm>
          <a:prstGeom prst="rect">
            <a:avLst/>
          </a:prstGeom>
        </p:spPr>
      </p:pic>
      <p:cxnSp>
        <p:nvCxnSpPr>
          <p:cNvPr id="22" name="Łącznik prosty ze strzałką 21">
            <a:extLst>
              <a:ext uri="{FF2B5EF4-FFF2-40B4-BE49-F238E27FC236}">
                <a16:creationId xmlns:a16="http://schemas.microsoft.com/office/drawing/2014/main" id="{1B7B9727-6F6C-4DB1-832B-C5E48784FF8B}"/>
              </a:ext>
            </a:extLst>
          </p:cNvPr>
          <p:cNvCxnSpPr>
            <a:cxnSpLocks/>
            <a:stCxn id="21" idx="2"/>
            <a:endCxn id="24" idx="0"/>
          </p:cNvCxnSpPr>
          <p:nvPr/>
        </p:nvCxnSpPr>
        <p:spPr>
          <a:xfrm flipH="1">
            <a:off x="5337731" y="3357170"/>
            <a:ext cx="11655" cy="5196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Łącznik prosty ze strzałką 22">
            <a:extLst>
              <a:ext uri="{FF2B5EF4-FFF2-40B4-BE49-F238E27FC236}">
                <a16:creationId xmlns:a16="http://schemas.microsoft.com/office/drawing/2014/main" id="{B8538DB4-CCA1-4C23-9495-1B1BA308762C}"/>
              </a:ext>
            </a:extLst>
          </p:cNvPr>
          <p:cNvCxnSpPr>
            <a:cxnSpLocks/>
            <a:stCxn id="24" idx="2"/>
          </p:cNvCxnSpPr>
          <p:nvPr/>
        </p:nvCxnSpPr>
        <p:spPr>
          <a:xfrm>
            <a:off x="5337731" y="5095986"/>
            <a:ext cx="11655" cy="500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6" descr="binary, file icon">
            <a:extLst>
              <a:ext uri="{FF2B5EF4-FFF2-40B4-BE49-F238E27FC236}">
                <a16:creationId xmlns:a16="http://schemas.microsoft.com/office/drawing/2014/main" id="{24732AA1-9EFC-47AB-B543-180540F24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531" y="3876786"/>
            <a:ext cx="914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bitcoin, blockchain, cryptocurrency, currency, ethereum, money icon">
            <a:extLst>
              <a:ext uri="{FF2B5EF4-FFF2-40B4-BE49-F238E27FC236}">
                <a16:creationId xmlns:a16="http://schemas.microsoft.com/office/drawing/2014/main" id="{96337BDE-6DCA-4FE2-BA16-5B1EBBB07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195" y="5615602"/>
            <a:ext cx="1002382" cy="100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hmurka 26">
            <a:extLst>
              <a:ext uri="{FF2B5EF4-FFF2-40B4-BE49-F238E27FC236}">
                <a16:creationId xmlns:a16="http://schemas.microsoft.com/office/drawing/2014/main" id="{18257710-69D7-4560-92F7-0FA544937210}"/>
              </a:ext>
            </a:extLst>
          </p:cNvPr>
          <p:cNvSpPr/>
          <p:nvPr/>
        </p:nvSpPr>
        <p:spPr>
          <a:xfrm>
            <a:off x="6739653" y="2302992"/>
            <a:ext cx="4724961" cy="4248889"/>
          </a:xfrm>
          <a:prstGeom prst="cloud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8" name="Picture 6" descr="binary, file icon">
            <a:extLst>
              <a:ext uri="{FF2B5EF4-FFF2-40B4-BE49-F238E27FC236}">
                <a16:creationId xmlns:a16="http://schemas.microsoft.com/office/drawing/2014/main" id="{80D669A9-4F86-4F10-ADF2-A7C3292C5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876" y="3257241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binary, file icon">
            <a:extLst>
              <a:ext uri="{FF2B5EF4-FFF2-40B4-BE49-F238E27FC236}">
                <a16:creationId xmlns:a16="http://schemas.microsoft.com/office/drawing/2014/main" id="{AFCE2E4D-D8EB-47A2-AEF9-B186C9900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16" y="3374718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binary, file icon">
            <a:extLst>
              <a:ext uri="{FF2B5EF4-FFF2-40B4-BE49-F238E27FC236}">
                <a16:creationId xmlns:a16="http://schemas.microsoft.com/office/drawing/2014/main" id="{59536718-3CD0-4BE2-A53E-9A4D6A484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875" y="4681782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binary, file icon">
            <a:extLst>
              <a:ext uri="{FF2B5EF4-FFF2-40B4-BE49-F238E27FC236}">
                <a16:creationId xmlns:a16="http://schemas.microsoft.com/office/drawing/2014/main" id="{8C054393-B5EA-4FAB-91FD-A1C7635F2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826" y="4352627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binary, file icon">
            <a:extLst>
              <a:ext uri="{FF2B5EF4-FFF2-40B4-BE49-F238E27FC236}">
                <a16:creationId xmlns:a16="http://schemas.microsoft.com/office/drawing/2014/main" id="{C6DB8384-5546-4C1D-86E1-AC6E3502D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577" y="5299525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binary, file icon">
            <a:extLst>
              <a:ext uri="{FF2B5EF4-FFF2-40B4-BE49-F238E27FC236}">
                <a16:creationId xmlns:a16="http://schemas.microsoft.com/office/drawing/2014/main" id="{D1E8C629-1BB6-488B-8818-32FA3DA03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291" y="2982537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binary, file icon">
            <a:extLst>
              <a:ext uri="{FF2B5EF4-FFF2-40B4-BE49-F238E27FC236}">
                <a16:creationId xmlns:a16="http://schemas.microsoft.com/office/drawing/2014/main" id="{465FDA86-FD19-4AD9-BCE1-0E7936758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794" y="4681781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binary, file icon">
            <a:extLst>
              <a:ext uri="{FF2B5EF4-FFF2-40B4-BE49-F238E27FC236}">
                <a16:creationId xmlns:a16="http://schemas.microsoft.com/office/drawing/2014/main" id="{B6BDB9D8-A477-409E-8573-B37D42E0C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3803" y="3584540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10">
            <a:extLst>
              <a:ext uri="{FF2B5EF4-FFF2-40B4-BE49-F238E27FC236}">
                <a16:creationId xmlns:a16="http://schemas.microsoft.com/office/drawing/2014/main" id="{69BA53C6-4F14-4CA4-A574-B434CBE39384}"/>
              </a:ext>
            </a:extLst>
          </p:cNvPr>
          <p:cNvSpPr txBox="1"/>
          <p:nvPr/>
        </p:nvSpPr>
        <p:spPr>
          <a:xfrm>
            <a:off x="6351157" y="1652719"/>
            <a:ext cx="3262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contract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6" name="Strzałka: w prawo 25">
            <a:extLst>
              <a:ext uri="{FF2B5EF4-FFF2-40B4-BE49-F238E27FC236}">
                <a16:creationId xmlns:a16="http://schemas.microsoft.com/office/drawing/2014/main" id="{06A74544-C5C3-4431-892E-C6AF3FD330A9}"/>
              </a:ext>
            </a:extLst>
          </p:cNvPr>
          <p:cNvSpPr/>
          <p:nvPr/>
        </p:nvSpPr>
        <p:spPr>
          <a:xfrm rot="20107010">
            <a:off x="5827317" y="5398946"/>
            <a:ext cx="1811202" cy="289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076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6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Ethereum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platform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12D6EEA-D294-4365-ADF3-76ED8D0F1C44}"/>
              </a:ext>
            </a:extLst>
          </p:cNvPr>
          <p:cNvSpPr/>
          <p:nvPr/>
        </p:nvSpPr>
        <p:spPr>
          <a:xfrm>
            <a:off x="1198662" y="2382580"/>
            <a:ext cx="97930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000" i="1" dirty="0">
                <a:solidFill>
                  <a:srgbClr val="333333"/>
                </a:solidFill>
                <a:latin typeface="Book Antiqua" panose="02040602050305030304" pitchFamily="18" charset="0"/>
              </a:rPr>
              <a:t>„</a:t>
            </a:r>
            <a:r>
              <a:rPr lang="en-US" sz="4000" i="1" dirty="0">
                <a:solidFill>
                  <a:srgbClr val="333333"/>
                </a:solidFill>
                <a:latin typeface="Book Antiqua" panose="02040602050305030304" pitchFamily="18" charset="0"/>
              </a:rPr>
              <a:t>Ethereum is literally a computer that spans the entire world.</a:t>
            </a:r>
            <a:r>
              <a:rPr lang="pl-PL" sz="4000" i="1" dirty="0">
                <a:solidFill>
                  <a:srgbClr val="333333"/>
                </a:solidFill>
                <a:latin typeface="Book Antiqua" panose="02040602050305030304" pitchFamily="18" charset="0"/>
              </a:rPr>
              <a:t>”</a:t>
            </a:r>
            <a:endParaRPr lang="pl-PL" sz="4000" dirty="0">
              <a:latin typeface="Book Antiqua" panose="02040602050305030304" pitchFamily="18" charset="0"/>
            </a:endParaRP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97386626-9D99-43D2-8B55-EE533F2BD195}"/>
              </a:ext>
            </a:extLst>
          </p:cNvPr>
          <p:cNvSpPr/>
          <p:nvPr/>
        </p:nvSpPr>
        <p:spPr>
          <a:xfrm>
            <a:off x="4367014" y="3198961"/>
            <a:ext cx="6092825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pl-PL" sz="2000" i="1" dirty="0" err="1">
                <a:solidFill>
                  <a:srgbClr val="333333"/>
                </a:solidFill>
                <a:latin typeface="Arial" panose="020B0604020202020204" pitchFamily="34" charset="0"/>
              </a:rPr>
              <a:t>Ethereum</a:t>
            </a:r>
            <a:r>
              <a:rPr lang="pl-PL" sz="2000" i="1" dirty="0">
                <a:solidFill>
                  <a:srgbClr val="333333"/>
                </a:solidFill>
                <a:latin typeface="Arial" panose="020B0604020202020204" pitchFamily="34" charset="0"/>
              </a:rPr>
              <a:t> White Paper</a:t>
            </a:r>
            <a:endParaRPr lang="pl-PL" sz="2000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1D781E8B-8716-4E18-A6E3-F238EA891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395" y="3919332"/>
            <a:ext cx="9561210" cy="275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604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Symbol zastępczy zawartości 5">
            <a:extLst>
              <a:ext uri="{FF2B5EF4-FFF2-40B4-BE49-F238E27FC236}">
                <a16:creationId xmlns:a16="http://schemas.microsoft.com/office/drawing/2014/main" id="{B358DBDA-265A-49D6-AC0A-948BE885B924}"/>
              </a:ext>
            </a:extLst>
          </p:cNvPr>
          <p:cNvSpPr txBox="1">
            <a:spLocks/>
          </p:cNvSpPr>
          <p:nvPr/>
        </p:nvSpPr>
        <p:spPr>
          <a:xfrm>
            <a:off x="6619874" y="2387555"/>
            <a:ext cx="5057455" cy="41393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dirty="0">
                <a:ea typeface="Montserrat Light" charset="0"/>
                <a:cs typeface="Montserrat Light" charset="0"/>
              </a:rPr>
              <a:t>What program could we run as smart contract?</a:t>
            </a:r>
          </a:p>
          <a:p>
            <a:pPr lvl="1">
              <a:lnSpc>
                <a:spcPct val="150000"/>
              </a:lnSpc>
            </a:pPr>
            <a:r>
              <a:rPr lang="en-US" b="1" dirty="0" err="1">
                <a:ea typeface="Montserrat Light" charset="0"/>
                <a:cs typeface="Montserrat Light" charset="0"/>
              </a:rPr>
              <a:t>eVoting</a:t>
            </a:r>
            <a:endParaRPr lang="en-US" b="1" dirty="0">
              <a:ea typeface="Montserrat Light" charset="0"/>
              <a:cs typeface="Montserrat Light" charset="0"/>
            </a:endParaRPr>
          </a:p>
          <a:p>
            <a:pPr lvl="1">
              <a:lnSpc>
                <a:spcPct val="150000"/>
              </a:lnSpc>
            </a:pPr>
            <a:r>
              <a:rPr lang="en-US" b="1" dirty="0">
                <a:ea typeface="Montserrat Light" charset="0"/>
                <a:cs typeface="Montserrat Light" charset="0"/>
              </a:rPr>
              <a:t>Assets Management </a:t>
            </a:r>
            <a:br>
              <a:rPr lang="pl-PL" b="1" dirty="0">
                <a:ea typeface="Montserrat Light" charset="0"/>
                <a:cs typeface="Montserrat Light" charset="0"/>
              </a:rPr>
            </a:br>
            <a:r>
              <a:rPr lang="en-US" dirty="0">
                <a:ea typeface="Montserrat Light" charset="0"/>
                <a:cs typeface="Montserrat Light" charset="0"/>
              </a:rPr>
              <a:t>(transferring ownership)</a:t>
            </a: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id="{D20C8E6A-0643-460E-9C97-FA38CD619FC1}"/>
              </a:ext>
            </a:extLst>
          </p:cNvPr>
          <p:cNvSpPr txBox="1"/>
          <p:nvPr/>
        </p:nvSpPr>
        <p:spPr>
          <a:xfrm>
            <a:off x="1013856" y="1652719"/>
            <a:ext cx="6358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Why smart contracts?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52AE435-115E-47BF-9217-B20D01E0F5EC}"/>
              </a:ext>
            </a:extLst>
          </p:cNvPr>
          <p:cNvSpPr/>
          <p:nvPr/>
        </p:nvSpPr>
        <p:spPr>
          <a:xfrm>
            <a:off x="1013856" y="2573317"/>
            <a:ext cx="6096000" cy="249946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ea typeface="Montserrat Light" charset="0"/>
                <a:cs typeface="Montserrat Light" charset="0"/>
              </a:rPr>
              <a:t>No single authority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ea typeface="Montserrat Light" charset="0"/>
                <a:cs typeface="Montserrat Light" charset="0"/>
              </a:rPr>
              <a:t>Trustless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ea typeface="Montserrat Light" charset="0"/>
                <a:cs typeface="Montserrat Light" charset="0"/>
              </a:rPr>
              <a:t>Allows public verification</a:t>
            </a:r>
          </a:p>
        </p:txBody>
      </p:sp>
    </p:spTree>
    <p:extLst>
      <p:ext uri="{BB962C8B-B14F-4D97-AF65-F5344CB8AC3E}">
        <p14:creationId xmlns:p14="http://schemas.microsoft.com/office/powerpoint/2010/main" val="124921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C16C442F-FD88-4233-A6EB-ECD79A4DA79B}"/>
              </a:ext>
            </a:extLst>
          </p:cNvPr>
          <p:cNvSpPr txBox="1"/>
          <p:nvPr/>
        </p:nvSpPr>
        <p:spPr>
          <a:xfrm>
            <a:off x="1013856" y="1652719"/>
            <a:ext cx="6358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to verify the contract?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74E8D8B2-A67D-4B9B-87F7-FC2003A7C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783" y="2425745"/>
            <a:ext cx="7613764" cy="3939167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125B00E6-A092-4F02-9C2D-284DE0F9A222}"/>
              </a:ext>
            </a:extLst>
          </p:cNvPr>
          <p:cNvSpPr/>
          <p:nvPr/>
        </p:nvSpPr>
        <p:spPr>
          <a:xfrm>
            <a:off x="4953278" y="6254911"/>
            <a:ext cx="2290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>
                <a:hlinkClick r:id="rId5"/>
              </a:rPr>
              <a:t>https://etherscan.io</a:t>
            </a:r>
            <a:r>
              <a:rPr lang="pl-PL" dirty="0"/>
              <a:t> </a:t>
            </a:r>
          </a:p>
        </p:txBody>
      </p:sp>
      <p:sp>
        <p:nvSpPr>
          <p:cNvPr id="32" name="Strzałka: w prawo 31">
            <a:extLst>
              <a:ext uri="{FF2B5EF4-FFF2-40B4-BE49-F238E27FC236}">
                <a16:creationId xmlns:a16="http://schemas.microsoft.com/office/drawing/2014/main" id="{73C1FF62-7F9F-4C27-96F9-EC7AB9BCB90F}"/>
              </a:ext>
            </a:extLst>
          </p:cNvPr>
          <p:cNvSpPr/>
          <p:nvPr/>
        </p:nvSpPr>
        <p:spPr>
          <a:xfrm rot="7008944">
            <a:off x="6031852" y="4892214"/>
            <a:ext cx="488459" cy="256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Strzałka: w prawo 32">
            <a:extLst>
              <a:ext uri="{FF2B5EF4-FFF2-40B4-BE49-F238E27FC236}">
                <a16:creationId xmlns:a16="http://schemas.microsoft.com/office/drawing/2014/main" id="{A8FF28FF-D2E3-4ABD-9C53-F068FA0415F9}"/>
              </a:ext>
            </a:extLst>
          </p:cNvPr>
          <p:cNvSpPr/>
          <p:nvPr/>
        </p:nvSpPr>
        <p:spPr>
          <a:xfrm rot="13452281">
            <a:off x="4384628" y="2767873"/>
            <a:ext cx="573953" cy="217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5076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2B5FB74F-BE09-4691-BFBB-135C97B05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618" y="2428155"/>
            <a:ext cx="4609775" cy="2252975"/>
          </a:xfrm>
          <a:prstGeom prst="rect">
            <a:avLst/>
          </a:prstGeom>
        </p:spPr>
      </p:pic>
      <p:sp>
        <p:nvSpPr>
          <p:cNvPr id="33" name="Chmurka 32">
            <a:extLst>
              <a:ext uri="{FF2B5EF4-FFF2-40B4-BE49-F238E27FC236}">
                <a16:creationId xmlns:a16="http://schemas.microsoft.com/office/drawing/2014/main" id="{5BC0DC41-2D3D-4A98-B358-C431C4B61B24}"/>
              </a:ext>
            </a:extLst>
          </p:cNvPr>
          <p:cNvSpPr/>
          <p:nvPr/>
        </p:nvSpPr>
        <p:spPr>
          <a:xfrm>
            <a:off x="6596138" y="1856717"/>
            <a:ext cx="4724961" cy="4248889"/>
          </a:xfrm>
          <a:prstGeom prst="cloud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4" name="Picture 6" descr="binary, file icon">
            <a:extLst>
              <a:ext uri="{FF2B5EF4-FFF2-40B4-BE49-F238E27FC236}">
                <a16:creationId xmlns:a16="http://schemas.microsoft.com/office/drawing/2014/main" id="{0B3CAEDC-2A81-49AB-869F-26140421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141" y="3038156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binary, file icon">
            <a:extLst>
              <a:ext uri="{FF2B5EF4-FFF2-40B4-BE49-F238E27FC236}">
                <a16:creationId xmlns:a16="http://schemas.microsoft.com/office/drawing/2014/main" id="{512183AF-EA28-4D37-8C15-46BB429EB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578" y="2571504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binary, file icon">
            <a:extLst>
              <a:ext uri="{FF2B5EF4-FFF2-40B4-BE49-F238E27FC236}">
                <a16:creationId xmlns:a16="http://schemas.microsoft.com/office/drawing/2014/main" id="{FC85B704-D179-47C3-955E-3B3F1D7F6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875" y="4194385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binary, file icon">
            <a:extLst>
              <a:ext uri="{FF2B5EF4-FFF2-40B4-BE49-F238E27FC236}">
                <a16:creationId xmlns:a16="http://schemas.microsoft.com/office/drawing/2014/main" id="{2F23A0BF-BD9A-4CD6-833A-96878E9B2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993" y="3724697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binary, file icon">
            <a:extLst>
              <a:ext uri="{FF2B5EF4-FFF2-40B4-BE49-F238E27FC236}">
                <a16:creationId xmlns:a16="http://schemas.microsoft.com/office/drawing/2014/main" id="{876C6989-57EB-49F6-8EC0-D9925F0C1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657" y="4788564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binary, file icon">
            <a:extLst>
              <a:ext uri="{FF2B5EF4-FFF2-40B4-BE49-F238E27FC236}">
                <a16:creationId xmlns:a16="http://schemas.microsoft.com/office/drawing/2014/main" id="{69F99A7D-59C4-4BD1-8A64-638785081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4522" y="2925408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binary, file icon">
            <a:extLst>
              <a:ext uri="{FF2B5EF4-FFF2-40B4-BE49-F238E27FC236}">
                <a16:creationId xmlns:a16="http://schemas.microsoft.com/office/drawing/2014/main" id="{CFAD01A1-7D47-4DDE-B324-6219BA0D4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432" y="4273820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binary, file icon">
            <a:extLst>
              <a:ext uri="{FF2B5EF4-FFF2-40B4-BE49-F238E27FC236}">
                <a16:creationId xmlns:a16="http://schemas.microsoft.com/office/drawing/2014/main" id="{392AC7A9-EEB1-43B2-82BF-944811CA8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935" y="3022256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pole tekstowe 41">
            <a:extLst>
              <a:ext uri="{FF2B5EF4-FFF2-40B4-BE49-F238E27FC236}">
                <a16:creationId xmlns:a16="http://schemas.microsoft.com/office/drawing/2014/main" id="{91A8C7AE-EF04-4A6B-AB44-2DCCCB96F31F}"/>
              </a:ext>
            </a:extLst>
          </p:cNvPr>
          <p:cNvSpPr txBox="1"/>
          <p:nvPr/>
        </p:nvSpPr>
        <p:spPr>
          <a:xfrm>
            <a:off x="1509276" y="4890254"/>
            <a:ext cx="433459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600" dirty="0">
                <a:solidFill>
                  <a:srgbClr val="FF0000"/>
                </a:solidFill>
                <a:latin typeface="Consolas" panose="020B0609020204030204" pitchFamily="49" charset="0"/>
              </a:rPr>
              <a:t>0x2b30ea3a</a:t>
            </a:r>
            <a:r>
              <a:rPr lang="pl-PL" sz="1600" dirty="0">
                <a:solidFill>
                  <a:srgbClr val="00B050"/>
                </a:solidFill>
                <a:latin typeface="Consolas" panose="020B0609020204030204" pitchFamily="49" charset="0"/>
              </a:rPr>
              <a:t>0000000000000000000000000000000000000000000000000000000000000000</a:t>
            </a:r>
            <a:endParaRPr lang="pl-PL" sz="1600" dirty="0">
              <a:solidFill>
                <a:srgbClr val="FF0000"/>
              </a:solidFill>
              <a:latin typeface="Consolas" panose="020B0609020204030204" pitchFamily="49" charset="0"/>
            </a:endParaRPr>
          </a:p>
        </p:txBody>
      </p:sp>
      <p:sp>
        <p:nvSpPr>
          <p:cNvPr id="43" name="Strzałka: w prawo 42">
            <a:extLst>
              <a:ext uri="{FF2B5EF4-FFF2-40B4-BE49-F238E27FC236}">
                <a16:creationId xmlns:a16="http://schemas.microsoft.com/office/drawing/2014/main" id="{7D3BBB07-3DF8-41C0-9552-21EE8DE12255}"/>
              </a:ext>
            </a:extLst>
          </p:cNvPr>
          <p:cNvSpPr/>
          <p:nvPr/>
        </p:nvSpPr>
        <p:spPr>
          <a:xfrm rot="5400000">
            <a:off x="1650145" y="3763927"/>
            <a:ext cx="1846638" cy="16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4" name="Picture 4" descr="article, content, contract, form, paper icon">
            <a:extLst>
              <a:ext uri="{FF2B5EF4-FFF2-40B4-BE49-F238E27FC236}">
                <a16:creationId xmlns:a16="http://schemas.microsoft.com/office/drawing/2014/main" id="{5AC197A6-187C-4C72-8E00-3F52FC3B0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28" y="5989475"/>
            <a:ext cx="690686" cy="69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Strzałka: w prawo 44">
            <a:extLst>
              <a:ext uri="{FF2B5EF4-FFF2-40B4-BE49-F238E27FC236}">
                <a16:creationId xmlns:a16="http://schemas.microsoft.com/office/drawing/2014/main" id="{74F522AE-9F06-4278-B59D-8D795C1B47E7}"/>
              </a:ext>
            </a:extLst>
          </p:cNvPr>
          <p:cNvSpPr/>
          <p:nvPr/>
        </p:nvSpPr>
        <p:spPr>
          <a:xfrm rot="5400000">
            <a:off x="3405550" y="5621854"/>
            <a:ext cx="374541" cy="2207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Strzałka: w prawo 45">
            <a:extLst>
              <a:ext uri="{FF2B5EF4-FFF2-40B4-BE49-F238E27FC236}">
                <a16:creationId xmlns:a16="http://schemas.microsoft.com/office/drawing/2014/main" id="{2C7AAF57-62B6-488E-9F4E-8C96A9BA5F18}"/>
              </a:ext>
            </a:extLst>
          </p:cNvPr>
          <p:cNvSpPr/>
          <p:nvPr/>
        </p:nvSpPr>
        <p:spPr>
          <a:xfrm rot="20007208">
            <a:off x="3744965" y="5335184"/>
            <a:ext cx="4165141" cy="2520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7" name="Strzałka: w prawo 46">
            <a:extLst>
              <a:ext uri="{FF2B5EF4-FFF2-40B4-BE49-F238E27FC236}">
                <a16:creationId xmlns:a16="http://schemas.microsoft.com/office/drawing/2014/main" id="{E3FF39BE-875D-4373-A6C4-17F840A0C230}"/>
              </a:ext>
            </a:extLst>
          </p:cNvPr>
          <p:cNvSpPr/>
          <p:nvPr/>
        </p:nvSpPr>
        <p:spPr>
          <a:xfrm rot="5400000">
            <a:off x="2674058" y="3812184"/>
            <a:ext cx="1846638" cy="1695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8" name="Strzałka: w prawo 47">
            <a:extLst>
              <a:ext uri="{FF2B5EF4-FFF2-40B4-BE49-F238E27FC236}">
                <a16:creationId xmlns:a16="http://schemas.microsoft.com/office/drawing/2014/main" id="{4D16C34E-656C-4D0B-B59B-BDB7E72D6786}"/>
              </a:ext>
            </a:extLst>
          </p:cNvPr>
          <p:cNvSpPr/>
          <p:nvPr/>
        </p:nvSpPr>
        <p:spPr>
          <a:xfrm rot="2871448">
            <a:off x="7080133" y="3799028"/>
            <a:ext cx="749082" cy="2025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9" name="TextBox 10">
            <a:extLst>
              <a:ext uri="{FF2B5EF4-FFF2-40B4-BE49-F238E27FC236}">
                <a16:creationId xmlns:a16="http://schemas.microsoft.com/office/drawing/2014/main" id="{A2C2C41C-51DA-42A1-95CD-EB6F194D398B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to execute smart contract?</a:t>
            </a:r>
          </a:p>
        </p:txBody>
      </p:sp>
    </p:spTree>
    <p:extLst>
      <p:ext uri="{BB962C8B-B14F-4D97-AF65-F5344CB8AC3E}">
        <p14:creationId xmlns:p14="http://schemas.microsoft.com/office/powerpoint/2010/main" val="58761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1C1425F9-0047-41E6-A08E-A7DE463BCFF5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to verify the execution?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DB94F05F-2BCF-4301-96EB-78CFBBFDC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139" y="2527140"/>
            <a:ext cx="6180362" cy="4083762"/>
          </a:xfrm>
          <a:prstGeom prst="rect">
            <a:avLst/>
          </a:prstGeom>
        </p:spPr>
      </p:pic>
      <p:sp>
        <p:nvSpPr>
          <p:cNvPr id="25" name="Strzałka: w prawo 24">
            <a:extLst>
              <a:ext uri="{FF2B5EF4-FFF2-40B4-BE49-F238E27FC236}">
                <a16:creationId xmlns:a16="http://schemas.microsoft.com/office/drawing/2014/main" id="{CFB6A184-2D08-4910-9F07-2CD03EB8972E}"/>
              </a:ext>
            </a:extLst>
          </p:cNvPr>
          <p:cNvSpPr/>
          <p:nvPr/>
        </p:nvSpPr>
        <p:spPr>
          <a:xfrm rot="4362792">
            <a:off x="5843547" y="5379894"/>
            <a:ext cx="974423" cy="190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E91B33D3-83E4-48E0-9118-E9697C48C9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2445" y="2911739"/>
            <a:ext cx="9765142" cy="2016224"/>
          </a:xfrm>
          <a:prstGeom prst="snip2Diag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5063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1653872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II</a:t>
            </a:r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</a:t>
            </a:r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SECURITY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68" y="4848937"/>
            <a:ext cx="10553064" cy="894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9384" y="4983668"/>
            <a:ext cx="9433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err="1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Mine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no.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1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- All your data is public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38823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77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All your data is public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A3B4B7AE-CC25-4F4B-8939-7B2ADC5E7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855" y="3067496"/>
            <a:ext cx="4422457" cy="279711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8429FAC3-B349-4B19-AE58-AAAC8E6C11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6885" y="2277773"/>
            <a:ext cx="5947035" cy="4439245"/>
          </a:xfrm>
          <a:prstGeom prst="rect">
            <a:avLst/>
          </a:prstGeom>
        </p:spPr>
      </p:pic>
      <p:sp>
        <p:nvSpPr>
          <p:cNvPr id="32" name="Prostokąt 31">
            <a:extLst>
              <a:ext uri="{FF2B5EF4-FFF2-40B4-BE49-F238E27FC236}">
                <a16:creationId xmlns:a16="http://schemas.microsoft.com/office/drawing/2014/main" id="{CB0899E6-709F-4576-9D50-A7137DFB8989}"/>
              </a:ext>
            </a:extLst>
          </p:cNvPr>
          <p:cNvSpPr/>
          <p:nvPr/>
        </p:nvSpPr>
        <p:spPr>
          <a:xfrm>
            <a:off x="5904192" y="5011688"/>
            <a:ext cx="3931075" cy="130338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Strzałka: w prawo 33">
            <a:extLst>
              <a:ext uri="{FF2B5EF4-FFF2-40B4-BE49-F238E27FC236}">
                <a16:creationId xmlns:a16="http://schemas.microsoft.com/office/drawing/2014/main" id="{74052131-F1FA-4F1C-AFC0-5B6FBE2F331F}"/>
              </a:ext>
            </a:extLst>
          </p:cNvPr>
          <p:cNvSpPr/>
          <p:nvPr/>
        </p:nvSpPr>
        <p:spPr>
          <a:xfrm rot="6537188">
            <a:off x="3525943" y="4697983"/>
            <a:ext cx="660080" cy="237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DE89AD55-F45A-4111-8CCE-BA1FA6EB4BDA}"/>
              </a:ext>
            </a:extLst>
          </p:cNvPr>
          <p:cNvSpPr txBox="1"/>
          <p:nvPr/>
        </p:nvSpPr>
        <p:spPr>
          <a:xfrm>
            <a:off x="1013855" y="2422952"/>
            <a:ext cx="1700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 err="1">
                <a:solidFill>
                  <a:srgbClr val="002060"/>
                </a:solidFill>
              </a:rPr>
              <a:t>Variables</a:t>
            </a:r>
            <a:endParaRPr lang="pl-PL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3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All your data is public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2AF6866E-7A84-46E6-9E25-CA13EC0415A5}"/>
              </a:ext>
            </a:extLst>
          </p:cNvPr>
          <p:cNvSpPr txBox="1"/>
          <p:nvPr/>
        </p:nvSpPr>
        <p:spPr>
          <a:xfrm>
            <a:off x="1013855" y="2422952"/>
            <a:ext cx="1700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 err="1">
                <a:solidFill>
                  <a:srgbClr val="002060"/>
                </a:solidFill>
              </a:rPr>
              <a:t>Variables</a:t>
            </a:r>
            <a:endParaRPr lang="pl-PL" sz="3200" dirty="0">
              <a:solidFill>
                <a:srgbClr val="002060"/>
              </a:solidFill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9699E608-ED06-4934-B5B3-FEDFD0B44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6885" y="2277773"/>
            <a:ext cx="5947035" cy="3823552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D425BDE3-8E79-4363-AD8B-9FF5EB1CDC2C}"/>
              </a:ext>
            </a:extLst>
          </p:cNvPr>
          <p:cNvSpPr txBox="1"/>
          <p:nvPr/>
        </p:nvSpPr>
        <p:spPr>
          <a:xfrm rot="20975891">
            <a:off x="6393306" y="4881477"/>
            <a:ext cx="3203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>
                <a:solidFill>
                  <a:srgbClr val="FF0000"/>
                </a:solidFill>
              </a:rPr>
              <a:t>No </a:t>
            </a:r>
            <a:r>
              <a:rPr lang="pl-PL" sz="2800" i="1" dirty="0" err="1">
                <a:solidFill>
                  <a:srgbClr val="FF0000"/>
                </a:solidFill>
              </a:rPr>
              <a:t>voters</a:t>
            </a:r>
            <a:r>
              <a:rPr lang="pl-PL" sz="2800" dirty="0">
                <a:solidFill>
                  <a:srgbClr val="FF0000"/>
                </a:solidFill>
              </a:rPr>
              <a:t> </a:t>
            </a:r>
            <a:r>
              <a:rPr lang="pl-PL" sz="2800" dirty="0" err="1">
                <a:solidFill>
                  <a:srgbClr val="FF0000"/>
                </a:solidFill>
              </a:rPr>
              <a:t>variable</a:t>
            </a:r>
            <a:r>
              <a:rPr lang="pl-PL" sz="2800" dirty="0">
                <a:solidFill>
                  <a:srgbClr val="FF0000"/>
                </a:solidFill>
              </a:rPr>
              <a:t> </a:t>
            </a:r>
            <a:r>
              <a:rPr lang="pl-PL" sz="2800" dirty="0">
                <a:solidFill>
                  <a:srgbClr val="FF0000"/>
                </a:solidFill>
                <a:sym typeface="Wingdings" panose="05000000000000000000" pitchFamily="2" charset="2"/>
              </a:rPr>
              <a:t></a:t>
            </a:r>
            <a:endParaRPr lang="pl-PL" sz="2800" dirty="0">
              <a:solidFill>
                <a:srgbClr val="FF0000"/>
              </a:solidFill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17A1E848-20AC-4530-B56C-249ED7CA7A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855" y="3070074"/>
            <a:ext cx="4422457" cy="2803424"/>
          </a:xfrm>
          <a:prstGeom prst="rect">
            <a:avLst/>
          </a:prstGeom>
        </p:spPr>
      </p:pic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D0B27683-BD07-4E0E-80C1-291E7D753B83}"/>
              </a:ext>
            </a:extLst>
          </p:cNvPr>
          <p:cNvSpPr/>
          <p:nvPr/>
        </p:nvSpPr>
        <p:spPr>
          <a:xfrm rot="6537188">
            <a:off x="3525943" y="4697983"/>
            <a:ext cx="660080" cy="237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624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" descr="https://kb.securing.pl/download/attachments/12714068/image2018-3-29%2015%3A12%3A41.png?version=1&amp;modificationDate=1522329195803&amp;api=v2">
            <a:extLst>
              <a:ext uri="{FF2B5EF4-FFF2-40B4-BE49-F238E27FC236}">
                <a16:creationId xmlns:a16="http://schemas.microsoft.com/office/drawing/2014/main" id="{396B6A4D-D322-47D0-8EDD-C6854F046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" y="4312671"/>
            <a:ext cx="8041506" cy="61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10124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Blockchain and smart contracts are secure…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6A680CC-6DF5-49D8-9687-031DE1920B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9" name="TextBox 14">
            <a:extLst>
              <a:ext uri="{FF2B5EF4-FFF2-40B4-BE49-F238E27FC236}">
                <a16:creationId xmlns:a16="http://schemas.microsoft.com/office/drawing/2014/main" id="{E8EF02F9-2EE4-4D87-A022-77A2A74F4BF8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21" name="Picture 2" descr="https://kb.securing.pl/download/attachments/12714068/image2018-3-29%2015%3A7%3A50.png?version=1&amp;modificationDate=1522328904543&amp;api=v2">
            <a:extLst>
              <a:ext uri="{FF2B5EF4-FFF2-40B4-BE49-F238E27FC236}">
                <a16:creationId xmlns:a16="http://schemas.microsoft.com/office/drawing/2014/main" id="{BEDF439E-A42C-451C-B45B-5252D4473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" y="2281608"/>
            <a:ext cx="82486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Prostokąt 21">
            <a:extLst>
              <a:ext uri="{FF2B5EF4-FFF2-40B4-BE49-F238E27FC236}">
                <a16:creationId xmlns:a16="http://schemas.microsoft.com/office/drawing/2014/main" id="{F892225D-D507-485C-B4FB-BD549731798E}"/>
              </a:ext>
            </a:extLst>
          </p:cNvPr>
          <p:cNvSpPr/>
          <p:nvPr/>
        </p:nvSpPr>
        <p:spPr>
          <a:xfrm>
            <a:off x="5518617" y="3483124"/>
            <a:ext cx="2686766" cy="35414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5BE9069B-6D75-4353-8FB4-351FD1268134}"/>
              </a:ext>
            </a:extLst>
          </p:cNvPr>
          <p:cNvSpPr txBox="1"/>
          <p:nvPr/>
        </p:nvSpPr>
        <p:spPr>
          <a:xfrm>
            <a:off x="6094837" y="3911722"/>
            <a:ext cx="1900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Ethereum.org</a:t>
            </a:r>
          </a:p>
        </p:txBody>
      </p:sp>
      <p:pic>
        <p:nvPicPr>
          <p:cNvPr id="20" name="Picture 4" descr="https://kb.securing.pl/download/attachments/12714068/image2018-3-29%2015%3A14%3A27.png?version=1&amp;modificationDate=1522329301903&amp;api=v2">
            <a:extLst>
              <a:ext uri="{FF2B5EF4-FFF2-40B4-BE49-F238E27FC236}">
                <a16:creationId xmlns:a16="http://schemas.microsoft.com/office/drawing/2014/main" id="{1D723344-6E73-4DCE-9928-411431106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123" y="3834726"/>
            <a:ext cx="4608512" cy="302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Prostokąt 25">
            <a:extLst>
              <a:ext uri="{FF2B5EF4-FFF2-40B4-BE49-F238E27FC236}">
                <a16:creationId xmlns:a16="http://schemas.microsoft.com/office/drawing/2014/main" id="{27B3A100-F617-496A-88D8-4ED3E69CDB89}"/>
              </a:ext>
            </a:extLst>
          </p:cNvPr>
          <p:cNvSpPr/>
          <p:nvPr/>
        </p:nvSpPr>
        <p:spPr>
          <a:xfrm>
            <a:off x="228476" y="4315485"/>
            <a:ext cx="3587822" cy="279831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8" name="Picture 8" descr="https://kb.securing.pl/download/attachments/12714068/image2018-3-29%2015%3A14%3A4.png?version=1&amp;modificationDate=1522329278697&amp;api=v2">
            <a:extLst>
              <a:ext uri="{FF2B5EF4-FFF2-40B4-BE49-F238E27FC236}">
                <a16:creationId xmlns:a16="http://schemas.microsoft.com/office/drawing/2014/main" id="{73F5F7ED-087A-46AF-9BC7-65CEC0F92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9875"/>
            <a:ext cx="6574055" cy="191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Prostokąt 28">
            <a:extLst>
              <a:ext uri="{FF2B5EF4-FFF2-40B4-BE49-F238E27FC236}">
                <a16:creationId xmlns:a16="http://schemas.microsoft.com/office/drawing/2014/main" id="{00D9A8A2-D1E4-4543-8777-2DA6B6980DE0}"/>
              </a:ext>
            </a:extLst>
          </p:cNvPr>
          <p:cNvSpPr/>
          <p:nvPr/>
        </p:nvSpPr>
        <p:spPr>
          <a:xfrm>
            <a:off x="4723325" y="5868288"/>
            <a:ext cx="1715977" cy="927108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0" name="Picture 10" descr="Znalezione obrazy dla zapytania blockchain blockchain everywhere">
            <a:extLst>
              <a:ext uri="{FF2B5EF4-FFF2-40B4-BE49-F238E27FC236}">
                <a16:creationId xmlns:a16="http://schemas.microsoft.com/office/drawing/2014/main" id="{12645FD4-589A-42A6-BB35-2977C3C8C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745" y="1652719"/>
            <a:ext cx="6696744" cy="509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Prostokąt 23">
            <a:extLst>
              <a:ext uri="{FF2B5EF4-FFF2-40B4-BE49-F238E27FC236}">
                <a16:creationId xmlns:a16="http://schemas.microsoft.com/office/drawing/2014/main" id="{E7D304FE-D3AF-43EF-8312-D406C7C275E2}"/>
              </a:ext>
            </a:extLst>
          </p:cNvPr>
          <p:cNvSpPr/>
          <p:nvPr/>
        </p:nvSpPr>
        <p:spPr>
          <a:xfrm>
            <a:off x="7709194" y="5718698"/>
            <a:ext cx="3177413" cy="34685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82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0.16289 -0.132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66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All your data is public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C8107F89-55A8-4E2A-A543-335F98E89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855" y="2360605"/>
            <a:ext cx="6478426" cy="4464861"/>
          </a:xfrm>
          <a:prstGeom prst="rect">
            <a:avLst/>
          </a:prstGeom>
        </p:spPr>
      </p:pic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F521B3C2-F348-4354-BB9C-BAEC9E8B3A54}"/>
              </a:ext>
            </a:extLst>
          </p:cNvPr>
          <p:cNvSpPr/>
          <p:nvPr/>
        </p:nvSpPr>
        <p:spPr>
          <a:xfrm rot="6537188">
            <a:off x="3785589" y="5287619"/>
            <a:ext cx="1452543" cy="2315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F5544EBD-C41A-4100-9C2D-6C71CF6EF4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774" y="2589812"/>
            <a:ext cx="9650016" cy="2037061"/>
          </a:xfrm>
          <a:prstGeom prst="snip2Diag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4A6B0D41-17D7-4B1B-9D67-F696B7A629B1}"/>
              </a:ext>
            </a:extLst>
          </p:cNvPr>
          <p:cNvSpPr/>
          <p:nvPr/>
        </p:nvSpPr>
        <p:spPr>
          <a:xfrm rot="6678934">
            <a:off x="10594715" y="3635879"/>
            <a:ext cx="682170" cy="2022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59AB6-9C83-4551-A243-82A4B9B28E93}"/>
              </a:ext>
            </a:extLst>
          </p:cNvPr>
          <p:cNvSpPr txBox="1"/>
          <p:nvPr/>
        </p:nvSpPr>
        <p:spPr>
          <a:xfrm>
            <a:off x="8261406" y="4900806"/>
            <a:ext cx="240144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Montserrat Light" charset="0"/>
                <a:ea typeface="Montserrat Light" charset="0"/>
                <a:cs typeface="Montserrat Light" charset="0"/>
              </a:rPr>
              <a:t>Preview votes in transactions.</a:t>
            </a:r>
          </a:p>
        </p:txBody>
      </p:sp>
    </p:spTree>
    <p:extLst>
      <p:ext uri="{BB962C8B-B14F-4D97-AF65-F5344CB8AC3E}">
        <p14:creationId xmlns:p14="http://schemas.microsoft.com/office/powerpoint/2010/main" val="3515194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>
            <a:extLst>
              <a:ext uri="{FF2B5EF4-FFF2-40B4-BE49-F238E27FC236}">
                <a16:creationId xmlns:a16="http://schemas.microsoft.com/office/drawing/2014/main" id="{D7D4B363-E610-4D15-82AD-2D9A4340B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856" y="3007729"/>
            <a:ext cx="4085666" cy="2902386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B34D307C-1336-4700-A9E7-350174577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856" y="3007728"/>
            <a:ext cx="4085666" cy="290238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All your data is public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2AF6866E-7A84-46E6-9E25-CA13EC0415A5}"/>
              </a:ext>
            </a:extLst>
          </p:cNvPr>
          <p:cNvSpPr txBox="1"/>
          <p:nvPr/>
        </p:nvSpPr>
        <p:spPr>
          <a:xfrm>
            <a:off x="1013855" y="2422952"/>
            <a:ext cx="1805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200" dirty="0" err="1">
                <a:solidFill>
                  <a:srgbClr val="002060"/>
                </a:solidFill>
              </a:rPr>
              <a:t>Functions</a:t>
            </a:r>
            <a:endParaRPr lang="pl-PL" sz="3200" dirty="0">
              <a:solidFill>
                <a:srgbClr val="002060"/>
              </a:solidFill>
            </a:endParaRPr>
          </a:p>
        </p:txBody>
      </p:sp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D0B27683-BD07-4E0E-80C1-291E7D753B83}"/>
              </a:ext>
            </a:extLst>
          </p:cNvPr>
          <p:cNvSpPr/>
          <p:nvPr/>
        </p:nvSpPr>
        <p:spPr>
          <a:xfrm rot="6537188">
            <a:off x="3080068" y="4270083"/>
            <a:ext cx="660080" cy="2376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F0BD82-5A98-4420-BB8D-79EA6970F54D}"/>
              </a:ext>
            </a:extLst>
          </p:cNvPr>
          <p:cNvSpPr txBox="1"/>
          <p:nvPr/>
        </p:nvSpPr>
        <p:spPr>
          <a:xfrm>
            <a:off x="5303583" y="3007727"/>
            <a:ext cx="6144489" cy="114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a typeface="Montserrat Light" charset="0"/>
                <a:cs typeface="Montserrat Light" charset="0"/>
              </a:rPr>
              <a:t>Public functions can be executed by anyone.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a typeface="Montserrat Light" charset="0"/>
                <a:cs typeface="Montserrat Light" charset="0"/>
              </a:rPr>
              <a:t>Can anyone execute maliciousFunction2() ?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E06A3BA1-D342-4576-A72E-A4282CD67FF7}"/>
              </a:ext>
            </a:extLst>
          </p:cNvPr>
          <p:cNvSpPr txBox="1"/>
          <p:nvPr/>
        </p:nvSpPr>
        <p:spPr>
          <a:xfrm>
            <a:off x="6171641" y="4910745"/>
            <a:ext cx="4408371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ea typeface="Montserrat Light" charset="0"/>
                <a:cs typeface="Montserrat Light" charset="0"/>
              </a:rPr>
              <a:t>Functions are </a:t>
            </a:r>
            <a:r>
              <a:rPr lang="en-US" sz="2400" b="1" dirty="0">
                <a:ea typeface="Montserrat Light" charset="0"/>
                <a:cs typeface="Montserrat Light" charset="0"/>
              </a:rPr>
              <a:t>public by default!</a:t>
            </a:r>
          </a:p>
        </p:txBody>
      </p:sp>
    </p:spTree>
    <p:extLst>
      <p:ext uri="{BB962C8B-B14F-4D97-AF65-F5344CB8AC3E}">
        <p14:creationId xmlns:p14="http://schemas.microsoft.com/office/powerpoint/2010/main" val="229796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Parity Hack worth 30 </a:t>
            </a:r>
            <a:r>
              <a:rPr lang="en-US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mln</a:t>
            </a:r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$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AA760F9B-BDF7-4646-B9FC-127FCE84DD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479" y="5064538"/>
            <a:ext cx="7779170" cy="1566808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AA1570EC-670E-4C84-B7DB-3CDCEB2C1569}"/>
              </a:ext>
            </a:extLst>
          </p:cNvPr>
          <p:cNvSpPr/>
          <p:nvPr/>
        </p:nvSpPr>
        <p:spPr>
          <a:xfrm>
            <a:off x="9141404" y="2507179"/>
            <a:ext cx="2356183" cy="309672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25BA0757-2C33-4239-9944-0CD5C9CEF0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8291" y="3336346"/>
            <a:ext cx="7449075" cy="1194952"/>
          </a:xfrm>
          <a:prstGeom prst="rect">
            <a:avLst/>
          </a:prstGeom>
        </p:spPr>
      </p:pic>
      <p:sp>
        <p:nvSpPr>
          <p:cNvPr id="33" name="Prostokąt 32">
            <a:extLst>
              <a:ext uri="{FF2B5EF4-FFF2-40B4-BE49-F238E27FC236}">
                <a16:creationId xmlns:a16="http://schemas.microsoft.com/office/drawing/2014/main" id="{A634CFF1-07A3-42CE-8AA3-2A6493A98902}"/>
              </a:ext>
            </a:extLst>
          </p:cNvPr>
          <p:cNvSpPr/>
          <p:nvPr/>
        </p:nvSpPr>
        <p:spPr>
          <a:xfrm>
            <a:off x="1223172" y="4247016"/>
            <a:ext cx="74968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600" dirty="0">
                <a:solidFill>
                  <a:schemeClr val="bg1"/>
                </a:solidFill>
              </a:rPr>
              <a:t>https://www.coindesk.com/30-million-ether-reported-stolen-parity-wallet-breach/ </a:t>
            </a:r>
          </a:p>
        </p:txBody>
      </p:sp>
      <p:sp>
        <p:nvSpPr>
          <p:cNvPr id="34" name="Prostokąt 33">
            <a:extLst>
              <a:ext uri="{FF2B5EF4-FFF2-40B4-BE49-F238E27FC236}">
                <a16:creationId xmlns:a16="http://schemas.microsoft.com/office/drawing/2014/main" id="{BE426429-3679-40C4-B34A-D9F3EA9983F3}"/>
              </a:ext>
            </a:extLst>
          </p:cNvPr>
          <p:cNvSpPr/>
          <p:nvPr/>
        </p:nvSpPr>
        <p:spPr>
          <a:xfrm>
            <a:off x="6764076" y="2507179"/>
            <a:ext cx="2356183" cy="30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F89C8A83-57A7-483F-9B06-8C4A81C36E0F}"/>
              </a:ext>
            </a:extLst>
          </p:cNvPr>
          <p:cNvSpPr txBox="1"/>
          <p:nvPr/>
        </p:nvSpPr>
        <p:spPr>
          <a:xfrm>
            <a:off x="8386138" y="2486787"/>
            <a:ext cx="1824510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/>
              <a:t>The</a:t>
            </a:r>
            <a:r>
              <a:rPr lang="pl-PL" sz="3200" b="1" dirty="0">
                <a:solidFill>
                  <a:srgbClr val="233154"/>
                </a:solidFill>
              </a:rPr>
              <a:t> </a:t>
            </a:r>
            <a:r>
              <a:rPr lang="pl-PL" sz="3200" b="1" dirty="0">
                <a:solidFill>
                  <a:schemeClr val="bg1"/>
                </a:solidFill>
              </a:rPr>
              <a:t>race!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BE503403-8F58-4FC7-984C-C7A3B2D1069E}"/>
              </a:ext>
            </a:extLst>
          </p:cNvPr>
          <p:cNvSpPr txBox="1"/>
          <p:nvPr/>
        </p:nvSpPr>
        <p:spPr>
          <a:xfrm>
            <a:off x="7029912" y="3195939"/>
            <a:ext cx="1824510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/>
              <a:t>30 mln $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B23A4DA8-6CF3-4E96-8C45-41001A9D2377}"/>
              </a:ext>
            </a:extLst>
          </p:cNvPr>
          <p:cNvSpPr txBox="1"/>
          <p:nvPr/>
        </p:nvSpPr>
        <p:spPr>
          <a:xfrm>
            <a:off x="9407240" y="3210101"/>
            <a:ext cx="1824510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>
                <a:solidFill>
                  <a:schemeClr val="bg1"/>
                </a:solidFill>
              </a:rPr>
              <a:t>80 mln $</a:t>
            </a:r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9546DE58-0C4C-4C66-ABD1-BC8C75277333}"/>
              </a:ext>
            </a:extLst>
          </p:cNvPr>
          <p:cNvSpPr txBox="1"/>
          <p:nvPr/>
        </p:nvSpPr>
        <p:spPr>
          <a:xfrm>
            <a:off x="6764077" y="3883426"/>
            <a:ext cx="4608512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>
                <a:solidFill>
                  <a:srgbClr val="233154"/>
                </a:solidFill>
              </a:rPr>
              <a:t>  </a:t>
            </a:r>
            <a:r>
              <a:rPr lang="pl-PL" sz="3200" b="1" dirty="0" err="1"/>
              <a:t>worth</a:t>
            </a:r>
            <a:r>
              <a:rPr lang="pl-PL" sz="3200" b="1" dirty="0">
                <a:solidFill>
                  <a:srgbClr val="233154"/>
                </a:solidFill>
              </a:rPr>
              <a:t> </a:t>
            </a:r>
            <a:r>
              <a:rPr lang="pl-PL" sz="3200" b="1" dirty="0" err="1">
                <a:solidFill>
                  <a:schemeClr val="bg1"/>
                </a:solidFill>
              </a:rPr>
              <a:t>today</a:t>
            </a:r>
            <a:endParaRPr lang="pl-PL" sz="3200" b="1" dirty="0">
              <a:solidFill>
                <a:schemeClr val="bg1"/>
              </a:solidFill>
            </a:endParaRP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E1290709-5D20-435A-B7FF-F5AF7BD3F0DF}"/>
              </a:ext>
            </a:extLst>
          </p:cNvPr>
          <p:cNvSpPr txBox="1"/>
          <p:nvPr/>
        </p:nvSpPr>
        <p:spPr>
          <a:xfrm>
            <a:off x="7029912" y="4530873"/>
            <a:ext cx="1824510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/>
              <a:t>90 mln $</a:t>
            </a:r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B5C7EAD3-DF03-4514-9942-4EE183E6EFB5}"/>
              </a:ext>
            </a:extLst>
          </p:cNvPr>
          <p:cNvSpPr txBox="1"/>
          <p:nvPr/>
        </p:nvSpPr>
        <p:spPr>
          <a:xfrm>
            <a:off x="9407240" y="4545035"/>
            <a:ext cx="1986494" cy="7546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>
                <a:solidFill>
                  <a:schemeClr val="bg1"/>
                </a:solidFill>
              </a:rPr>
              <a:t>240 mln $</a:t>
            </a:r>
          </a:p>
        </p:txBody>
      </p:sp>
      <p:pic>
        <p:nvPicPr>
          <p:cNvPr id="41" name="Obraz 40">
            <a:extLst>
              <a:ext uri="{FF2B5EF4-FFF2-40B4-BE49-F238E27FC236}">
                <a16:creationId xmlns:a16="http://schemas.microsoft.com/office/drawing/2014/main" id="{42BED818-90D8-4E2F-A26A-88213C9444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986" y="2752514"/>
            <a:ext cx="633017" cy="633017"/>
          </a:xfrm>
          <a:prstGeom prst="rect">
            <a:avLst/>
          </a:prstGeom>
        </p:spPr>
      </p:pic>
      <p:pic>
        <p:nvPicPr>
          <p:cNvPr id="42" name="Obraz 41">
            <a:extLst>
              <a:ext uri="{FF2B5EF4-FFF2-40B4-BE49-F238E27FC236}">
                <a16:creationId xmlns:a16="http://schemas.microsoft.com/office/drawing/2014/main" id="{C7D6E20D-D304-431C-91BB-ADC627CD8A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655" y="2752513"/>
            <a:ext cx="633017" cy="633017"/>
          </a:xfrm>
          <a:prstGeom prst="rect">
            <a:avLst/>
          </a:prstGeom>
        </p:spPr>
      </p:pic>
      <p:sp>
        <p:nvSpPr>
          <p:cNvPr id="43" name="TextBox 20">
            <a:extLst>
              <a:ext uri="{FF2B5EF4-FFF2-40B4-BE49-F238E27FC236}">
                <a16:creationId xmlns:a16="http://schemas.microsoft.com/office/drawing/2014/main" id="{EBDCF3E7-FE80-4221-824B-2690658B7EA1}"/>
              </a:ext>
            </a:extLst>
          </p:cNvPr>
          <p:cNvSpPr txBox="1"/>
          <p:nvPr/>
        </p:nvSpPr>
        <p:spPr>
          <a:xfrm>
            <a:off x="1016452" y="2460293"/>
            <a:ext cx="818246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Montserrat Light" charset="0"/>
                <a:ea typeface="Montserrat Light" charset="0"/>
                <a:cs typeface="Montserrat Light" charset="0"/>
              </a:rPr>
              <a:t>Public function which changes the owner.</a:t>
            </a:r>
          </a:p>
        </p:txBody>
      </p:sp>
    </p:spTree>
    <p:extLst>
      <p:ext uri="{BB962C8B-B14F-4D97-AF65-F5344CB8AC3E}">
        <p14:creationId xmlns:p14="http://schemas.microsoft.com/office/powerpoint/2010/main" val="257563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Mine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no. 1 -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Lessons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learned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4" name="Picture 6" descr="binary, file icon">
            <a:extLst>
              <a:ext uri="{FF2B5EF4-FFF2-40B4-BE49-F238E27FC236}">
                <a16:creationId xmlns:a16="http://schemas.microsoft.com/office/drawing/2014/main" id="{1FFC415F-A772-4FA3-A468-ED973385F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39" y="4842741"/>
            <a:ext cx="471503" cy="6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22E17951-64AA-40D9-A3B2-65476AD26D14}"/>
              </a:ext>
            </a:extLst>
          </p:cNvPr>
          <p:cNvSpPr txBox="1"/>
          <p:nvPr/>
        </p:nvSpPr>
        <p:spPr>
          <a:xfrm>
            <a:off x="7487825" y="4603825"/>
            <a:ext cx="1784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l-PL" sz="2000" dirty="0" err="1">
                <a:latin typeface="Aller" panose="02000503030000020004" pitchFamily="2" charset="-18"/>
              </a:rPr>
              <a:t>Hash</a:t>
            </a:r>
            <a:r>
              <a:rPr lang="pl-PL" sz="2000" dirty="0">
                <a:latin typeface="Aller" panose="02000503030000020004" pitchFamily="2" charset="-18"/>
              </a:rPr>
              <a:t> of Value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E37BC33A-7C15-477F-8F6D-E246F9F9F12E}"/>
              </a:ext>
            </a:extLst>
          </p:cNvPr>
          <p:cNvSpPr txBox="1"/>
          <p:nvPr/>
        </p:nvSpPr>
        <p:spPr>
          <a:xfrm>
            <a:off x="7538062" y="5225949"/>
            <a:ext cx="168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000" dirty="0">
                <a:latin typeface="Aller" panose="02000503030000020004" pitchFamily="2" charset="-18"/>
              </a:rPr>
              <a:t>Real Value</a:t>
            </a:r>
          </a:p>
        </p:txBody>
      </p:sp>
      <p:cxnSp>
        <p:nvCxnSpPr>
          <p:cNvPr id="33" name="Łącznik prosty ze strzałką 32">
            <a:extLst>
              <a:ext uri="{FF2B5EF4-FFF2-40B4-BE49-F238E27FC236}">
                <a16:creationId xmlns:a16="http://schemas.microsoft.com/office/drawing/2014/main" id="{FC968A17-F46B-49BF-8C50-5CC145DF59DC}"/>
              </a:ext>
            </a:extLst>
          </p:cNvPr>
          <p:cNvCxnSpPr>
            <a:endCxn id="24" idx="1"/>
          </p:cNvCxnSpPr>
          <p:nvPr/>
        </p:nvCxnSpPr>
        <p:spPr>
          <a:xfrm>
            <a:off x="9224747" y="4842741"/>
            <a:ext cx="1598792" cy="314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Łącznik prosty ze strzałką 33">
            <a:extLst>
              <a:ext uri="{FF2B5EF4-FFF2-40B4-BE49-F238E27FC236}">
                <a16:creationId xmlns:a16="http://schemas.microsoft.com/office/drawing/2014/main" id="{3E250501-4AEE-4B7C-8FE9-E0754B77D049}"/>
              </a:ext>
            </a:extLst>
          </p:cNvPr>
          <p:cNvCxnSpPr>
            <a:endCxn id="24" idx="1"/>
          </p:cNvCxnSpPr>
          <p:nvPr/>
        </p:nvCxnSpPr>
        <p:spPr>
          <a:xfrm flipV="1">
            <a:off x="9224747" y="5157077"/>
            <a:ext cx="1598792" cy="249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B691E96E-00C1-4247-88DD-FB2E2003B7F9}"/>
              </a:ext>
            </a:extLst>
          </p:cNvPr>
          <p:cNvSpPr txBox="1"/>
          <p:nvPr/>
        </p:nvSpPr>
        <p:spPr>
          <a:xfrm rot="692246">
            <a:off x="9657146" y="4588689"/>
            <a:ext cx="8018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dirty="0" err="1">
                <a:latin typeface="Aller" panose="02000503030000020004" pitchFamily="2" charset="-18"/>
              </a:rPr>
              <a:t>Store</a:t>
            </a:r>
            <a:endParaRPr lang="pl-PL" sz="2000" dirty="0">
              <a:latin typeface="Aller" panose="02000503030000020004" pitchFamily="2" charset="-18"/>
            </a:endParaRP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778F4D32-B540-4D20-AE64-107A2885EAD6}"/>
              </a:ext>
            </a:extLst>
          </p:cNvPr>
          <p:cNvSpPr txBox="1"/>
          <p:nvPr/>
        </p:nvSpPr>
        <p:spPr>
          <a:xfrm rot="21114527">
            <a:off x="9669433" y="5263429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dirty="0" err="1">
                <a:latin typeface="Aller" panose="02000503030000020004" pitchFamily="2" charset="-18"/>
              </a:rPr>
              <a:t>Verify</a:t>
            </a:r>
            <a:endParaRPr lang="pl-PL" sz="2000" dirty="0">
              <a:latin typeface="Aller" panose="02000503030000020004" pitchFamily="2" charset="-18"/>
            </a:endParaRPr>
          </a:p>
        </p:txBody>
      </p:sp>
      <p:sp>
        <p:nvSpPr>
          <p:cNvPr id="37" name="Symbol zastępczy zawartości 2">
            <a:extLst>
              <a:ext uri="{FF2B5EF4-FFF2-40B4-BE49-F238E27FC236}">
                <a16:creationId xmlns:a16="http://schemas.microsoft.com/office/drawing/2014/main" id="{0FA6CEE2-3957-4166-B332-E5C59B136BF6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11184555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Set </a:t>
            </a:r>
            <a:r>
              <a:rPr lang="pl-PL" dirty="0" err="1"/>
              <a:t>visibility</a:t>
            </a:r>
            <a:r>
              <a:rPr lang="pl-PL" dirty="0"/>
              <a:t> </a:t>
            </a:r>
            <a:r>
              <a:rPr lang="pl-PL" dirty="0" err="1"/>
              <a:t>type</a:t>
            </a:r>
            <a:r>
              <a:rPr lang="pl-PL" dirty="0"/>
              <a:t> to </a:t>
            </a:r>
            <a:r>
              <a:rPr lang="pl-PL" b="1" dirty="0" err="1"/>
              <a:t>all</a:t>
            </a:r>
            <a:r>
              <a:rPr lang="pl-PL" dirty="0"/>
              <a:t> </a:t>
            </a:r>
            <a:r>
              <a:rPr lang="pl-PL" dirty="0" err="1"/>
              <a:t>functions</a:t>
            </a:r>
            <a:r>
              <a:rPr lang="pl-PL" dirty="0"/>
              <a:t>. 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Do not keep secret data </a:t>
            </a:r>
            <a:r>
              <a:rPr lang="pl-PL" dirty="0"/>
              <a:t>as </a:t>
            </a:r>
            <a:r>
              <a:rPr lang="pl-PL" dirty="0" err="1"/>
              <a:t>plaintext</a:t>
            </a:r>
            <a:r>
              <a:rPr lang="en-US" dirty="0"/>
              <a:t> in smart contract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Examples</a:t>
            </a:r>
            <a:r>
              <a:rPr lang="pl-PL" dirty="0"/>
              <a:t>:</a:t>
            </a:r>
          </a:p>
          <a:p>
            <a:pPr marL="1538790" lvl="2" indent="-457200"/>
            <a:r>
              <a:rPr lang="pl-PL" sz="2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Rock Paper </a:t>
            </a:r>
            <a:r>
              <a:rPr lang="pl-PL" sz="24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Scissors</a:t>
            </a:r>
            <a:endParaRPr lang="pl-PL" sz="2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1538790" lvl="2" indent="-457200"/>
            <a:r>
              <a:rPr lang="pl-PL" sz="2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Blind </a:t>
            </a:r>
            <a:r>
              <a:rPr lang="pl-PL" sz="24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Auctions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Use</a:t>
            </a:r>
            <a:r>
              <a:rPr lang="pl-PL" dirty="0"/>
              <a:t> blind </a:t>
            </a:r>
            <a:r>
              <a:rPr lang="pl-PL" dirty="0" err="1"/>
              <a:t>commitments</a:t>
            </a:r>
            <a:r>
              <a:rPr lang="pl-PL" dirty="0"/>
              <a:t>.</a:t>
            </a:r>
            <a:endParaRPr lang="en-US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802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2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1653872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II</a:t>
            </a:r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</a:t>
            </a:r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SECURITY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68" y="4848937"/>
            <a:ext cx="10553064" cy="894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9384" y="4983668"/>
            <a:ext cx="9433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err="1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Mine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no.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2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- Smart contract is a program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38823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6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Integer Overflow</a:t>
            </a: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7A22B810-0428-4E81-9555-A615E9F4EE89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5082145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Ethereum Tokens – your own cryptocurrency on Ethereum.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The attack: </a:t>
            </a:r>
            <a:r>
              <a:rPr lang="en-US" b="1" dirty="0"/>
              <a:t>empty victim’s wallet.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5F6069C0-9CA0-48D3-9E26-32D42B597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615" y="2527140"/>
            <a:ext cx="5492972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Integer Overflow</a:t>
            </a: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7A22B810-0428-4E81-9555-A615E9F4EE89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Balances:</a:t>
            </a:r>
          </a:p>
          <a:p>
            <a:pPr marL="1267875" lvl="1" indent="-457200">
              <a:buFont typeface="Arial" panose="020B0604020202020204" pitchFamily="34" charset="0"/>
              <a:buChar char="•"/>
            </a:pPr>
            <a:r>
              <a:rPr lang="en-US" dirty="0"/>
              <a:t>Victim -&gt; (MAXUINT-9) tokens (e.g. founder of contract).</a:t>
            </a:r>
          </a:p>
          <a:p>
            <a:pPr marL="1267875" lvl="1" indent="-457200">
              <a:buFont typeface="Arial" panose="020B0604020202020204" pitchFamily="34" charset="0"/>
              <a:buChar char="•"/>
            </a:pPr>
            <a:r>
              <a:rPr lang="en-US" dirty="0"/>
              <a:t>Attacker -&gt; 10 tokens.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Attacker transfers 10 tokens to victim.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Both have </a:t>
            </a:r>
            <a:r>
              <a:rPr lang="en-US" b="1" dirty="0"/>
              <a:t>zero tokens.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867F5E1-EBE4-4A1E-860F-878BACB02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0338" y="4226313"/>
            <a:ext cx="4613241" cy="2298940"/>
          </a:xfrm>
          <a:prstGeom prst="rect">
            <a:avLst/>
          </a:prstGeom>
        </p:spPr>
      </p:pic>
      <p:sp>
        <p:nvSpPr>
          <p:cNvPr id="10" name="Strzałka: w prawo 9">
            <a:extLst>
              <a:ext uri="{FF2B5EF4-FFF2-40B4-BE49-F238E27FC236}">
                <a16:creationId xmlns:a16="http://schemas.microsoft.com/office/drawing/2014/main" id="{776FEBF7-1622-41B2-9CEF-8DFAB25122C8}"/>
              </a:ext>
            </a:extLst>
          </p:cNvPr>
          <p:cNvSpPr/>
          <p:nvPr/>
        </p:nvSpPr>
        <p:spPr>
          <a:xfrm rot="2145504">
            <a:off x="5459850" y="4957076"/>
            <a:ext cx="2366889" cy="242136"/>
          </a:xfrm>
          <a:prstGeom prst="rightArrow">
            <a:avLst>
              <a:gd name="adj1" fmla="val 4425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918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Insecure libraries</a:t>
            </a:r>
          </a:p>
        </p:txBody>
      </p:sp>
      <p:sp>
        <p:nvSpPr>
          <p:cNvPr id="9" name="Chmurka 8">
            <a:extLst>
              <a:ext uri="{FF2B5EF4-FFF2-40B4-BE49-F238E27FC236}">
                <a16:creationId xmlns:a16="http://schemas.microsoft.com/office/drawing/2014/main" id="{2E3DF044-6E0B-4AC6-A85D-026338F18B1F}"/>
              </a:ext>
            </a:extLst>
          </p:cNvPr>
          <p:cNvSpPr/>
          <p:nvPr/>
        </p:nvSpPr>
        <p:spPr>
          <a:xfrm>
            <a:off x="4113348" y="3044076"/>
            <a:ext cx="3210273" cy="2886816"/>
          </a:xfrm>
          <a:prstGeom prst="cloud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Picture 6" descr="binary, file icon">
            <a:extLst>
              <a:ext uri="{FF2B5EF4-FFF2-40B4-BE49-F238E27FC236}">
                <a16:creationId xmlns:a16="http://schemas.microsoft.com/office/drawing/2014/main" id="{8FC3BC1C-E07B-419B-A0C4-53D07A71E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374" y="3494605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binary, file icon">
            <a:extLst>
              <a:ext uri="{FF2B5EF4-FFF2-40B4-BE49-F238E27FC236}">
                <a16:creationId xmlns:a16="http://schemas.microsoft.com/office/drawing/2014/main" id="{A843257B-F26E-4151-B3D7-54E2F5D15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633" y="3461959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binary, file icon">
            <a:extLst>
              <a:ext uri="{FF2B5EF4-FFF2-40B4-BE49-F238E27FC236}">
                <a16:creationId xmlns:a16="http://schemas.microsoft.com/office/drawing/2014/main" id="{CCDC5D3E-1085-432F-9472-5E34A8C93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680" y="4794217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binary, file icon">
            <a:extLst>
              <a:ext uri="{FF2B5EF4-FFF2-40B4-BE49-F238E27FC236}">
                <a16:creationId xmlns:a16="http://schemas.microsoft.com/office/drawing/2014/main" id="{F283296B-90C6-42BE-A600-4BB84DAA9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454" y="4315046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binary, file icon">
            <a:extLst>
              <a:ext uri="{FF2B5EF4-FFF2-40B4-BE49-F238E27FC236}">
                <a16:creationId xmlns:a16="http://schemas.microsoft.com/office/drawing/2014/main" id="{2DBB2837-AEB0-45C0-B561-28616B382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272" y="4880069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trzałka: w prawo 14">
            <a:extLst>
              <a:ext uri="{FF2B5EF4-FFF2-40B4-BE49-F238E27FC236}">
                <a16:creationId xmlns:a16="http://schemas.microsoft.com/office/drawing/2014/main" id="{4C3BDE28-AE91-44D6-A76B-8E3153801D33}"/>
              </a:ext>
            </a:extLst>
          </p:cNvPr>
          <p:cNvSpPr/>
          <p:nvPr/>
        </p:nvSpPr>
        <p:spPr>
          <a:xfrm rot="1829296">
            <a:off x="3893559" y="3359427"/>
            <a:ext cx="1063799" cy="1647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AFE1DC1D-C9D6-4ED8-9336-B30AD485792A}"/>
              </a:ext>
            </a:extLst>
          </p:cNvPr>
          <p:cNvSpPr/>
          <p:nvPr/>
        </p:nvSpPr>
        <p:spPr>
          <a:xfrm>
            <a:off x="5318298" y="3647328"/>
            <a:ext cx="875764" cy="1796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trzałka: w prawo 16">
            <a:extLst>
              <a:ext uri="{FF2B5EF4-FFF2-40B4-BE49-F238E27FC236}">
                <a16:creationId xmlns:a16="http://schemas.microsoft.com/office/drawing/2014/main" id="{5C867BD3-D369-4A1E-A635-8021709D1480}"/>
              </a:ext>
            </a:extLst>
          </p:cNvPr>
          <p:cNvSpPr/>
          <p:nvPr/>
        </p:nvSpPr>
        <p:spPr>
          <a:xfrm rot="1631264">
            <a:off x="3769083" y="4015688"/>
            <a:ext cx="1778641" cy="159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Strzałka: w prawo 17">
            <a:extLst>
              <a:ext uri="{FF2B5EF4-FFF2-40B4-BE49-F238E27FC236}">
                <a16:creationId xmlns:a16="http://schemas.microsoft.com/office/drawing/2014/main" id="{3725BFE3-D592-4D8D-AE3B-96936533E2BE}"/>
              </a:ext>
            </a:extLst>
          </p:cNvPr>
          <p:cNvSpPr/>
          <p:nvPr/>
        </p:nvSpPr>
        <p:spPr>
          <a:xfrm rot="18921853">
            <a:off x="5737213" y="4058507"/>
            <a:ext cx="670386" cy="1597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Picture 6" descr="binary, file icon">
            <a:extLst>
              <a:ext uri="{FF2B5EF4-FFF2-40B4-BE49-F238E27FC236}">
                <a16:creationId xmlns:a16="http://schemas.microsoft.com/office/drawing/2014/main" id="{239D3603-0DBC-4AEF-A3D1-34B101BF8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307" y="5043730"/>
            <a:ext cx="320353" cy="42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EF962091-323A-4E8E-9CCF-586AF9EBFE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28" y="2885756"/>
            <a:ext cx="9376461" cy="2901948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52EB9341-5502-44FE-9D88-72340C2B1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5628" y="2903930"/>
            <a:ext cx="9376461" cy="2901948"/>
          </a:xfrm>
          <a:prstGeom prst="rect">
            <a:avLst/>
          </a:prstGeom>
        </p:spPr>
      </p:pic>
      <p:sp>
        <p:nvSpPr>
          <p:cNvPr id="28" name="Strzałka: w prawo 27">
            <a:extLst>
              <a:ext uri="{FF2B5EF4-FFF2-40B4-BE49-F238E27FC236}">
                <a16:creationId xmlns:a16="http://schemas.microsoft.com/office/drawing/2014/main" id="{DDB21CE5-7A69-4A1C-95CB-E1121C6F4B13}"/>
              </a:ext>
            </a:extLst>
          </p:cNvPr>
          <p:cNvSpPr/>
          <p:nvPr/>
        </p:nvSpPr>
        <p:spPr>
          <a:xfrm rot="8647758">
            <a:off x="3250660" y="4555159"/>
            <a:ext cx="749082" cy="2025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0" name="Obraz 29">
            <a:extLst>
              <a:ext uri="{FF2B5EF4-FFF2-40B4-BE49-F238E27FC236}">
                <a16:creationId xmlns:a16="http://schemas.microsoft.com/office/drawing/2014/main" id="{7E154469-C1BE-42BF-A3E0-190C012BE9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1993" y="2006662"/>
            <a:ext cx="3210273" cy="431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4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Mine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no. 2 -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Lessons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learned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37" name="Symbol zastępczy zawartości 2">
            <a:extLst>
              <a:ext uri="{FF2B5EF4-FFF2-40B4-BE49-F238E27FC236}">
                <a16:creationId xmlns:a16="http://schemas.microsoft.com/office/drawing/2014/main" id="{0FA6CEE2-3957-4166-B332-E5C59B136BF6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11184555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Use</a:t>
            </a:r>
            <a:r>
              <a:rPr lang="pl-PL" dirty="0"/>
              <a:t> open </a:t>
            </a:r>
            <a:r>
              <a:rPr lang="pl-PL" dirty="0" err="1"/>
              <a:t>source</a:t>
            </a:r>
            <a:r>
              <a:rPr lang="pl-PL" dirty="0"/>
              <a:t> </a:t>
            </a:r>
            <a:r>
              <a:rPr lang="pl-PL" dirty="0" err="1"/>
              <a:t>libraries</a:t>
            </a:r>
            <a:r>
              <a:rPr lang="pl-PL" dirty="0"/>
              <a:t> to handle </a:t>
            </a:r>
            <a:r>
              <a:rPr lang="pl-PL" dirty="0" err="1"/>
              <a:t>typical</a:t>
            </a:r>
            <a:r>
              <a:rPr lang="pl-PL" dirty="0"/>
              <a:t> </a:t>
            </a:r>
            <a:r>
              <a:rPr lang="pl-PL" dirty="0" err="1"/>
              <a:t>errors</a:t>
            </a:r>
            <a:r>
              <a:rPr lang="pl-PL" dirty="0"/>
              <a:t> (</a:t>
            </a:r>
            <a:r>
              <a:rPr lang="pl-PL" dirty="0" err="1"/>
              <a:t>e.g</a:t>
            </a:r>
            <a:r>
              <a:rPr lang="pl-PL" dirty="0"/>
              <a:t>. </a:t>
            </a:r>
            <a:r>
              <a:rPr lang="pl-PL" dirty="0" err="1"/>
              <a:t>SafeMath</a:t>
            </a:r>
            <a:r>
              <a:rPr lang="pl-PL" dirty="0"/>
              <a:t> for </a:t>
            </a:r>
            <a:r>
              <a:rPr lang="pl-PL" dirty="0" err="1"/>
              <a:t>overflows</a:t>
            </a:r>
            <a:r>
              <a:rPr lang="pl-PL" dirty="0"/>
              <a:t>).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Write </a:t>
            </a:r>
            <a:r>
              <a:rPr lang="pl-PL" dirty="0" err="1"/>
              <a:t>tests</a:t>
            </a:r>
            <a:r>
              <a:rPr lang="pl-PL" dirty="0"/>
              <a:t> for </a:t>
            </a:r>
            <a:r>
              <a:rPr lang="pl-PL" dirty="0" err="1"/>
              <a:t>boundary</a:t>
            </a:r>
            <a:r>
              <a:rPr lang="pl-PL" dirty="0"/>
              <a:t> </a:t>
            </a:r>
            <a:r>
              <a:rPr lang="pl-PL" dirty="0" err="1"/>
              <a:t>conditions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Verify</a:t>
            </a:r>
            <a:r>
              <a:rPr lang="pl-PL" dirty="0"/>
              <a:t> the </a:t>
            </a:r>
            <a:r>
              <a:rPr lang="pl-PL" dirty="0" err="1"/>
              <a:t>correctness</a:t>
            </a:r>
            <a:r>
              <a:rPr lang="pl-PL" dirty="0"/>
              <a:t> and test </a:t>
            </a:r>
            <a:r>
              <a:rPr lang="pl-PL" dirty="0" err="1"/>
              <a:t>libraries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you</a:t>
            </a:r>
            <a:r>
              <a:rPr lang="pl-PL" dirty="0"/>
              <a:t> plan to </a:t>
            </a:r>
            <a:r>
              <a:rPr lang="pl-PL" dirty="0" err="1"/>
              <a:t>use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47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1653872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II</a:t>
            </a:r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</a:t>
            </a:r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SECURITY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68" y="4848937"/>
            <a:ext cx="10553064" cy="894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9384" y="4983668"/>
            <a:ext cx="9433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err="1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Mine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no.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- Smart contracts have limitations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38823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053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3855" y="1652719"/>
            <a:ext cx="10124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…or is it?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6A680CC-6DF5-49D8-9687-031DE1920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9" name="TextBox 14">
            <a:extLst>
              <a:ext uri="{FF2B5EF4-FFF2-40B4-BE49-F238E27FC236}">
                <a16:creationId xmlns:a16="http://schemas.microsoft.com/office/drawing/2014/main" id="{E8EF02F9-2EE4-4D87-A022-77A2A74F4BF8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FD11F054-3CC5-48E9-86B6-8D816070C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44060">
            <a:off x="1820695" y="2423554"/>
            <a:ext cx="6159486" cy="2499754"/>
          </a:xfrm>
          <a:prstGeom prst="rect">
            <a:avLst/>
          </a:prstGeom>
        </p:spPr>
      </p:pic>
      <p:sp>
        <p:nvSpPr>
          <p:cNvPr id="27" name="Prostokąt 26">
            <a:extLst>
              <a:ext uri="{FF2B5EF4-FFF2-40B4-BE49-F238E27FC236}">
                <a16:creationId xmlns:a16="http://schemas.microsoft.com/office/drawing/2014/main" id="{AD515A1C-6923-4AF5-9D7F-FFB98F4A7116}"/>
              </a:ext>
            </a:extLst>
          </p:cNvPr>
          <p:cNvSpPr/>
          <p:nvPr/>
        </p:nvSpPr>
        <p:spPr>
          <a:xfrm rot="21375155">
            <a:off x="2740654" y="4887965"/>
            <a:ext cx="5131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/>
              <a:t>https://www.coindesk.com/dao-attacked-code-issue-leads-60-million-ether-theft/</a:t>
            </a:r>
          </a:p>
        </p:txBody>
      </p:sp>
      <p:sp>
        <p:nvSpPr>
          <p:cNvPr id="31" name="Prostokąt 30">
            <a:extLst>
              <a:ext uri="{FF2B5EF4-FFF2-40B4-BE49-F238E27FC236}">
                <a16:creationId xmlns:a16="http://schemas.microsoft.com/office/drawing/2014/main" id="{FCE06598-CD03-4019-A106-0C94770BED61}"/>
              </a:ext>
            </a:extLst>
          </p:cNvPr>
          <p:cNvSpPr/>
          <p:nvPr/>
        </p:nvSpPr>
        <p:spPr>
          <a:xfrm rot="800561">
            <a:off x="5956027" y="4783248"/>
            <a:ext cx="5131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/>
              <a:t>https://www.coindesk.com/30-million-ether-reported-stolen-parity-wallet-breach/ </a:t>
            </a:r>
          </a:p>
        </p:txBody>
      </p:sp>
      <p:pic>
        <p:nvPicPr>
          <p:cNvPr id="32" name="Obraz 31">
            <a:extLst>
              <a:ext uri="{FF2B5EF4-FFF2-40B4-BE49-F238E27FC236}">
                <a16:creationId xmlns:a16="http://schemas.microsoft.com/office/drawing/2014/main" id="{B34D9CB5-8EE1-4299-8DC0-ED5E3515C3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48529">
            <a:off x="5315026" y="2167425"/>
            <a:ext cx="6133416" cy="2564663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5CF9486D-7105-48D1-9D16-B2BA7AD131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96010">
            <a:off x="1309282" y="3523925"/>
            <a:ext cx="5952639" cy="2369290"/>
          </a:xfrm>
          <a:prstGeom prst="rect">
            <a:avLst/>
          </a:prstGeom>
        </p:spPr>
      </p:pic>
      <p:sp>
        <p:nvSpPr>
          <p:cNvPr id="34" name="Prostokąt 33">
            <a:extLst>
              <a:ext uri="{FF2B5EF4-FFF2-40B4-BE49-F238E27FC236}">
                <a16:creationId xmlns:a16="http://schemas.microsoft.com/office/drawing/2014/main" id="{9C45DBC4-BFF9-44C1-92C9-00E653B19498}"/>
              </a:ext>
            </a:extLst>
          </p:cNvPr>
          <p:cNvSpPr/>
          <p:nvPr/>
        </p:nvSpPr>
        <p:spPr>
          <a:xfrm rot="21064671">
            <a:off x="1749991" y="5837201"/>
            <a:ext cx="5670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/>
              <a:t>https://www.crypto-economy.net/en/detected-vulnerability-in-coinbase-allowed-to-extract-ethereum/</a:t>
            </a:r>
          </a:p>
        </p:txBody>
      </p:sp>
      <p:pic>
        <p:nvPicPr>
          <p:cNvPr id="35" name="Obraz 34">
            <a:extLst>
              <a:ext uri="{FF2B5EF4-FFF2-40B4-BE49-F238E27FC236}">
                <a16:creationId xmlns:a16="http://schemas.microsoft.com/office/drawing/2014/main" id="{5256795E-C2A4-451E-B5A0-6097B1B963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67712">
            <a:off x="5111117" y="4365611"/>
            <a:ext cx="6204008" cy="1968168"/>
          </a:xfrm>
          <a:prstGeom prst="rect">
            <a:avLst/>
          </a:prstGeom>
        </p:spPr>
      </p:pic>
      <p:sp>
        <p:nvSpPr>
          <p:cNvPr id="36" name="Prostokąt 35">
            <a:extLst>
              <a:ext uri="{FF2B5EF4-FFF2-40B4-BE49-F238E27FC236}">
                <a16:creationId xmlns:a16="http://schemas.microsoft.com/office/drawing/2014/main" id="{588BCC45-37CB-4543-AE9A-DE232529AB51}"/>
              </a:ext>
            </a:extLst>
          </p:cNvPr>
          <p:cNvSpPr/>
          <p:nvPr/>
        </p:nvSpPr>
        <p:spPr>
          <a:xfrm rot="370548">
            <a:off x="5753863" y="6297533"/>
            <a:ext cx="5131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dirty="0"/>
              <a:t>https://www.trustnodes.com/2017/11/07/ethereums-parity-hacked-half-million-eth-frozen</a:t>
            </a:r>
          </a:p>
        </p:txBody>
      </p:sp>
    </p:spTree>
    <p:extLst>
      <p:ext uri="{BB962C8B-B14F-4D97-AF65-F5344CB8AC3E}">
        <p14:creationId xmlns:p14="http://schemas.microsoft.com/office/powerpoint/2010/main" val="341974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Gas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Limit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7A22B810-0428-4E81-9555-A615E9F4EE89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7069007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All transactions are given some gas.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All operations cost some gas.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Transaction is rejected if gas limit is exceeded.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The idea: </a:t>
            </a:r>
            <a:r>
              <a:rPr lang="en-US" b="1" dirty="0"/>
              <a:t>to prevent infinite loops</a:t>
            </a:r>
            <a:r>
              <a:rPr lang="en-US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The attack: </a:t>
            </a:r>
            <a:r>
              <a:rPr lang="en-US" b="1" dirty="0"/>
              <a:t>DoS the contract</a:t>
            </a:r>
            <a:r>
              <a:rPr lang="en-US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810675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EA2725C4-672F-4B1D-9B00-6FFD44EBD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1455" y="2135351"/>
            <a:ext cx="3310415" cy="2005758"/>
          </a:xfrm>
          <a:prstGeom prst="rect">
            <a:avLst/>
          </a:prstGeom>
        </p:spPr>
      </p:pic>
      <p:pic>
        <p:nvPicPr>
          <p:cNvPr id="10" name="Picture 2" descr="fuel icon">
            <a:extLst>
              <a:ext uri="{FF2B5EF4-FFF2-40B4-BE49-F238E27FC236}">
                <a16:creationId xmlns:a16="http://schemas.microsoft.com/office/drawing/2014/main" id="{C0E60898-82E6-4735-AE0D-E7FCA9799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464" y="2800500"/>
            <a:ext cx="671851" cy="6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F2FB5CE3-7983-486D-A8E1-53DDE495786C}"/>
              </a:ext>
            </a:extLst>
          </p:cNvPr>
          <p:cNvSpPr/>
          <p:nvPr/>
        </p:nvSpPr>
        <p:spPr>
          <a:xfrm>
            <a:off x="8186315" y="2131743"/>
            <a:ext cx="429171" cy="200936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7D200D2C-A174-4B3E-8751-FF68B03E903B}"/>
              </a:ext>
            </a:extLst>
          </p:cNvPr>
          <p:cNvSpPr/>
          <p:nvPr/>
        </p:nvSpPr>
        <p:spPr>
          <a:xfrm>
            <a:off x="8198089" y="2312211"/>
            <a:ext cx="404697" cy="182496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0A851AF8-D09C-4EB9-9797-97BEDC122EB4}"/>
              </a:ext>
            </a:extLst>
          </p:cNvPr>
          <p:cNvSpPr/>
          <p:nvPr/>
        </p:nvSpPr>
        <p:spPr>
          <a:xfrm>
            <a:off x="8198089" y="3069754"/>
            <a:ext cx="404697" cy="10674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8528415F-82E1-4A0B-A09C-7642FEF84D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1455" y="2125145"/>
            <a:ext cx="3310415" cy="2005758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824994CD-7537-4066-9B79-BE4CC73003BE}"/>
              </a:ext>
            </a:extLst>
          </p:cNvPr>
          <p:cNvSpPr/>
          <p:nvPr/>
        </p:nvSpPr>
        <p:spPr>
          <a:xfrm>
            <a:off x="8199314" y="3573810"/>
            <a:ext cx="404697" cy="56990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A73F30E9-9C63-462D-B458-E4BFCD0559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1455" y="2125145"/>
            <a:ext cx="3310415" cy="2005758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2438876C-039C-411B-82AE-12C27E3594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1455" y="2131416"/>
            <a:ext cx="3310415" cy="2005758"/>
          </a:xfrm>
          <a:prstGeom prst="rect">
            <a:avLst/>
          </a:prstGeom>
        </p:spPr>
      </p:pic>
      <p:pic>
        <p:nvPicPr>
          <p:cNvPr id="18" name="Picture 4" descr="cancel, delete, remove icon">
            <a:extLst>
              <a:ext uri="{FF2B5EF4-FFF2-40B4-BE49-F238E27FC236}">
                <a16:creationId xmlns:a16="http://schemas.microsoft.com/office/drawing/2014/main" id="{B65AE78C-1526-40E9-87C2-A6E95E60B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166" y="190629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04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5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Gas Limit – DoS on auction contract</a:t>
            </a:r>
          </a:p>
        </p:txBody>
      </p:sp>
      <p:sp>
        <p:nvSpPr>
          <p:cNvPr id="24" name="Strzałka: w prawo 23">
            <a:extLst>
              <a:ext uri="{FF2B5EF4-FFF2-40B4-BE49-F238E27FC236}">
                <a16:creationId xmlns:a16="http://schemas.microsoft.com/office/drawing/2014/main" id="{0DC6F91E-9463-47B9-860B-86D7EA89C695}"/>
              </a:ext>
            </a:extLst>
          </p:cNvPr>
          <p:cNvSpPr/>
          <p:nvPr/>
        </p:nvSpPr>
        <p:spPr>
          <a:xfrm>
            <a:off x="4167359" y="3968166"/>
            <a:ext cx="2636367" cy="60304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BID</a:t>
            </a:r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A5401613-89DD-40FE-80C1-B9F75A5EA5F5}"/>
              </a:ext>
            </a:extLst>
          </p:cNvPr>
          <p:cNvSpPr/>
          <p:nvPr/>
        </p:nvSpPr>
        <p:spPr>
          <a:xfrm>
            <a:off x="7076169" y="2942555"/>
            <a:ext cx="2747645" cy="27254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2" name="Picture 2" descr="auction, business, ecommerce, finance, financial, money, online icon">
            <a:extLst>
              <a:ext uri="{FF2B5EF4-FFF2-40B4-BE49-F238E27FC236}">
                <a16:creationId xmlns:a16="http://schemas.microsoft.com/office/drawing/2014/main" id="{88BF7659-86B3-435F-B934-FAB1FC415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623" y="3096463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pole tekstowe 32">
            <a:extLst>
              <a:ext uri="{FF2B5EF4-FFF2-40B4-BE49-F238E27FC236}">
                <a16:creationId xmlns:a16="http://schemas.microsoft.com/office/drawing/2014/main" id="{DB65E30D-2196-4C54-9081-5E2535E7448F}"/>
              </a:ext>
            </a:extLst>
          </p:cNvPr>
          <p:cNvSpPr txBox="1"/>
          <p:nvPr/>
        </p:nvSpPr>
        <p:spPr>
          <a:xfrm>
            <a:off x="7551647" y="2886054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dirty="0" err="1">
                <a:solidFill>
                  <a:srgbClr val="233154"/>
                </a:solidFill>
              </a:rPr>
              <a:t>Auction</a:t>
            </a:r>
            <a:endParaRPr lang="pl-PL" sz="2800" dirty="0">
              <a:solidFill>
                <a:srgbClr val="233154"/>
              </a:solidFill>
            </a:endParaRPr>
          </a:p>
        </p:txBody>
      </p:sp>
      <p:pic>
        <p:nvPicPr>
          <p:cNvPr id="34" name="Picture 6" descr="art, brush, easel, paint, painting icon">
            <a:extLst>
              <a:ext uri="{FF2B5EF4-FFF2-40B4-BE49-F238E27FC236}">
                <a16:creationId xmlns:a16="http://schemas.microsoft.com/office/drawing/2014/main" id="{5C32D03C-3E57-4364-8415-FF31D4BD4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391" y="366009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pole tekstowe 34">
            <a:extLst>
              <a:ext uri="{FF2B5EF4-FFF2-40B4-BE49-F238E27FC236}">
                <a16:creationId xmlns:a16="http://schemas.microsoft.com/office/drawing/2014/main" id="{B2981EEE-4A80-438D-8FA3-F897AA551D44}"/>
              </a:ext>
            </a:extLst>
          </p:cNvPr>
          <p:cNvSpPr txBox="1"/>
          <p:nvPr/>
        </p:nvSpPr>
        <p:spPr>
          <a:xfrm>
            <a:off x="7549769" y="4758925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0 ETH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3A2D312C-99AD-4B2F-BF6B-D5BB06BC4609}"/>
              </a:ext>
            </a:extLst>
          </p:cNvPr>
          <p:cNvSpPr txBox="1"/>
          <p:nvPr/>
        </p:nvSpPr>
        <p:spPr>
          <a:xfrm>
            <a:off x="4496881" y="3436629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1 ETH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D0E1007F-4758-4BCA-BCAB-BF908CBB0A63}"/>
              </a:ext>
            </a:extLst>
          </p:cNvPr>
          <p:cNvSpPr txBox="1"/>
          <p:nvPr/>
        </p:nvSpPr>
        <p:spPr>
          <a:xfrm>
            <a:off x="7549769" y="4758925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1 ETH</a:t>
            </a:r>
          </a:p>
        </p:txBody>
      </p:sp>
      <p:pic>
        <p:nvPicPr>
          <p:cNvPr id="38" name="Picture 6" descr="avatar, male, man, person, user, young icon">
            <a:extLst>
              <a:ext uri="{FF2B5EF4-FFF2-40B4-BE49-F238E27FC236}">
                <a16:creationId xmlns:a16="http://schemas.microsoft.com/office/drawing/2014/main" id="{CDF90BF5-E9A3-4011-9283-6D4A19AE1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074" y="3639478"/>
            <a:ext cx="1146974" cy="11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avatar, female, person, user, woman, young icon">
            <a:extLst>
              <a:ext uri="{FF2B5EF4-FFF2-40B4-BE49-F238E27FC236}">
                <a16:creationId xmlns:a16="http://schemas.microsoft.com/office/drawing/2014/main" id="{829D5A25-6501-4465-8B04-1381581E75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074" y="3639478"/>
            <a:ext cx="1146974" cy="11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Strzałka: w prawo 39">
            <a:extLst>
              <a:ext uri="{FF2B5EF4-FFF2-40B4-BE49-F238E27FC236}">
                <a16:creationId xmlns:a16="http://schemas.microsoft.com/office/drawing/2014/main" id="{09985418-7AEB-42CF-894C-FA7B46D83D6C}"/>
              </a:ext>
            </a:extLst>
          </p:cNvPr>
          <p:cNvSpPr/>
          <p:nvPr/>
        </p:nvSpPr>
        <p:spPr>
          <a:xfrm>
            <a:off x="4163258" y="3969930"/>
            <a:ext cx="2636367" cy="60304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BID</a:t>
            </a:r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9324BF36-F7CC-41C8-AB54-DCF36B4FD578}"/>
              </a:ext>
            </a:extLst>
          </p:cNvPr>
          <p:cNvSpPr txBox="1"/>
          <p:nvPr/>
        </p:nvSpPr>
        <p:spPr>
          <a:xfrm>
            <a:off x="4492780" y="3438393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2 ETH</a:t>
            </a: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3A5F3B25-1D45-4BA4-8969-22D1640420FB}"/>
              </a:ext>
            </a:extLst>
          </p:cNvPr>
          <p:cNvSpPr txBox="1"/>
          <p:nvPr/>
        </p:nvSpPr>
        <p:spPr>
          <a:xfrm>
            <a:off x="7549768" y="4758924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2 ETH</a:t>
            </a:r>
          </a:p>
        </p:txBody>
      </p:sp>
      <p:pic>
        <p:nvPicPr>
          <p:cNvPr id="43" name="Obraz 42">
            <a:extLst>
              <a:ext uri="{FF2B5EF4-FFF2-40B4-BE49-F238E27FC236}">
                <a16:creationId xmlns:a16="http://schemas.microsoft.com/office/drawing/2014/main" id="{7BE0CCC2-6CA9-4E49-B949-472BBF9C0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84" y="5197827"/>
            <a:ext cx="1678578" cy="1678578"/>
          </a:xfrm>
          <a:prstGeom prst="rect">
            <a:avLst/>
          </a:prstGeom>
        </p:spPr>
      </p:pic>
      <p:pic>
        <p:nvPicPr>
          <p:cNvPr id="44" name="Picture 6" descr="binary, file icon">
            <a:extLst>
              <a:ext uri="{FF2B5EF4-FFF2-40B4-BE49-F238E27FC236}">
                <a16:creationId xmlns:a16="http://schemas.microsoft.com/office/drawing/2014/main" id="{E8D77BE2-DAE8-4149-B9AD-C3B4EF435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158" y="3660091"/>
            <a:ext cx="860231" cy="114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Strzałka: w prawo 44">
            <a:extLst>
              <a:ext uri="{FF2B5EF4-FFF2-40B4-BE49-F238E27FC236}">
                <a16:creationId xmlns:a16="http://schemas.microsoft.com/office/drawing/2014/main" id="{5B142BF9-171C-4D27-9044-C59FA8D693C4}"/>
              </a:ext>
            </a:extLst>
          </p:cNvPr>
          <p:cNvSpPr/>
          <p:nvPr/>
        </p:nvSpPr>
        <p:spPr>
          <a:xfrm rot="19490242">
            <a:off x="8895297" y="4236293"/>
            <a:ext cx="1438547" cy="603049"/>
          </a:xfrm>
          <a:prstGeom prst="rightArrow">
            <a:avLst/>
          </a:prstGeom>
          <a:solidFill>
            <a:srgbClr val="00B050"/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RETURN</a:t>
            </a:r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33C7FD71-80B6-400A-94BD-CE94CDCFBDF8}"/>
              </a:ext>
            </a:extLst>
          </p:cNvPr>
          <p:cNvSpPr txBox="1"/>
          <p:nvPr/>
        </p:nvSpPr>
        <p:spPr>
          <a:xfrm rot="19490242">
            <a:off x="8668182" y="3946624"/>
            <a:ext cx="1254748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1 ETH</a:t>
            </a:r>
          </a:p>
        </p:txBody>
      </p:sp>
      <p:sp>
        <p:nvSpPr>
          <p:cNvPr id="47" name="Strzałka: w prawo 46">
            <a:extLst>
              <a:ext uri="{FF2B5EF4-FFF2-40B4-BE49-F238E27FC236}">
                <a16:creationId xmlns:a16="http://schemas.microsoft.com/office/drawing/2014/main" id="{D46D02B0-4850-422B-AC18-0746B8FCD41C}"/>
              </a:ext>
            </a:extLst>
          </p:cNvPr>
          <p:cNvSpPr/>
          <p:nvPr/>
        </p:nvSpPr>
        <p:spPr>
          <a:xfrm>
            <a:off x="4175777" y="3979326"/>
            <a:ext cx="2636367" cy="60304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BID</a:t>
            </a:r>
          </a:p>
        </p:txBody>
      </p:sp>
      <p:sp>
        <p:nvSpPr>
          <p:cNvPr id="48" name="pole tekstowe 47">
            <a:extLst>
              <a:ext uri="{FF2B5EF4-FFF2-40B4-BE49-F238E27FC236}">
                <a16:creationId xmlns:a16="http://schemas.microsoft.com/office/drawing/2014/main" id="{22B6351E-FE8C-408E-AD55-3B2692240051}"/>
              </a:ext>
            </a:extLst>
          </p:cNvPr>
          <p:cNvSpPr txBox="1"/>
          <p:nvPr/>
        </p:nvSpPr>
        <p:spPr>
          <a:xfrm>
            <a:off x="4493779" y="3442705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3 ETH</a:t>
            </a:r>
          </a:p>
        </p:txBody>
      </p:sp>
      <p:sp>
        <p:nvSpPr>
          <p:cNvPr id="49" name="Strzałka: w prawo 48">
            <a:extLst>
              <a:ext uri="{FF2B5EF4-FFF2-40B4-BE49-F238E27FC236}">
                <a16:creationId xmlns:a16="http://schemas.microsoft.com/office/drawing/2014/main" id="{002E8FBD-8627-4581-92E8-251F5BB25B3B}"/>
              </a:ext>
            </a:extLst>
          </p:cNvPr>
          <p:cNvSpPr/>
          <p:nvPr/>
        </p:nvSpPr>
        <p:spPr>
          <a:xfrm rot="19103283">
            <a:off x="1831929" y="4913103"/>
            <a:ext cx="1263603" cy="60304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BID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D4B4107F-46C9-401D-9313-B27B1174433B}"/>
              </a:ext>
            </a:extLst>
          </p:cNvPr>
          <p:cNvSpPr txBox="1"/>
          <p:nvPr/>
        </p:nvSpPr>
        <p:spPr>
          <a:xfrm rot="19172483">
            <a:off x="1383271" y="4695382"/>
            <a:ext cx="1398122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3 ETH</a:t>
            </a: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7CC4D6F5-76D6-4780-A55A-B84DBDA20302}"/>
              </a:ext>
            </a:extLst>
          </p:cNvPr>
          <p:cNvSpPr txBox="1"/>
          <p:nvPr/>
        </p:nvSpPr>
        <p:spPr>
          <a:xfrm rot="19069461">
            <a:off x="1746747" y="5160263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100</a:t>
            </a:r>
          </a:p>
        </p:txBody>
      </p:sp>
      <p:sp>
        <p:nvSpPr>
          <p:cNvPr id="52" name="Strzałka: w prawo 51">
            <a:extLst>
              <a:ext uri="{FF2B5EF4-FFF2-40B4-BE49-F238E27FC236}">
                <a16:creationId xmlns:a16="http://schemas.microsoft.com/office/drawing/2014/main" id="{22451CAF-7BD8-4326-9835-1D2940BA8AC5}"/>
              </a:ext>
            </a:extLst>
          </p:cNvPr>
          <p:cNvSpPr/>
          <p:nvPr/>
        </p:nvSpPr>
        <p:spPr>
          <a:xfrm rot="19490242">
            <a:off x="8897940" y="4235793"/>
            <a:ext cx="1438547" cy="603049"/>
          </a:xfrm>
          <a:prstGeom prst="rightArrow">
            <a:avLst/>
          </a:prstGeom>
          <a:solidFill>
            <a:srgbClr val="00B050"/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RETURN</a:t>
            </a:r>
          </a:p>
        </p:txBody>
      </p: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2FAD1C5F-214F-4961-83C7-ADF00282EC08}"/>
              </a:ext>
            </a:extLst>
          </p:cNvPr>
          <p:cNvSpPr txBox="1"/>
          <p:nvPr/>
        </p:nvSpPr>
        <p:spPr>
          <a:xfrm rot="19490242">
            <a:off x="8670825" y="3946124"/>
            <a:ext cx="1254748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2 ETH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id="{5D54B892-5CC4-4D82-86D7-048952D7B615}"/>
              </a:ext>
            </a:extLst>
          </p:cNvPr>
          <p:cNvSpPr txBox="1"/>
          <p:nvPr/>
        </p:nvSpPr>
        <p:spPr>
          <a:xfrm>
            <a:off x="7550584" y="4764752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3 ETH</a:t>
            </a:r>
          </a:p>
        </p:txBody>
      </p:sp>
      <p:pic>
        <p:nvPicPr>
          <p:cNvPr id="55" name="Picture 6" descr="avatar, male, man, person, user, young icon">
            <a:extLst>
              <a:ext uri="{FF2B5EF4-FFF2-40B4-BE49-F238E27FC236}">
                <a16:creationId xmlns:a16="http://schemas.microsoft.com/office/drawing/2014/main" id="{61BDA116-5997-4968-BE4F-D43C70363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074" y="3651252"/>
            <a:ext cx="1146974" cy="11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Strzałka: w prawo 55">
            <a:extLst>
              <a:ext uri="{FF2B5EF4-FFF2-40B4-BE49-F238E27FC236}">
                <a16:creationId xmlns:a16="http://schemas.microsoft.com/office/drawing/2014/main" id="{D6EB7275-DEE5-441E-9594-BA8C1DF85D5A}"/>
              </a:ext>
            </a:extLst>
          </p:cNvPr>
          <p:cNvSpPr/>
          <p:nvPr/>
        </p:nvSpPr>
        <p:spPr>
          <a:xfrm>
            <a:off x="4176652" y="3977406"/>
            <a:ext cx="2636367" cy="603049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BID</a:t>
            </a:r>
          </a:p>
        </p:txBody>
      </p:sp>
      <p:sp>
        <p:nvSpPr>
          <p:cNvPr id="57" name="pole tekstowe 56">
            <a:extLst>
              <a:ext uri="{FF2B5EF4-FFF2-40B4-BE49-F238E27FC236}">
                <a16:creationId xmlns:a16="http://schemas.microsoft.com/office/drawing/2014/main" id="{D89A15D7-C1F1-4E1B-A6E7-72289E2F8F90}"/>
              </a:ext>
            </a:extLst>
          </p:cNvPr>
          <p:cNvSpPr txBox="1"/>
          <p:nvPr/>
        </p:nvSpPr>
        <p:spPr>
          <a:xfrm>
            <a:off x="4494654" y="3440785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4 ETH</a:t>
            </a:r>
          </a:p>
        </p:txBody>
      </p:sp>
      <p:sp>
        <p:nvSpPr>
          <p:cNvPr id="58" name="pole tekstowe 57">
            <a:extLst>
              <a:ext uri="{FF2B5EF4-FFF2-40B4-BE49-F238E27FC236}">
                <a16:creationId xmlns:a16="http://schemas.microsoft.com/office/drawing/2014/main" id="{CEB78DC6-75BE-42C0-81F0-58FA16558248}"/>
              </a:ext>
            </a:extLst>
          </p:cNvPr>
          <p:cNvSpPr txBox="1"/>
          <p:nvPr/>
        </p:nvSpPr>
        <p:spPr>
          <a:xfrm>
            <a:off x="4709420" y="4334671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100</a:t>
            </a:r>
          </a:p>
        </p:txBody>
      </p:sp>
      <p:sp>
        <p:nvSpPr>
          <p:cNvPr id="59" name="Strzałka: w prawo 58">
            <a:extLst>
              <a:ext uri="{FF2B5EF4-FFF2-40B4-BE49-F238E27FC236}">
                <a16:creationId xmlns:a16="http://schemas.microsoft.com/office/drawing/2014/main" id="{1C410C9A-B054-40DD-9671-D3D5008FB4C4}"/>
              </a:ext>
            </a:extLst>
          </p:cNvPr>
          <p:cNvSpPr/>
          <p:nvPr/>
        </p:nvSpPr>
        <p:spPr>
          <a:xfrm rot="19490242">
            <a:off x="8897940" y="4240734"/>
            <a:ext cx="1438547" cy="603049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RETURN</a:t>
            </a:r>
          </a:p>
        </p:txBody>
      </p:sp>
      <p:sp>
        <p:nvSpPr>
          <p:cNvPr id="60" name="pole tekstowe 59">
            <a:extLst>
              <a:ext uri="{FF2B5EF4-FFF2-40B4-BE49-F238E27FC236}">
                <a16:creationId xmlns:a16="http://schemas.microsoft.com/office/drawing/2014/main" id="{8076604A-16D2-48C3-852F-AE1F8445DE04}"/>
              </a:ext>
            </a:extLst>
          </p:cNvPr>
          <p:cNvSpPr txBox="1"/>
          <p:nvPr/>
        </p:nvSpPr>
        <p:spPr>
          <a:xfrm rot="19490242">
            <a:off x="8670825" y="3951065"/>
            <a:ext cx="1254748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3 ETH</a:t>
            </a:r>
          </a:p>
        </p:txBody>
      </p:sp>
      <p:sp>
        <p:nvSpPr>
          <p:cNvPr id="61" name="Prostokąt 60">
            <a:extLst>
              <a:ext uri="{FF2B5EF4-FFF2-40B4-BE49-F238E27FC236}">
                <a16:creationId xmlns:a16="http://schemas.microsoft.com/office/drawing/2014/main" id="{B5570A6F-86A7-46BA-A17A-2EF0BA453E93}"/>
              </a:ext>
            </a:extLst>
          </p:cNvPr>
          <p:cNvSpPr/>
          <p:nvPr/>
        </p:nvSpPr>
        <p:spPr>
          <a:xfrm>
            <a:off x="1624146" y="2677687"/>
            <a:ext cx="38152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dirty="0" err="1">
                <a:solidFill>
                  <a:srgbClr val="233154"/>
                </a:solidFill>
              </a:rPr>
              <a:t>Further</a:t>
            </a:r>
            <a:r>
              <a:rPr lang="pl-PL" sz="2800" dirty="0">
                <a:solidFill>
                  <a:srgbClr val="233154"/>
                </a:solidFill>
              </a:rPr>
              <a:t> </a:t>
            </a:r>
            <a:r>
              <a:rPr lang="pl-PL" sz="2800" dirty="0" err="1">
                <a:solidFill>
                  <a:srgbClr val="233154"/>
                </a:solidFill>
              </a:rPr>
              <a:t>bids</a:t>
            </a:r>
            <a:r>
              <a:rPr lang="pl-PL" sz="2800" dirty="0">
                <a:solidFill>
                  <a:srgbClr val="233154"/>
                </a:solidFill>
              </a:rPr>
              <a:t> </a:t>
            </a:r>
            <a:r>
              <a:rPr lang="pl-PL" sz="2800" dirty="0" err="1">
                <a:solidFill>
                  <a:srgbClr val="233154"/>
                </a:solidFill>
              </a:rPr>
              <a:t>are</a:t>
            </a:r>
            <a:r>
              <a:rPr lang="pl-PL" sz="2800" dirty="0">
                <a:solidFill>
                  <a:srgbClr val="233154"/>
                </a:solidFill>
              </a:rPr>
              <a:t> </a:t>
            </a:r>
            <a:r>
              <a:rPr lang="pl-PL" sz="2800" dirty="0" err="1">
                <a:solidFill>
                  <a:srgbClr val="233154"/>
                </a:solidFill>
              </a:rPr>
              <a:t>blocked</a:t>
            </a:r>
            <a:r>
              <a:rPr lang="pl-PL" sz="2800" dirty="0">
                <a:solidFill>
                  <a:srgbClr val="233154"/>
                </a:solidFill>
              </a:rPr>
              <a:t>.</a:t>
            </a:r>
          </a:p>
        </p:txBody>
      </p:sp>
      <p:pic>
        <p:nvPicPr>
          <p:cNvPr id="62" name="Obraz 61">
            <a:extLst>
              <a:ext uri="{FF2B5EF4-FFF2-40B4-BE49-F238E27FC236}">
                <a16:creationId xmlns:a16="http://schemas.microsoft.com/office/drawing/2014/main" id="{E3DFF6FA-6AB5-4C6F-8A55-57A95A2AC0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370" y="2695250"/>
            <a:ext cx="2564312" cy="2564312"/>
          </a:xfrm>
          <a:prstGeom prst="rect">
            <a:avLst/>
          </a:prstGeom>
        </p:spPr>
      </p:pic>
      <p:sp>
        <p:nvSpPr>
          <p:cNvPr id="63" name="Prostokąt 62">
            <a:extLst>
              <a:ext uri="{FF2B5EF4-FFF2-40B4-BE49-F238E27FC236}">
                <a16:creationId xmlns:a16="http://schemas.microsoft.com/office/drawing/2014/main" id="{991788DB-2852-40C5-89BA-167F4AA27886}"/>
              </a:ext>
            </a:extLst>
          </p:cNvPr>
          <p:cNvSpPr/>
          <p:nvPr/>
        </p:nvSpPr>
        <p:spPr>
          <a:xfrm>
            <a:off x="2744517" y="4916625"/>
            <a:ext cx="1574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800" b="1" dirty="0">
                <a:solidFill>
                  <a:srgbClr val="233154"/>
                </a:solidFill>
              </a:rPr>
              <a:t>WINNER!</a:t>
            </a:r>
          </a:p>
        </p:txBody>
      </p:sp>
      <p:pic>
        <p:nvPicPr>
          <p:cNvPr id="64" name="Picture 2" descr="fuel icon">
            <a:extLst>
              <a:ext uri="{FF2B5EF4-FFF2-40B4-BE49-F238E27FC236}">
                <a16:creationId xmlns:a16="http://schemas.microsoft.com/office/drawing/2014/main" id="{9A2C86BE-18A2-4DDC-A854-70A924B53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886" y="4477702"/>
            <a:ext cx="483193" cy="48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pole tekstowe 64">
            <a:extLst>
              <a:ext uri="{FF2B5EF4-FFF2-40B4-BE49-F238E27FC236}">
                <a16:creationId xmlns:a16="http://schemas.microsoft.com/office/drawing/2014/main" id="{7262881C-857A-446F-B742-399B9F1004D6}"/>
              </a:ext>
            </a:extLst>
          </p:cNvPr>
          <p:cNvSpPr txBox="1"/>
          <p:nvPr/>
        </p:nvSpPr>
        <p:spPr>
          <a:xfrm rot="19407585">
            <a:off x="8956442" y="4446241"/>
            <a:ext cx="1796691" cy="6718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>
                <a:solidFill>
                  <a:srgbClr val="233154"/>
                </a:solidFill>
              </a:rPr>
              <a:t>50</a:t>
            </a:r>
          </a:p>
        </p:txBody>
      </p:sp>
      <p:pic>
        <p:nvPicPr>
          <p:cNvPr id="66" name="Picture 2" descr="fuel icon">
            <a:extLst>
              <a:ext uri="{FF2B5EF4-FFF2-40B4-BE49-F238E27FC236}">
                <a16:creationId xmlns:a16="http://schemas.microsoft.com/office/drawing/2014/main" id="{81B6A806-9A11-4DBE-BB06-2644F654F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07585">
            <a:off x="9270334" y="4879384"/>
            <a:ext cx="483193" cy="48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fuel icon">
            <a:extLst>
              <a:ext uri="{FF2B5EF4-FFF2-40B4-BE49-F238E27FC236}">
                <a16:creationId xmlns:a16="http://schemas.microsoft.com/office/drawing/2014/main" id="{E1219C8C-7D57-479A-BE1B-147C130E5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6616">
            <a:off x="2089981" y="5623153"/>
            <a:ext cx="483193" cy="48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4" descr="cancel, delete, remove icon">
            <a:extLst>
              <a:ext uri="{FF2B5EF4-FFF2-40B4-BE49-F238E27FC236}">
                <a16:creationId xmlns:a16="http://schemas.microsoft.com/office/drawing/2014/main" id="{FBEE006C-8B1C-4DAF-BC8D-2232B8AEC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330" y="3673789"/>
            <a:ext cx="1880258" cy="188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ancel, delete, remove icon">
            <a:extLst>
              <a:ext uri="{FF2B5EF4-FFF2-40B4-BE49-F238E27FC236}">
                <a16:creationId xmlns:a16="http://schemas.microsoft.com/office/drawing/2014/main" id="{B1B9D217-ADE8-43F3-9061-79DFE8079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237" y="3394542"/>
            <a:ext cx="1880258" cy="188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12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path" presetSubtype="0" accel="25000" decel="2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57878 -0.10833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32" y="-541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L 0.58151 -0.10949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76" y="-5486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42" presetClass="pat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57748 -0.1118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67" y="-5602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5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35" grpId="0"/>
      <p:bldP spid="36" grpId="0"/>
      <p:bldP spid="36" grpId="1"/>
      <p:bldP spid="37" grpId="0"/>
      <p:bldP spid="37" grpId="1"/>
      <p:bldP spid="40" grpId="0" animBg="1"/>
      <p:bldP spid="40" grpId="1" animBg="1"/>
      <p:bldP spid="41" grpId="0"/>
      <p:bldP spid="41" grpId="1"/>
      <p:bldP spid="42" grpId="0"/>
      <p:bldP spid="42" grpId="1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48" grpId="0"/>
      <p:bldP spid="48" grpId="1"/>
      <p:bldP spid="49" grpId="0" animBg="1"/>
      <p:bldP spid="49" grpId="1" animBg="1"/>
      <p:bldP spid="50" grpId="0"/>
      <p:bldP spid="50" grpId="1"/>
      <p:bldP spid="51" grpId="0"/>
      <p:bldP spid="51" grpId="1"/>
      <p:bldP spid="52" grpId="0" animBg="1"/>
      <p:bldP spid="52" grpId="1" animBg="1"/>
      <p:bldP spid="53" grpId="0"/>
      <p:bldP spid="53" grpId="1"/>
      <p:bldP spid="54" grpId="0"/>
      <p:bldP spid="56" grpId="0" animBg="1"/>
      <p:bldP spid="56" grpId="1" animBg="1"/>
      <p:bldP spid="57" grpId="0"/>
      <p:bldP spid="57" grpId="1"/>
      <p:bldP spid="58" grpId="0"/>
      <p:bldP spid="58" grpId="1"/>
      <p:bldP spid="58" grpId="2"/>
      <p:bldP spid="58" grpId="3"/>
      <p:bldP spid="58" grpId="4"/>
      <p:bldP spid="58" grpId="5"/>
      <p:bldP spid="58" grpId="6"/>
      <p:bldP spid="58" grpId="7"/>
      <p:bldP spid="59" grpId="0" animBg="1"/>
      <p:bldP spid="59" grpId="1" animBg="1"/>
      <p:bldP spid="60" grpId="0"/>
      <p:bldP spid="60" grpId="1"/>
      <p:bldP spid="61" grpId="0"/>
      <p:bldP spid="63" grpId="0"/>
      <p:bldP spid="65" grpId="0"/>
      <p:bldP spid="65" grpId="1"/>
      <p:bldP spid="65" grpId="2"/>
      <p:bldP spid="65" grpId="3"/>
      <p:bldP spid="65" grpId="4"/>
      <p:bldP spid="65" grpId="5"/>
      <p:bldP spid="65" grpId="6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Mine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no. 3 -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Lessons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learned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37" name="Symbol zastępczy zawartości 2">
            <a:extLst>
              <a:ext uri="{FF2B5EF4-FFF2-40B4-BE49-F238E27FC236}">
                <a16:creationId xmlns:a16="http://schemas.microsoft.com/office/drawing/2014/main" id="{0FA6CEE2-3957-4166-B332-E5C59B136BF6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Learn</a:t>
            </a:r>
            <a:r>
              <a:rPr lang="pl-PL" dirty="0"/>
              <a:t> the </a:t>
            </a:r>
            <a:r>
              <a:rPr lang="pl-PL" dirty="0" err="1"/>
              <a:t>limitations</a:t>
            </a:r>
            <a:r>
              <a:rPr lang="pl-PL" dirty="0"/>
              <a:t> of </a:t>
            </a:r>
            <a:r>
              <a:rPr lang="pl-PL" dirty="0" err="1"/>
              <a:t>Ethereum</a:t>
            </a:r>
            <a:r>
              <a:rPr lang="pl-PL" dirty="0"/>
              <a:t> (</a:t>
            </a:r>
            <a:r>
              <a:rPr lang="pl-PL" dirty="0" err="1"/>
              <a:t>gas</a:t>
            </a:r>
            <a:r>
              <a:rPr lang="pl-PL" dirty="0"/>
              <a:t>, </a:t>
            </a:r>
            <a:r>
              <a:rPr lang="pl-PL" dirty="0" err="1"/>
              <a:t>randomness</a:t>
            </a:r>
            <a:r>
              <a:rPr lang="pl-PL" dirty="0"/>
              <a:t>, etc.).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Learn</a:t>
            </a:r>
            <a:r>
              <a:rPr lang="pl-PL" dirty="0"/>
              <a:t> the </a:t>
            </a:r>
            <a:r>
              <a:rPr lang="pl-PL" dirty="0" err="1"/>
              <a:t>way</a:t>
            </a:r>
            <a:r>
              <a:rPr lang="pl-PL" dirty="0"/>
              <a:t> of </a:t>
            </a:r>
            <a:r>
              <a:rPr lang="pl-PL" dirty="0" err="1"/>
              <a:t>handling</a:t>
            </a:r>
            <a:r>
              <a:rPr lang="pl-PL" dirty="0"/>
              <a:t> </a:t>
            </a:r>
            <a:r>
              <a:rPr lang="pl-PL" dirty="0" err="1"/>
              <a:t>these</a:t>
            </a:r>
            <a:r>
              <a:rPr lang="pl-PL" dirty="0"/>
              <a:t> </a:t>
            </a:r>
            <a:r>
              <a:rPr lang="pl-PL" dirty="0" err="1"/>
              <a:t>limitations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Write </a:t>
            </a:r>
            <a:r>
              <a:rPr lang="pl-PL" dirty="0" err="1"/>
              <a:t>tests</a:t>
            </a:r>
            <a:r>
              <a:rPr lang="pl-PL" dirty="0"/>
              <a:t> for </a:t>
            </a:r>
            <a:r>
              <a:rPr lang="pl-PL" dirty="0" err="1"/>
              <a:t>handling</a:t>
            </a:r>
            <a:r>
              <a:rPr lang="pl-PL" dirty="0"/>
              <a:t> </a:t>
            </a:r>
            <a:r>
              <a:rPr lang="pl-PL" dirty="0" err="1"/>
              <a:t>limitations</a:t>
            </a:r>
            <a:r>
              <a:rPr lang="pl-P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12063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9601" y="1653872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II</a:t>
            </a:r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</a:t>
            </a:r>
            <a:r>
              <a:rPr lang="en-US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SECURITY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68" y="4848937"/>
            <a:ext cx="10553064" cy="894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9384" y="4983668"/>
            <a:ext cx="9433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 err="1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Mine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no.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pl-PL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4</a:t>
            </a:r>
            <a:r>
              <a:rPr lang="en-US" sz="3600" dirty="0">
                <a:solidFill>
                  <a:srgbClr val="055E6D"/>
                </a:solidFill>
                <a:latin typeface="Montserrat" charset="0"/>
                <a:ea typeface="Montserrat" charset="0"/>
                <a:cs typeface="Montserrat" charset="0"/>
              </a:rPr>
              <a:t> - Smart contracts have specific vulns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600" y="3882391"/>
            <a:ext cx="8128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605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Re-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entrancy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Unintended recurrence in smart contracts.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79E1BC14-7AC0-45A1-A483-6613A2A5B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321" y="3564922"/>
            <a:ext cx="5706351" cy="2145978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C0C504C8-0DF3-4F0E-8285-06F5577413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0321" y="3573810"/>
            <a:ext cx="5706351" cy="2145978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5C107D71-B6EB-4128-8AA0-4035C6A414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320" y="3570932"/>
            <a:ext cx="5706351" cy="2145978"/>
          </a:xfrm>
          <a:prstGeom prst="rect">
            <a:avLst/>
          </a:prstGeom>
        </p:spPr>
      </p:pic>
      <p:pic>
        <p:nvPicPr>
          <p:cNvPr id="34" name="Picture 6" descr="binary, file icon">
            <a:extLst>
              <a:ext uri="{FF2B5EF4-FFF2-40B4-BE49-F238E27FC236}">
                <a16:creationId xmlns:a16="http://schemas.microsoft.com/office/drawing/2014/main" id="{BA42A776-ABCA-41AF-9B7A-B03640E2D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3235417"/>
            <a:ext cx="914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trzałka: w prawo 34">
            <a:extLst>
              <a:ext uri="{FF2B5EF4-FFF2-40B4-BE49-F238E27FC236}">
                <a16:creationId xmlns:a16="http://schemas.microsoft.com/office/drawing/2014/main" id="{1535B055-C11F-4D9E-96CA-834A37CB93D5}"/>
              </a:ext>
            </a:extLst>
          </p:cNvPr>
          <p:cNvSpPr/>
          <p:nvPr/>
        </p:nvSpPr>
        <p:spPr>
          <a:xfrm>
            <a:off x="2546219" y="3593555"/>
            <a:ext cx="1353369" cy="187799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6" name="Picture 6" descr="binary, file icon">
            <a:extLst>
              <a:ext uri="{FF2B5EF4-FFF2-40B4-BE49-F238E27FC236}">
                <a16:creationId xmlns:a16="http://schemas.microsoft.com/office/drawing/2014/main" id="{F6E6C674-DEAC-47AE-BDCA-7C03000CF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18" y="4775328"/>
            <a:ext cx="914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binary, file icon">
            <a:extLst>
              <a:ext uri="{FF2B5EF4-FFF2-40B4-BE49-F238E27FC236}">
                <a16:creationId xmlns:a16="http://schemas.microsoft.com/office/drawing/2014/main" id="{3D91E58B-E2D9-41F4-A9A2-9C3F487AF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4782816"/>
            <a:ext cx="914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Strzałka: w prawo 37">
            <a:extLst>
              <a:ext uri="{FF2B5EF4-FFF2-40B4-BE49-F238E27FC236}">
                <a16:creationId xmlns:a16="http://schemas.microsoft.com/office/drawing/2014/main" id="{51265C5F-569F-4AB9-A899-6F628722E6E0}"/>
              </a:ext>
            </a:extLst>
          </p:cNvPr>
          <p:cNvSpPr/>
          <p:nvPr/>
        </p:nvSpPr>
        <p:spPr>
          <a:xfrm>
            <a:off x="2546219" y="5064299"/>
            <a:ext cx="1353369" cy="187799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Strzałka: w prawo 38">
            <a:extLst>
              <a:ext uri="{FF2B5EF4-FFF2-40B4-BE49-F238E27FC236}">
                <a16:creationId xmlns:a16="http://schemas.microsoft.com/office/drawing/2014/main" id="{1B0E54B2-BB84-4DD9-B84D-7F4A0FFD980D}"/>
              </a:ext>
            </a:extLst>
          </p:cNvPr>
          <p:cNvSpPr/>
          <p:nvPr/>
        </p:nvSpPr>
        <p:spPr>
          <a:xfrm rot="10575611">
            <a:off x="2546219" y="5358297"/>
            <a:ext cx="1353369" cy="187799"/>
          </a:xfrm>
          <a:prstGeom prst="rightArrow">
            <a:avLst/>
          </a:prstGeom>
          <a:solidFill>
            <a:srgbClr val="E5414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Strzałka: w prawo 39">
            <a:extLst>
              <a:ext uri="{FF2B5EF4-FFF2-40B4-BE49-F238E27FC236}">
                <a16:creationId xmlns:a16="http://schemas.microsoft.com/office/drawing/2014/main" id="{C7B04887-6DE3-4D33-A92C-F5462F4A016E}"/>
              </a:ext>
            </a:extLst>
          </p:cNvPr>
          <p:cNvSpPr/>
          <p:nvPr/>
        </p:nvSpPr>
        <p:spPr>
          <a:xfrm>
            <a:off x="2546219" y="5652295"/>
            <a:ext cx="1353369" cy="187799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1F34EE49-573F-4204-ACD0-620303AD965A}"/>
              </a:ext>
            </a:extLst>
          </p:cNvPr>
          <p:cNvSpPr txBox="1"/>
          <p:nvPr/>
        </p:nvSpPr>
        <p:spPr>
          <a:xfrm>
            <a:off x="1188475" y="4676347"/>
            <a:ext cx="4032448" cy="13181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dirty="0" err="1">
                <a:solidFill>
                  <a:srgbClr val="233154"/>
                </a:solidFill>
              </a:rPr>
              <a:t>Any</a:t>
            </a:r>
            <a:r>
              <a:rPr lang="pl-PL" sz="2800" dirty="0">
                <a:solidFill>
                  <a:srgbClr val="233154"/>
                </a:solidFill>
              </a:rPr>
              <a:t> </a:t>
            </a:r>
            <a:r>
              <a:rPr lang="pl-PL" sz="2800" dirty="0" err="1">
                <a:solidFill>
                  <a:srgbClr val="233154"/>
                </a:solidFill>
              </a:rPr>
              <a:t>ideas</a:t>
            </a:r>
            <a:r>
              <a:rPr lang="pl-PL" sz="2800" dirty="0">
                <a:solidFill>
                  <a:srgbClr val="233154"/>
                </a:solidFill>
              </a:rPr>
              <a:t> for </a:t>
            </a:r>
            <a:r>
              <a:rPr lang="pl-PL" sz="2800" dirty="0" err="1">
                <a:solidFill>
                  <a:srgbClr val="233154"/>
                </a:solidFill>
              </a:rPr>
              <a:t>mailicious</a:t>
            </a:r>
            <a:r>
              <a:rPr lang="pl-PL" sz="2800" dirty="0">
                <a:solidFill>
                  <a:srgbClr val="233154"/>
                </a:solidFill>
              </a:rPr>
              <a:t> </a:t>
            </a:r>
            <a:r>
              <a:rPr lang="pl-PL" sz="2800" dirty="0" err="1">
                <a:solidFill>
                  <a:srgbClr val="233154"/>
                </a:solidFill>
              </a:rPr>
              <a:t>recurrence</a:t>
            </a:r>
            <a:r>
              <a:rPr lang="pl-PL" sz="2800" dirty="0">
                <a:solidFill>
                  <a:srgbClr val="233154"/>
                </a:solidFill>
              </a:rPr>
              <a:t>?</a:t>
            </a:r>
          </a:p>
        </p:txBody>
      </p:sp>
      <p:sp>
        <p:nvSpPr>
          <p:cNvPr id="42" name="Prostokąt 41">
            <a:extLst>
              <a:ext uri="{FF2B5EF4-FFF2-40B4-BE49-F238E27FC236}">
                <a16:creationId xmlns:a16="http://schemas.microsoft.com/office/drawing/2014/main" id="{AD541478-1FDF-4579-A1D5-F6C72061877D}"/>
              </a:ext>
            </a:extLst>
          </p:cNvPr>
          <p:cNvSpPr/>
          <p:nvPr/>
        </p:nvSpPr>
        <p:spPr>
          <a:xfrm>
            <a:off x="2416381" y="4809806"/>
            <a:ext cx="1608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 err="1">
                <a:solidFill>
                  <a:srgbClr val="233154"/>
                </a:solidFill>
              </a:rPr>
              <a:t>withdrawBalance</a:t>
            </a:r>
            <a:endParaRPr lang="pl-PL" sz="1400" dirty="0"/>
          </a:p>
        </p:txBody>
      </p:sp>
      <p:sp>
        <p:nvSpPr>
          <p:cNvPr id="43" name="Prostokąt 42">
            <a:extLst>
              <a:ext uri="{FF2B5EF4-FFF2-40B4-BE49-F238E27FC236}">
                <a16:creationId xmlns:a16="http://schemas.microsoft.com/office/drawing/2014/main" id="{B2F2DD46-C1FC-4150-8635-7A6D9DDD4577}"/>
              </a:ext>
            </a:extLst>
          </p:cNvPr>
          <p:cNvSpPr/>
          <p:nvPr/>
        </p:nvSpPr>
        <p:spPr>
          <a:xfrm>
            <a:off x="2416381" y="3285778"/>
            <a:ext cx="1608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 err="1">
                <a:solidFill>
                  <a:srgbClr val="233154"/>
                </a:solidFill>
              </a:rPr>
              <a:t>withdrawBalance</a:t>
            </a:r>
            <a:endParaRPr lang="pl-PL" sz="1400" dirty="0"/>
          </a:p>
        </p:txBody>
      </p:sp>
      <p:sp>
        <p:nvSpPr>
          <p:cNvPr id="44" name="Prostokąt 43">
            <a:extLst>
              <a:ext uri="{FF2B5EF4-FFF2-40B4-BE49-F238E27FC236}">
                <a16:creationId xmlns:a16="http://schemas.microsoft.com/office/drawing/2014/main" id="{2A02C24B-2840-4FE9-A294-44FD424823D6}"/>
              </a:ext>
            </a:extLst>
          </p:cNvPr>
          <p:cNvSpPr/>
          <p:nvPr/>
        </p:nvSpPr>
        <p:spPr>
          <a:xfrm>
            <a:off x="2416381" y="5836230"/>
            <a:ext cx="1608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 err="1">
                <a:solidFill>
                  <a:srgbClr val="233154"/>
                </a:solidFill>
              </a:rPr>
              <a:t>withdrawBalance</a:t>
            </a:r>
            <a:endParaRPr lang="pl-PL" sz="1400" dirty="0"/>
          </a:p>
        </p:txBody>
      </p:sp>
      <p:sp>
        <p:nvSpPr>
          <p:cNvPr id="45" name="Prostokąt 44">
            <a:extLst>
              <a:ext uri="{FF2B5EF4-FFF2-40B4-BE49-F238E27FC236}">
                <a16:creationId xmlns:a16="http://schemas.microsoft.com/office/drawing/2014/main" id="{D1D5315D-77F5-44A3-B112-E068AA7EFDBA}"/>
              </a:ext>
            </a:extLst>
          </p:cNvPr>
          <p:cNvSpPr/>
          <p:nvPr/>
        </p:nvSpPr>
        <p:spPr>
          <a:xfrm rot="21383989">
            <a:off x="2464643" y="5291780"/>
            <a:ext cx="1608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 err="1">
                <a:solidFill>
                  <a:schemeClr val="bg1"/>
                </a:solidFill>
              </a:rPr>
              <a:t>call.value</a:t>
            </a:r>
            <a:endParaRPr lang="pl-PL" sz="1400" dirty="0">
              <a:solidFill>
                <a:schemeClr val="bg1"/>
              </a:solidFill>
            </a:endParaRPr>
          </a:p>
        </p:txBody>
      </p:sp>
      <p:pic>
        <p:nvPicPr>
          <p:cNvPr id="46" name="Obraz 45">
            <a:extLst>
              <a:ext uri="{FF2B5EF4-FFF2-40B4-BE49-F238E27FC236}">
                <a16:creationId xmlns:a16="http://schemas.microsoft.com/office/drawing/2014/main" id="{E54EB82A-004E-4547-AC9C-92792EC13A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10320" y="3576942"/>
            <a:ext cx="5706351" cy="2145978"/>
          </a:xfrm>
          <a:prstGeom prst="rect">
            <a:avLst/>
          </a:prstGeom>
        </p:spPr>
      </p:pic>
      <p:pic>
        <p:nvPicPr>
          <p:cNvPr id="47" name="Obraz 46">
            <a:extLst>
              <a:ext uri="{FF2B5EF4-FFF2-40B4-BE49-F238E27FC236}">
                <a16:creationId xmlns:a16="http://schemas.microsoft.com/office/drawing/2014/main" id="{7ED54FD3-7879-4BEF-A5B2-E6B7058760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05114" y="3561139"/>
            <a:ext cx="5711557" cy="2147201"/>
          </a:xfrm>
          <a:prstGeom prst="rect">
            <a:avLst/>
          </a:prstGeom>
        </p:spPr>
      </p:pic>
      <p:pic>
        <p:nvPicPr>
          <p:cNvPr id="48" name="Picture 6" descr="avatar, male, man, person, user, young icon">
            <a:extLst>
              <a:ext uri="{FF2B5EF4-FFF2-40B4-BE49-F238E27FC236}">
                <a16:creationId xmlns:a16="http://schemas.microsoft.com/office/drawing/2014/main" id="{929DE01B-5449-47B1-B934-1EF96F52B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01" y="3278832"/>
            <a:ext cx="1146974" cy="11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Strzałka: w prawo 48">
            <a:extLst>
              <a:ext uri="{FF2B5EF4-FFF2-40B4-BE49-F238E27FC236}">
                <a16:creationId xmlns:a16="http://schemas.microsoft.com/office/drawing/2014/main" id="{13000A94-CE14-4895-B2B0-AD7082DF1114}"/>
              </a:ext>
            </a:extLst>
          </p:cNvPr>
          <p:cNvSpPr/>
          <p:nvPr/>
        </p:nvSpPr>
        <p:spPr>
          <a:xfrm rot="10800000">
            <a:off x="2550078" y="4106091"/>
            <a:ext cx="1353369" cy="187799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0" name="Prostokąt 49">
            <a:extLst>
              <a:ext uri="{FF2B5EF4-FFF2-40B4-BE49-F238E27FC236}">
                <a16:creationId xmlns:a16="http://schemas.microsoft.com/office/drawing/2014/main" id="{97FDD7E7-5D06-4316-9B67-519F57796F0E}"/>
              </a:ext>
            </a:extLst>
          </p:cNvPr>
          <p:cNvSpPr/>
          <p:nvPr/>
        </p:nvSpPr>
        <p:spPr>
          <a:xfrm>
            <a:off x="2420240" y="3798314"/>
            <a:ext cx="16089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dirty="0" err="1">
                <a:solidFill>
                  <a:srgbClr val="233154"/>
                </a:solidFill>
              </a:rPr>
              <a:t>send</a:t>
            </a:r>
            <a:r>
              <a:rPr lang="pl-PL" sz="1400" dirty="0">
                <a:solidFill>
                  <a:srgbClr val="233154"/>
                </a:solidFill>
              </a:rPr>
              <a:t> </a:t>
            </a:r>
            <a:r>
              <a:rPr lang="pl-PL" sz="1400" dirty="0" err="1">
                <a:solidFill>
                  <a:srgbClr val="233154"/>
                </a:solidFill>
              </a:rPr>
              <a:t>Ether</a:t>
            </a:r>
            <a:endParaRPr lang="pl-PL" sz="1400" dirty="0"/>
          </a:p>
        </p:txBody>
      </p:sp>
      <p:pic>
        <p:nvPicPr>
          <p:cNvPr id="51" name="Obraz 50">
            <a:extLst>
              <a:ext uri="{FF2B5EF4-FFF2-40B4-BE49-F238E27FC236}">
                <a16:creationId xmlns:a16="http://schemas.microsoft.com/office/drawing/2014/main" id="{264EC4ED-7D65-4256-8EB0-FDD90A8EF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8745" y="3560741"/>
            <a:ext cx="5706351" cy="2145978"/>
          </a:xfrm>
          <a:prstGeom prst="rect">
            <a:avLst/>
          </a:prstGeom>
        </p:spPr>
      </p:pic>
      <p:sp>
        <p:nvSpPr>
          <p:cNvPr id="52" name="Strzałka: zakrzywiona w górę 51">
            <a:extLst>
              <a:ext uri="{FF2B5EF4-FFF2-40B4-BE49-F238E27FC236}">
                <a16:creationId xmlns:a16="http://schemas.microsoft.com/office/drawing/2014/main" id="{DF6B4377-8EA5-4E47-9527-E3A86D3727BD}"/>
              </a:ext>
            </a:extLst>
          </p:cNvPr>
          <p:cNvSpPr/>
          <p:nvPr/>
        </p:nvSpPr>
        <p:spPr>
          <a:xfrm rot="11864887">
            <a:off x="7412012" y="3464954"/>
            <a:ext cx="1728192" cy="51357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/>
      <p:bldP spid="41" grpId="1"/>
      <p:bldP spid="42" grpId="0"/>
      <p:bldP spid="44" grpId="0"/>
      <p:bldP spid="45" grpId="0"/>
      <p:bldP spid="49" grpId="0" animBg="1"/>
      <p:bldP spid="50" grpId="0"/>
      <p:bldP spid="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to test smart contracts?</a:t>
            </a:r>
          </a:p>
        </p:txBody>
      </p:sp>
      <p:sp>
        <p:nvSpPr>
          <p:cNvPr id="34" name="Symbol zastępczy zawartości 2">
            <a:extLst>
              <a:ext uri="{FF2B5EF4-FFF2-40B4-BE49-F238E27FC236}">
                <a16:creationId xmlns:a16="http://schemas.microsoft.com/office/drawing/2014/main" id="{EAFD9220-310D-414B-9010-E805EC5E5886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2939579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dirty="0">
                <a:solidFill>
                  <a:srgbClr val="233154"/>
                </a:solidFill>
              </a:rPr>
              <a:t>Online </a:t>
            </a:r>
            <a:r>
              <a:rPr lang="pl-PL" dirty="0" err="1">
                <a:solidFill>
                  <a:srgbClr val="233154"/>
                </a:solidFill>
              </a:rPr>
              <a:t>tools</a:t>
            </a:r>
            <a:endParaRPr lang="pl-PL" dirty="0">
              <a:solidFill>
                <a:srgbClr val="233154"/>
              </a:solidFill>
            </a:endParaRP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4"/>
              </a:rPr>
              <a:t>Remix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5"/>
              </a:rPr>
              <a:t>Securify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6"/>
              </a:rPr>
              <a:t>SmartCheck</a:t>
            </a:r>
            <a:endParaRPr lang="pl-PL" dirty="0"/>
          </a:p>
        </p:txBody>
      </p:sp>
      <p:sp>
        <p:nvSpPr>
          <p:cNvPr id="35" name="Symbol zastępczy zawartości 2">
            <a:extLst>
              <a:ext uri="{FF2B5EF4-FFF2-40B4-BE49-F238E27FC236}">
                <a16:creationId xmlns:a16="http://schemas.microsoft.com/office/drawing/2014/main" id="{5A6C0063-E44A-4C83-89BA-C24BEAA6F78F}"/>
              </a:ext>
            </a:extLst>
          </p:cNvPr>
          <p:cNvSpPr txBox="1">
            <a:spLocks/>
          </p:cNvSpPr>
          <p:nvPr/>
        </p:nvSpPr>
        <p:spPr>
          <a:xfrm>
            <a:off x="3953435" y="2527140"/>
            <a:ext cx="2939579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dirty="0"/>
              <a:t>Offline </a:t>
            </a:r>
            <a:r>
              <a:rPr lang="pl-PL" dirty="0" err="1"/>
              <a:t>tools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7"/>
              </a:rPr>
              <a:t>Solhint</a:t>
            </a:r>
            <a:endParaRPr lang="pl-PL" dirty="0">
              <a:hlinkClick r:id="rId8"/>
            </a:endParaRP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8"/>
              </a:rPr>
              <a:t>Oyente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9"/>
              </a:rPr>
              <a:t>Myhtril</a:t>
            </a:r>
            <a:endParaRPr lang="pl-PL" dirty="0"/>
          </a:p>
        </p:txBody>
      </p:sp>
      <p:sp>
        <p:nvSpPr>
          <p:cNvPr id="37" name="Symbol zastępczy zawartości 2">
            <a:extLst>
              <a:ext uri="{FF2B5EF4-FFF2-40B4-BE49-F238E27FC236}">
                <a16:creationId xmlns:a16="http://schemas.microsoft.com/office/drawing/2014/main" id="{5ECD802B-1452-4DA7-8E2D-10AE41FB5972}"/>
              </a:ext>
            </a:extLst>
          </p:cNvPr>
          <p:cNvSpPr txBox="1">
            <a:spLocks/>
          </p:cNvSpPr>
          <p:nvPr/>
        </p:nvSpPr>
        <p:spPr>
          <a:xfrm>
            <a:off x="6893014" y="2527140"/>
            <a:ext cx="2939579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dirty="0"/>
              <a:t>Best </a:t>
            </a:r>
            <a:r>
              <a:rPr lang="pl-PL" dirty="0" err="1"/>
              <a:t>practices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>
                <a:hlinkClick r:id="rId10"/>
              </a:rPr>
              <a:t>ConsenSys</a:t>
            </a:r>
            <a:endParaRPr lang="pl-PL" dirty="0"/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>
                <a:hlinkClick r:id="rId11"/>
              </a:rPr>
              <a:t>DASP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338329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305615"/>
            <a:ext cx="1221120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IV </a:t>
            </a:r>
          </a:p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SMART CONTRACTS INTEGRATION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0816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Popular </a:t>
            </a:r>
            <a:r>
              <a:rPr lang="en-US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webapps</a:t>
            </a:r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integrated with smart contracts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Online wallets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Crypto exchanges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Games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en-US" dirty="0"/>
              <a:t>ICOs</a:t>
            </a:r>
          </a:p>
        </p:txBody>
      </p:sp>
      <p:pic>
        <p:nvPicPr>
          <p:cNvPr id="30" name="Picture 6" descr="binary, file icon">
            <a:extLst>
              <a:ext uri="{FF2B5EF4-FFF2-40B4-BE49-F238E27FC236}">
                <a16:creationId xmlns:a16="http://schemas.microsoft.com/office/drawing/2014/main" id="{5A7659F5-0B93-4504-A01C-B222908A8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598" y="2637706"/>
            <a:ext cx="914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Strzałka: w prawo 30">
            <a:extLst>
              <a:ext uri="{FF2B5EF4-FFF2-40B4-BE49-F238E27FC236}">
                <a16:creationId xmlns:a16="http://schemas.microsoft.com/office/drawing/2014/main" id="{C8576EE6-230D-44CD-ADA4-5CDD686AB7E0}"/>
              </a:ext>
            </a:extLst>
          </p:cNvPr>
          <p:cNvSpPr/>
          <p:nvPr/>
        </p:nvSpPr>
        <p:spPr>
          <a:xfrm>
            <a:off x="8018827" y="3254608"/>
            <a:ext cx="1353369" cy="187799"/>
          </a:xfrm>
          <a:prstGeom prst="rightArrow">
            <a:avLst/>
          </a:prstGeom>
          <a:solidFill>
            <a:srgbClr val="E54145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3" name="Obraz 52">
            <a:extLst>
              <a:ext uri="{FF2B5EF4-FFF2-40B4-BE49-F238E27FC236}">
                <a16:creationId xmlns:a16="http://schemas.microsoft.com/office/drawing/2014/main" id="{5C71ED16-4F71-42E1-ADD7-9971110904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25" y="2645008"/>
            <a:ext cx="914400" cy="1219199"/>
          </a:xfrm>
          <a:prstGeom prst="rect">
            <a:avLst/>
          </a:prstGeom>
        </p:spPr>
      </p:pic>
      <p:pic>
        <p:nvPicPr>
          <p:cNvPr id="55" name="Obraz 54">
            <a:extLst>
              <a:ext uri="{FF2B5EF4-FFF2-40B4-BE49-F238E27FC236}">
                <a16:creationId xmlns:a16="http://schemas.microsoft.com/office/drawing/2014/main" id="{AA00BF1C-D950-4012-974D-C268B05E3F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425" y="3021849"/>
            <a:ext cx="1219200" cy="1219200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908E85CB-1EE4-4D28-87E0-06D973318300}"/>
              </a:ext>
            </a:extLst>
          </p:cNvPr>
          <p:cNvSpPr/>
          <p:nvPr/>
        </p:nvSpPr>
        <p:spPr>
          <a:xfrm>
            <a:off x="6320116" y="4446621"/>
            <a:ext cx="47602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dirty="0"/>
              <a:t>Attack </a:t>
            </a:r>
            <a:r>
              <a:rPr lang="pl-PL" sz="2800" dirty="0" err="1"/>
              <a:t>webapp</a:t>
            </a:r>
            <a:r>
              <a:rPr lang="pl-PL" sz="2800" dirty="0"/>
              <a:t> and </a:t>
            </a:r>
            <a:r>
              <a:rPr lang="pl-PL" sz="2800" dirty="0" err="1"/>
              <a:t>generate</a:t>
            </a:r>
            <a:r>
              <a:rPr lang="pl-PL" sz="2800" dirty="0"/>
              <a:t> </a:t>
            </a:r>
            <a:r>
              <a:rPr lang="pl-PL" sz="2800" dirty="0" err="1"/>
              <a:t>malicious</a:t>
            </a:r>
            <a:r>
              <a:rPr lang="pl-PL" sz="2800" dirty="0"/>
              <a:t> </a:t>
            </a:r>
            <a:r>
              <a:rPr lang="pl-PL" sz="2800" dirty="0" err="1"/>
              <a:t>transaction</a:t>
            </a:r>
            <a:r>
              <a:rPr lang="pl-PL" sz="2800" dirty="0"/>
              <a:t>.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4CBA4A15-29F4-4070-B559-FB324DE02AE5}"/>
              </a:ext>
            </a:extLst>
          </p:cNvPr>
          <p:cNvSpPr/>
          <p:nvPr/>
        </p:nvSpPr>
        <p:spPr>
          <a:xfrm>
            <a:off x="2002189" y="5685369"/>
            <a:ext cx="64374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Let’s steal some tokens from the </a:t>
            </a:r>
            <a:r>
              <a:rPr lang="en-US" sz="2800" b="1" dirty="0"/>
              <a:t>exchange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665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Typical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withdrawal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transaction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02D8F6FB-45E6-4977-BD21-8387F05AA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141" y="2443816"/>
            <a:ext cx="9151818" cy="2310167"/>
          </a:xfrm>
          <a:prstGeom prst="snip2Diag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25" name="Strzałka: w prawo 24">
            <a:extLst>
              <a:ext uri="{FF2B5EF4-FFF2-40B4-BE49-F238E27FC236}">
                <a16:creationId xmlns:a16="http://schemas.microsoft.com/office/drawing/2014/main" id="{4F259CC4-011D-4792-8867-BBEDE80DBE7F}"/>
              </a:ext>
            </a:extLst>
          </p:cNvPr>
          <p:cNvSpPr/>
          <p:nvPr/>
        </p:nvSpPr>
        <p:spPr>
          <a:xfrm rot="6984886">
            <a:off x="9795159" y="3730877"/>
            <a:ext cx="759422" cy="2373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23B04A27-EF88-47EE-BAFF-DA34F15CBA54}"/>
              </a:ext>
            </a:extLst>
          </p:cNvPr>
          <p:cNvSpPr txBox="1"/>
          <p:nvPr/>
        </p:nvSpPr>
        <p:spPr>
          <a:xfrm>
            <a:off x="9738910" y="2984967"/>
            <a:ext cx="115887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50 GTN</a:t>
            </a:r>
          </a:p>
        </p:txBody>
      </p:sp>
      <p:sp>
        <p:nvSpPr>
          <p:cNvPr id="33" name="Strzałka: w prawo 32">
            <a:extLst>
              <a:ext uri="{FF2B5EF4-FFF2-40B4-BE49-F238E27FC236}">
                <a16:creationId xmlns:a16="http://schemas.microsoft.com/office/drawing/2014/main" id="{6FD0313A-E54C-455C-9ABE-22912F10A552}"/>
              </a:ext>
            </a:extLst>
          </p:cNvPr>
          <p:cNvSpPr/>
          <p:nvPr/>
        </p:nvSpPr>
        <p:spPr>
          <a:xfrm rot="6962277">
            <a:off x="8249398" y="3185743"/>
            <a:ext cx="1113030" cy="2709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2B13B52A-25F3-45E1-AB8E-41BA59154EDA}"/>
              </a:ext>
            </a:extLst>
          </p:cNvPr>
          <p:cNvSpPr txBox="1"/>
          <p:nvPr/>
        </p:nvSpPr>
        <p:spPr>
          <a:xfrm>
            <a:off x="7953368" y="2235520"/>
            <a:ext cx="2364981" cy="465986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 err="1"/>
              <a:t>Receiver</a:t>
            </a:r>
            <a:r>
              <a:rPr lang="pl-PL" dirty="0"/>
              <a:t> </a:t>
            </a:r>
            <a:r>
              <a:rPr lang="pl-PL" dirty="0" err="1"/>
              <a:t>address</a:t>
            </a:r>
            <a:endParaRPr lang="pl-PL" dirty="0"/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F548FA9E-5F25-407D-BCAD-50CC6DDF2E82}"/>
              </a:ext>
            </a:extLst>
          </p:cNvPr>
          <p:cNvSpPr/>
          <p:nvPr/>
        </p:nvSpPr>
        <p:spPr>
          <a:xfrm>
            <a:off x="1734284" y="5331863"/>
            <a:ext cx="1750864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Function</a:t>
            </a:r>
            <a:endParaRPr lang="pl-PL" sz="2800" dirty="0"/>
          </a:p>
        </p:txBody>
      </p:sp>
      <p:sp>
        <p:nvSpPr>
          <p:cNvPr id="36" name="Prostokąt 35">
            <a:extLst>
              <a:ext uri="{FF2B5EF4-FFF2-40B4-BE49-F238E27FC236}">
                <a16:creationId xmlns:a16="http://schemas.microsoft.com/office/drawing/2014/main" id="{E8194A97-606D-4C77-B708-F4477A72CD40}"/>
              </a:ext>
            </a:extLst>
          </p:cNvPr>
          <p:cNvSpPr/>
          <p:nvPr/>
        </p:nvSpPr>
        <p:spPr>
          <a:xfrm>
            <a:off x="3485147" y="5331864"/>
            <a:ext cx="3298578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Address</a:t>
            </a:r>
            <a:r>
              <a:rPr lang="pl-PL" sz="2800" dirty="0"/>
              <a:t> </a:t>
            </a:r>
            <a:r>
              <a:rPr lang="pl-PL" sz="2800" dirty="0" err="1"/>
              <a:t>Parameter</a:t>
            </a:r>
            <a:endParaRPr lang="pl-PL" sz="2800" dirty="0"/>
          </a:p>
        </p:txBody>
      </p:sp>
      <p:sp>
        <p:nvSpPr>
          <p:cNvPr id="37" name="Prostokąt 36">
            <a:extLst>
              <a:ext uri="{FF2B5EF4-FFF2-40B4-BE49-F238E27FC236}">
                <a16:creationId xmlns:a16="http://schemas.microsoft.com/office/drawing/2014/main" id="{3218D5FC-F2FB-447A-AB15-63CA5FF69FC1}"/>
              </a:ext>
            </a:extLst>
          </p:cNvPr>
          <p:cNvSpPr/>
          <p:nvPr/>
        </p:nvSpPr>
        <p:spPr>
          <a:xfrm>
            <a:off x="6783725" y="5331864"/>
            <a:ext cx="3279765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Value </a:t>
            </a:r>
            <a:r>
              <a:rPr lang="pl-PL" sz="2800" dirty="0" err="1"/>
              <a:t>Parameter</a:t>
            </a:r>
            <a:endParaRPr lang="pl-PL" sz="2800" dirty="0"/>
          </a:p>
        </p:txBody>
      </p:sp>
      <p:sp>
        <p:nvSpPr>
          <p:cNvPr id="38" name="Prostokąt 37">
            <a:extLst>
              <a:ext uri="{FF2B5EF4-FFF2-40B4-BE49-F238E27FC236}">
                <a16:creationId xmlns:a16="http://schemas.microsoft.com/office/drawing/2014/main" id="{52D580B8-548F-4643-9111-E5A21752A4B7}"/>
              </a:ext>
            </a:extLst>
          </p:cNvPr>
          <p:cNvSpPr/>
          <p:nvPr/>
        </p:nvSpPr>
        <p:spPr>
          <a:xfrm>
            <a:off x="1342679" y="2761710"/>
            <a:ext cx="399445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 dirty="0"/>
          </a:p>
        </p:txBody>
      </p:sp>
      <p:sp>
        <p:nvSpPr>
          <p:cNvPr id="39" name="Prostokąt 38">
            <a:extLst>
              <a:ext uri="{FF2B5EF4-FFF2-40B4-BE49-F238E27FC236}">
                <a16:creationId xmlns:a16="http://schemas.microsoft.com/office/drawing/2014/main" id="{CA7A607E-EDA1-409B-BA44-A3AE614FCA81}"/>
              </a:ext>
            </a:extLst>
          </p:cNvPr>
          <p:cNvSpPr/>
          <p:nvPr/>
        </p:nvSpPr>
        <p:spPr>
          <a:xfrm>
            <a:off x="1350522" y="3459656"/>
            <a:ext cx="383761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 dirty="0"/>
          </a:p>
        </p:txBody>
      </p:sp>
      <p:sp>
        <p:nvSpPr>
          <p:cNvPr id="40" name="Prostokąt 39">
            <a:extLst>
              <a:ext uri="{FF2B5EF4-FFF2-40B4-BE49-F238E27FC236}">
                <a16:creationId xmlns:a16="http://schemas.microsoft.com/office/drawing/2014/main" id="{61AE974C-7199-4E55-B816-4FF1969A0FE1}"/>
              </a:ext>
            </a:extLst>
          </p:cNvPr>
          <p:cNvSpPr/>
          <p:nvPr/>
        </p:nvSpPr>
        <p:spPr>
          <a:xfrm>
            <a:off x="1342679" y="3830583"/>
            <a:ext cx="399445" cy="28803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 dirty="0"/>
          </a:p>
        </p:txBody>
      </p:sp>
      <p:sp>
        <p:nvSpPr>
          <p:cNvPr id="41" name="Prostokąt 40">
            <a:extLst>
              <a:ext uri="{FF2B5EF4-FFF2-40B4-BE49-F238E27FC236}">
                <a16:creationId xmlns:a16="http://schemas.microsoft.com/office/drawing/2014/main" id="{ABDF4905-1F7D-4B75-AB74-DE6DB53C5A1F}"/>
              </a:ext>
            </a:extLst>
          </p:cNvPr>
          <p:cNvSpPr/>
          <p:nvPr/>
        </p:nvSpPr>
        <p:spPr>
          <a:xfrm>
            <a:off x="1347436" y="4201510"/>
            <a:ext cx="399445" cy="282551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 dirty="0"/>
          </a:p>
        </p:txBody>
      </p:sp>
      <p:cxnSp>
        <p:nvCxnSpPr>
          <p:cNvPr id="42" name="Łącznik: łamany 41">
            <a:extLst>
              <a:ext uri="{FF2B5EF4-FFF2-40B4-BE49-F238E27FC236}">
                <a16:creationId xmlns:a16="http://schemas.microsoft.com/office/drawing/2014/main" id="{BE356307-7E91-4D49-93E0-828DF1871C79}"/>
              </a:ext>
            </a:extLst>
          </p:cNvPr>
          <p:cNvCxnSpPr>
            <a:stCxn id="38" idx="1"/>
            <a:endCxn id="35" idx="1"/>
          </p:cNvCxnSpPr>
          <p:nvPr/>
        </p:nvCxnSpPr>
        <p:spPr>
          <a:xfrm rot="10800000" flipH="1" flipV="1">
            <a:off x="1342678" y="2905726"/>
            <a:ext cx="391605" cy="2698360"/>
          </a:xfrm>
          <a:prstGeom prst="bentConnector3">
            <a:avLst>
              <a:gd name="adj1" fmla="val -58375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Łącznik: łamany 42">
            <a:extLst>
              <a:ext uri="{FF2B5EF4-FFF2-40B4-BE49-F238E27FC236}">
                <a16:creationId xmlns:a16="http://schemas.microsoft.com/office/drawing/2014/main" id="{0D6C5387-1ECF-4C52-BF48-53A6D21D2F34}"/>
              </a:ext>
            </a:extLst>
          </p:cNvPr>
          <p:cNvCxnSpPr>
            <a:stCxn id="39" idx="1"/>
            <a:endCxn id="35" idx="1"/>
          </p:cNvCxnSpPr>
          <p:nvPr/>
        </p:nvCxnSpPr>
        <p:spPr>
          <a:xfrm rot="10800000" flipH="1" flipV="1">
            <a:off x="1350522" y="3603672"/>
            <a:ext cx="383762" cy="2000414"/>
          </a:xfrm>
          <a:prstGeom prst="bentConnector3">
            <a:avLst>
              <a:gd name="adj1" fmla="val -59568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Łącznik: łamany 43">
            <a:extLst>
              <a:ext uri="{FF2B5EF4-FFF2-40B4-BE49-F238E27FC236}">
                <a16:creationId xmlns:a16="http://schemas.microsoft.com/office/drawing/2014/main" id="{9B939D7A-F242-4002-8A12-B2C8CB56A71E}"/>
              </a:ext>
            </a:extLst>
          </p:cNvPr>
          <p:cNvCxnSpPr>
            <a:stCxn id="40" idx="1"/>
            <a:endCxn id="36" idx="2"/>
          </p:cNvCxnSpPr>
          <p:nvPr/>
        </p:nvCxnSpPr>
        <p:spPr>
          <a:xfrm rot="10800000" flipH="1" flipV="1">
            <a:off x="1342678" y="3974598"/>
            <a:ext cx="3791757" cy="1901709"/>
          </a:xfrm>
          <a:prstGeom prst="bentConnector4">
            <a:avLst>
              <a:gd name="adj1" fmla="val -19155"/>
              <a:gd name="adj2" fmla="val 112021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Łącznik: łamany 44">
            <a:extLst>
              <a:ext uri="{FF2B5EF4-FFF2-40B4-BE49-F238E27FC236}">
                <a16:creationId xmlns:a16="http://schemas.microsoft.com/office/drawing/2014/main" id="{2F3900B8-1D05-46DF-AA0E-2EDF2E22A4BA}"/>
              </a:ext>
            </a:extLst>
          </p:cNvPr>
          <p:cNvCxnSpPr>
            <a:stCxn id="41" idx="1"/>
            <a:endCxn id="37" idx="2"/>
          </p:cNvCxnSpPr>
          <p:nvPr/>
        </p:nvCxnSpPr>
        <p:spPr>
          <a:xfrm rot="10800000" flipH="1" flipV="1">
            <a:off x="1347436" y="4342786"/>
            <a:ext cx="7076172" cy="1533522"/>
          </a:xfrm>
          <a:prstGeom prst="bentConnector4">
            <a:avLst>
              <a:gd name="adj1" fmla="val -14559"/>
              <a:gd name="adj2" fmla="val 140222"/>
            </a:avLst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78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Not a bug, it’s a feature</a:t>
            </a:r>
          </a:p>
        </p:txBody>
      </p:sp>
      <p:sp>
        <p:nvSpPr>
          <p:cNvPr id="28" name="Prostokąt 27">
            <a:extLst>
              <a:ext uri="{FF2B5EF4-FFF2-40B4-BE49-F238E27FC236}">
                <a16:creationId xmlns:a16="http://schemas.microsoft.com/office/drawing/2014/main" id="{04E28769-D68A-4D1E-A79D-1684078B669C}"/>
              </a:ext>
            </a:extLst>
          </p:cNvPr>
          <p:cNvSpPr/>
          <p:nvPr/>
        </p:nvSpPr>
        <p:spPr>
          <a:xfrm>
            <a:off x="3977330" y="3686725"/>
            <a:ext cx="4737194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pl-PL" sz="3200" dirty="0" err="1">
                <a:solidFill>
                  <a:srgbClr val="233154"/>
                </a:solidFill>
              </a:rPr>
              <a:t>Let’s</a:t>
            </a:r>
            <a:r>
              <a:rPr lang="pl-PL" sz="3200" dirty="0">
                <a:solidFill>
                  <a:srgbClr val="233154"/>
                </a:solidFill>
              </a:rPr>
              <a:t> </a:t>
            </a:r>
            <a:r>
              <a:rPr lang="pl-PL" sz="3200" dirty="0" err="1">
                <a:solidFill>
                  <a:srgbClr val="233154"/>
                </a:solidFill>
              </a:rPr>
              <a:t>use</a:t>
            </a:r>
            <a:r>
              <a:rPr lang="pl-PL" sz="3200" dirty="0">
                <a:solidFill>
                  <a:srgbClr val="233154"/>
                </a:solidFill>
              </a:rPr>
              <a:t> </a:t>
            </a:r>
            <a:r>
              <a:rPr lang="pl-PL" sz="3200" dirty="0" err="1">
                <a:solidFill>
                  <a:srgbClr val="233154"/>
                </a:solidFill>
              </a:rPr>
              <a:t>too</a:t>
            </a:r>
            <a:r>
              <a:rPr lang="pl-PL" sz="3200" dirty="0">
                <a:solidFill>
                  <a:srgbClr val="233154"/>
                </a:solidFill>
              </a:rPr>
              <a:t> </a:t>
            </a:r>
            <a:r>
              <a:rPr lang="pl-PL" sz="3200" dirty="0" err="1">
                <a:solidFill>
                  <a:srgbClr val="233154"/>
                </a:solidFill>
              </a:rPr>
              <a:t>short</a:t>
            </a:r>
            <a:r>
              <a:rPr lang="pl-PL" sz="3200" dirty="0">
                <a:solidFill>
                  <a:srgbClr val="233154"/>
                </a:solidFill>
              </a:rPr>
              <a:t> </a:t>
            </a:r>
            <a:r>
              <a:rPr lang="pl-PL" sz="3200" dirty="0" err="1">
                <a:solidFill>
                  <a:srgbClr val="233154"/>
                </a:solidFill>
              </a:rPr>
              <a:t>address</a:t>
            </a:r>
            <a:r>
              <a:rPr lang="pl-PL" sz="3200" dirty="0">
                <a:solidFill>
                  <a:srgbClr val="233154"/>
                </a:solidFill>
              </a:rPr>
              <a:t>.</a:t>
            </a:r>
          </a:p>
        </p:txBody>
      </p:sp>
      <p:pic>
        <p:nvPicPr>
          <p:cNvPr id="30" name="Picture 2" descr="question icon">
            <a:extLst>
              <a:ext uri="{FF2B5EF4-FFF2-40B4-BE49-F238E27FC236}">
                <a16:creationId xmlns:a16="http://schemas.microsoft.com/office/drawing/2014/main" id="{EA9C6947-1703-46BD-9797-621898741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8198" y="45205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Prostokąt 30">
            <a:extLst>
              <a:ext uri="{FF2B5EF4-FFF2-40B4-BE49-F238E27FC236}">
                <a16:creationId xmlns:a16="http://schemas.microsoft.com/office/drawing/2014/main" id="{43B9C855-D99D-4E0A-A276-F173A39A1D99}"/>
              </a:ext>
            </a:extLst>
          </p:cNvPr>
          <p:cNvSpPr/>
          <p:nvPr/>
        </p:nvSpPr>
        <p:spPr>
          <a:xfrm>
            <a:off x="9349196" y="4917789"/>
            <a:ext cx="901971" cy="544443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000</a:t>
            </a:r>
          </a:p>
        </p:txBody>
      </p:sp>
      <p:sp>
        <p:nvSpPr>
          <p:cNvPr id="46" name="Prostokąt 45">
            <a:extLst>
              <a:ext uri="{FF2B5EF4-FFF2-40B4-BE49-F238E27FC236}">
                <a16:creationId xmlns:a16="http://schemas.microsoft.com/office/drawing/2014/main" id="{BB06BEB8-C251-4614-8523-38712F715E97}"/>
              </a:ext>
            </a:extLst>
          </p:cNvPr>
          <p:cNvSpPr/>
          <p:nvPr/>
        </p:nvSpPr>
        <p:spPr>
          <a:xfrm>
            <a:off x="1921961" y="3030862"/>
            <a:ext cx="1750864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Function</a:t>
            </a:r>
            <a:endParaRPr lang="pl-PL" sz="2800" dirty="0"/>
          </a:p>
        </p:txBody>
      </p:sp>
      <p:sp>
        <p:nvSpPr>
          <p:cNvPr id="47" name="Prostokąt 46">
            <a:extLst>
              <a:ext uri="{FF2B5EF4-FFF2-40B4-BE49-F238E27FC236}">
                <a16:creationId xmlns:a16="http://schemas.microsoft.com/office/drawing/2014/main" id="{5FBDEFEA-B916-4D23-A7AE-A0A27ED7F4F9}"/>
              </a:ext>
            </a:extLst>
          </p:cNvPr>
          <p:cNvSpPr/>
          <p:nvPr/>
        </p:nvSpPr>
        <p:spPr>
          <a:xfrm>
            <a:off x="3672824" y="3030863"/>
            <a:ext cx="3298578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48" name="Prostokąt 47">
            <a:extLst>
              <a:ext uri="{FF2B5EF4-FFF2-40B4-BE49-F238E27FC236}">
                <a16:creationId xmlns:a16="http://schemas.microsoft.com/office/drawing/2014/main" id="{F772B998-EABF-4538-B543-379619EBBE3A}"/>
              </a:ext>
            </a:extLst>
          </p:cNvPr>
          <p:cNvSpPr/>
          <p:nvPr/>
        </p:nvSpPr>
        <p:spPr>
          <a:xfrm>
            <a:off x="6971402" y="3030863"/>
            <a:ext cx="3279765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Value</a:t>
            </a:r>
          </a:p>
        </p:txBody>
      </p:sp>
      <p:sp>
        <p:nvSpPr>
          <p:cNvPr id="49" name="Prostokąt 48">
            <a:extLst>
              <a:ext uri="{FF2B5EF4-FFF2-40B4-BE49-F238E27FC236}">
                <a16:creationId xmlns:a16="http://schemas.microsoft.com/office/drawing/2014/main" id="{36631F37-9D51-4358-9186-D884C3F534A9}"/>
              </a:ext>
            </a:extLst>
          </p:cNvPr>
          <p:cNvSpPr/>
          <p:nvPr/>
        </p:nvSpPr>
        <p:spPr>
          <a:xfrm>
            <a:off x="1921961" y="4919238"/>
            <a:ext cx="1750864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Function</a:t>
            </a:r>
            <a:endParaRPr lang="pl-PL" sz="2800" dirty="0"/>
          </a:p>
        </p:txBody>
      </p:sp>
      <p:sp>
        <p:nvSpPr>
          <p:cNvPr id="50" name="Prostokąt 49">
            <a:extLst>
              <a:ext uri="{FF2B5EF4-FFF2-40B4-BE49-F238E27FC236}">
                <a16:creationId xmlns:a16="http://schemas.microsoft.com/office/drawing/2014/main" id="{3F9E462F-3E3D-4CED-BFBC-75E3B785B933}"/>
              </a:ext>
            </a:extLst>
          </p:cNvPr>
          <p:cNvSpPr/>
          <p:nvPr/>
        </p:nvSpPr>
        <p:spPr>
          <a:xfrm>
            <a:off x="3672824" y="4919239"/>
            <a:ext cx="2391167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>
                <a:solidFill>
                  <a:schemeClr val="bg1"/>
                </a:solidFill>
              </a:rPr>
              <a:t>Short</a:t>
            </a:r>
            <a:r>
              <a:rPr lang="pl-PL" sz="2800" dirty="0">
                <a:solidFill>
                  <a:schemeClr val="bg1"/>
                </a:solidFill>
              </a:rPr>
              <a:t> </a:t>
            </a:r>
            <a:r>
              <a:rPr lang="pl-PL" sz="2800" dirty="0" err="1">
                <a:solidFill>
                  <a:schemeClr val="bg1"/>
                </a:solidFill>
              </a:rPr>
              <a:t>address</a:t>
            </a:r>
            <a:endParaRPr lang="pl-PL" sz="2800" dirty="0">
              <a:solidFill>
                <a:schemeClr val="bg1"/>
              </a:solidFill>
            </a:endParaRPr>
          </a:p>
        </p:txBody>
      </p:sp>
      <p:sp>
        <p:nvSpPr>
          <p:cNvPr id="51" name="Prostokąt 50">
            <a:extLst>
              <a:ext uri="{FF2B5EF4-FFF2-40B4-BE49-F238E27FC236}">
                <a16:creationId xmlns:a16="http://schemas.microsoft.com/office/drawing/2014/main" id="{94A9EA8C-0DE5-43C2-9552-B13E7BD61CC7}"/>
              </a:ext>
            </a:extLst>
          </p:cNvPr>
          <p:cNvSpPr/>
          <p:nvPr/>
        </p:nvSpPr>
        <p:spPr>
          <a:xfrm>
            <a:off x="6063991" y="4919239"/>
            <a:ext cx="3279765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>
                <a:solidFill>
                  <a:schemeClr val="bg1"/>
                </a:solidFill>
              </a:rPr>
              <a:t>Value</a:t>
            </a:r>
            <a:endParaRPr lang="pl-PL" sz="2800" dirty="0"/>
          </a:p>
        </p:txBody>
      </p:sp>
      <p:sp>
        <p:nvSpPr>
          <p:cNvPr id="52" name="Prostokąt 51">
            <a:extLst>
              <a:ext uri="{FF2B5EF4-FFF2-40B4-BE49-F238E27FC236}">
                <a16:creationId xmlns:a16="http://schemas.microsoft.com/office/drawing/2014/main" id="{F14FDAF8-D6FF-4E4A-91E1-F88161A7A7C5}"/>
              </a:ext>
            </a:extLst>
          </p:cNvPr>
          <p:cNvSpPr/>
          <p:nvPr/>
        </p:nvSpPr>
        <p:spPr>
          <a:xfrm>
            <a:off x="3654011" y="4925757"/>
            <a:ext cx="3298578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Modified</a:t>
            </a:r>
            <a:r>
              <a:rPr lang="pl-PL" sz="2800" dirty="0"/>
              <a:t> </a:t>
            </a:r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53" name="Prostokąt 52">
            <a:extLst>
              <a:ext uri="{FF2B5EF4-FFF2-40B4-BE49-F238E27FC236}">
                <a16:creationId xmlns:a16="http://schemas.microsoft.com/office/drawing/2014/main" id="{60EA5708-F382-489D-9341-6DF382B0B002}"/>
              </a:ext>
            </a:extLst>
          </p:cNvPr>
          <p:cNvSpPr/>
          <p:nvPr/>
        </p:nvSpPr>
        <p:spPr>
          <a:xfrm>
            <a:off x="6971401" y="4919239"/>
            <a:ext cx="2391167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Value</a:t>
            </a:r>
          </a:p>
        </p:txBody>
      </p:sp>
      <p:sp>
        <p:nvSpPr>
          <p:cNvPr id="54" name="Prostokąt 53">
            <a:extLst>
              <a:ext uri="{FF2B5EF4-FFF2-40B4-BE49-F238E27FC236}">
                <a16:creationId xmlns:a16="http://schemas.microsoft.com/office/drawing/2014/main" id="{C2FF3917-A371-444D-A071-F9399C7FD53A}"/>
              </a:ext>
            </a:extLst>
          </p:cNvPr>
          <p:cNvSpPr/>
          <p:nvPr/>
        </p:nvSpPr>
        <p:spPr>
          <a:xfrm rot="20812613">
            <a:off x="530063" y="3449117"/>
            <a:ext cx="6247898" cy="21189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5" name="Prostokąt 54">
            <a:extLst>
              <a:ext uri="{FF2B5EF4-FFF2-40B4-BE49-F238E27FC236}">
                <a16:creationId xmlns:a16="http://schemas.microsoft.com/office/drawing/2014/main" id="{F3E467A6-3AB1-431E-AE2A-B10B4CD6570B}"/>
              </a:ext>
            </a:extLst>
          </p:cNvPr>
          <p:cNvSpPr/>
          <p:nvPr/>
        </p:nvSpPr>
        <p:spPr>
          <a:xfrm rot="20777827">
            <a:off x="845700" y="3716041"/>
            <a:ext cx="56166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 err="1"/>
              <a:t>What</a:t>
            </a:r>
            <a:r>
              <a:rPr lang="pl-PL" sz="2800" dirty="0"/>
              <a:t> </a:t>
            </a:r>
            <a:r>
              <a:rPr lang="pl-PL" sz="2800" dirty="0" err="1"/>
              <a:t>does</a:t>
            </a:r>
            <a:r>
              <a:rPr lang="pl-PL" sz="2800" dirty="0"/>
              <a:t> </a:t>
            </a:r>
            <a:r>
              <a:rPr lang="pl-PL" sz="2800" dirty="0" err="1"/>
              <a:t>Ethereum</a:t>
            </a:r>
            <a:r>
              <a:rPr lang="pl-PL" sz="2800" dirty="0"/>
              <a:t> do with </a:t>
            </a:r>
            <a:r>
              <a:rPr lang="pl-PL" sz="2800" dirty="0" err="1"/>
              <a:t>too</a:t>
            </a:r>
            <a:r>
              <a:rPr lang="pl-PL" sz="2800" dirty="0"/>
              <a:t> </a:t>
            </a:r>
            <a:r>
              <a:rPr lang="pl-PL" sz="2800" dirty="0" err="1"/>
              <a:t>short</a:t>
            </a:r>
            <a:r>
              <a:rPr lang="pl-PL" sz="2800" dirty="0"/>
              <a:t> </a:t>
            </a:r>
            <a:r>
              <a:rPr lang="pl-PL" sz="2800" dirty="0" err="1"/>
              <a:t>input</a:t>
            </a:r>
            <a:r>
              <a:rPr lang="pl-PL" sz="2800" dirty="0"/>
              <a:t> data?</a:t>
            </a:r>
            <a:endParaRPr lang="pl-PL" sz="2800" b="1" dirty="0"/>
          </a:p>
        </p:txBody>
      </p:sp>
      <p:sp>
        <p:nvSpPr>
          <p:cNvPr id="56" name="Prostokąt 55">
            <a:extLst>
              <a:ext uri="{FF2B5EF4-FFF2-40B4-BE49-F238E27FC236}">
                <a16:creationId xmlns:a16="http://schemas.microsoft.com/office/drawing/2014/main" id="{27A9B3A8-5CCD-4258-9BAB-9FAECEC74629}"/>
              </a:ext>
            </a:extLst>
          </p:cNvPr>
          <p:cNvSpPr/>
          <p:nvPr/>
        </p:nvSpPr>
        <p:spPr>
          <a:xfrm rot="20799125">
            <a:off x="1262046" y="4742029"/>
            <a:ext cx="51902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err="1">
                <a:solidFill>
                  <a:srgbClr val="FF0000"/>
                </a:solidFill>
              </a:rPr>
              <a:t>Pads</a:t>
            </a:r>
            <a:r>
              <a:rPr lang="pl-PL" sz="2800" b="1" dirty="0">
                <a:solidFill>
                  <a:srgbClr val="FF0000"/>
                </a:solidFill>
              </a:rPr>
              <a:t> with </a:t>
            </a:r>
            <a:r>
              <a:rPr lang="pl-PL" sz="2800" b="1" dirty="0" err="1">
                <a:solidFill>
                  <a:srgbClr val="FF0000"/>
                </a:solidFill>
              </a:rPr>
              <a:t>zeros</a:t>
            </a:r>
            <a:r>
              <a:rPr lang="pl-PL" sz="2800" b="1" dirty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880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C548ECA-5293-49EE-A731-B556F8BD4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075" y="5020646"/>
            <a:ext cx="2334768" cy="85187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AE4A96B-55A7-4A6C-B358-1F7206B235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84" y="3384458"/>
            <a:ext cx="2860385" cy="678559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3DA357E0-5425-43E2-86CC-76B08E444567}"/>
              </a:ext>
            </a:extLst>
          </p:cNvPr>
          <p:cNvSpPr txBox="1"/>
          <p:nvPr/>
        </p:nvSpPr>
        <p:spPr>
          <a:xfrm>
            <a:off x="1774014" y="4076955"/>
            <a:ext cx="325121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dirty="0"/>
              <a:t>Damian Rusinek</a:t>
            </a:r>
          </a:p>
          <a:p>
            <a:r>
              <a:rPr lang="pl-PL" dirty="0"/>
              <a:t>@</a:t>
            </a:r>
            <a:r>
              <a:rPr lang="pl-PL" dirty="0" err="1"/>
              <a:t>drdr_zz</a:t>
            </a:r>
            <a:endParaRPr lang="pl-PL" dirty="0"/>
          </a:p>
          <a:p>
            <a:r>
              <a:rPr lang="pl-PL" dirty="0" err="1"/>
              <a:t>damianrusinek</a:t>
            </a:r>
            <a:r>
              <a:rPr lang="pl-PL" dirty="0"/>
              <a:t> @ </a:t>
            </a:r>
            <a:r>
              <a:rPr lang="pl-PL" dirty="0" err="1"/>
              <a:t>github</a:t>
            </a:r>
            <a:endParaRPr lang="pl-PL" dirty="0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86D92C75-5ECE-421A-B56E-4C74A15FAA15}"/>
              </a:ext>
            </a:extLst>
          </p:cNvPr>
          <p:cNvSpPr txBox="1"/>
          <p:nvPr/>
        </p:nvSpPr>
        <p:spPr>
          <a:xfrm>
            <a:off x="6184677" y="4166050"/>
            <a:ext cx="4168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/>
              <a:t>Security </a:t>
            </a:r>
            <a:r>
              <a:rPr lang="pl-PL" sz="2000" dirty="0" err="1"/>
              <a:t>Researcher</a:t>
            </a:r>
            <a:r>
              <a:rPr lang="pl-PL" sz="2000" dirty="0"/>
              <a:t> &amp; </a:t>
            </a:r>
            <a:r>
              <a:rPr lang="pl-PL" sz="2000" dirty="0" err="1"/>
              <a:t>Pentester</a:t>
            </a:r>
            <a:endParaRPr lang="pl-PL" sz="2000" dirty="0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145465E9-2FEB-46E2-953E-29A93EDCC034}"/>
              </a:ext>
            </a:extLst>
          </p:cNvPr>
          <p:cNvSpPr txBox="1"/>
          <p:nvPr/>
        </p:nvSpPr>
        <p:spPr>
          <a:xfrm>
            <a:off x="6539367" y="5941498"/>
            <a:ext cx="3449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dirty="0"/>
              <a:t>Assistant </a:t>
            </a:r>
            <a:r>
              <a:rPr lang="pl-PL" sz="2000" dirty="0" err="1"/>
              <a:t>Professor</a:t>
            </a:r>
            <a:endParaRPr lang="pl-PL" sz="2000" dirty="0"/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EFABA6AB-A574-41FE-B418-B882EE495431}"/>
              </a:ext>
            </a:extLst>
          </p:cNvPr>
          <p:cNvSpPr/>
          <p:nvPr/>
        </p:nvSpPr>
        <p:spPr>
          <a:xfrm>
            <a:off x="1049313" y="1923352"/>
            <a:ext cx="10297144" cy="1077218"/>
          </a:xfrm>
          <a:prstGeom prst="rect">
            <a:avLst/>
          </a:prstGeom>
          <a:ln w="28575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How come blockchains and smart contracts have such </a:t>
            </a:r>
            <a:r>
              <a:rPr lang="en-US" sz="3200" b="1" dirty="0"/>
              <a:t>se</a:t>
            </a:r>
            <a:r>
              <a:rPr lang="pl-PL" sz="3200" b="1" dirty="0"/>
              <a:t>r</a:t>
            </a:r>
            <a:r>
              <a:rPr lang="en-US" sz="3200" b="1" dirty="0" err="1"/>
              <a:t>ious</a:t>
            </a:r>
            <a:r>
              <a:rPr lang="en-US" sz="3200" b="1" dirty="0"/>
              <a:t> security flaws</a:t>
            </a:r>
            <a:r>
              <a:rPr lang="en-US" sz="3200" dirty="0"/>
              <a:t> when they are so </a:t>
            </a:r>
            <a:r>
              <a:rPr lang="en-US" sz="3200" b="1" dirty="0"/>
              <a:t>highly secured</a:t>
            </a:r>
            <a:r>
              <a:rPr lang="en-US" sz="3200" dirty="0"/>
              <a:t>?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7433107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 little misunderstanding</a:t>
            </a:r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19C2E737-A2FD-4F21-A714-B2EF7953B5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682" y="2254704"/>
            <a:ext cx="8704570" cy="1174296"/>
          </a:xfrm>
          <a:prstGeom prst="snip2Diag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24" name="Prostokąt 23">
            <a:extLst>
              <a:ext uri="{FF2B5EF4-FFF2-40B4-BE49-F238E27FC236}">
                <a16:creationId xmlns:a16="http://schemas.microsoft.com/office/drawing/2014/main" id="{94976947-8B67-40E9-8CF1-C8DCA2B35B8D}"/>
              </a:ext>
            </a:extLst>
          </p:cNvPr>
          <p:cNvSpPr/>
          <p:nvPr/>
        </p:nvSpPr>
        <p:spPr>
          <a:xfrm>
            <a:off x="308737" y="4702976"/>
            <a:ext cx="4015651" cy="2037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33E4296A-D72C-490E-9AC3-C415C76302E7}"/>
              </a:ext>
            </a:extLst>
          </p:cNvPr>
          <p:cNvSpPr/>
          <p:nvPr/>
        </p:nvSpPr>
        <p:spPr>
          <a:xfrm>
            <a:off x="538563" y="4823386"/>
            <a:ext cx="355599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 err="1"/>
              <a:t>What</a:t>
            </a:r>
            <a:r>
              <a:rPr lang="pl-PL" sz="2400" dirty="0"/>
              <a:t> </a:t>
            </a:r>
            <a:r>
              <a:rPr lang="pl-PL" sz="2400" dirty="0" err="1"/>
              <a:t>user</a:t>
            </a:r>
            <a:r>
              <a:rPr lang="pl-PL" sz="2400" dirty="0"/>
              <a:t> </a:t>
            </a:r>
            <a:r>
              <a:rPr lang="pl-PL" sz="2400" dirty="0" err="1"/>
              <a:t>tried</a:t>
            </a:r>
            <a:r>
              <a:rPr lang="pl-PL" sz="2400" dirty="0"/>
              <a:t> to do:</a:t>
            </a:r>
            <a:br>
              <a:rPr lang="pl-PL" sz="2400" dirty="0"/>
            </a:br>
            <a:br>
              <a:rPr lang="pl-PL" sz="2400" dirty="0"/>
            </a:br>
            <a:r>
              <a:rPr lang="pl-PL" sz="2400" dirty="0" err="1"/>
              <a:t>Send</a:t>
            </a:r>
            <a:r>
              <a:rPr lang="pl-PL" sz="2400" dirty="0"/>
              <a:t> </a:t>
            </a:r>
            <a:r>
              <a:rPr lang="pl-PL" sz="2400" b="1" dirty="0"/>
              <a:t>2399.99</a:t>
            </a:r>
            <a:r>
              <a:rPr lang="pl-PL" sz="2400" dirty="0"/>
              <a:t> GNT to the </a:t>
            </a:r>
            <a:r>
              <a:rPr lang="pl-PL" sz="2400" b="1" dirty="0"/>
              <a:t>0x79735 </a:t>
            </a:r>
            <a:r>
              <a:rPr lang="pl-PL" sz="2400" dirty="0" err="1"/>
              <a:t>address</a:t>
            </a:r>
            <a:r>
              <a:rPr lang="pl-PL" sz="2400" b="1" dirty="0"/>
              <a:t>.</a:t>
            </a:r>
          </a:p>
        </p:txBody>
      </p:sp>
      <p:sp>
        <p:nvSpPr>
          <p:cNvPr id="32" name="Prostokąt 31">
            <a:extLst>
              <a:ext uri="{FF2B5EF4-FFF2-40B4-BE49-F238E27FC236}">
                <a16:creationId xmlns:a16="http://schemas.microsoft.com/office/drawing/2014/main" id="{21DA1A88-12FD-4FFC-B2C9-24536D958A62}"/>
              </a:ext>
            </a:extLst>
          </p:cNvPr>
          <p:cNvSpPr/>
          <p:nvPr/>
        </p:nvSpPr>
        <p:spPr>
          <a:xfrm>
            <a:off x="5422050" y="4704214"/>
            <a:ext cx="5976664" cy="20360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Prostokąt 32">
            <a:extLst>
              <a:ext uri="{FF2B5EF4-FFF2-40B4-BE49-F238E27FC236}">
                <a16:creationId xmlns:a16="http://schemas.microsoft.com/office/drawing/2014/main" id="{97056A4A-A8D2-4B27-923C-81515B2AA4E1}"/>
              </a:ext>
            </a:extLst>
          </p:cNvPr>
          <p:cNvSpPr/>
          <p:nvPr/>
        </p:nvSpPr>
        <p:spPr>
          <a:xfrm>
            <a:off x="5566065" y="4824624"/>
            <a:ext cx="597666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dirty="0" err="1">
                <a:solidFill>
                  <a:srgbClr val="FF0000"/>
                </a:solidFill>
              </a:rPr>
              <a:t>What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r>
              <a:rPr lang="pl-PL" sz="2400" dirty="0" err="1">
                <a:solidFill>
                  <a:srgbClr val="FF0000"/>
                </a:solidFill>
              </a:rPr>
              <a:t>Ethereum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r>
              <a:rPr lang="pl-PL" sz="2400" dirty="0" err="1">
                <a:solidFill>
                  <a:srgbClr val="FF0000"/>
                </a:solidFill>
              </a:rPr>
              <a:t>understood</a:t>
            </a:r>
            <a:r>
              <a:rPr lang="pl-PL" sz="2400" dirty="0">
                <a:solidFill>
                  <a:srgbClr val="FF0000"/>
                </a:solidFill>
              </a:rPr>
              <a:t>:</a:t>
            </a:r>
            <a:br>
              <a:rPr lang="pl-PL" sz="2400" dirty="0">
                <a:solidFill>
                  <a:srgbClr val="FF0000"/>
                </a:solidFill>
              </a:rPr>
            </a:br>
            <a:br>
              <a:rPr lang="pl-PL" sz="2400" dirty="0">
                <a:solidFill>
                  <a:srgbClr val="FF0000"/>
                </a:solidFill>
              </a:rPr>
            </a:br>
            <a:r>
              <a:rPr lang="pl-PL" sz="2400" dirty="0" err="1">
                <a:solidFill>
                  <a:srgbClr val="FF0000"/>
                </a:solidFill>
              </a:rPr>
              <a:t>Send</a:t>
            </a:r>
            <a:r>
              <a:rPr lang="pl-PL" sz="2400" dirty="0">
                <a:solidFill>
                  <a:srgbClr val="FF0000"/>
                </a:solidFill>
              </a:rPr>
              <a:t> </a:t>
            </a:r>
            <a:r>
              <a:rPr lang="pl-PL" sz="2400" dirty="0" err="1">
                <a:solidFill>
                  <a:srgbClr val="FF0000"/>
                </a:solidFill>
              </a:rPr>
              <a:t>approx</a:t>
            </a:r>
            <a:r>
              <a:rPr lang="pl-PL" sz="2400" dirty="0">
                <a:solidFill>
                  <a:srgbClr val="FF0000"/>
                </a:solidFill>
              </a:rPr>
              <a:t>. </a:t>
            </a:r>
            <a:r>
              <a:rPr lang="pl-PL" sz="2400" b="1" dirty="0">
                <a:solidFill>
                  <a:srgbClr val="FF0000"/>
                </a:solidFill>
              </a:rPr>
              <a:t>2 * 10</a:t>
            </a:r>
            <a:r>
              <a:rPr lang="pl-PL" sz="2400" b="1" baseline="30000" dirty="0">
                <a:solidFill>
                  <a:srgbClr val="FF0000"/>
                </a:solidFill>
              </a:rPr>
              <a:t>45</a:t>
            </a:r>
            <a:r>
              <a:rPr lang="pl-PL" sz="2400" dirty="0">
                <a:solidFill>
                  <a:srgbClr val="FF0000"/>
                </a:solidFill>
              </a:rPr>
              <a:t> GNT to the </a:t>
            </a:r>
            <a:r>
              <a:rPr lang="pl-PL" sz="2400" b="1" dirty="0">
                <a:solidFill>
                  <a:srgbClr val="FF0000"/>
                </a:solidFill>
              </a:rPr>
              <a:t>0x0797350000000000000000000000000000000000 </a:t>
            </a:r>
            <a:r>
              <a:rPr lang="pl-PL" sz="2400" dirty="0" err="1">
                <a:solidFill>
                  <a:srgbClr val="FF0000"/>
                </a:solidFill>
              </a:rPr>
              <a:t>address</a:t>
            </a:r>
            <a:r>
              <a:rPr lang="pl-PL" sz="24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4" name="Strzałka: w prawo 33">
            <a:extLst>
              <a:ext uri="{FF2B5EF4-FFF2-40B4-BE49-F238E27FC236}">
                <a16:creationId xmlns:a16="http://schemas.microsoft.com/office/drawing/2014/main" id="{77E1C768-B03F-4BD6-A260-F8F962D0079F}"/>
              </a:ext>
            </a:extLst>
          </p:cNvPr>
          <p:cNvSpPr/>
          <p:nvPr/>
        </p:nvSpPr>
        <p:spPr>
          <a:xfrm>
            <a:off x="4579615" y="5615008"/>
            <a:ext cx="587207" cy="232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2DA83003-7652-4F54-A700-D8A4FE251C73}"/>
              </a:ext>
            </a:extLst>
          </p:cNvPr>
          <p:cNvSpPr/>
          <p:nvPr/>
        </p:nvSpPr>
        <p:spPr>
          <a:xfrm>
            <a:off x="8699503" y="2870331"/>
            <a:ext cx="32912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0000000000000000000000000000000000</a:t>
            </a:r>
          </a:p>
        </p:txBody>
      </p:sp>
      <p:sp>
        <p:nvSpPr>
          <p:cNvPr id="36" name="Prostokąt 35">
            <a:extLst>
              <a:ext uri="{FF2B5EF4-FFF2-40B4-BE49-F238E27FC236}">
                <a16:creationId xmlns:a16="http://schemas.microsoft.com/office/drawing/2014/main" id="{D778EC55-684C-420B-97CD-181F3476150C}"/>
              </a:ext>
            </a:extLst>
          </p:cNvPr>
          <p:cNvSpPr/>
          <p:nvPr/>
        </p:nvSpPr>
        <p:spPr>
          <a:xfrm>
            <a:off x="220412" y="3150419"/>
            <a:ext cx="921517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</a:t>
            </a:r>
            <a:endParaRPr lang="pl-PL" sz="2800" dirty="0"/>
          </a:p>
        </p:txBody>
      </p:sp>
      <p:sp>
        <p:nvSpPr>
          <p:cNvPr id="37" name="Prostokąt 36">
            <a:extLst>
              <a:ext uri="{FF2B5EF4-FFF2-40B4-BE49-F238E27FC236}">
                <a16:creationId xmlns:a16="http://schemas.microsoft.com/office/drawing/2014/main" id="{C30069A5-3CC0-42B6-A74F-66A57B6D1F8F}"/>
              </a:ext>
            </a:extLst>
          </p:cNvPr>
          <p:cNvSpPr/>
          <p:nvPr/>
        </p:nvSpPr>
        <p:spPr>
          <a:xfrm>
            <a:off x="1141929" y="3148342"/>
            <a:ext cx="2448272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Short</a:t>
            </a:r>
            <a:r>
              <a:rPr lang="pl-PL" sz="2800" dirty="0"/>
              <a:t> </a:t>
            </a:r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38" name="Prostokąt 37">
            <a:extLst>
              <a:ext uri="{FF2B5EF4-FFF2-40B4-BE49-F238E27FC236}">
                <a16:creationId xmlns:a16="http://schemas.microsoft.com/office/drawing/2014/main" id="{9CF2000E-3D63-46A6-8B5C-5A076B1FF61D}"/>
              </a:ext>
            </a:extLst>
          </p:cNvPr>
          <p:cNvSpPr/>
          <p:nvPr/>
        </p:nvSpPr>
        <p:spPr>
          <a:xfrm>
            <a:off x="3590201" y="3148342"/>
            <a:ext cx="5184576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Value</a:t>
            </a:r>
          </a:p>
        </p:txBody>
      </p:sp>
      <p:sp>
        <p:nvSpPr>
          <p:cNvPr id="39" name="Prostokąt 38">
            <a:extLst>
              <a:ext uri="{FF2B5EF4-FFF2-40B4-BE49-F238E27FC236}">
                <a16:creationId xmlns:a16="http://schemas.microsoft.com/office/drawing/2014/main" id="{C6ABF178-492A-4982-9635-4EC9F47325B2}"/>
              </a:ext>
            </a:extLst>
          </p:cNvPr>
          <p:cNvSpPr/>
          <p:nvPr/>
        </p:nvSpPr>
        <p:spPr>
          <a:xfrm>
            <a:off x="198460" y="3872578"/>
            <a:ext cx="921517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</a:t>
            </a:r>
            <a:endParaRPr lang="pl-PL" sz="2800" dirty="0"/>
          </a:p>
        </p:txBody>
      </p:sp>
      <p:sp>
        <p:nvSpPr>
          <p:cNvPr id="40" name="Prostokąt 39">
            <a:extLst>
              <a:ext uri="{FF2B5EF4-FFF2-40B4-BE49-F238E27FC236}">
                <a16:creationId xmlns:a16="http://schemas.microsoft.com/office/drawing/2014/main" id="{C7302519-EFA2-427D-B91C-50C7214B8C66}"/>
              </a:ext>
            </a:extLst>
          </p:cNvPr>
          <p:cNvSpPr/>
          <p:nvPr/>
        </p:nvSpPr>
        <p:spPr>
          <a:xfrm>
            <a:off x="1119977" y="3870501"/>
            <a:ext cx="5566568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Padded</a:t>
            </a:r>
            <a:r>
              <a:rPr lang="pl-PL" sz="2800" dirty="0"/>
              <a:t> </a:t>
            </a:r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41" name="Prostokąt 40">
            <a:extLst>
              <a:ext uri="{FF2B5EF4-FFF2-40B4-BE49-F238E27FC236}">
                <a16:creationId xmlns:a16="http://schemas.microsoft.com/office/drawing/2014/main" id="{B4CCF353-A2A8-496F-9C07-946041FD956E}"/>
              </a:ext>
            </a:extLst>
          </p:cNvPr>
          <p:cNvSpPr/>
          <p:nvPr/>
        </p:nvSpPr>
        <p:spPr>
          <a:xfrm>
            <a:off x="6686545" y="3866997"/>
            <a:ext cx="5184576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Shifted</a:t>
            </a:r>
            <a:r>
              <a:rPr lang="pl-PL" sz="2800" dirty="0"/>
              <a:t> (</a:t>
            </a:r>
            <a:r>
              <a:rPr lang="pl-PL" sz="2800" dirty="0" err="1"/>
              <a:t>padded</a:t>
            </a:r>
            <a:r>
              <a:rPr lang="pl-PL" sz="2800" dirty="0"/>
              <a:t>) </a:t>
            </a:r>
            <a:r>
              <a:rPr lang="pl-PL" sz="2800" dirty="0" err="1"/>
              <a:t>value</a:t>
            </a: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311826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32" grpId="0" animBg="1"/>
      <p:bldP spid="33" grpId="0"/>
      <p:bldP spid="34" grpId="0" animBg="1"/>
      <p:bldP spid="35" grpId="0"/>
      <p:bldP spid="39" grpId="0" animBg="1"/>
      <p:bldP spid="40" grpId="0" animBg="1"/>
      <p:bldP spid="4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5285" y="842138"/>
            <a:ext cx="2280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Author name her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to attack exchange?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3524C50F-BF98-47B7-8A9F-035D4C510D45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5" name="Picture 17">
            <a:extLst>
              <a:ext uri="{FF2B5EF4-FFF2-40B4-BE49-F238E27FC236}">
                <a16:creationId xmlns:a16="http://schemas.microsoft.com/office/drawing/2014/main" id="{1B50F66B-B10E-4425-B63E-109A12F05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6" name="TextBox 14">
            <a:extLst>
              <a:ext uri="{FF2B5EF4-FFF2-40B4-BE49-F238E27FC236}">
                <a16:creationId xmlns:a16="http://schemas.microsoft.com/office/drawing/2014/main" id="{2C2EFF00-3CEA-412C-8077-A718B4ABA4E7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C094D604-9588-4064-ABEB-15A2965D8A2E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Deposit</a:t>
            </a:r>
            <a:r>
              <a:rPr lang="pl-PL" dirty="0"/>
              <a:t> 1 </a:t>
            </a:r>
            <a:r>
              <a:rPr lang="pl-PL" dirty="0" err="1"/>
              <a:t>Ethereum</a:t>
            </a:r>
            <a:r>
              <a:rPr lang="pl-PL" dirty="0"/>
              <a:t> </a:t>
            </a:r>
            <a:r>
              <a:rPr lang="pl-PL" dirty="0" err="1"/>
              <a:t>Token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Generate</a:t>
            </a:r>
            <a:r>
              <a:rPr lang="pl-PL" dirty="0"/>
              <a:t> </a:t>
            </a:r>
            <a:r>
              <a:rPr lang="pl-PL" dirty="0" err="1"/>
              <a:t>Ethereum</a:t>
            </a:r>
            <a:r>
              <a:rPr lang="pl-PL" dirty="0"/>
              <a:t> </a:t>
            </a:r>
            <a:r>
              <a:rPr lang="pl-PL" dirty="0" err="1"/>
              <a:t>address</a:t>
            </a:r>
            <a:r>
              <a:rPr lang="pl-PL" dirty="0"/>
              <a:t> with zero-</a:t>
            </a:r>
            <a:r>
              <a:rPr lang="pl-PL" dirty="0" err="1"/>
              <a:t>byte</a:t>
            </a:r>
            <a:r>
              <a:rPr lang="pl-PL" dirty="0"/>
              <a:t> </a:t>
            </a:r>
            <a:r>
              <a:rPr lang="pl-PL" dirty="0" err="1"/>
              <a:t>suffix</a:t>
            </a:r>
            <a:r>
              <a:rPr lang="pl-PL" dirty="0"/>
              <a:t> (a </a:t>
            </a:r>
            <a:r>
              <a:rPr lang="pl-PL" dirty="0" err="1"/>
              <a:t>matter</a:t>
            </a:r>
            <a:r>
              <a:rPr lang="pl-PL" dirty="0"/>
              <a:t> of </a:t>
            </a:r>
            <a:r>
              <a:rPr lang="pl-PL" dirty="0" err="1"/>
              <a:t>seconds</a:t>
            </a:r>
            <a:r>
              <a:rPr lang="pl-PL" dirty="0"/>
              <a:t>).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 err="1"/>
              <a:t>Withdraw</a:t>
            </a:r>
            <a:r>
              <a:rPr lang="pl-PL" dirty="0"/>
              <a:t> 1 </a:t>
            </a:r>
            <a:r>
              <a:rPr lang="pl-PL" dirty="0" err="1"/>
              <a:t>Ethereum</a:t>
            </a:r>
            <a:r>
              <a:rPr lang="pl-PL" dirty="0"/>
              <a:t> </a:t>
            </a:r>
            <a:r>
              <a:rPr lang="pl-PL" dirty="0" err="1"/>
              <a:t>Token</a:t>
            </a:r>
            <a:r>
              <a:rPr lang="pl-PL" dirty="0"/>
              <a:t> and </a:t>
            </a:r>
            <a:br>
              <a:rPr lang="pl-PL" dirty="0"/>
            </a:br>
            <a:r>
              <a:rPr lang="pl-PL" dirty="0" err="1"/>
              <a:t>send</a:t>
            </a:r>
            <a:r>
              <a:rPr lang="pl-PL" dirty="0"/>
              <a:t> </a:t>
            </a:r>
            <a:r>
              <a:rPr lang="pl-PL" dirty="0" err="1"/>
              <a:t>address</a:t>
            </a:r>
            <a:r>
              <a:rPr lang="pl-PL" dirty="0"/>
              <a:t> </a:t>
            </a:r>
            <a:r>
              <a:rPr lang="pl-PL" dirty="0" err="1"/>
              <a:t>without</a:t>
            </a:r>
            <a:r>
              <a:rPr lang="pl-PL" dirty="0"/>
              <a:t> </a:t>
            </a:r>
            <a:r>
              <a:rPr lang="pl-PL" dirty="0" err="1"/>
              <a:t>last</a:t>
            </a:r>
            <a:r>
              <a:rPr lang="pl-PL" dirty="0"/>
              <a:t> </a:t>
            </a:r>
            <a:r>
              <a:rPr lang="pl-PL" dirty="0" err="1"/>
              <a:t>byte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b="1" dirty="0" err="1"/>
              <a:t>Receive</a:t>
            </a:r>
            <a:r>
              <a:rPr lang="pl-PL" b="1" dirty="0"/>
              <a:t> 256 </a:t>
            </a:r>
            <a:r>
              <a:rPr lang="pl-PL" b="1" dirty="0" err="1"/>
              <a:t>Ethereum</a:t>
            </a:r>
            <a:r>
              <a:rPr lang="pl-PL" b="1" dirty="0"/>
              <a:t> </a:t>
            </a:r>
            <a:r>
              <a:rPr lang="pl-PL" b="1" dirty="0" err="1"/>
              <a:t>Tokens</a:t>
            </a:r>
            <a:r>
              <a:rPr lang="pl-PL" b="1" dirty="0"/>
              <a:t>.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62A6628-8519-4094-9F08-C19108042274}"/>
              </a:ext>
            </a:extLst>
          </p:cNvPr>
          <p:cNvSpPr/>
          <p:nvPr/>
        </p:nvSpPr>
        <p:spPr>
          <a:xfrm>
            <a:off x="1370694" y="4788121"/>
            <a:ext cx="5697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How many tokens would I receive?</a:t>
            </a:r>
          </a:p>
        </p:txBody>
      </p:sp>
      <p:pic>
        <p:nvPicPr>
          <p:cNvPr id="17" name="Picture 2" descr="Znalezione obrazy dla zapytania profit meme">
            <a:extLst>
              <a:ext uri="{FF2B5EF4-FFF2-40B4-BE49-F238E27FC236}">
                <a16:creationId xmlns:a16="http://schemas.microsoft.com/office/drawing/2014/main" id="{4DBE23AB-33E6-498D-9314-961687FB9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3717826"/>
            <a:ext cx="3312368" cy="285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4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5285" y="842138"/>
            <a:ext cx="22802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Author name her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3855" y="1652719"/>
            <a:ext cx="9858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How I have stolen tokens from exchange?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3524C50F-BF98-47B7-8A9F-035D4C510D45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5" name="Picture 17">
            <a:extLst>
              <a:ext uri="{FF2B5EF4-FFF2-40B4-BE49-F238E27FC236}">
                <a16:creationId xmlns:a16="http://schemas.microsoft.com/office/drawing/2014/main" id="{1B50F66B-B10E-4425-B63E-109A12F05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6" name="TextBox 14">
            <a:extLst>
              <a:ext uri="{FF2B5EF4-FFF2-40B4-BE49-F238E27FC236}">
                <a16:creationId xmlns:a16="http://schemas.microsoft.com/office/drawing/2014/main" id="{2C2EFF00-3CEA-412C-8077-A718B4ABA4E7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BCD53971-D1E7-4B1D-BD48-E894ADC46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69" y="2374885"/>
            <a:ext cx="11396021" cy="1102306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C7D2CC53-BF90-4BA3-8CB0-3C176630693F}"/>
              </a:ext>
            </a:extLst>
          </p:cNvPr>
          <p:cNvSpPr/>
          <p:nvPr/>
        </p:nvSpPr>
        <p:spPr>
          <a:xfrm>
            <a:off x="401288" y="3335252"/>
            <a:ext cx="921517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</a:t>
            </a:r>
            <a:endParaRPr lang="pl-PL" sz="2800" dirty="0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7ED7442A-D777-4906-81A5-2A1E242B8B69}"/>
              </a:ext>
            </a:extLst>
          </p:cNvPr>
          <p:cNvSpPr/>
          <p:nvPr/>
        </p:nvSpPr>
        <p:spPr>
          <a:xfrm>
            <a:off x="1322804" y="3333175"/>
            <a:ext cx="4961187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Short</a:t>
            </a:r>
            <a:r>
              <a:rPr lang="pl-PL" sz="2800" dirty="0"/>
              <a:t> </a:t>
            </a:r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6554B249-62B9-4F89-A4C2-0F670030BFCE}"/>
              </a:ext>
            </a:extLst>
          </p:cNvPr>
          <p:cNvSpPr/>
          <p:nvPr/>
        </p:nvSpPr>
        <p:spPr>
          <a:xfrm>
            <a:off x="6283991" y="3327216"/>
            <a:ext cx="5328593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/>
              <a:t>Value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558054E5-C02E-47BA-BBE1-F2A9FFAB7B10}"/>
              </a:ext>
            </a:extLst>
          </p:cNvPr>
          <p:cNvSpPr/>
          <p:nvPr/>
        </p:nvSpPr>
        <p:spPr>
          <a:xfrm>
            <a:off x="379336" y="4057411"/>
            <a:ext cx="921517" cy="5444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Func</a:t>
            </a:r>
            <a:endParaRPr lang="pl-PL" sz="2800" dirty="0"/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555737E4-6FB2-47DB-89FE-15DF5FA0812D}"/>
              </a:ext>
            </a:extLst>
          </p:cNvPr>
          <p:cNvSpPr/>
          <p:nvPr/>
        </p:nvSpPr>
        <p:spPr>
          <a:xfrm>
            <a:off x="1300853" y="4055334"/>
            <a:ext cx="5184576" cy="544444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Padded</a:t>
            </a:r>
            <a:r>
              <a:rPr lang="pl-PL" sz="2800" dirty="0"/>
              <a:t> </a:t>
            </a:r>
            <a:r>
              <a:rPr lang="pl-PL" sz="2800" dirty="0" err="1"/>
              <a:t>address</a:t>
            </a:r>
            <a:endParaRPr lang="pl-PL" sz="2800" dirty="0"/>
          </a:p>
        </p:txBody>
      </p:sp>
      <p:sp>
        <p:nvSpPr>
          <p:cNvPr id="21" name="Prostokąt 20">
            <a:extLst>
              <a:ext uri="{FF2B5EF4-FFF2-40B4-BE49-F238E27FC236}">
                <a16:creationId xmlns:a16="http://schemas.microsoft.com/office/drawing/2014/main" id="{AB911E26-2CC4-4F42-9E51-55A8C9AE2614}"/>
              </a:ext>
            </a:extLst>
          </p:cNvPr>
          <p:cNvSpPr/>
          <p:nvPr/>
        </p:nvSpPr>
        <p:spPr>
          <a:xfrm>
            <a:off x="6485429" y="4051830"/>
            <a:ext cx="5328593" cy="544444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dirty="0" err="1"/>
              <a:t>Shifted</a:t>
            </a:r>
            <a:r>
              <a:rPr lang="pl-PL" sz="2800" dirty="0"/>
              <a:t> (</a:t>
            </a:r>
            <a:r>
              <a:rPr lang="pl-PL" sz="2800" dirty="0" err="1"/>
              <a:t>padded</a:t>
            </a:r>
            <a:r>
              <a:rPr lang="pl-PL" sz="2800" dirty="0"/>
              <a:t>) </a:t>
            </a:r>
            <a:r>
              <a:rPr lang="pl-PL" sz="2800" dirty="0" err="1"/>
              <a:t>value</a:t>
            </a:r>
            <a:endParaRPr lang="pl-PL" sz="2800" dirty="0"/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9BE93FA0-E95F-47AC-9F5D-B857328D58B0}"/>
              </a:ext>
            </a:extLst>
          </p:cNvPr>
          <p:cNvSpPr/>
          <p:nvPr/>
        </p:nvSpPr>
        <p:spPr>
          <a:xfrm>
            <a:off x="11481268" y="2998346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00</a:t>
            </a:r>
          </a:p>
        </p:txBody>
      </p:sp>
      <p:sp>
        <p:nvSpPr>
          <p:cNvPr id="23" name="Symbol zastępczy zawartości 1">
            <a:extLst>
              <a:ext uri="{FF2B5EF4-FFF2-40B4-BE49-F238E27FC236}">
                <a16:creationId xmlns:a16="http://schemas.microsoft.com/office/drawing/2014/main" id="{21ADB720-F3E6-487C-B467-1593FFC27213}"/>
              </a:ext>
            </a:extLst>
          </p:cNvPr>
          <p:cNvSpPr txBox="1">
            <a:spLocks/>
          </p:cNvSpPr>
          <p:nvPr/>
        </p:nvSpPr>
        <p:spPr>
          <a:xfrm>
            <a:off x="1004093" y="4779570"/>
            <a:ext cx="10655797" cy="23707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/>
              <a:t>Deposited 0.47 GTN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/>
              <a:t>Withdrew approx. 120 GTN (256 times more)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6073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2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Let’s report the vulnerability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But to </a:t>
            </a:r>
            <a:r>
              <a:rPr lang="pl-PL" dirty="0" err="1"/>
              <a:t>whom</a:t>
            </a:r>
            <a:r>
              <a:rPr lang="pl-PL" dirty="0"/>
              <a:t>?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No </a:t>
            </a:r>
            <a:r>
              <a:rPr lang="pl-PL" dirty="0" err="1"/>
              <a:t>information</a:t>
            </a:r>
            <a:r>
              <a:rPr lang="pl-PL" dirty="0"/>
              <a:t> </a:t>
            </a:r>
            <a:r>
              <a:rPr lang="pl-PL" dirty="0" err="1"/>
              <a:t>about</a:t>
            </a:r>
            <a:r>
              <a:rPr lang="pl-PL" dirty="0"/>
              <a:t> the </a:t>
            </a:r>
            <a:r>
              <a:rPr lang="pl-PL" dirty="0" err="1"/>
              <a:t>owner</a:t>
            </a:r>
            <a:r>
              <a:rPr lang="pl-PL" dirty="0"/>
              <a:t> on exchange </a:t>
            </a:r>
            <a:r>
              <a:rPr lang="pl-PL" dirty="0" err="1"/>
              <a:t>website</a:t>
            </a:r>
            <a:r>
              <a:rPr lang="pl-PL" dirty="0"/>
              <a:t>!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Be </a:t>
            </a:r>
            <a:r>
              <a:rPr lang="pl-PL" dirty="0" err="1"/>
              <a:t>like</a:t>
            </a:r>
            <a:r>
              <a:rPr lang="pl-PL" dirty="0"/>
              <a:t> Sherlock and </a:t>
            </a:r>
            <a:r>
              <a:rPr lang="pl-PL" dirty="0" err="1"/>
              <a:t>find</a:t>
            </a:r>
            <a:r>
              <a:rPr lang="pl-PL" dirty="0"/>
              <a:t> </a:t>
            </a:r>
            <a:r>
              <a:rPr lang="pl-PL" dirty="0" err="1"/>
              <a:t>him</a:t>
            </a:r>
            <a:r>
              <a:rPr lang="pl-PL" dirty="0"/>
              <a:t>.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b="1" dirty="0"/>
              <a:t>Time </a:t>
            </a:r>
            <a:r>
              <a:rPr lang="pl-PL" b="1" dirty="0" err="1"/>
              <a:t>is</a:t>
            </a:r>
            <a:r>
              <a:rPr lang="pl-PL" b="1" dirty="0"/>
              <a:t> </a:t>
            </a:r>
            <a:r>
              <a:rPr lang="pl-PL" b="1" dirty="0" err="1"/>
              <a:t>running</a:t>
            </a:r>
            <a:r>
              <a:rPr lang="pl-PL" b="1" dirty="0"/>
              <a:t>!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7F4C0699-4FA5-4C3D-BC0E-F8510FFF2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390" y="3834317"/>
            <a:ext cx="2838596" cy="269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3747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That is general problem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How to </a:t>
            </a:r>
            <a:r>
              <a:rPr lang="pl-PL" dirty="0" err="1"/>
              <a:t>responsibly</a:t>
            </a:r>
            <a:r>
              <a:rPr lang="pl-PL" dirty="0"/>
              <a:t> </a:t>
            </a:r>
            <a:r>
              <a:rPr lang="pl-PL" dirty="0" err="1"/>
              <a:t>disclosure</a:t>
            </a:r>
            <a:r>
              <a:rPr lang="pl-PL" dirty="0"/>
              <a:t> the </a:t>
            </a:r>
            <a:r>
              <a:rPr lang="pl-PL" dirty="0" err="1"/>
              <a:t>vulnerability</a:t>
            </a:r>
            <a:r>
              <a:rPr lang="pl-PL" dirty="0"/>
              <a:t> in smart </a:t>
            </a:r>
            <a:r>
              <a:rPr lang="pl-PL" dirty="0" err="1"/>
              <a:t>contract</a:t>
            </a:r>
            <a:r>
              <a:rPr lang="pl-PL" dirty="0"/>
              <a:t>?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dirty="0"/>
              <a:t>How to </a:t>
            </a:r>
            <a:r>
              <a:rPr lang="pl-PL" dirty="0" err="1"/>
              <a:t>inform</a:t>
            </a:r>
            <a:r>
              <a:rPr lang="pl-PL" dirty="0"/>
              <a:t> the </a:t>
            </a:r>
            <a:r>
              <a:rPr lang="pl-PL" dirty="0" err="1"/>
              <a:t>owner</a:t>
            </a:r>
            <a:r>
              <a:rPr lang="pl-PL" dirty="0"/>
              <a:t> of smart </a:t>
            </a:r>
            <a:r>
              <a:rPr lang="pl-PL" dirty="0" err="1"/>
              <a:t>contract</a:t>
            </a:r>
            <a:r>
              <a:rPr lang="pl-PL" dirty="0"/>
              <a:t>?</a:t>
            </a:r>
          </a:p>
          <a:p>
            <a:pPr marL="810675" indent="-457200">
              <a:buFont typeface="Arial" panose="020B0604020202020204" pitchFamily="34" charset="0"/>
              <a:buChar char="•"/>
            </a:pPr>
            <a:r>
              <a:rPr lang="pl-PL" b="1" dirty="0" err="1"/>
              <a:t>Would</a:t>
            </a:r>
            <a:r>
              <a:rPr lang="pl-PL" b="1" dirty="0"/>
              <a:t> </a:t>
            </a:r>
            <a:r>
              <a:rPr lang="pl-PL" b="1" dirty="0" err="1"/>
              <a:t>you</a:t>
            </a:r>
            <a:r>
              <a:rPr lang="pl-PL" b="1" dirty="0"/>
              <a:t> </a:t>
            </a:r>
            <a:r>
              <a:rPr lang="pl-PL" b="1" dirty="0" err="1"/>
              <a:t>steal</a:t>
            </a:r>
            <a:r>
              <a:rPr lang="pl-PL" b="1" dirty="0"/>
              <a:t> </a:t>
            </a:r>
            <a:r>
              <a:rPr lang="pl-PL" b="1" dirty="0" err="1"/>
              <a:t>crypto</a:t>
            </a:r>
            <a:r>
              <a:rPr lang="pl-PL" b="1" dirty="0"/>
              <a:t> and the </a:t>
            </a:r>
            <a:r>
              <a:rPr lang="pl-PL" b="1" dirty="0" err="1"/>
              <a:t>look</a:t>
            </a:r>
            <a:r>
              <a:rPr lang="pl-PL" b="1" dirty="0"/>
              <a:t> for the </a:t>
            </a:r>
            <a:r>
              <a:rPr lang="pl-PL" b="1" dirty="0" err="1"/>
              <a:t>owner</a:t>
            </a:r>
            <a:r>
              <a:rPr lang="pl-PL" b="1" dirty="0"/>
              <a:t>?</a:t>
            </a:r>
            <a:endParaRPr lang="pl-PL"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B215335C-A551-441A-B4D2-4E8E28025990}"/>
              </a:ext>
            </a:extLst>
          </p:cNvPr>
          <p:cNvSpPr/>
          <p:nvPr/>
        </p:nvSpPr>
        <p:spPr>
          <a:xfrm>
            <a:off x="3810691" y="4833290"/>
            <a:ext cx="45682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dirty="0" err="1"/>
              <a:t>Send</a:t>
            </a:r>
            <a:r>
              <a:rPr lang="pl-PL" sz="2800" dirty="0"/>
              <a:t> </a:t>
            </a:r>
            <a:r>
              <a:rPr lang="pl-PL" sz="2800" dirty="0" err="1"/>
              <a:t>him</a:t>
            </a:r>
            <a:r>
              <a:rPr lang="pl-PL" sz="2800" dirty="0"/>
              <a:t> </a:t>
            </a:r>
            <a:r>
              <a:rPr lang="pl-PL" sz="2800" dirty="0" err="1"/>
              <a:t>an</a:t>
            </a:r>
            <a:r>
              <a:rPr lang="pl-PL" sz="2800" dirty="0"/>
              <a:t> </a:t>
            </a:r>
            <a:r>
              <a:rPr lang="pl-PL" sz="2800" dirty="0" err="1"/>
              <a:t>encrypted</a:t>
            </a:r>
            <a:r>
              <a:rPr lang="pl-PL" sz="2800" dirty="0"/>
              <a:t> </a:t>
            </a:r>
            <a:r>
              <a:rPr lang="pl-PL" sz="2800" dirty="0" err="1"/>
              <a:t>message</a:t>
            </a:r>
            <a:r>
              <a:rPr lang="pl-PL" sz="2800" dirty="0"/>
              <a:t> </a:t>
            </a:r>
            <a:r>
              <a:rPr lang="pl-PL" sz="2800" dirty="0" err="1"/>
              <a:t>kept</a:t>
            </a:r>
            <a:r>
              <a:rPr lang="pl-PL" sz="2800" dirty="0"/>
              <a:t> on </a:t>
            </a:r>
            <a:r>
              <a:rPr lang="pl-PL" sz="2800" dirty="0" err="1"/>
              <a:t>Ethereum</a:t>
            </a:r>
            <a:r>
              <a:rPr lang="pl-PL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0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My idea</a:t>
            </a: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2486268" y="2527140"/>
            <a:ext cx="7538905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indent="0" algn="ctr">
              <a:buNone/>
            </a:pPr>
            <a:r>
              <a:rPr lang="pl-PL" dirty="0" err="1"/>
              <a:t>Responsible</a:t>
            </a:r>
            <a:r>
              <a:rPr lang="pl-PL" dirty="0"/>
              <a:t> </a:t>
            </a:r>
            <a:r>
              <a:rPr lang="pl-PL" dirty="0" err="1"/>
              <a:t>Disclosure</a:t>
            </a:r>
            <a:r>
              <a:rPr lang="pl-PL" dirty="0"/>
              <a:t> </a:t>
            </a:r>
            <a:r>
              <a:rPr lang="pl-PL" dirty="0" err="1"/>
              <a:t>Ethereum</a:t>
            </a:r>
            <a:r>
              <a:rPr lang="pl-PL" dirty="0"/>
              <a:t> Messenger</a:t>
            </a:r>
          </a:p>
          <a:p>
            <a:pPr marL="353475" indent="0" algn="ctr">
              <a:buNone/>
            </a:pPr>
            <a:r>
              <a:rPr lang="de-DE" sz="2000" dirty="0"/>
              <a:t>Online: </a:t>
            </a:r>
            <a:r>
              <a:rPr lang="de-DE" sz="2000" dirty="0">
                <a:hlinkClick r:id="rId4"/>
              </a:rPr>
              <a:t>https://securing.github.io/eth-rd-messenger</a:t>
            </a:r>
            <a:r>
              <a:rPr lang="pl-PL" sz="2000" dirty="0"/>
              <a:t>  </a:t>
            </a:r>
            <a:r>
              <a:rPr lang="de-DE" sz="2000" dirty="0"/>
              <a:t> </a:t>
            </a:r>
          </a:p>
          <a:p>
            <a:pPr marL="353475" indent="0" algn="ctr">
              <a:buNone/>
            </a:pPr>
            <a:r>
              <a:rPr lang="de-DE" sz="2000" dirty="0"/>
              <a:t>GitHub: </a:t>
            </a:r>
            <a:r>
              <a:rPr lang="de-DE" sz="2000" dirty="0">
                <a:hlinkClick r:id="rId5"/>
              </a:rPr>
              <a:t>https://github.com/securing/eth-rd-messenger</a:t>
            </a:r>
            <a:endParaRPr lang="pl-PL" sz="2000" dirty="0"/>
          </a:p>
          <a:p>
            <a:pPr marL="353475" indent="0" algn="ctr">
              <a:buNone/>
            </a:pPr>
            <a:endParaRPr lang="pl-PL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24292E"/>
                </a:solidFill>
                <a:latin typeface="-apple-system"/>
              </a:rPr>
              <a:t>This tool is used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4292E"/>
                </a:solidFill>
                <a:latin typeface="-apple-system"/>
              </a:rPr>
              <a:t>send a secret message to the owner of a personal or contract Ethereum address, </a:t>
            </a:r>
            <a:r>
              <a:rPr lang="en-US" sz="2000" dirty="0" err="1">
                <a:solidFill>
                  <a:srgbClr val="24292E"/>
                </a:solidFill>
                <a:latin typeface="-apple-system"/>
              </a:rPr>
              <a:t>encypted</a:t>
            </a:r>
            <a:r>
              <a:rPr lang="en-US" sz="2000" dirty="0">
                <a:solidFill>
                  <a:srgbClr val="24292E"/>
                </a:solidFill>
                <a:latin typeface="-apple-system"/>
              </a:rPr>
              <a:t> with its owner ECC public key,</a:t>
            </a:r>
            <a:endParaRPr lang="pl-PL" sz="2000" dirty="0">
              <a:solidFill>
                <a:srgbClr val="24292E"/>
              </a:solidFill>
              <a:latin typeface="-apple-syste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4292E"/>
                </a:solidFill>
                <a:latin typeface="-apple-system"/>
              </a:rPr>
              <a:t>decrypt the message sent to the personal address or contract's owner.</a:t>
            </a:r>
          </a:p>
          <a:p>
            <a:pPr marL="353475" indent="0" algn="ctr">
              <a:buNone/>
            </a:pPr>
            <a:r>
              <a:rPr lang="pl-PL" sz="2000" dirty="0"/>
              <a:t>  </a:t>
            </a:r>
            <a:r>
              <a:rPr lang="de-DE" sz="2000" dirty="0"/>
              <a:t> </a:t>
            </a:r>
          </a:p>
          <a:p>
            <a:pPr marL="353475" indent="0" algn="ctr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556979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2050" name="Picture 2" descr="Znalezione obrazy dla zapytania demo time meme">
            <a:extLst>
              <a:ext uri="{FF2B5EF4-FFF2-40B4-BE49-F238E27FC236}">
                <a16:creationId xmlns:a16="http://schemas.microsoft.com/office/drawing/2014/main" id="{BF33F05F-9372-40F4-B725-99574785A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888" y="1552773"/>
            <a:ext cx="5252224" cy="525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5954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Vulnerabilities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6" y="2527140"/>
            <a:ext cx="5082144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indent="0">
              <a:buNone/>
            </a:pPr>
            <a:r>
              <a:rPr lang="en-US" b="1" dirty="0"/>
              <a:t>Similar to classic programs</a:t>
            </a:r>
          </a:p>
          <a:p>
            <a:pPr marL="353475" indent="0">
              <a:buNone/>
            </a:pPr>
            <a:endParaRPr lang="en-US" dirty="0"/>
          </a:p>
          <a:p>
            <a:pPr marL="810675" indent="-457200"/>
            <a:r>
              <a:rPr lang="en-US" dirty="0"/>
              <a:t>Overflows and underflows</a:t>
            </a:r>
          </a:p>
          <a:p>
            <a:pPr marL="810675" indent="-457200"/>
            <a:r>
              <a:rPr lang="en-US" dirty="0"/>
              <a:t>Unauthorized access to functions</a:t>
            </a:r>
          </a:p>
          <a:p>
            <a:pPr marL="810675" indent="-457200"/>
            <a:r>
              <a:rPr lang="en-US" dirty="0"/>
              <a:t>Insecure libraries</a:t>
            </a:r>
          </a:p>
          <a:p>
            <a:pPr marL="810675" indent="-457200"/>
            <a:r>
              <a:rPr lang="en-US" dirty="0"/>
              <a:t>Business logic vulns</a:t>
            </a:r>
          </a:p>
          <a:p>
            <a:pPr marL="353475" indent="0">
              <a:buNone/>
            </a:pPr>
            <a:endParaRPr lang="pl-PL" dirty="0"/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B2C46716-EDD4-44DD-B4C0-61A8A22AEEEB}"/>
              </a:ext>
            </a:extLst>
          </p:cNvPr>
          <p:cNvSpPr txBox="1">
            <a:spLocks/>
          </p:cNvSpPr>
          <p:nvPr/>
        </p:nvSpPr>
        <p:spPr>
          <a:xfrm>
            <a:off x="6096000" y="2530387"/>
            <a:ext cx="5082144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3475" indent="0">
              <a:buNone/>
            </a:pPr>
            <a:r>
              <a:rPr lang="en-US" b="1" dirty="0"/>
              <a:t>Specific for smart contracts</a:t>
            </a:r>
          </a:p>
          <a:p>
            <a:pPr marL="353475" indent="0">
              <a:buNone/>
            </a:pPr>
            <a:endParaRPr lang="en-US" b="1" dirty="0"/>
          </a:p>
          <a:p>
            <a:pPr marL="810675" indent="-457200"/>
            <a:r>
              <a:rPr lang="en-US" dirty="0"/>
              <a:t>Related to Ethereum limitations (gas limit, randomness, etc.)</a:t>
            </a:r>
          </a:p>
          <a:p>
            <a:pPr marL="810675" indent="-457200"/>
            <a:r>
              <a:rPr lang="en-US" dirty="0"/>
              <a:t>Re-</a:t>
            </a:r>
            <a:r>
              <a:rPr lang="en-US" dirty="0" err="1"/>
              <a:t>entrancy</a:t>
            </a:r>
            <a:endParaRPr lang="en-US" dirty="0"/>
          </a:p>
          <a:p>
            <a:pPr marL="810675" indent="-457200"/>
            <a:r>
              <a:rPr lang="en-US" dirty="0"/>
              <a:t>and more</a:t>
            </a:r>
          </a:p>
        </p:txBody>
      </p:sp>
    </p:spTree>
    <p:extLst>
      <p:ext uri="{BB962C8B-B14F-4D97-AF65-F5344CB8AC3E}">
        <p14:creationId xmlns:p14="http://schemas.microsoft.com/office/powerpoint/2010/main" val="40101143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013855" y="1652719"/>
            <a:ext cx="104837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Top10 recommendations</a:t>
            </a:r>
            <a:endParaRPr lang="pl-PL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10483732" cy="416625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7825" indent="-514350">
              <a:buFont typeface="+mj-lt"/>
              <a:buAutoNum type="arabicPeriod"/>
            </a:pPr>
            <a:r>
              <a:rPr lang="en-US" dirty="0"/>
              <a:t>Remember that all data is </a:t>
            </a:r>
            <a:r>
              <a:rPr lang="en-US" b="1" dirty="0"/>
              <a:t>public </a:t>
            </a:r>
            <a:r>
              <a:rPr lang="en-US" dirty="0"/>
              <a:t>in blockchain.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Do not keep </a:t>
            </a:r>
            <a:r>
              <a:rPr lang="en-US" b="1" dirty="0"/>
              <a:t>secret data as plaintext</a:t>
            </a:r>
            <a:r>
              <a:rPr lang="en-US" dirty="0"/>
              <a:t> in smart contract.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Use </a:t>
            </a:r>
            <a:r>
              <a:rPr lang="en-US" b="1" dirty="0"/>
              <a:t>blind commitments</a:t>
            </a:r>
            <a:r>
              <a:rPr lang="en-US" dirty="0"/>
              <a:t>.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Set visibility type to </a:t>
            </a:r>
            <a:r>
              <a:rPr lang="en-US" b="1" dirty="0"/>
              <a:t>all </a:t>
            </a:r>
            <a:r>
              <a:rPr lang="en-US" dirty="0"/>
              <a:t>functions. 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Learn the </a:t>
            </a:r>
            <a:r>
              <a:rPr lang="en-US" b="1" dirty="0"/>
              <a:t>limitations </a:t>
            </a:r>
            <a:r>
              <a:rPr lang="en-US" dirty="0"/>
              <a:t>of Ethereum and how to handle them.</a:t>
            </a:r>
          </a:p>
          <a:p>
            <a:pPr marL="867825" indent="-514350">
              <a:buFont typeface="+mj-lt"/>
              <a:buAutoNum type="arabicPeriod"/>
            </a:pPr>
            <a:r>
              <a:rPr lang="en-US" b="1" dirty="0"/>
              <a:t>Write tests </a:t>
            </a:r>
            <a:r>
              <a:rPr lang="en-US" dirty="0"/>
              <a:t>for handling limitations and for boundary conditions.</a:t>
            </a:r>
          </a:p>
          <a:p>
            <a:pPr marL="867825" indent="-514350">
              <a:buFont typeface="+mj-lt"/>
              <a:buAutoNum type="arabicPeriod"/>
            </a:pPr>
            <a:r>
              <a:rPr lang="en-US" b="1" dirty="0"/>
              <a:t>Verify the libraries </a:t>
            </a:r>
            <a:r>
              <a:rPr lang="en-US" dirty="0"/>
              <a:t>than you plan to use.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Use the </a:t>
            </a:r>
            <a:r>
              <a:rPr lang="en-US" b="1" dirty="0"/>
              <a:t>best security practices</a:t>
            </a:r>
            <a:r>
              <a:rPr lang="en-US" dirty="0"/>
              <a:t>.</a:t>
            </a:r>
          </a:p>
          <a:p>
            <a:pPr marL="867825" indent="-514350">
              <a:buFont typeface="+mj-lt"/>
              <a:buAutoNum type="arabicPeriod"/>
            </a:pPr>
            <a:r>
              <a:rPr lang="en-US" dirty="0"/>
              <a:t>Consider </a:t>
            </a:r>
            <a:r>
              <a:rPr lang="en-US" b="1" dirty="0"/>
              <a:t>threats from apps</a:t>
            </a:r>
            <a:r>
              <a:rPr lang="en-US" dirty="0"/>
              <a:t> integrating with blockchain.</a:t>
            </a:r>
          </a:p>
          <a:p>
            <a:pPr marL="867825" indent="-514350">
              <a:buFont typeface="+mj-lt"/>
              <a:buAutoNum type="arabicPeriod"/>
            </a:pPr>
            <a:r>
              <a:rPr lang="en-US" b="1" dirty="0"/>
              <a:t>Test your contracts and blockchain applications.</a:t>
            </a:r>
          </a:p>
        </p:txBody>
      </p:sp>
    </p:spTree>
    <p:extLst>
      <p:ext uri="{BB962C8B-B14F-4D97-AF65-F5344CB8AC3E}">
        <p14:creationId xmlns:p14="http://schemas.microsoft.com/office/powerpoint/2010/main" val="23651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B0760CE3-D09A-4DB3-9974-FA545C1BBE4D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27" name="Picture 17">
            <a:extLst>
              <a:ext uri="{FF2B5EF4-FFF2-40B4-BE49-F238E27FC236}">
                <a16:creationId xmlns:a16="http://schemas.microsoft.com/office/drawing/2014/main" id="{57842A99-EFB2-47DC-B678-CC7F80F7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29" name="TextBox 14">
            <a:extLst>
              <a:ext uri="{FF2B5EF4-FFF2-40B4-BE49-F238E27FC236}">
                <a16:creationId xmlns:a16="http://schemas.microsoft.com/office/drawing/2014/main" id="{45593A3E-554B-4FFE-BAAF-D06F1B764A0C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id="{D4411B74-CBFC-43AE-822A-9F54854D1539}"/>
              </a:ext>
            </a:extLst>
          </p:cNvPr>
          <p:cNvSpPr txBox="1"/>
          <p:nvPr/>
        </p:nvSpPr>
        <p:spPr>
          <a:xfrm>
            <a:off x="1948297" y="3107053"/>
            <a:ext cx="2607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Thank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you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!</a:t>
            </a:r>
          </a:p>
        </p:txBody>
      </p:sp>
      <p:sp>
        <p:nvSpPr>
          <p:cNvPr id="24" name="Symbol zastępczy zawartości 2">
            <a:extLst>
              <a:ext uri="{FF2B5EF4-FFF2-40B4-BE49-F238E27FC236}">
                <a16:creationId xmlns:a16="http://schemas.microsoft.com/office/drawing/2014/main" id="{F1632BFE-8B8F-468A-A8AE-F5F2BCC10C77}"/>
              </a:ext>
            </a:extLst>
          </p:cNvPr>
          <p:cNvSpPr txBox="1">
            <a:spLocks/>
          </p:cNvSpPr>
          <p:nvPr/>
        </p:nvSpPr>
        <p:spPr>
          <a:xfrm>
            <a:off x="1013855" y="2527140"/>
            <a:ext cx="10483732" cy="4166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67825" indent="-514350">
              <a:buFont typeface="+mj-lt"/>
              <a:buAutoNum type="arabicPeriod"/>
            </a:pPr>
            <a:endParaRPr lang="en-US" b="1"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DDBF2F76-EE1E-4EF7-A318-E393173990F7}"/>
              </a:ext>
            </a:extLst>
          </p:cNvPr>
          <p:cNvSpPr/>
          <p:nvPr/>
        </p:nvSpPr>
        <p:spPr>
          <a:xfrm>
            <a:off x="1713727" y="3758079"/>
            <a:ext cx="2757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3475" algn="ctr"/>
            <a:r>
              <a:rPr lang="pl-PL" sz="2800" dirty="0" err="1"/>
              <a:t>Any</a:t>
            </a:r>
            <a:r>
              <a:rPr lang="pl-PL" sz="2800" dirty="0"/>
              <a:t> </a:t>
            </a:r>
            <a:r>
              <a:rPr lang="pl-PL" sz="2800" dirty="0" err="1"/>
              <a:t>questions</a:t>
            </a:r>
            <a:r>
              <a:rPr lang="pl-PL" sz="2800" dirty="0"/>
              <a:t>?</a:t>
            </a:r>
            <a:endParaRPr lang="en-US" sz="2800" dirty="0"/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9DFB5967-60E0-4A44-B814-527659D387F3}"/>
              </a:ext>
            </a:extLst>
          </p:cNvPr>
          <p:cNvSpPr txBox="1"/>
          <p:nvPr/>
        </p:nvSpPr>
        <p:spPr>
          <a:xfrm>
            <a:off x="6255721" y="4369307"/>
            <a:ext cx="5386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Damian Rusinek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4F6DB59F-C60A-4693-A00B-DF923A3D0ABB}"/>
              </a:ext>
            </a:extLst>
          </p:cNvPr>
          <p:cNvSpPr/>
          <p:nvPr/>
        </p:nvSpPr>
        <p:spPr>
          <a:xfrm>
            <a:off x="6184571" y="4786939"/>
            <a:ext cx="4153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3475"/>
            <a:r>
              <a:rPr lang="pl-PL" sz="2400" dirty="0"/>
              <a:t>damian.rusinek@securing.pl</a:t>
            </a:r>
            <a:endParaRPr lang="en-US" sz="24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29691BF-D3EF-4133-837B-D44AA2DED467}"/>
              </a:ext>
            </a:extLst>
          </p:cNvPr>
          <p:cNvSpPr txBox="1"/>
          <p:nvPr/>
        </p:nvSpPr>
        <p:spPr>
          <a:xfrm>
            <a:off x="9235256" y="5248604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dirty="0" err="1">
                <a:solidFill>
                  <a:srgbClr val="00B0F0"/>
                </a:solidFill>
                <a:latin typeface="Aller" panose="02000503030000020004" pitchFamily="2" charset="-18"/>
              </a:rPr>
              <a:t>drdr_zz</a:t>
            </a:r>
            <a:endParaRPr lang="pl-PL" sz="1800" dirty="0">
              <a:solidFill>
                <a:srgbClr val="00B0F0"/>
              </a:solidFill>
              <a:latin typeface="Aller" panose="02000503030000020004" pitchFamily="2" charset="-18"/>
            </a:endParaRPr>
          </a:p>
        </p:txBody>
      </p:sp>
      <p:pic>
        <p:nvPicPr>
          <p:cNvPr id="12" name="Picture 2" descr="twitter icon">
            <a:extLst>
              <a:ext uri="{FF2B5EF4-FFF2-40B4-BE49-F238E27FC236}">
                <a16:creationId xmlns:a16="http://schemas.microsoft.com/office/drawing/2014/main" id="{2EDF4367-41A8-42FA-B149-1EC7E36C9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872" y="5289254"/>
            <a:ext cx="288032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88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8" name="Tytuł 4">
            <a:extLst>
              <a:ext uri="{FF2B5EF4-FFF2-40B4-BE49-F238E27FC236}">
                <a16:creationId xmlns:a16="http://schemas.microsoft.com/office/drawing/2014/main" id="{52FBCF9E-831A-445D-8554-36C767537CD9}"/>
              </a:ext>
            </a:extLst>
          </p:cNvPr>
          <p:cNvSpPr txBox="1">
            <a:spLocks/>
          </p:cNvSpPr>
          <p:nvPr/>
        </p:nvSpPr>
        <p:spPr>
          <a:xfrm>
            <a:off x="218157" y="2791210"/>
            <a:ext cx="7632848" cy="237626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+mn-lt"/>
              </a:rPr>
              <a:t>How I could steal tokens </a:t>
            </a:r>
            <a:endParaRPr lang="pl-PL" dirty="0">
              <a:latin typeface="+mn-lt"/>
            </a:endParaRPr>
          </a:p>
          <a:p>
            <a:pPr algn="ctr"/>
            <a:r>
              <a:rPr lang="en-US" dirty="0">
                <a:latin typeface="+mn-lt"/>
              </a:rPr>
              <a:t>(worth thousands of $) </a:t>
            </a:r>
            <a:endParaRPr lang="pl-PL" dirty="0">
              <a:latin typeface="+mn-lt"/>
            </a:endParaRPr>
          </a:p>
          <a:p>
            <a:pPr algn="ctr"/>
            <a:r>
              <a:rPr lang="en-US" dirty="0">
                <a:latin typeface="+mn-lt"/>
              </a:rPr>
              <a:t>from crypto exchange.</a:t>
            </a:r>
          </a:p>
        </p:txBody>
      </p:sp>
      <p:pic>
        <p:nvPicPr>
          <p:cNvPr id="19" name="Picture 2" descr="Znalezione obrazy dla zapytania excited meme gif">
            <a:extLst>
              <a:ext uri="{FF2B5EF4-FFF2-40B4-BE49-F238E27FC236}">
                <a16:creationId xmlns:a16="http://schemas.microsoft.com/office/drawing/2014/main" id="{CA1C00D2-9B96-470A-ACEF-FCD8723C35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406" y="2620752"/>
            <a:ext cx="3542843" cy="271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662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305615"/>
            <a:ext cx="12211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EPISODE I </a:t>
            </a:r>
          </a:p>
          <a:p>
            <a:pPr algn="ctr"/>
            <a:r>
              <a:rPr lang="pl-PL" sz="7000" dirty="0" err="1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Blockchain</a:t>
            </a:r>
            <a:r>
              <a:rPr lang="pl-PL" sz="7000" dirty="0">
                <a:solidFill>
                  <a:schemeClr val="bg1">
                    <a:lumMod val="95000"/>
                  </a:schemeClr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101</a:t>
            </a:r>
            <a:endParaRPr lang="en-US" sz="7000" dirty="0">
              <a:solidFill>
                <a:schemeClr val="bg1">
                  <a:lumMod val="95000"/>
                </a:schemeClr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001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What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is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blockchain</a:t>
            </a:r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?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871BCCC-14CA-44B6-B2AD-5C6FB779126E}"/>
              </a:ext>
            </a:extLst>
          </p:cNvPr>
          <p:cNvSpPr txBox="1"/>
          <p:nvPr/>
        </p:nvSpPr>
        <p:spPr>
          <a:xfrm>
            <a:off x="6527254" y="2915841"/>
            <a:ext cx="57900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dirty="0"/>
              <a:t>D</a:t>
            </a:r>
          </a:p>
          <a:p>
            <a:r>
              <a:rPr lang="pl-PL" sz="4800" dirty="0"/>
              <a:t>U</a:t>
            </a:r>
          </a:p>
          <a:p>
            <a:r>
              <a:rPr lang="pl-PL" sz="4800" dirty="0"/>
              <a:t>D</a:t>
            </a:r>
          </a:p>
          <a:p>
            <a:r>
              <a:rPr lang="pl-PL" sz="4800" dirty="0"/>
              <a:t>E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01F3E22D-E069-48C6-9C75-7A3260F83063}"/>
              </a:ext>
            </a:extLst>
          </p:cNvPr>
          <p:cNvSpPr txBox="1"/>
          <p:nvPr/>
        </p:nvSpPr>
        <p:spPr>
          <a:xfrm>
            <a:off x="6527254" y="2915841"/>
            <a:ext cx="3625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/>
              <a:t>Distributed</a:t>
            </a:r>
          </a:p>
          <a:p>
            <a:r>
              <a:rPr lang="pl-PL" sz="4800" dirty="0" err="1"/>
              <a:t>Unmodifiable</a:t>
            </a:r>
            <a:endParaRPr lang="pl-PL" sz="4800" dirty="0"/>
          </a:p>
          <a:p>
            <a:r>
              <a:rPr lang="pl-PL" sz="4800" dirty="0"/>
              <a:t>Database</a:t>
            </a:r>
          </a:p>
          <a:p>
            <a:r>
              <a:rPr lang="pl-PL" sz="4800" dirty="0"/>
              <a:t>Engine</a:t>
            </a:r>
          </a:p>
        </p:txBody>
      </p:sp>
      <p:pic>
        <p:nvPicPr>
          <p:cNvPr id="18" name="Picture 2" descr="Blockchain Chain by GDJ">
            <a:extLst>
              <a:ext uri="{FF2B5EF4-FFF2-40B4-BE49-F238E27FC236}">
                <a16:creationId xmlns:a16="http://schemas.microsoft.com/office/drawing/2014/main" id="{FEBC4EC7-2B10-4EEE-94ED-9CED4D9DD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4499">
            <a:off x="1399759" y="3529351"/>
            <a:ext cx="4495700" cy="202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16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25" name="Romb 24">
            <a:extLst>
              <a:ext uri="{FF2B5EF4-FFF2-40B4-BE49-F238E27FC236}">
                <a16:creationId xmlns:a16="http://schemas.microsoft.com/office/drawing/2014/main" id="{5B82D204-8899-4FF7-A549-EB4344643400}"/>
              </a:ext>
            </a:extLst>
          </p:cNvPr>
          <p:cNvSpPr/>
          <p:nvPr/>
        </p:nvSpPr>
        <p:spPr>
          <a:xfrm>
            <a:off x="1270669" y="2033707"/>
            <a:ext cx="3744416" cy="1395293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26" name="Prostokąt 25">
            <a:extLst>
              <a:ext uri="{FF2B5EF4-FFF2-40B4-BE49-F238E27FC236}">
                <a16:creationId xmlns:a16="http://schemas.microsoft.com/office/drawing/2014/main" id="{0F3C3099-ADD4-4487-BF98-7AFF322E71BA}"/>
              </a:ext>
            </a:extLst>
          </p:cNvPr>
          <p:cNvSpPr/>
          <p:nvPr/>
        </p:nvSpPr>
        <p:spPr>
          <a:xfrm>
            <a:off x="1661334" y="2535425"/>
            <a:ext cx="2963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Do I </a:t>
            </a:r>
            <a:r>
              <a:rPr lang="pl-PL" dirty="0" err="1"/>
              <a:t>need</a:t>
            </a:r>
            <a:r>
              <a:rPr lang="pl-PL" dirty="0"/>
              <a:t> </a:t>
            </a:r>
            <a:r>
              <a:rPr lang="pl-PL" dirty="0" err="1"/>
              <a:t>blockchain</a:t>
            </a:r>
            <a:r>
              <a:rPr lang="pl-PL" dirty="0"/>
              <a:t>?</a:t>
            </a: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5E3AFA40-EE08-434B-A2B2-DBDF81623A89}"/>
              </a:ext>
            </a:extLst>
          </p:cNvPr>
          <p:cNvSpPr/>
          <p:nvPr/>
        </p:nvSpPr>
        <p:spPr>
          <a:xfrm>
            <a:off x="2538463" y="5373217"/>
            <a:ext cx="1208825" cy="57606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No</a:t>
            </a:r>
          </a:p>
        </p:txBody>
      </p:sp>
      <p:cxnSp>
        <p:nvCxnSpPr>
          <p:cNvPr id="28" name="Łącznik prosty ze strzałką 27">
            <a:extLst>
              <a:ext uri="{FF2B5EF4-FFF2-40B4-BE49-F238E27FC236}">
                <a16:creationId xmlns:a16="http://schemas.microsoft.com/office/drawing/2014/main" id="{7F836BC7-6C09-493A-8939-2A5E1D2313E9}"/>
              </a:ext>
            </a:extLst>
          </p:cNvPr>
          <p:cNvCxnSpPr>
            <a:cxnSpLocks/>
            <a:stCxn id="25" idx="2"/>
            <a:endCxn id="27" idx="0"/>
          </p:cNvCxnSpPr>
          <p:nvPr/>
        </p:nvCxnSpPr>
        <p:spPr>
          <a:xfrm flipH="1">
            <a:off x="3142876" y="3429000"/>
            <a:ext cx="1" cy="1944217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rostokąt 28">
            <a:extLst>
              <a:ext uri="{FF2B5EF4-FFF2-40B4-BE49-F238E27FC236}">
                <a16:creationId xmlns:a16="http://schemas.microsoft.com/office/drawing/2014/main" id="{921F19D0-5488-4434-A81C-38A6E946BDE4}"/>
              </a:ext>
            </a:extLst>
          </p:cNvPr>
          <p:cNvSpPr/>
          <p:nvPr/>
        </p:nvSpPr>
        <p:spPr>
          <a:xfrm>
            <a:off x="6496625" y="3283637"/>
            <a:ext cx="4649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/>
              <a:t>Single point of </a:t>
            </a:r>
            <a:r>
              <a:rPr lang="pl-PL" sz="3600" dirty="0" err="1"/>
              <a:t>failure</a:t>
            </a:r>
            <a:r>
              <a:rPr lang="pl-PL" sz="3600" dirty="0"/>
              <a:t>?</a:t>
            </a:r>
          </a:p>
        </p:txBody>
      </p:sp>
      <p:sp>
        <p:nvSpPr>
          <p:cNvPr id="30" name="Prostokąt 29">
            <a:extLst>
              <a:ext uri="{FF2B5EF4-FFF2-40B4-BE49-F238E27FC236}">
                <a16:creationId xmlns:a16="http://schemas.microsoft.com/office/drawing/2014/main" id="{68269C9E-0423-42B3-BA90-F502C4F0E7CC}"/>
              </a:ext>
            </a:extLst>
          </p:cNvPr>
          <p:cNvSpPr/>
          <p:nvPr/>
        </p:nvSpPr>
        <p:spPr>
          <a:xfrm>
            <a:off x="6496625" y="2670586"/>
            <a:ext cx="4649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800" dirty="0">
                <a:solidFill>
                  <a:srgbClr val="00B050"/>
                </a:solidFill>
              </a:rPr>
              <a:t>NO</a:t>
            </a:r>
          </a:p>
        </p:txBody>
      </p:sp>
      <p:sp>
        <p:nvSpPr>
          <p:cNvPr id="31" name="Prostokąt 30">
            <a:extLst>
              <a:ext uri="{FF2B5EF4-FFF2-40B4-BE49-F238E27FC236}">
                <a16:creationId xmlns:a16="http://schemas.microsoft.com/office/drawing/2014/main" id="{3B695FB5-470F-4505-B009-1F23FC190332}"/>
              </a:ext>
            </a:extLst>
          </p:cNvPr>
          <p:cNvSpPr/>
          <p:nvPr/>
        </p:nvSpPr>
        <p:spPr>
          <a:xfrm>
            <a:off x="6357984" y="4507998"/>
            <a:ext cx="4927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/>
              <a:t>Single point of authority?</a:t>
            </a:r>
          </a:p>
        </p:txBody>
      </p:sp>
      <p:sp>
        <p:nvSpPr>
          <p:cNvPr id="32" name="Prostokąt 31">
            <a:extLst>
              <a:ext uri="{FF2B5EF4-FFF2-40B4-BE49-F238E27FC236}">
                <a16:creationId xmlns:a16="http://schemas.microsoft.com/office/drawing/2014/main" id="{E508E3E4-9BE4-45D4-978C-D76C87FF1ACF}"/>
              </a:ext>
            </a:extLst>
          </p:cNvPr>
          <p:cNvSpPr/>
          <p:nvPr/>
        </p:nvSpPr>
        <p:spPr>
          <a:xfrm>
            <a:off x="6496625" y="3894947"/>
            <a:ext cx="4649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800" dirty="0">
                <a:solidFill>
                  <a:srgbClr val="00B050"/>
                </a:solidFill>
              </a:rPr>
              <a:t>NO</a:t>
            </a:r>
          </a:p>
        </p:txBody>
      </p:sp>
      <p:sp>
        <p:nvSpPr>
          <p:cNvPr id="33" name="Prostokąt 32">
            <a:extLst>
              <a:ext uri="{FF2B5EF4-FFF2-40B4-BE49-F238E27FC236}">
                <a16:creationId xmlns:a16="http://schemas.microsoft.com/office/drawing/2014/main" id="{886FE284-FE1D-4753-A4E3-F485A00C0F89}"/>
              </a:ext>
            </a:extLst>
          </p:cNvPr>
          <p:cNvSpPr/>
          <p:nvPr/>
        </p:nvSpPr>
        <p:spPr>
          <a:xfrm>
            <a:off x="6496625" y="1997528"/>
            <a:ext cx="4649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600" dirty="0"/>
              <a:t>But </a:t>
            </a:r>
            <a:r>
              <a:rPr lang="pl-PL" sz="3600" dirty="0" err="1"/>
              <a:t>really</a:t>
            </a:r>
            <a:r>
              <a:rPr lang="pl-PL" sz="3600" dirty="0"/>
              <a:t>?</a:t>
            </a:r>
          </a:p>
        </p:txBody>
      </p:sp>
      <p:sp>
        <p:nvSpPr>
          <p:cNvPr id="34" name="Prostokąt 33">
            <a:extLst>
              <a:ext uri="{FF2B5EF4-FFF2-40B4-BE49-F238E27FC236}">
                <a16:creationId xmlns:a16="http://schemas.microsoft.com/office/drawing/2014/main" id="{FB429A74-86E7-474F-8D82-E1268202F8B3}"/>
              </a:ext>
            </a:extLst>
          </p:cNvPr>
          <p:cNvSpPr/>
          <p:nvPr/>
        </p:nvSpPr>
        <p:spPr>
          <a:xfrm>
            <a:off x="6357984" y="5734998"/>
            <a:ext cx="4927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 err="1"/>
              <a:t>Modifiable</a:t>
            </a:r>
            <a:r>
              <a:rPr lang="pl-PL" sz="3600" dirty="0"/>
              <a:t> data?</a:t>
            </a:r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54257F60-5864-4E0D-8874-322172E41EC4}"/>
              </a:ext>
            </a:extLst>
          </p:cNvPr>
          <p:cNvSpPr/>
          <p:nvPr/>
        </p:nvSpPr>
        <p:spPr>
          <a:xfrm>
            <a:off x="6501545" y="5157193"/>
            <a:ext cx="4649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800" dirty="0">
                <a:solidFill>
                  <a:srgbClr val="00B050"/>
                </a:solidFill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186569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4" y="0"/>
            <a:ext cx="12194323" cy="14861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13855" y="1652719"/>
            <a:ext cx="85794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The </a:t>
            </a:r>
            <a:r>
              <a:rPr lang="pl-PL" sz="4000" dirty="0" err="1">
                <a:solidFill>
                  <a:srgbClr val="057FAF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analogy</a:t>
            </a:r>
            <a:endParaRPr lang="en-US" sz="4000" dirty="0">
              <a:solidFill>
                <a:srgbClr val="057FAF"/>
              </a:solidFill>
              <a:latin typeface="Montserrat Ultra Light" charset="0"/>
              <a:ea typeface="Montserrat Ultra Light" charset="0"/>
              <a:cs typeface="Montserrat Ultra Light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91188DD-8CD0-4D7D-967A-FD7529C38F83}"/>
              </a:ext>
            </a:extLst>
          </p:cNvPr>
          <p:cNvSpPr txBox="1"/>
          <p:nvPr/>
        </p:nvSpPr>
        <p:spPr>
          <a:xfrm>
            <a:off x="5025225" y="217333"/>
            <a:ext cx="64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Montserrat Ultra Light" charset="0"/>
                <a:ea typeface="Montserrat Ultra Light" charset="0"/>
                <a:cs typeface="Montserrat Ultra Light" charset="0"/>
              </a:rPr>
              <a:t>Outsmarting Smart Contracts</a:t>
            </a:r>
          </a:p>
        </p:txBody>
      </p:sp>
      <p:pic>
        <p:nvPicPr>
          <p:cNvPr id="16" name="Picture 17">
            <a:extLst>
              <a:ext uri="{FF2B5EF4-FFF2-40B4-BE49-F238E27FC236}">
                <a16:creationId xmlns:a16="http://schemas.microsoft.com/office/drawing/2014/main" id="{473F7B5A-2A14-418A-991B-F7DB5F2EB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21" y="911021"/>
            <a:ext cx="2895600" cy="345743"/>
          </a:xfrm>
          <a:prstGeom prst="rect">
            <a:avLst/>
          </a:prstGeom>
        </p:spPr>
      </p:pic>
      <p:sp>
        <p:nvSpPr>
          <p:cNvPr id="17" name="TextBox 14">
            <a:extLst>
              <a:ext uri="{FF2B5EF4-FFF2-40B4-BE49-F238E27FC236}">
                <a16:creationId xmlns:a16="http://schemas.microsoft.com/office/drawing/2014/main" id="{245ED62B-1DE6-49E4-9E77-81DD6E7A906E}"/>
              </a:ext>
            </a:extLst>
          </p:cNvPr>
          <p:cNvSpPr txBox="1"/>
          <p:nvPr/>
        </p:nvSpPr>
        <p:spPr>
          <a:xfrm>
            <a:off x="5220923" y="927108"/>
            <a:ext cx="2630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Damian Rusinek (SecuRing)</a:t>
            </a:r>
            <a:endParaRPr lang="en-US" sz="14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10" name="Picture 4" descr="browser, onion, tor icon">
            <a:extLst>
              <a:ext uri="{FF2B5EF4-FFF2-40B4-BE49-F238E27FC236}">
                <a16:creationId xmlns:a16="http://schemas.microsoft.com/office/drawing/2014/main" id="{D506A23B-BE09-4C11-BEF5-6B3407F41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40" y="2584117"/>
            <a:ext cx="1502296" cy="150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Blockchain Chain by GDJ">
            <a:extLst>
              <a:ext uri="{FF2B5EF4-FFF2-40B4-BE49-F238E27FC236}">
                <a16:creationId xmlns:a16="http://schemas.microsoft.com/office/drawing/2014/main" id="{E0F9EE50-9E2E-4C93-9538-8CBBDAE56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4499">
            <a:off x="7626753" y="2839482"/>
            <a:ext cx="2202552" cy="99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07C18CA0-25EC-4ECF-A1A2-3C561C0DE0E6}"/>
              </a:ext>
            </a:extLst>
          </p:cNvPr>
          <p:cNvSpPr/>
          <p:nvPr/>
        </p:nvSpPr>
        <p:spPr>
          <a:xfrm>
            <a:off x="1611329" y="4064759"/>
            <a:ext cx="34003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/>
              <a:t>Tor</a:t>
            </a:r>
          </a:p>
          <a:p>
            <a:pPr algn="ctr"/>
            <a:endParaRPr lang="pl-PL" sz="3600" dirty="0"/>
          </a:p>
          <a:p>
            <a:pPr algn="ctr"/>
            <a:r>
              <a:rPr lang="pl-PL" sz="3600" dirty="0" err="1"/>
              <a:t>Private</a:t>
            </a:r>
            <a:r>
              <a:rPr lang="pl-PL" sz="3600" dirty="0"/>
              <a:t> </a:t>
            </a:r>
          </a:p>
          <a:p>
            <a:pPr algn="ctr"/>
            <a:r>
              <a:rPr lang="pl-PL" sz="3600" dirty="0" err="1"/>
              <a:t>Communication</a:t>
            </a:r>
            <a:endParaRPr lang="pl-PL" sz="3600" dirty="0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D66552E1-C1BA-46C1-B382-F86484529DCE}"/>
              </a:ext>
            </a:extLst>
          </p:cNvPr>
          <p:cNvSpPr/>
          <p:nvPr/>
        </p:nvSpPr>
        <p:spPr>
          <a:xfrm>
            <a:off x="7027870" y="4086413"/>
            <a:ext cx="34003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dirty="0" err="1"/>
              <a:t>Blockchain</a:t>
            </a:r>
            <a:endParaRPr lang="pl-PL" sz="3600" dirty="0"/>
          </a:p>
          <a:p>
            <a:pPr algn="ctr"/>
            <a:endParaRPr lang="pl-PL" sz="3600" dirty="0"/>
          </a:p>
          <a:p>
            <a:pPr algn="ctr"/>
            <a:r>
              <a:rPr lang="pl-PL" sz="3600" dirty="0" err="1"/>
              <a:t>Unmodifiable</a:t>
            </a:r>
            <a:r>
              <a:rPr lang="pl-PL" sz="3600" dirty="0"/>
              <a:t> Storage</a:t>
            </a:r>
          </a:p>
        </p:txBody>
      </p:sp>
      <p:pic>
        <p:nvPicPr>
          <p:cNvPr id="20" name="Picture 2" descr="bitcoin, finance, payment icon">
            <a:extLst>
              <a:ext uri="{FF2B5EF4-FFF2-40B4-BE49-F238E27FC236}">
                <a16:creationId xmlns:a16="http://schemas.microsoft.com/office/drawing/2014/main" id="{0506266B-CDDD-4A85-B8FE-C8902CE01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138" y="2512109"/>
            <a:ext cx="3410507" cy="34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5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1499</Words>
  <Application>Microsoft Office PowerPoint</Application>
  <PresentationFormat>Panoramiczny</PresentationFormat>
  <Paragraphs>367</Paragraphs>
  <Slides>49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12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49</vt:i4>
      </vt:variant>
    </vt:vector>
  </HeadingPairs>
  <TitlesOfParts>
    <vt:vector size="62" baseType="lpstr">
      <vt:lpstr>Aller</vt:lpstr>
      <vt:lpstr>-apple-system</vt:lpstr>
      <vt:lpstr>Arial</vt:lpstr>
      <vt:lpstr>Book Antiqua</vt:lpstr>
      <vt:lpstr>Calibri</vt:lpstr>
      <vt:lpstr>Calibri Light</vt:lpstr>
      <vt:lpstr>Consolas</vt:lpstr>
      <vt:lpstr>Lato</vt:lpstr>
      <vt:lpstr>Montserrat</vt:lpstr>
      <vt:lpstr>Montserrat Light</vt:lpstr>
      <vt:lpstr>Montserrat Ultra Light</vt:lpstr>
      <vt:lpstr>Wingdings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Damian Rusinek</cp:lastModifiedBy>
  <cp:revision>96</cp:revision>
  <dcterms:created xsi:type="dcterms:W3CDTF">2017-09-12T15:05:14Z</dcterms:created>
  <dcterms:modified xsi:type="dcterms:W3CDTF">2018-06-16T08:19:04Z</dcterms:modified>
</cp:coreProperties>
</file>