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23.jpg" ContentType="image/pn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media/image36.jpg" ContentType="image/png"/>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5"/>
  </p:notesMasterIdLst>
  <p:handoutMasterIdLst>
    <p:handoutMasterId r:id="rId56"/>
  </p:handoutMasterIdLst>
  <p:sldIdLst>
    <p:sldId id="256" r:id="rId2"/>
    <p:sldId id="292" r:id="rId3"/>
    <p:sldId id="284" r:id="rId4"/>
    <p:sldId id="266" r:id="rId5"/>
    <p:sldId id="293" r:id="rId6"/>
    <p:sldId id="262" r:id="rId7"/>
    <p:sldId id="268" r:id="rId8"/>
    <p:sldId id="264" r:id="rId9"/>
    <p:sldId id="303" r:id="rId10"/>
    <p:sldId id="276" r:id="rId11"/>
    <p:sldId id="300" r:id="rId12"/>
    <p:sldId id="301" r:id="rId13"/>
    <p:sldId id="302" r:id="rId14"/>
    <p:sldId id="265" r:id="rId15"/>
    <p:sldId id="260" r:id="rId16"/>
    <p:sldId id="267" r:id="rId17"/>
    <p:sldId id="269" r:id="rId18"/>
    <p:sldId id="270" r:id="rId19"/>
    <p:sldId id="271" r:id="rId20"/>
    <p:sldId id="297" r:id="rId21"/>
    <p:sldId id="274" r:id="rId22"/>
    <p:sldId id="296" r:id="rId23"/>
    <p:sldId id="273" r:id="rId24"/>
    <p:sldId id="261" r:id="rId25"/>
    <p:sldId id="304" r:id="rId26"/>
    <p:sldId id="305" r:id="rId27"/>
    <p:sldId id="306" r:id="rId28"/>
    <p:sldId id="307" r:id="rId29"/>
    <p:sldId id="308" r:id="rId30"/>
    <p:sldId id="309" r:id="rId31"/>
    <p:sldId id="310" r:id="rId32"/>
    <p:sldId id="311" r:id="rId33"/>
    <p:sldId id="313" r:id="rId34"/>
    <p:sldId id="315" r:id="rId35"/>
    <p:sldId id="316" r:id="rId36"/>
    <p:sldId id="285" r:id="rId37"/>
    <p:sldId id="280" r:id="rId38"/>
    <p:sldId id="288" r:id="rId39"/>
    <p:sldId id="289" r:id="rId40"/>
    <p:sldId id="278" r:id="rId41"/>
    <p:sldId id="279" r:id="rId42"/>
    <p:sldId id="281" r:id="rId43"/>
    <p:sldId id="282" r:id="rId44"/>
    <p:sldId id="298" r:id="rId45"/>
    <p:sldId id="299" r:id="rId46"/>
    <p:sldId id="290" r:id="rId47"/>
    <p:sldId id="291" r:id="rId48"/>
    <p:sldId id="317" r:id="rId49"/>
    <p:sldId id="318" r:id="rId50"/>
    <p:sldId id="321" r:id="rId51"/>
    <p:sldId id="319" r:id="rId52"/>
    <p:sldId id="322" r:id="rId53"/>
    <p:sldId id="32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7FAF"/>
    <a:srgbClr val="055E6D"/>
    <a:srgbClr val="58C3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0" autoAdjust="0"/>
    <p:restoredTop sz="95394" autoAdjust="0"/>
  </p:normalViewPr>
  <p:slideViewPr>
    <p:cSldViewPr snapToGrid="0" snapToObjects="1">
      <p:cViewPr varScale="1">
        <p:scale>
          <a:sx n="85" d="100"/>
          <a:sy n="85" d="100"/>
        </p:scale>
        <p:origin x="576" y="53"/>
      </p:cViewPr>
      <p:guideLst>
        <p:guide orient="horz" pos="2160"/>
        <p:guide pos="3840"/>
      </p:guideLst>
    </p:cSldViewPr>
  </p:slideViewPr>
  <p:notesTextViewPr>
    <p:cViewPr>
      <p:scale>
        <a:sx n="1" d="1"/>
        <a:sy n="1" d="1"/>
      </p:scale>
      <p:origin x="0" y="0"/>
    </p:cViewPr>
  </p:notesTextViewPr>
  <p:notesViewPr>
    <p:cSldViewPr snapToGrid="0" snapToObjects="1">
      <p:cViewPr varScale="1">
        <p:scale>
          <a:sx n="67" d="100"/>
          <a:sy n="67" d="100"/>
        </p:scale>
        <p:origin x="2266"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AEC114-C8B3-4EAA-95A1-8D3B514EDAFA}" type="datetimeFigureOut">
              <a:rPr lang="en-US" smtClean="0"/>
              <a:t>7/5/2018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613E3E9-0A01-4D69-B4EC-9B94F3D30156}" type="slidenum">
              <a:rPr lang="en-US" smtClean="0"/>
              <a:t>‹#›</a:t>
            </a:fld>
            <a:endParaRPr lang="en-US"/>
          </a:p>
        </p:txBody>
      </p:sp>
    </p:spTree>
    <p:extLst>
      <p:ext uri="{BB962C8B-B14F-4D97-AF65-F5344CB8AC3E}">
        <p14:creationId xmlns:p14="http://schemas.microsoft.com/office/powerpoint/2010/main" val="7983534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7ADE44-E757-4917-B525-16318782FE2A}" type="datetimeFigureOut">
              <a:rPr lang="en-US" smtClean="0"/>
              <a:t>7/4/2018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3F1DA-B737-486E-A7D5-28EC86F43D6C}" type="slidenum">
              <a:rPr lang="en-US" smtClean="0"/>
              <a:t>‹#›</a:t>
            </a:fld>
            <a:endParaRPr lang="en-US"/>
          </a:p>
        </p:txBody>
      </p:sp>
    </p:spTree>
    <p:extLst>
      <p:ext uri="{BB962C8B-B14F-4D97-AF65-F5344CB8AC3E}">
        <p14:creationId xmlns:p14="http://schemas.microsoft.com/office/powerpoint/2010/main" val="2223326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Mention all</a:t>
            </a:r>
            <a:r>
              <a:rPr lang="en-US" baseline="0" dirty="0" smtClean="0"/>
              <a:t> contributors</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a:t>
            </a:fld>
            <a:endParaRPr lang="en-US"/>
          </a:p>
        </p:txBody>
      </p:sp>
    </p:spTree>
    <p:extLst>
      <p:ext uri="{BB962C8B-B14F-4D97-AF65-F5344CB8AC3E}">
        <p14:creationId xmlns:p14="http://schemas.microsoft.com/office/powerpoint/2010/main" val="1172695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The waterfall </a:t>
            </a:r>
            <a:r>
              <a:rPr lang="en-US" sz="1200" kern="1200" dirty="0" smtClean="0">
                <a:solidFill>
                  <a:schemeClr val="tx1"/>
                </a:solidFill>
                <a:effectLst/>
                <a:latin typeface="+mn-lt"/>
                <a:ea typeface="+mn-ea"/>
                <a:cs typeface="+mn-cs"/>
              </a:rPr>
              <a:t>approach to the SDLC consists of 6 phases that are tackled in sequence:</a:t>
            </a:r>
            <a:endParaRPr lang="en-US" dirty="0" smtClean="0"/>
          </a:p>
          <a:p>
            <a:pPr marL="171450" indent="-171450">
              <a:buFontTx/>
              <a:buChar char="-"/>
            </a:pPr>
            <a:r>
              <a:rPr lang="en-US" sz="1200" b="1" kern="1200" dirty="0" smtClean="0">
                <a:solidFill>
                  <a:schemeClr val="tx1"/>
                </a:solidFill>
                <a:effectLst/>
                <a:latin typeface="+mn-lt"/>
                <a:ea typeface="+mn-ea"/>
                <a:cs typeface="+mn-cs"/>
              </a:rPr>
              <a:t>Iterative software development </a:t>
            </a:r>
            <a:r>
              <a:rPr lang="en-US" sz="1200" kern="1200" dirty="0" smtClean="0">
                <a:solidFill>
                  <a:schemeClr val="tx1"/>
                </a:solidFill>
                <a:effectLst/>
                <a:latin typeface="+mn-lt"/>
                <a:ea typeface="+mn-ea"/>
                <a:cs typeface="+mn-cs"/>
              </a:rPr>
              <a:t>involves iterative stages where the product is incrementally developed through phases similar to the six described for waterfall. But in this case, each iteration, often referred to as a sprint, is used to refine the product. Much fewer time and effort is spent on upfront analysis and design, and each iteration goes through a refining analysis, design, and implementation. Afterwards the product for that stage is tested, before another iteration commences.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Continuous</a:t>
            </a:r>
            <a:r>
              <a:rPr lang="en-US" sz="1200" b="1" kern="1200" baseline="0" dirty="0" smtClean="0">
                <a:solidFill>
                  <a:schemeClr val="tx1"/>
                </a:solidFill>
                <a:effectLst/>
                <a:latin typeface="+mn-lt"/>
                <a:ea typeface="+mn-ea"/>
                <a:cs typeface="+mn-cs"/>
              </a:rPr>
              <a:t> Deployment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 highly accelerated Iterative approach to software development, which involves building software in such a way that the software can be released to production at any time.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12</a:t>
            </a:fld>
            <a:endParaRPr lang="en-US"/>
          </a:p>
        </p:txBody>
      </p:sp>
    </p:spTree>
    <p:extLst>
      <p:ext uri="{BB962C8B-B14F-4D97-AF65-F5344CB8AC3E}">
        <p14:creationId xmlns:p14="http://schemas.microsoft.com/office/powerpoint/2010/main" val="1602162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The waterfall </a:t>
            </a:r>
            <a:r>
              <a:rPr lang="en-US" sz="1200" kern="1200" dirty="0" smtClean="0">
                <a:solidFill>
                  <a:schemeClr val="tx1"/>
                </a:solidFill>
                <a:effectLst/>
                <a:latin typeface="+mn-lt"/>
                <a:ea typeface="+mn-ea"/>
                <a:cs typeface="+mn-cs"/>
              </a:rPr>
              <a:t>approach to the SDLC consists of 6 phases that are tackled in sequence:</a:t>
            </a:r>
            <a:endParaRPr lang="en-US" dirty="0" smtClean="0"/>
          </a:p>
          <a:p>
            <a:pPr marL="171450" indent="-171450">
              <a:buFontTx/>
              <a:buChar char="-"/>
            </a:pPr>
            <a:r>
              <a:rPr lang="en-US" sz="1200" b="1" kern="1200" dirty="0" smtClean="0">
                <a:solidFill>
                  <a:schemeClr val="tx1"/>
                </a:solidFill>
                <a:effectLst/>
                <a:latin typeface="+mn-lt"/>
                <a:ea typeface="+mn-ea"/>
                <a:cs typeface="+mn-cs"/>
              </a:rPr>
              <a:t>Iterative software development </a:t>
            </a:r>
            <a:r>
              <a:rPr lang="en-US" sz="1200" kern="1200" dirty="0" smtClean="0">
                <a:solidFill>
                  <a:schemeClr val="tx1"/>
                </a:solidFill>
                <a:effectLst/>
                <a:latin typeface="+mn-lt"/>
                <a:ea typeface="+mn-ea"/>
                <a:cs typeface="+mn-cs"/>
              </a:rPr>
              <a:t>involves iterative stages where the product is incrementally developed through phases similar to the six described for waterfall. But in this case, each iteration, often referred to as a sprint, is used to refine the product. Much fewer time and effort is spent on upfront analysis and design, and each iteration goes through a refining analysis, design, and implementation. Afterwards the product for that stage is tested, before another iteration commences.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Continuous</a:t>
            </a:r>
            <a:r>
              <a:rPr lang="en-US" sz="1200" b="1" kern="1200" baseline="0" dirty="0" smtClean="0">
                <a:solidFill>
                  <a:schemeClr val="tx1"/>
                </a:solidFill>
                <a:effectLst/>
                <a:latin typeface="+mn-lt"/>
                <a:ea typeface="+mn-ea"/>
                <a:cs typeface="+mn-cs"/>
              </a:rPr>
              <a:t> Deployment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 highly accelerated Iterative approach to software development, which involves building software in such a way that the software can be released to production at any time.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13</a:t>
            </a:fld>
            <a:endParaRPr lang="en-US"/>
          </a:p>
        </p:txBody>
      </p:sp>
    </p:spTree>
    <p:extLst>
      <p:ext uri="{BB962C8B-B14F-4D97-AF65-F5344CB8AC3E}">
        <p14:creationId xmlns:p14="http://schemas.microsoft.com/office/powerpoint/2010/main" val="621375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Proposed</a:t>
            </a:r>
            <a:r>
              <a:rPr lang="en-US" sz="1200" kern="1200" baseline="0" dirty="0" smtClean="0">
                <a:solidFill>
                  <a:schemeClr val="tx1"/>
                </a:solidFill>
                <a:effectLst/>
                <a:latin typeface="+mn-lt"/>
                <a:ea typeface="+mn-ea"/>
                <a:cs typeface="+mn-cs"/>
              </a:rPr>
              <a:t> by Microsoft around 2004. Maybe not only Microsoft, but certainly they were one of the first proponents.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Security Development Life-cycle (SDL) is a process that helps software developers to build more secure products by embedding secure architecture, design, development and validation activities into the overarching Software Development Life Cycle (SDLC) process. </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14</a:t>
            </a:fld>
            <a:endParaRPr lang="en-US"/>
          </a:p>
        </p:txBody>
      </p:sp>
    </p:spTree>
    <p:extLst>
      <p:ext uri="{BB962C8B-B14F-4D97-AF65-F5344CB8AC3E}">
        <p14:creationId xmlns:p14="http://schemas.microsoft.com/office/powerpoint/2010/main" val="2384616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Software developers just</a:t>
            </a:r>
            <a:r>
              <a:rPr lang="en-US" sz="1200" kern="1200" baseline="0" dirty="0" smtClean="0">
                <a:solidFill>
                  <a:schemeClr val="tx1"/>
                </a:solidFill>
                <a:effectLst/>
                <a:latin typeface="+mn-lt"/>
                <a:ea typeface="+mn-ea"/>
                <a:cs typeface="+mn-cs"/>
              </a:rPr>
              <a:t> want </a:t>
            </a:r>
            <a:r>
              <a:rPr lang="en-US" sz="1200" kern="1200" dirty="0" smtClean="0">
                <a:solidFill>
                  <a:schemeClr val="tx1"/>
                </a:solidFill>
                <a:effectLst/>
                <a:latin typeface="+mn-lt"/>
                <a:ea typeface="+mn-ea"/>
                <a:cs typeface="+mn-cs"/>
              </a:rPr>
              <a:t>to crank</a:t>
            </a:r>
            <a:r>
              <a:rPr lang="en-US" sz="1200" kern="1200" baseline="0" dirty="0" smtClean="0">
                <a:solidFill>
                  <a:schemeClr val="tx1"/>
                </a:solidFill>
                <a:effectLst/>
                <a:latin typeface="+mn-lt"/>
                <a:ea typeface="+mn-ea"/>
                <a:cs typeface="+mn-cs"/>
              </a:rPr>
              <a:t> out working code. </a:t>
            </a:r>
            <a:r>
              <a:rPr lang="en-US" dirty="0" smtClean="0"/>
              <a:t>The reality</a:t>
            </a:r>
            <a:r>
              <a:rPr lang="en-US" baseline="0" dirty="0" smtClean="0"/>
              <a:t> is that they are often overloaded.  I sometimes see software development as the modern day factory line, where everyone and their mother has created a pile of tasks that you must keep chugging away at, till kingdom come.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Most developers do not fully grasp the process of the SDLC. They</a:t>
            </a:r>
            <a:r>
              <a:rPr lang="en-US" sz="1200" kern="1200" baseline="0" dirty="0" smtClean="0">
                <a:solidFill>
                  <a:schemeClr val="tx1"/>
                </a:solidFill>
                <a:effectLst/>
                <a:latin typeface="+mn-lt"/>
                <a:ea typeface="+mn-ea"/>
                <a:cs typeface="+mn-cs"/>
              </a:rPr>
              <a:t> know there’s a governing process, but rarely have the time or interest to understand the mechanics of software development phases, iterations etc.</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16</a:t>
            </a:fld>
            <a:endParaRPr lang="en-US"/>
          </a:p>
        </p:txBody>
      </p:sp>
    </p:spTree>
    <p:extLst>
      <p:ext uri="{BB962C8B-B14F-4D97-AF65-F5344CB8AC3E}">
        <p14:creationId xmlns:p14="http://schemas.microsoft.com/office/powerpoint/2010/main" val="3382692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Two</a:t>
            </a:r>
            <a:r>
              <a:rPr lang="en-US" sz="1200" kern="1200" baseline="0" dirty="0" smtClean="0">
                <a:solidFill>
                  <a:schemeClr val="tx1"/>
                </a:solidFill>
                <a:effectLst/>
                <a:latin typeface="+mn-lt"/>
                <a:ea typeface="+mn-ea"/>
                <a:cs typeface="+mn-cs"/>
              </a:rPr>
              <a:t> well known </a:t>
            </a:r>
            <a:r>
              <a:rPr lang="en-US" sz="1200" kern="1200" baseline="0" dirty="0" smtClean="0">
                <a:solidFill>
                  <a:schemeClr val="tx1"/>
                </a:solidFill>
                <a:effectLst/>
                <a:latin typeface="+mn-lt"/>
                <a:ea typeface="+mn-ea"/>
                <a:cs typeface="+mn-cs"/>
              </a:rPr>
              <a:t>sayings:</a:t>
            </a:r>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   - Pride comes before the fall &gt; it’s actually a Proverb in the Bible, Proverbs 16:18</a:t>
            </a:r>
          </a:p>
          <a:p>
            <a:r>
              <a:rPr lang="en-US" sz="1200" kern="1200" baseline="0" dirty="0" smtClean="0">
                <a:solidFill>
                  <a:schemeClr val="tx1"/>
                </a:solidFill>
                <a:effectLst/>
                <a:latin typeface="+mn-lt"/>
                <a:ea typeface="+mn-ea"/>
                <a:cs typeface="+mn-cs"/>
              </a:rPr>
              <a:t>   -  You don’t know what you don’t know</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Security engineers often represent security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activities with</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 waterfall</a:t>
            </a:r>
            <a:r>
              <a:rPr lang="en-US" sz="1200" kern="1200" baseline="0" dirty="0" smtClean="0">
                <a:solidFill>
                  <a:schemeClr val="tx1"/>
                </a:solidFill>
                <a:effectLst/>
                <a:latin typeface="+mn-lt"/>
                <a:ea typeface="+mn-ea"/>
                <a:cs typeface="+mn-cs"/>
              </a:rPr>
              <a:t> approach </a:t>
            </a:r>
            <a:r>
              <a:rPr lang="en-US" sz="1200" kern="1200" baseline="0" dirty="0" smtClean="0">
                <a:solidFill>
                  <a:schemeClr val="tx1"/>
                </a:solidFill>
                <a:effectLst/>
                <a:latin typeface="+mn-lt"/>
                <a:ea typeface="+mn-ea"/>
                <a:cs typeface="+mn-cs"/>
              </a:rPr>
              <a:t>i.e. the heavy documentation requirements or documentation approaches I’ve seen in some SDLs</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SDL is often presented as a sequence of steps i.e. do a, b, then c, and you are done. Modern software developers use Iterative or Continuous Deployment approaches to software development,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 engineers also lose their credibility, when they present </a:t>
            </a:r>
            <a:r>
              <a:rPr lang="en-US" sz="1200" kern="1200" dirty="0" err="1" smtClean="0">
                <a:solidFill>
                  <a:schemeClr val="tx1"/>
                </a:solidFill>
                <a:effectLst/>
                <a:latin typeface="+mn-lt"/>
                <a:ea typeface="+mn-ea"/>
                <a:cs typeface="+mn-cs"/>
              </a:rPr>
              <a:t>sdl</a:t>
            </a:r>
            <a:r>
              <a:rPr lang="en-US" sz="1200" kern="1200" dirty="0" smtClean="0">
                <a:solidFill>
                  <a:schemeClr val="tx1"/>
                </a:solidFill>
                <a:effectLst/>
                <a:latin typeface="+mn-lt"/>
                <a:ea typeface="+mn-ea"/>
                <a:cs typeface="+mn-cs"/>
              </a:rPr>
              <a:t> in the </a:t>
            </a:r>
            <a:r>
              <a:rPr lang="en-US" sz="1200" kern="1200" dirty="0" err="1" smtClean="0">
                <a:solidFill>
                  <a:schemeClr val="tx1"/>
                </a:solidFill>
                <a:effectLst/>
                <a:latin typeface="+mn-lt"/>
                <a:ea typeface="+mn-ea"/>
                <a:cs typeface="+mn-cs"/>
              </a:rPr>
              <a:t>lang</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sdlc</a:t>
            </a:r>
            <a:r>
              <a:rPr lang="en-US" sz="1200" kern="1200" dirty="0" smtClean="0">
                <a:solidFill>
                  <a:schemeClr val="tx1"/>
                </a:solidFill>
                <a:effectLst/>
                <a:latin typeface="+mn-lt"/>
                <a:ea typeface="+mn-ea"/>
                <a:cs typeface="+mn-cs"/>
              </a:rPr>
              <a:t>… and do it wrongly </a:t>
            </a:r>
          </a:p>
        </p:txBody>
      </p:sp>
      <p:sp>
        <p:nvSpPr>
          <p:cNvPr id="4" name="Slide Number Placeholder 3"/>
          <p:cNvSpPr>
            <a:spLocks noGrp="1"/>
          </p:cNvSpPr>
          <p:nvPr>
            <p:ph type="sldNum" sz="quarter" idx="10"/>
          </p:nvPr>
        </p:nvSpPr>
        <p:spPr/>
        <p:txBody>
          <a:bodyPr/>
          <a:lstStyle/>
          <a:p>
            <a:fld id="{3483F1DA-B737-486E-A7D5-28EC86F43D6C}" type="slidenum">
              <a:rPr lang="en-US" smtClean="0"/>
              <a:t>17</a:t>
            </a:fld>
            <a:endParaRPr lang="en-US"/>
          </a:p>
        </p:txBody>
      </p:sp>
    </p:spTree>
    <p:extLst>
      <p:ext uri="{BB962C8B-B14F-4D97-AF65-F5344CB8AC3E}">
        <p14:creationId xmlns:p14="http://schemas.microsoft.com/office/powerpoint/2010/main" val="3068788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&lt;There’s something about us humans and</a:t>
            </a:r>
            <a:r>
              <a:rPr lang="en-US" sz="1200" kern="1200" baseline="0" dirty="0" smtClean="0">
                <a:solidFill>
                  <a:schemeClr val="tx1"/>
                </a:solidFill>
                <a:effectLst/>
                <a:latin typeface="+mn-lt"/>
                <a:ea typeface="+mn-ea"/>
                <a:cs typeface="+mn-cs"/>
              </a:rPr>
              <a:t> things matching… we just tend to like it when it does! In fact, I learnt that when we consider people as beautiful or handsome, it’s because we consider their faces to be symmetrical. Oh dear, I think we’ve found something now! Next time you sees someone and you feel that urge to say you’re handsome or you’re beautiful, just say “you’re very symmetrical”… maybe that would solve all that “looks” pride and insecurity or maybe it won’t!</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Many product teams do not understand how the mapping of SDL activities or requirements to actual</a:t>
            </a:r>
            <a:r>
              <a:rPr lang="en-US" sz="1200" kern="1200" baseline="0" dirty="0" smtClean="0">
                <a:solidFill>
                  <a:schemeClr val="tx1"/>
                </a:solidFill>
                <a:effectLst/>
                <a:latin typeface="+mn-lt"/>
                <a:ea typeface="+mn-ea"/>
                <a:cs typeface="+mn-cs"/>
              </a:rPr>
              <a:t> product development activities or the SDLC.</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This means that even with an adequate understanding of the SDLC and the SDL, the integration and periodicity of the SDL within the SDL can still be a gap. </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18</a:t>
            </a:fld>
            <a:endParaRPr lang="en-US"/>
          </a:p>
        </p:txBody>
      </p:sp>
    </p:spTree>
    <p:extLst>
      <p:ext uri="{BB962C8B-B14F-4D97-AF65-F5344CB8AC3E}">
        <p14:creationId xmlns:p14="http://schemas.microsoft.com/office/powerpoint/2010/main" val="2947837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What do you see in that picture?</a:t>
            </a:r>
            <a:r>
              <a:rPr lang="en-US" sz="1200" kern="1200" dirty="0" smtClean="0">
                <a:solidFill>
                  <a:schemeClr val="tx1"/>
                </a:solidFill>
                <a:effectLst/>
                <a:latin typeface="+mn-lt"/>
                <a:ea typeface="+mn-ea"/>
                <a:cs typeface="+mn-cs"/>
                <a:sym typeface="Wingdings" panose="05000000000000000000" pitchFamily="2" charset="2"/>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Security activities</a:t>
            </a:r>
            <a:r>
              <a:rPr lang="en-US" sz="1200" kern="1200" baseline="0" dirty="0" smtClean="0">
                <a:solidFill>
                  <a:schemeClr val="tx1"/>
                </a:solidFill>
                <a:effectLst/>
                <a:latin typeface="+mn-lt"/>
                <a:ea typeface="+mn-ea"/>
                <a:cs typeface="+mn-cs"/>
              </a:rPr>
              <a:t> g – static analysis, vulnerability testing – are often a great guide for the security actions required to ship a secure product, but they can be open to interpretation.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leads us to the next pain point.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19</a:t>
            </a:fld>
            <a:endParaRPr lang="en-US"/>
          </a:p>
        </p:txBody>
      </p:sp>
    </p:spTree>
    <p:extLst>
      <p:ext uri="{BB962C8B-B14F-4D97-AF65-F5344CB8AC3E}">
        <p14:creationId xmlns:p14="http://schemas.microsoft.com/office/powerpoint/2010/main" val="2809159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smtClean="0">
                <a:solidFill>
                  <a:schemeClr val="tx1"/>
                </a:solidFill>
                <a:effectLst/>
                <a:latin typeface="+mn-lt"/>
                <a:ea typeface="+mn-ea"/>
                <a:cs typeface="+mn-cs"/>
              </a:rPr>
              <a:t>The core of the SDL is the set of security activities that software developers are directed to perform to ensure that their software is secure.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smtClean="0">
                <a:solidFill>
                  <a:schemeClr val="tx1"/>
                </a:solidFill>
                <a:effectLst/>
                <a:latin typeface="+mn-lt"/>
                <a:ea typeface="+mn-ea"/>
                <a:cs typeface="+mn-cs"/>
              </a:rPr>
              <a:t>Any lack of clarity in the purpose, periodicity,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verification of the security tasks specified by the SDL and verification of those</a:t>
            </a:r>
            <a:r>
              <a:rPr lang="en-US" sz="1200" kern="1200" baseline="0" dirty="0" smtClean="0">
                <a:solidFill>
                  <a:schemeClr val="tx1"/>
                </a:solidFill>
                <a:effectLst/>
                <a:latin typeface="+mn-lt"/>
                <a:ea typeface="+mn-ea"/>
                <a:cs typeface="+mn-cs"/>
              </a:rPr>
              <a:t> actions can </a:t>
            </a:r>
            <a:r>
              <a:rPr lang="en-US" sz="1200" kern="1200" dirty="0" smtClean="0">
                <a:solidFill>
                  <a:schemeClr val="tx1"/>
                </a:solidFill>
                <a:effectLst/>
                <a:latin typeface="+mn-lt"/>
                <a:ea typeface="+mn-ea"/>
                <a:cs typeface="+mn-cs"/>
              </a:rPr>
              <a:t>lead to “checkbox</a:t>
            </a:r>
            <a:r>
              <a:rPr lang="en-US" sz="1200" kern="1200" baseline="0" dirty="0" smtClean="0">
                <a:solidFill>
                  <a:schemeClr val="tx1"/>
                </a:solidFill>
                <a:effectLst/>
                <a:latin typeface="+mn-lt"/>
                <a:ea typeface="+mn-ea"/>
                <a:cs typeface="+mn-cs"/>
              </a:rPr>
              <a:t> motivated</a:t>
            </a:r>
            <a:r>
              <a:rPr lang="en-US" sz="1200" kern="1200" dirty="0" smtClean="0">
                <a:solidFill>
                  <a:schemeClr val="tx1"/>
                </a:solidFill>
                <a:effectLst/>
                <a:latin typeface="+mn-lt"/>
                <a:ea typeface="+mn-ea"/>
                <a:cs typeface="+mn-cs"/>
              </a:rPr>
              <a:t>” SDL execution.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Product</a:t>
            </a:r>
            <a:r>
              <a:rPr lang="en-US" sz="1200" kern="1200" baseline="0" dirty="0" smtClean="0">
                <a:solidFill>
                  <a:schemeClr val="tx1"/>
                </a:solidFill>
                <a:effectLst/>
                <a:latin typeface="+mn-lt"/>
                <a:ea typeface="+mn-ea"/>
                <a:cs typeface="+mn-cs"/>
              </a:rPr>
              <a:t> team: We’ve completed the SDL, we’re ready to ship the product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Security architect: Really, what activities did you perform?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Product team: Static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Security architect:??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20</a:t>
            </a:fld>
            <a:endParaRPr lang="en-US"/>
          </a:p>
        </p:txBody>
      </p:sp>
    </p:spTree>
    <p:extLst>
      <p:ext uri="{BB962C8B-B14F-4D97-AF65-F5344CB8AC3E}">
        <p14:creationId xmlns:p14="http://schemas.microsoft.com/office/powerpoint/2010/main" val="2637710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200" b="0" i="0" kern="1200" dirty="0" smtClean="0">
                <a:solidFill>
                  <a:schemeClr val="tx1"/>
                </a:solidFill>
                <a:effectLst/>
                <a:latin typeface="+mn-lt"/>
                <a:ea typeface="+mn-ea"/>
                <a:cs typeface="+mn-cs"/>
              </a:rPr>
              <a:t>An SDLC agnostic approach to representing the SDL</a:t>
            </a:r>
          </a:p>
          <a:p>
            <a:pPr lvl="2"/>
            <a:r>
              <a:rPr lang="en-US" sz="1200" b="0" i="0" kern="1200" dirty="0" smtClean="0">
                <a:solidFill>
                  <a:schemeClr val="tx1"/>
                </a:solidFill>
                <a:effectLst/>
                <a:latin typeface="+mn-lt"/>
                <a:ea typeface="+mn-ea"/>
                <a:cs typeface="+mn-cs"/>
              </a:rPr>
              <a:t>Adaptable to Waterfall, Iterative, and Continuous Deployment software development</a:t>
            </a:r>
          </a:p>
          <a:p>
            <a:pPr lvl="1"/>
            <a:r>
              <a:rPr lang="en-US" sz="1200" b="0" i="0" kern="1200" dirty="0" smtClean="0">
                <a:solidFill>
                  <a:schemeClr val="tx1"/>
                </a:solidFill>
                <a:effectLst/>
                <a:latin typeface="+mn-lt"/>
                <a:ea typeface="+mn-ea"/>
                <a:cs typeface="+mn-cs"/>
              </a:rPr>
              <a:t>A guideline for the execution and re-execution of security activities &gt;&gt;&gt; supports iteration.</a:t>
            </a:r>
          </a:p>
          <a:p>
            <a:pPr lvl="1"/>
            <a:r>
              <a:rPr lang="en-US" sz="1200" b="0" i="0" kern="1200" dirty="0" smtClean="0">
                <a:solidFill>
                  <a:schemeClr val="tx1"/>
                </a:solidFill>
                <a:effectLst/>
                <a:latin typeface="+mn-lt"/>
                <a:ea typeface="+mn-ea"/>
                <a:cs typeface="+mn-cs"/>
              </a:rPr>
              <a:t>Targeted at the essence of software development… building, shipping, and maintaining working code.</a:t>
            </a:r>
          </a:p>
          <a:p>
            <a:pPr lvl="1"/>
            <a:r>
              <a:rPr lang="en-US" sz="1200" b="0" i="0" kern="1200" dirty="0" smtClean="0">
                <a:solidFill>
                  <a:schemeClr val="tx1"/>
                </a:solidFill>
                <a:effectLst/>
                <a:latin typeface="+mn-lt"/>
                <a:ea typeface="+mn-ea"/>
                <a:cs typeface="+mn-cs"/>
              </a:rPr>
              <a:t>[Recommends the addition of security requirements to activities]</a:t>
            </a:r>
          </a:p>
        </p:txBody>
      </p:sp>
      <p:sp>
        <p:nvSpPr>
          <p:cNvPr id="4" name="Slide Number Placeholder 3"/>
          <p:cNvSpPr>
            <a:spLocks noGrp="1"/>
          </p:cNvSpPr>
          <p:nvPr>
            <p:ph type="sldNum" sz="quarter" idx="10"/>
          </p:nvPr>
        </p:nvSpPr>
        <p:spPr/>
        <p:txBody>
          <a:bodyPr/>
          <a:lstStyle/>
          <a:p>
            <a:fld id="{3483F1DA-B737-486E-A7D5-28EC86F43D6C}" type="slidenum">
              <a:rPr lang="en-US" smtClean="0"/>
              <a:t>22</a:t>
            </a:fld>
            <a:endParaRPr lang="en-US"/>
          </a:p>
        </p:txBody>
      </p:sp>
    </p:spTree>
    <p:extLst>
      <p:ext uri="{BB962C8B-B14F-4D97-AF65-F5344CB8AC3E}">
        <p14:creationId xmlns:p14="http://schemas.microsoft.com/office/powerpoint/2010/main" val="3082970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23</a:t>
            </a:fld>
            <a:endParaRPr lang="en-US"/>
          </a:p>
        </p:txBody>
      </p:sp>
    </p:spTree>
    <p:extLst>
      <p:ext uri="{BB962C8B-B14F-4D97-AF65-F5344CB8AC3E}">
        <p14:creationId xmlns:p14="http://schemas.microsoft.com/office/powerpoint/2010/main" val="4047871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smtClean="0">
                <a:latin typeface="Montserrat Light" charset="0"/>
                <a:ea typeface="Montserrat Light" charset="0"/>
                <a:cs typeface="Montserrat Light" charset="0"/>
              </a:rPr>
              <a:t>The legal folks say I’ve got to say that.</a:t>
            </a:r>
            <a:endParaRPr lang="en-US" dirty="0" smtClean="0"/>
          </a:p>
          <a:p>
            <a:r>
              <a:rPr lang="en-US" dirty="0" smtClean="0"/>
              <a:t>One</a:t>
            </a:r>
            <a:r>
              <a:rPr lang="en-US" baseline="0" dirty="0" smtClean="0"/>
              <a:t> of my lovely sisters is a lawyer so we won’t say anything about lawyers </a:t>
            </a:r>
            <a:r>
              <a:rPr lang="en-US" baseline="0" dirty="0" smtClean="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4</a:t>
            </a:fld>
            <a:endParaRPr lang="en-US"/>
          </a:p>
        </p:txBody>
      </p:sp>
    </p:spTree>
    <p:extLst>
      <p:ext uri="{BB962C8B-B14F-4D97-AF65-F5344CB8AC3E}">
        <p14:creationId xmlns:p14="http://schemas.microsoft.com/office/powerpoint/2010/main" val="3419586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smtClean="0">
                <a:solidFill>
                  <a:schemeClr val="tx1"/>
                </a:solidFill>
                <a:effectLst/>
                <a:latin typeface="+mn-lt"/>
                <a:ea typeface="+mn-ea"/>
                <a:cs typeface="+mn-cs"/>
              </a:rPr>
              <a:t>The lean, software focused approach of the SSDF, makes it more understandable and less cumbersome. </a:t>
            </a:r>
            <a:endParaRPr lang="en-US" dirty="0" smtClean="0"/>
          </a:p>
          <a:p>
            <a:pPr marL="171450" indent="-171450">
              <a:buFontTx/>
              <a:buChar char="-"/>
            </a:pPr>
            <a:r>
              <a:rPr lang="en-US" sz="1200" kern="1200" dirty="0" smtClean="0">
                <a:solidFill>
                  <a:schemeClr val="tx1"/>
                </a:solidFill>
                <a:effectLst/>
                <a:latin typeface="+mn-lt"/>
                <a:ea typeface="+mn-ea"/>
                <a:cs typeface="+mn-cs"/>
              </a:rPr>
              <a:t>SSDF focuses on security activities that are implemented by the software development team. This leaves out other security functions that although necessary, are not intrinsic to building software for instance, project management.</a:t>
            </a:r>
          </a:p>
          <a:p>
            <a:pPr marL="171450" indent="-171450">
              <a:buFontTx/>
              <a:buChar char="-"/>
            </a:pPr>
            <a:r>
              <a:rPr lang="en-US" sz="1200" kern="1200" dirty="0" smtClean="0">
                <a:solidFill>
                  <a:schemeClr val="tx1"/>
                </a:solidFill>
                <a:effectLst/>
                <a:latin typeface="+mn-lt"/>
                <a:ea typeface="+mn-ea"/>
                <a:cs typeface="+mn-cs"/>
              </a:rPr>
              <a:t>SSDF view</a:t>
            </a:r>
            <a:r>
              <a:rPr lang="en-US" sz="1200" kern="1200" baseline="0" dirty="0" smtClean="0">
                <a:solidFill>
                  <a:schemeClr val="tx1"/>
                </a:solidFill>
                <a:effectLst/>
                <a:latin typeface="+mn-lt"/>
                <a:ea typeface="+mn-ea"/>
                <a:cs typeface="+mn-cs"/>
              </a:rPr>
              <a:t> of the SDLC  is that it </a:t>
            </a:r>
            <a:r>
              <a:rPr lang="en-US" sz="1200" kern="1200" dirty="0" smtClean="0">
                <a:solidFill>
                  <a:schemeClr val="tx1"/>
                </a:solidFill>
                <a:effectLst/>
                <a:latin typeface="+mn-lt"/>
                <a:ea typeface="+mn-ea"/>
                <a:cs typeface="+mn-cs"/>
              </a:rPr>
              <a:t>consists of core activities like architecture, coding, and validation that are required to build and ship software. Those activities could happen in different ways depending on the SDLC, but they have to happen. </a:t>
            </a:r>
            <a:r>
              <a:rPr lang="en-US" sz="1200" kern="1200" dirty="0" smtClean="0">
                <a:solidFill>
                  <a:schemeClr val="tx1"/>
                </a:solidFill>
                <a:effectLst/>
                <a:latin typeface="+mn-lt"/>
                <a:ea typeface="+mn-ea"/>
                <a:cs typeface="+mn-cs"/>
              </a:rPr>
              <a:t>SSDF </a:t>
            </a:r>
            <a:r>
              <a:rPr lang="en-US" sz="1200" kern="1200" dirty="0" smtClean="0">
                <a:solidFill>
                  <a:schemeClr val="tx1"/>
                </a:solidFill>
                <a:effectLst/>
                <a:latin typeface="+mn-lt"/>
                <a:ea typeface="+mn-ea"/>
                <a:cs typeface="+mn-cs"/>
              </a:rPr>
              <a:t>focuses on the core security activities that should happen during each of those core software development activities.</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24</a:t>
            </a:fld>
            <a:endParaRPr lang="en-US"/>
          </a:p>
        </p:txBody>
      </p:sp>
    </p:spTree>
    <p:extLst>
      <p:ext uri="{BB962C8B-B14F-4D97-AF65-F5344CB8AC3E}">
        <p14:creationId xmlns:p14="http://schemas.microsoft.com/office/powerpoint/2010/main" val="972911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Establish security and privacy requirements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complete this activity, the product stakeholders must identify the security, privacy, and legal constraints relevant to the product to be built.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example, is sensitive user data processed by the system, requiring privacy? Must all system users be authenticated, with fine-grained access control enforced?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Threat modeling &amp; Security Architecture: </a:t>
            </a:r>
            <a:r>
              <a:rPr lang="en-US" sz="1200" kern="1200" dirty="0" smtClean="0">
                <a:solidFill>
                  <a:schemeClr val="tx1"/>
                </a:solidFill>
                <a:effectLst/>
                <a:latin typeface="+mn-lt"/>
                <a:ea typeface="+mn-ea"/>
                <a:cs typeface="+mn-cs"/>
              </a:rPr>
              <a:t>This is an effort to identify the areas your project’s architecture (structure) that are attractive to attackers. It also involves the analysis of the attacker’s motives and methods. The output is a set of security requirements that mitigate the expected attacks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Security Design Review: </a:t>
            </a:r>
            <a:r>
              <a:rPr lang="en-US" sz="1200" kern="1200" dirty="0" smtClean="0">
                <a:solidFill>
                  <a:schemeClr val="tx1"/>
                </a:solidFill>
                <a:effectLst/>
                <a:latin typeface="+mn-lt"/>
                <a:ea typeface="+mn-ea"/>
                <a:cs typeface="+mn-cs"/>
              </a:rPr>
              <a:t>This activity ensures that the security requirements are designed appropriately.</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Manage 3</a:t>
            </a:r>
            <a:r>
              <a:rPr lang="en-US" sz="1200" b="1" kern="1200" baseline="30000" dirty="0" smtClean="0">
                <a:solidFill>
                  <a:schemeClr val="tx1"/>
                </a:solidFill>
                <a:effectLst/>
                <a:latin typeface="+mn-lt"/>
                <a:ea typeface="+mn-ea"/>
                <a:cs typeface="+mn-cs"/>
              </a:rPr>
              <a:t>rd</a:t>
            </a:r>
            <a:r>
              <a:rPr lang="en-US" sz="1200" b="1" kern="1200" dirty="0" smtClean="0">
                <a:solidFill>
                  <a:schemeClr val="tx1"/>
                </a:solidFill>
                <a:effectLst/>
                <a:latin typeface="+mn-lt"/>
                <a:ea typeface="+mn-ea"/>
                <a:cs typeface="+mn-cs"/>
              </a:rPr>
              <a:t> Party </a:t>
            </a:r>
            <a:r>
              <a:rPr lang="en-US" sz="1200" b="1" kern="1200" dirty="0" smtClean="0">
                <a:solidFill>
                  <a:schemeClr val="tx1"/>
                </a:solidFill>
                <a:effectLst/>
                <a:latin typeface="+mn-lt"/>
                <a:ea typeface="+mn-ea"/>
                <a:cs typeface="+mn-cs"/>
              </a:rPr>
              <a:t>Components*: </a:t>
            </a:r>
            <a:r>
              <a:rPr lang="en-US" sz="1200" kern="1200" dirty="0" smtClean="0">
                <a:solidFill>
                  <a:schemeClr val="tx1"/>
                </a:solidFill>
                <a:effectLst/>
                <a:latin typeface="+mn-lt"/>
                <a:ea typeface="+mn-ea"/>
                <a:cs typeface="+mn-cs"/>
              </a:rPr>
              <a:t>Evaluate the security risk of all open or closed source third party software that will be shipped with the </a:t>
            </a:r>
            <a:r>
              <a:rPr lang="en-US" sz="1200" kern="1200" dirty="0" smtClean="0">
                <a:solidFill>
                  <a:schemeClr val="tx1"/>
                </a:solidFill>
                <a:effectLst/>
                <a:latin typeface="+mn-lt"/>
                <a:ea typeface="+mn-ea"/>
                <a:cs typeface="+mn-cs"/>
              </a:rPr>
              <a:t>software</a:t>
            </a:r>
            <a:r>
              <a:rPr lang="en-US" sz="1200" kern="1200" baseline="0" dirty="0" smtClean="0">
                <a:solidFill>
                  <a:schemeClr val="tx1"/>
                </a:solidFill>
                <a:effectLst/>
                <a:latin typeface="+mn-lt"/>
                <a:ea typeface="+mn-ea"/>
                <a:cs typeface="+mn-cs"/>
              </a:rPr>
              <a:t> &gt;&gt; starts in design, but occurs in other places too.</a:t>
            </a: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Code reviews: </a:t>
            </a:r>
            <a:r>
              <a:rPr lang="en-US" sz="1200" kern="1200" dirty="0" smtClean="0">
                <a:solidFill>
                  <a:schemeClr val="tx1"/>
                </a:solidFill>
                <a:effectLst/>
                <a:latin typeface="+mn-lt"/>
                <a:ea typeface="+mn-ea"/>
                <a:cs typeface="+mn-cs"/>
              </a:rPr>
              <a:t>Perform manual code review of any security related product code.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Static analysis: </a:t>
            </a:r>
            <a:r>
              <a:rPr lang="en-US" sz="1200" kern="1200" dirty="0" smtClean="0">
                <a:solidFill>
                  <a:schemeClr val="tx1"/>
                </a:solidFill>
                <a:effectLst/>
                <a:latin typeface="+mn-lt"/>
                <a:ea typeface="+mn-ea"/>
                <a:cs typeface="+mn-cs"/>
              </a:rPr>
              <a:t>Scan source code with static analysis tools and evaluate the results.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Vulnerability testing: </a:t>
            </a:r>
            <a:r>
              <a:rPr lang="en-US" sz="1200" kern="1200" dirty="0" smtClean="0">
                <a:solidFill>
                  <a:schemeClr val="tx1"/>
                </a:solidFill>
                <a:effectLst/>
                <a:latin typeface="+mn-lt"/>
                <a:ea typeface="+mn-ea"/>
                <a:cs typeface="+mn-cs"/>
              </a:rPr>
              <a:t>This is the process of identifying, quantifying, and prioritizing (or ranking) the vulnerabilities in a system. Vulnerabilities may occur due to programming mistakes or misconfigurations.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Pre-release review: </a:t>
            </a:r>
            <a:r>
              <a:rPr lang="en-US" sz="1200" kern="1200" dirty="0" smtClean="0">
                <a:solidFill>
                  <a:schemeClr val="tx1"/>
                </a:solidFill>
                <a:effectLst/>
                <a:latin typeface="+mn-lt"/>
                <a:ea typeface="+mn-ea"/>
                <a:cs typeface="+mn-cs"/>
              </a:rPr>
              <a:t>This activity done to ensure that all security activities and issues are addressed before a release.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25</a:t>
            </a:fld>
            <a:endParaRPr lang="en-US"/>
          </a:p>
        </p:txBody>
      </p:sp>
    </p:spTree>
    <p:extLst>
      <p:ext uri="{BB962C8B-B14F-4D97-AF65-F5344CB8AC3E}">
        <p14:creationId xmlns:p14="http://schemas.microsoft.com/office/powerpoint/2010/main" val="814521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Establish security and privacy requirements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complete this activity, the product stakeholders must identify the </a:t>
            </a:r>
            <a:r>
              <a:rPr lang="en-US" sz="1200" kern="1200" dirty="0" smtClean="0">
                <a:solidFill>
                  <a:schemeClr val="tx1"/>
                </a:solidFill>
                <a:effectLst/>
                <a:latin typeface="+mn-lt"/>
                <a:ea typeface="+mn-ea"/>
                <a:cs typeface="+mn-cs"/>
              </a:rPr>
              <a:t>security</a:t>
            </a:r>
            <a:r>
              <a:rPr lang="en-US" sz="1200" kern="1200" baseline="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privacy </a:t>
            </a:r>
            <a:r>
              <a:rPr lang="en-US" sz="1200" kern="1200" dirty="0" smtClean="0">
                <a:solidFill>
                  <a:schemeClr val="tx1"/>
                </a:solidFill>
                <a:effectLst/>
                <a:latin typeface="+mn-lt"/>
                <a:ea typeface="+mn-ea"/>
                <a:cs typeface="+mn-cs"/>
              </a:rPr>
              <a:t>constraints relevant to the product to be built.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For example, is sensitive user data processed by the system, requiring privacy? Must all system users be authenticated, with fine-grained access control enforced</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26</a:t>
            </a:fld>
            <a:endParaRPr lang="en-US"/>
          </a:p>
        </p:txBody>
      </p:sp>
    </p:spTree>
    <p:extLst>
      <p:ext uri="{BB962C8B-B14F-4D97-AF65-F5344CB8AC3E}">
        <p14:creationId xmlns:p14="http://schemas.microsoft.com/office/powerpoint/2010/main" val="1632646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Threat </a:t>
            </a:r>
            <a:r>
              <a:rPr lang="en-US" sz="1200" b="1" kern="1200" dirty="0" smtClean="0">
                <a:solidFill>
                  <a:schemeClr val="tx1"/>
                </a:solidFill>
                <a:effectLst/>
                <a:latin typeface="+mn-lt"/>
                <a:ea typeface="+mn-ea"/>
                <a:cs typeface="+mn-cs"/>
              </a:rPr>
              <a:t>modeling &amp; Security Architecture: </a:t>
            </a:r>
            <a:r>
              <a:rPr lang="en-US" sz="1200" kern="1200" dirty="0" smtClean="0">
                <a:solidFill>
                  <a:schemeClr val="tx1"/>
                </a:solidFill>
                <a:effectLst/>
                <a:latin typeface="+mn-lt"/>
                <a:ea typeface="+mn-ea"/>
                <a:cs typeface="+mn-cs"/>
              </a:rPr>
              <a:t>This is an effort to identify the areas your project’s architecture (structure) that are attractive to attackers. It also involves the analysis of the attacker’s motives and methods. The output is a set of security requirements that mitigate the expected </a:t>
            </a:r>
            <a:r>
              <a:rPr lang="en-US" sz="1200" kern="1200" dirty="0" smtClean="0">
                <a:solidFill>
                  <a:schemeClr val="tx1"/>
                </a:solidFill>
                <a:effectLst/>
                <a:latin typeface="+mn-lt"/>
                <a:ea typeface="+mn-ea"/>
                <a:cs typeface="+mn-cs"/>
              </a:rPr>
              <a:t>attacks.</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27</a:t>
            </a:fld>
            <a:endParaRPr lang="en-US"/>
          </a:p>
        </p:txBody>
      </p:sp>
    </p:spTree>
    <p:extLst>
      <p:ext uri="{BB962C8B-B14F-4D97-AF65-F5344CB8AC3E}">
        <p14:creationId xmlns:p14="http://schemas.microsoft.com/office/powerpoint/2010/main" val="521137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Security </a:t>
            </a:r>
            <a:r>
              <a:rPr lang="en-US" sz="1200" b="1" kern="1200" dirty="0" smtClean="0">
                <a:solidFill>
                  <a:schemeClr val="tx1"/>
                </a:solidFill>
                <a:effectLst/>
                <a:latin typeface="+mn-lt"/>
                <a:ea typeface="+mn-ea"/>
                <a:cs typeface="+mn-cs"/>
              </a:rPr>
              <a:t>Design Review: </a:t>
            </a:r>
            <a:r>
              <a:rPr lang="en-US" sz="1200" kern="1200" dirty="0" smtClean="0">
                <a:solidFill>
                  <a:schemeClr val="tx1"/>
                </a:solidFill>
                <a:effectLst/>
                <a:latin typeface="+mn-lt"/>
                <a:ea typeface="+mn-ea"/>
                <a:cs typeface="+mn-cs"/>
              </a:rPr>
              <a:t>This activity ensures that the security requirements are designed appropriately</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28</a:t>
            </a:fld>
            <a:endParaRPr lang="en-US"/>
          </a:p>
        </p:txBody>
      </p:sp>
    </p:spTree>
    <p:extLst>
      <p:ext uri="{BB962C8B-B14F-4D97-AF65-F5344CB8AC3E}">
        <p14:creationId xmlns:p14="http://schemas.microsoft.com/office/powerpoint/2010/main" val="2791685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Manage </a:t>
            </a:r>
            <a:r>
              <a:rPr lang="en-US" sz="1200" b="1" kern="1200" dirty="0" smtClean="0">
                <a:solidFill>
                  <a:schemeClr val="tx1"/>
                </a:solidFill>
                <a:effectLst/>
                <a:latin typeface="+mn-lt"/>
                <a:ea typeface="+mn-ea"/>
                <a:cs typeface="+mn-cs"/>
              </a:rPr>
              <a:t>3</a:t>
            </a:r>
            <a:r>
              <a:rPr lang="en-US" sz="1200" b="1" kern="1200" baseline="30000" dirty="0" smtClean="0">
                <a:solidFill>
                  <a:schemeClr val="tx1"/>
                </a:solidFill>
                <a:effectLst/>
                <a:latin typeface="+mn-lt"/>
                <a:ea typeface="+mn-ea"/>
                <a:cs typeface="+mn-cs"/>
              </a:rPr>
              <a:t>rd</a:t>
            </a:r>
            <a:r>
              <a:rPr lang="en-US" sz="1200" b="1" kern="1200" dirty="0" smtClean="0">
                <a:solidFill>
                  <a:schemeClr val="tx1"/>
                </a:solidFill>
                <a:effectLst/>
                <a:latin typeface="+mn-lt"/>
                <a:ea typeface="+mn-ea"/>
                <a:cs typeface="+mn-cs"/>
              </a:rPr>
              <a:t> Party Components: </a:t>
            </a:r>
            <a:r>
              <a:rPr lang="en-US" sz="1200" kern="1200" dirty="0" smtClean="0">
                <a:solidFill>
                  <a:schemeClr val="tx1"/>
                </a:solidFill>
                <a:effectLst/>
                <a:latin typeface="+mn-lt"/>
                <a:ea typeface="+mn-ea"/>
                <a:cs typeface="+mn-cs"/>
              </a:rPr>
              <a:t>Evaluate the security risk of all open or closed source third party software that will be shipped with the </a:t>
            </a:r>
            <a:r>
              <a:rPr lang="en-US" sz="1200" kern="1200" dirty="0" smtClean="0">
                <a:solidFill>
                  <a:schemeClr val="tx1"/>
                </a:solidFill>
                <a:effectLst/>
                <a:latin typeface="+mn-lt"/>
                <a:ea typeface="+mn-ea"/>
                <a:cs typeface="+mn-cs"/>
              </a:rPr>
              <a:t>software.</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29</a:t>
            </a:fld>
            <a:endParaRPr lang="en-US"/>
          </a:p>
        </p:txBody>
      </p:sp>
    </p:spTree>
    <p:extLst>
      <p:ext uri="{BB962C8B-B14F-4D97-AF65-F5344CB8AC3E}">
        <p14:creationId xmlns:p14="http://schemas.microsoft.com/office/powerpoint/2010/main" val="937230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Code </a:t>
            </a:r>
            <a:r>
              <a:rPr lang="en-US" sz="1200" b="1" kern="1200" dirty="0" smtClean="0">
                <a:solidFill>
                  <a:schemeClr val="tx1"/>
                </a:solidFill>
                <a:effectLst/>
                <a:latin typeface="+mn-lt"/>
                <a:ea typeface="+mn-ea"/>
                <a:cs typeface="+mn-cs"/>
              </a:rPr>
              <a:t>reviews: </a:t>
            </a:r>
            <a:r>
              <a:rPr lang="en-US" sz="1200" kern="1200" dirty="0" smtClean="0">
                <a:solidFill>
                  <a:schemeClr val="tx1"/>
                </a:solidFill>
                <a:effectLst/>
                <a:latin typeface="+mn-lt"/>
                <a:ea typeface="+mn-ea"/>
                <a:cs typeface="+mn-cs"/>
              </a:rPr>
              <a:t>Perform manual code review of any security related product code.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Static analysis: </a:t>
            </a:r>
            <a:r>
              <a:rPr lang="en-US" sz="1200" kern="1200" dirty="0" smtClean="0">
                <a:solidFill>
                  <a:schemeClr val="tx1"/>
                </a:solidFill>
                <a:effectLst/>
                <a:latin typeface="+mn-lt"/>
                <a:ea typeface="+mn-ea"/>
                <a:cs typeface="+mn-cs"/>
              </a:rPr>
              <a:t>Scan source code with static analysis tools and evaluate the results.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30</a:t>
            </a:fld>
            <a:endParaRPr lang="en-US"/>
          </a:p>
        </p:txBody>
      </p:sp>
    </p:spTree>
    <p:extLst>
      <p:ext uri="{BB962C8B-B14F-4D97-AF65-F5344CB8AC3E}">
        <p14:creationId xmlns:p14="http://schemas.microsoft.com/office/powerpoint/2010/main" val="268186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Vulnerability </a:t>
            </a:r>
            <a:r>
              <a:rPr lang="en-US" sz="1200" b="1" kern="1200" dirty="0" smtClean="0">
                <a:solidFill>
                  <a:schemeClr val="tx1"/>
                </a:solidFill>
                <a:effectLst/>
                <a:latin typeface="+mn-lt"/>
                <a:ea typeface="+mn-ea"/>
                <a:cs typeface="+mn-cs"/>
              </a:rPr>
              <a:t>testing: </a:t>
            </a:r>
            <a:r>
              <a:rPr lang="en-US" sz="1200" kern="1200" dirty="0" smtClean="0">
                <a:solidFill>
                  <a:schemeClr val="tx1"/>
                </a:solidFill>
                <a:effectLst/>
                <a:latin typeface="+mn-lt"/>
                <a:ea typeface="+mn-ea"/>
                <a:cs typeface="+mn-cs"/>
              </a:rPr>
              <a:t>This is the process of identifying, quantifying, and prioritizing (or ranking) the vulnerabilities in a system. Vulnerabilities may occur due to programming mistakes or misconfigurations</a:t>
            </a:r>
            <a:r>
              <a:rPr lang="en-U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31</a:t>
            </a:fld>
            <a:endParaRPr lang="en-US"/>
          </a:p>
        </p:txBody>
      </p:sp>
    </p:spTree>
    <p:extLst>
      <p:ext uri="{BB962C8B-B14F-4D97-AF65-F5344CB8AC3E}">
        <p14:creationId xmlns:p14="http://schemas.microsoft.com/office/powerpoint/2010/main" val="3987998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Pre-release </a:t>
            </a:r>
            <a:r>
              <a:rPr lang="en-US" sz="1200" b="1" kern="1200" dirty="0" smtClean="0">
                <a:solidFill>
                  <a:schemeClr val="tx1"/>
                </a:solidFill>
                <a:effectLst/>
                <a:latin typeface="+mn-lt"/>
                <a:ea typeface="+mn-ea"/>
                <a:cs typeface="+mn-cs"/>
              </a:rPr>
              <a:t>review: </a:t>
            </a:r>
            <a:r>
              <a:rPr lang="en-US" sz="1200" kern="1200" dirty="0" smtClean="0">
                <a:solidFill>
                  <a:schemeClr val="tx1"/>
                </a:solidFill>
                <a:effectLst/>
                <a:latin typeface="+mn-lt"/>
                <a:ea typeface="+mn-ea"/>
                <a:cs typeface="+mn-cs"/>
              </a:rPr>
              <a:t>This activity done to ensure that all security activities and issues are addressed before a release.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32</a:t>
            </a:fld>
            <a:endParaRPr lang="en-US"/>
          </a:p>
        </p:txBody>
      </p:sp>
    </p:spTree>
    <p:extLst>
      <p:ext uri="{BB962C8B-B14F-4D97-AF65-F5344CB8AC3E}">
        <p14:creationId xmlns:p14="http://schemas.microsoft.com/office/powerpoint/2010/main" val="1389669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33</a:t>
            </a:fld>
            <a:endParaRPr lang="en-US"/>
          </a:p>
        </p:txBody>
      </p:sp>
    </p:spTree>
    <p:extLst>
      <p:ext uri="{BB962C8B-B14F-4D97-AF65-F5344CB8AC3E}">
        <p14:creationId xmlns:p14="http://schemas.microsoft.com/office/powerpoint/2010/main" val="3235423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5</a:t>
            </a:fld>
            <a:endParaRPr lang="en-US"/>
          </a:p>
        </p:txBody>
      </p:sp>
    </p:spTree>
    <p:extLst>
      <p:ext uri="{BB962C8B-B14F-4D97-AF65-F5344CB8AC3E}">
        <p14:creationId xmlns:p14="http://schemas.microsoft.com/office/powerpoint/2010/main" val="275531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34</a:t>
            </a:fld>
            <a:endParaRPr lang="en-US"/>
          </a:p>
        </p:txBody>
      </p:sp>
    </p:spTree>
    <p:extLst>
      <p:ext uri="{BB962C8B-B14F-4D97-AF65-F5344CB8AC3E}">
        <p14:creationId xmlns:p14="http://schemas.microsoft.com/office/powerpoint/2010/main" val="23148584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35</a:t>
            </a:fld>
            <a:endParaRPr lang="en-US"/>
          </a:p>
        </p:txBody>
      </p:sp>
    </p:spTree>
    <p:extLst>
      <p:ext uri="{BB962C8B-B14F-4D97-AF65-F5344CB8AC3E}">
        <p14:creationId xmlns:p14="http://schemas.microsoft.com/office/powerpoint/2010/main" val="22322936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36</a:t>
            </a:fld>
            <a:endParaRPr lang="en-US"/>
          </a:p>
        </p:txBody>
      </p:sp>
    </p:spTree>
    <p:extLst>
      <p:ext uri="{BB962C8B-B14F-4D97-AF65-F5344CB8AC3E}">
        <p14:creationId xmlns:p14="http://schemas.microsoft.com/office/powerpoint/2010/main" val="22980077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smtClean="0">
                <a:solidFill>
                  <a:schemeClr val="tx1"/>
                </a:solidFill>
                <a:effectLst/>
                <a:latin typeface="+mn-lt"/>
                <a:ea typeface="+mn-ea"/>
                <a:cs typeface="+mn-cs"/>
              </a:rPr>
              <a:t>The Integration of SSDF into the waterfall SDLC is the most straightforward of our three examples, It’s as simple as sticking relevant SSDF activities at each of the procedural stages of development. </a:t>
            </a:r>
          </a:p>
          <a:p>
            <a:pPr marL="171450" indent="-171450">
              <a:buFontTx/>
              <a:buChar char="-"/>
            </a:pPr>
            <a:r>
              <a:rPr lang="en-US" sz="1200" kern="1200" dirty="0" smtClean="0">
                <a:solidFill>
                  <a:schemeClr val="tx1"/>
                </a:solidFill>
                <a:effectLst/>
                <a:latin typeface="+mn-lt"/>
                <a:ea typeface="+mn-ea"/>
                <a:cs typeface="+mn-cs"/>
              </a:rPr>
              <a:t>However, you will notice that the management of third party components cuts across multiple phases of coding and testing.</a:t>
            </a:r>
          </a:p>
          <a:p>
            <a:pPr marL="171450" indent="-171450">
              <a:buFontTx/>
              <a:buChar char="-"/>
            </a:pPr>
            <a:r>
              <a:rPr lang="en-US" sz="1200" kern="1200" dirty="0" smtClean="0">
                <a:solidFill>
                  <a:schemeClr val="tx1"/>
                </a:solidFill>
                <a:effectLst/>
                <a:latin typeface="+mn-lt"/>
                <a:ea typeface="+mn-ea"/>
                <a:cs typeface="+mn-cs"/>
              </a:rPr>
              <a:t>Static analysis can also occurs in different stages of development as depicted in the diagram below. In our waterfall SDLC depiction, static analysis occurs at the initial code build by a developer and the integrated build with code developed by other developers or teams.</a:t>
            </a:r>
          </a:p>
          <a:p>
            <a:pPr marL="171450" lvl="0" indent="-171450">
              <a:buFontTx/>
              <a:buChar cha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37</a:t>
            </a:fld>
            <a:endParaRPr lang="en-US"/>
          </a:p>
        </p:txBody>
      </p:sp>
    </p:spTree>
    <p:extLst>
      <p:ext uri="{BB962C8B-B14F-4D97-AF65-F5344CB8AC3E}">
        <p14:creationId xmlns:p14="http://schemas.microsoft.com/office/powerpoint/2010/main" val="10417719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the diagram shows, the SDLC activities of software design, building, and unit testing occur in each iteration or sprint. As a result, the relevant SSDF activities of code review, static analysis, and vulnerability testing should also occur in every iteration.</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Examples</a:t>
            </a:r>
            <a:r>
              <a:rPr lang="en-US" sz="1200" kern="1200" baseline="0" dirty="0" smtClean="0">
                <a:solidFill>
                  <a:schemeClr val="tx1"/>
                </a:solidFill>
                <a:effectLst/>
                <a:latin typeface="+mn-lt"/>
                <a:ea typeface="+mn-ea"/>
                <a:cs typeface="+mn-cs"/>
              </a:rPr>
              <a:t> are agile, of which scrum is one variety.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38</a:t>
            </a:fld>
            <a:endParaRPr lang="en-US"/>
          </a:p>
        </p:txBody>
      </p:sp>
    </p:spTree>
    <p:extLst>
      <p:ext uri="{BB962C8B-B14F-4D97-AF65-F5344CB8AC3E}">
        <p14:creationId xmlns:p14="http://schemas.microsoft.com/office/powerpoint/2010/main" val="28134766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difference in SSDF integration in this case, compared with Iterative development, is that vulnerability testing after the integration build must be automated, as must the release review i.e. all security testing, static analysis, and release reviews must be built into the automated deployment pipeline.</a:t>
            </a:r>
          </a:p>
          <a:p>
            <a:pPr marL="0" lvl="0" indent="0">
              <a:buFontTx/>
              <a:buNone/>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39</a:t>
            </a:fld>
            <a:endParaRPr lang="en-US"/>
          </a:p>
        </p:txBody>
      </p:sp>
    </p:spTree>
    <p:extLst>
      <p:ext uri="{BB962C8B-B14F-4D97-AF65-F5344CB8AC3E}">
        <p14:creationId xmlns:p14="http://schemas.microsoft.com/office/powerpoint/2010/main" val="3433827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40</a:t>
            </a:fld>
            <a:endParaRPr lang="en-US"/>
          </a:p>
        </p:txBody>
      </p:sp>
    </p:spTree>
    <p:extLst>
      <p:ext uri="{BB962C8B-B14F-4D97-AF65-F5344CB8AC3E}">
        <p14:creationId xmlns:p14="http://schemas.microsoft.com/office/powerpoint/2010/main" val="2444648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sz="1200" kern="1200" dirty="0" smtClean="0">
                <a:solidFill>
                  <a:schemeClr val="tx1"/>
                </a:solidFill>
                <a:effectLst/>
                <a:latin typeface="+mn-lt"/>
                <a:ea typeface="+mn-ea"/>
                <a:cs typeface="+mn-cs"/>
              </a:rPr>
              <a:t>A clarification of the participants in the SDL process, their roles and responsibilities. </a:t>
            </a:r>
          </a:p>
          <a:p>
            <a:pPr marL="171450" lvl="0" indent="-171450">
              <a:buFontTx/>
              <a:buChar char="-"/>
            </a:pPr>
            <a:r>
              <a:rPr lang="en-US" sz="1200" kern="1200" dirty="0" smtClean="0">
                <a:solidFill>
                  <a:schemeClr val="tx1"/>
                </a:solidFill>
                <a:effectLst/>
                <a:latin typeface="+mn-lt"/>
                <a:ea typeface="+mn-ea"/>
                <a:cs typeface="+mn-cs"/>
              </a:rPr>
              <a:t>Examples of such roles/ participants are: SDL Leads (oversee SDL execution), SDL closers (validate proper execution of security activities), and domain expert reviewers (security domain experts i.e. cryptography).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41</a:t>
            </a:fld>
            <a:endParaRPr lang="en-US"/>
          </a:p>
        </p:txBody>
      </p:sp>
    </p:spTree>
    <p:extLst>
      <p:ext uri="{BB962C8B-B14F-4D97-AF65-F5344CB8AC3E}">
        <p14:creationId xmlns:p14="http://schemas.microsoft.com/office/powerpoint/2010/main" val="19196135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sz="1200" kern="1200" dirty="0" smtClean="0">
                <a:solidFill>
                  <a:schemeClr val="tx1"/>
                </a:solidFill>
                <a:effectLst/>
                <a:latin typeface="+mn-lt"/>
                <a:ea typeface="+mn-ea"/>
                <a:cs typeface="+mn-cs"/>
              </a:rPr>
              <a:t>SSDF’s lean approach means that every SSDF activity is directly related to building working software.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smtClean="0">
                <a:solidFill>
                  <a:schemeClr val="tx1"/>
                </a:solidFill>
                <a:effectLst/>
                <a:latin typeface="+mn-lt"/>
                <a:ea typeface="+mn-ea"/>
                <a:cs typeface="+mn-cs"/>
              </a:rPr>
              <a:t>This encourages developers, by easing their adoption of SDL activities into the appropriate phases of software development.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Project</a:t>
            </a:r>
            <a:r>
              <a:rPr lang="en-US" sz="1200" kern="1200" baseline="0" dirty="0" smtClean="0">
                <a:solidFill>
                  <a:schemeClr val="tx1"/>
                </a:solidFill>
                <a:effectLst/>
                <a:latin typeface="+mn-lt"/>
                <a:ea typeface="+mn-ea"/>
                <a:cs typeface="+mn-cs"/>
              </a:rPr>
              <a:t> management </a:t>
            </a:r>
            <a:r>
              <a:rPr lang="en-US" sz="1200" kern="1200" baseline="0" dirty="0" smtClean="0">
                <a:solidFill>
                  <a:schemeClr val="tx1"/>
                </a:solidFill>
                <a:effectLst/>
                <a:latin typeface="+mn-lt"/>
                <a:ea typeface="+mn-ea"/>
                <a:cs typeface="+mn-cs"/>
              </a:rPr>
              <a:t>activities </a:t>
            </a:r>
            <a:r>
              <a:rPr lang="en-US" sz="1200" kern="1200" baseline="0" dirty="0" smtClean="0">
                <a:solidFill>
                  <a:schemeClr val="tx1"/>
                </a:solidFill>
                <a:effectLst/>
                <a:latin typeface="+mn-lt"/>
                <a:ea typeface="+mn-ea"/>
                <a:cs typeface="+mn-cs"/>
              </a:rPr>
              <a:t>and check box items like “review documentation” isn’t part of SSDF.</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42</a:t>
            </a:fld>
            <a:endParaRPr lang="en-US"/>
          </a:p>
        </p:txBody>
      </p:sp>
    </p:spTree>
    <p:extLst>
      <p:ext uri="{BB962C8B-B14F-4D97-AF65-F5344CB8AC3E}">
        <p14:creationId xmlns:p14="http://schemas.microsoft.com/office/powerpoint/2010/main" val="21038782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smtClean="0">
                <a:solidFill>
                  <a:schemeClr val="tx1"/>
                </a:solidFill>
                <a:effectLst/>
                <a:latin typeface="+mn-lt"/>
                <a:ea typeface="+mn-ea"/>
                <a:cs typeface="+mn-cs"/>
              </a:rPr>
              <a:t>This solution provides a description of which security activities should be re-visited during SDL execution,</a:t>
            </a:r>
            <a:r>
              <a:rPr lang="en-US" sz="1200" kern="1200" baseline="0" dirty="0" smtClean="0">
                <a:solidFill>
                  <a:schemeClr val="tx1"/>
                </a:solidFill>
                <a:effectLst/>
                <a:latin typeface="+mn-lt"/>
                <a:ea typeface="+mn-ea"/>
                <a:cs typeface="+mn-cs"/>
              </a:rPr>
              <a:t> why and when</a:t>
            </a:r>
            <a:r>
              <a:rPr lang="en-US" sz="1200" kern="1200" dirty="0" smtClean="0">
                <a:solidFill>
                  <a:schemeClr val="tx1"/>
                </a:solidFill>
                <a:effectLst/>
                <a:latin typeface="+mn-lt"/>
                <a:ea typeface="+mn-ea"/>
                <a:cs typeface="+mn-cs"/>
              </a:rPr>
              <a:t>. </a:t>
            </a:r>
          </a:p>
          <a:p>
            <a:pPr marL="171450" indent="-171450">
              <a:buFontTx/>
              <a:buChar char="-"/>
            </a:pPr>
            <a:r>
              <a:rPr lang="en-US" sz="1200" kern="1200" dirty="0" smtClean="0">
                <a:solidFill>
                  <a:schemeClr val="tx1"/>
                </a:solidFill>
                <a:effectLst/>
                <a:latin typeface="+mn-lt"/>
                <a:ea typeface="+mn-ea"/>
                <a:cs typeface="+mn-cs"/>
              </a:rPr>
              <a:t>This is of particular importance for iterative SDLCs like Iterative and Continuous Deployment. </a:t>
            </a:r>
          </a:p>
          <a:p>
            <a:pPr marL="171450" indent="-171450">
              <a:buFontTx/>
              <a:buChar char="-"/>
            </a:pPr>
            <a:r>
              <a:rPr lang="en-US" sz="1200" kern="1200" dirty="0" smtClean="0">
                <a:solidFill>
                  <a:schemeClr val="tx1"/>
                </a:solidFill>
                <a:effectLst/>
                <a:latin typeface="+mn-lt"/>
                <a:ea typeface="+mn-ea"/>
                <a:cs typeface="+mn-cs"/>
              </a:rPr>
              <a:t>Such SDLCs involve incremental modification to the </a:t>
            </a:r>
            <a:r>
              <a:rPr lang="en-US" sz="1200" kern="1200" dirty="0" smtClean="0">
                <a:solidFill>
                  <a:schemeClr val="tx1"/>
                </a:solidFill>
                <a:effectLst/>
                <a:latin typeface="+mn-lt"/>
                <a:ea typeface="+mn-ea"/>
                <a:cs typeface="+mn-cs"/>
              </a:rPr>
              <a:t>architecture, design,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implementation etc. </a:t>
            </a:r>
            <a:r>
              <a:rPr lang="en-US" sz="1200" kern="1200" dirty="0" smtClean="0">
                <a:solidFill>
                  <a:schemeClr val="tx1"/>
                </a:solidFill>
                <a:effectLst/>
                <a:latin typeface="+mn-lt"/>
                <a:ea typeface="+mn-ea"/>
                <a:cs typeface="+mn-cs"/>
              </a:rPr>
              <a:t>through periodic development intervals called sprints.</a:t>
            </a:r>
          </a:p>
          <a:p>
            <a:pPr marL="171450" indent="-171450">
              <a:buFontTx/>
              <a:buChar char="-"/>
            </a:pPr>
            <a:r>
              <a:rPr lang="en-US" sz="1200" kern="1200" dirty="0" smtClean="0">
                <a:solidFill>
                  <a:schemeClr val="tx1"/>
                </a:solidFill>
                <a:effectLst/>
                <a:latin typeface="+mn-lt"/>
                <a:ea typeface="+mn-ea"/>
                <a:cs typeface="+mn-cs"/>
              </a:rPr>
              <a:t>An example of a security activity that should be revisited is threat modeling. Whenever the architecture of the system changes, the threat model</a:t>
            </a:r>
            <a:r>
              <a:rPr lang="en-US" sz="1200" kern="1200" baseline="0" dirty="0" smtClean="0">
                <a:solidFill>
                  <a:schemeClr val="tx1"/>
                </a:solidFill>
                <a:effectLst/>
                <a:latin typeface="+mn-lt"/>
                <a:ea typeface="+mn-ea"/>
                <a:cs typeface="+mn-cs"/>
              </a:rPr>
              <a:t> and</a:t>
            </a:r>
            <a:r>
              <a:rPr lang="en-US" sz="1200" kern="1200" dirty="0" smtClean="0">
                <a:solidFill>
                  <a:schemeClr val="tx1"/>
                </a:solidFill>
                <a:effectLst/>
                <a:latin typeface="+mn-lt"/>
                <a:ea typeface="+mn-ea"/>
                <a:cs typeface="+mn-cs"/>
              </a:rPr>
              <a:t> security architecture, and the security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design should be reviewed for any new gaps and/or entry points.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43</a:t>
            </a:fld>
            <a:endParaRPr lang="en-US"/>
          </a:p>
        </p:txBody>
      </p:sp>
    </p:spTree>
    <p:extLst>
      <p:ext uri="{BB962C8B-B14F-4D97-AF65-F5344CB8AC3E}">
        <p14:creationId xmlns:p14="http://schemas.microsoft.com/office/powerpoint/2010/main" val="4014488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6</a:t>
            </a:fld>
            <a:endParaRPr lang="en-US"/>
          </a:p>
        </p:txBody>
      </p:sp>
    </p:spTree>
    <p:extLst>
      <p:ext uri="{BB962C8B-B14F-4D97-AF65-F5344CB8AC3E}">
        <p14:creationId xmlns:p14="http://schemas.microsoft.com/office/powerpoint/2010/main" val="1218984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1200" kern="1200" dirty="0" smtClean="0">
                <a:solidFill>
                  <a:schemeClr val="tx1"/>
                </a:solidFill>
                <a:effectLst/>
                <a:latin typeface="+mn-lt"/>
                <a:ea typeface="+mn-ea"/>
                <a:cs typeface="+mn-cs"/>
              </a:rPr>
              <a:t>Incremental releases with minor code or feature changes can build on prior SDLs for the relevant project. </a:t>
            </a:r>
          </a:p>
          <a:p>
            <a:pPr marL="171450" indent="-171450">
              <a:buFontTx/>
              <a:buChar char="-"/>
            </a:pPr>
            <a:r>
              <a:rPr lang="en-US" sz="1200" kern="1200" dirty="0" smtClean="0">
                <a:solidFill>
                  <a:schemeClr val="tx1"/>
                </a:solidFill>
                <a:effectLst/>
                <a:latin typeface="+mn-lt"/>
                <a:ea typeface="+mn-ea"/>
                <a:cs typeface="+mn-cs"/>
              </a:rPr>
              <a:t>This requires that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Re-visitation recommendations should be consulted for each security activity to be carried out in the new release</a:t>
            </a:r>
            <a:endParaRPr lang="en-US" sz="1200" dirty="0">
              <a:solidFill>
                <a:srgbClr val="057FAF"/>
              </a:solidFill>
              <a:latin typeface="Montserrat Ultra Light" charset="0"/>
              <a:ea typeface="Montserrat Ultra Light" charset="0"/>
              <a:cs typeface="Montserrat Ultra Light" charset="0"/>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44</a:t>
            </a:fld>
            <a:endParaRPr lang="en-US"/>
          </a:p>
        </p:txBody>
      </p:sp>
    </p:spTree>
    <p:extLst>
      <p:ext uri="{BB962C8B-B14F-4D97-AF65-F5344CB8AC3E}">
        <p14:creationId xmlns:p14="http://schemas.microsoft.com/office/powerpoint/2010/main" val="3758674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dirty="0" smtClean="0">
                <a:solidFill>
                  <a:srgbClr val="057FAF"/>
                </a:solidFill>
                <a:latin typeface="Montserrat Ultra Light" charset="0"/>
                <a:ea typeface="Montserrat Ultra Light" charset="0"/>
                <a:cs typeface="Montserrat Ultra Light" charset="0"/>
              </a:rPr>
              <a:t>Is</a:t>
            </a:r>
            <a:r>
              <a:rPr lang="en-US" sz="1200" baseline="0" dirty="0" smtClean="0">
                <a:solidFill>
                  <a:srgbClr val="057FAF"/>
                </a:solidFill>
                <a:latin typeface="Montserrat Ultra Light" charset="0"/>
                <a:ea typeface="Montserrat Ultra Light" charset="0"/>
                <a:cs typeface="Montserrat Ultra Light" charset="0"/>
              </a:rPr>
              <a:t> the software a web app… do web vulnerability testing, test for XSS, CSRF etc.</a:t>
            </a:r>
          </a:p>
          <a:p>
            <a:pPr marL="0" indent="0">
              <a:buFontTx/>
              <a:buNone/>
            </a:pPr>
            <a:endParaRPr lang="en-US" sz="1200" baseline="0" dirty="0" smtClean="0">
              <a:solidFill>
                <a:srgbClr val="057FAF"/>
              </a:solidFill>
              <a:latin typeface="Montserrat Ultra Light" charset="0"/>
              <a:ea typeface="Montserrat Ultra Light" charset="0"/>
              <a:cs typeface="Montserrat Ultra Light" charset="0"/>
            </a:endParaRPr>
          </a:p>
          <a:p>
            <a:pPr marL="0" indent="0">
              <a:buFontTx/>
              <a:buNone/>
            </a:pPr>
            <a:r>
              <a:rPr lang="en-US" sz="1200" baseline="0" dirty="0" smtClean="0">
                <a:solidFill>
                  <a:srgbClr val="057FAF"/>
                </a:solidFill>
                <a:latin typeface="Montserrat Ultra Light" charset="0"/>
                <a:ea typeface="Montserrat Ultra Light" charset="0"/>
                <a:cs typeface="Montserrat Ultra Light" charset="0"/>
              </a:rPr>
              <a:t>Increasingly, there are tools in the market that aid this effort: SD Elements, Threat modeler, </a:t>
            </a:r>
            <a:r>
              <a:rPr lang="en-US" sz="1200" baseline="0" dirty="0" err="1" smtClean="0">
                <a:solidFill>
                  <a:srgbClr val="057FAF"/>
                </a:solidFill>
                <a:latin typeface="Montserrat Ultra Light" charset="0"/>
                <a:ea typeface="Montserrat Ultra Light" charset="0"/>
                <a:cs typeface="Montserrat Ultra Light" charset="0"/>
              </a:rPr>
              <a:t>Irius</a:t>
            </a:r>
            <a:r>
              <a:rPr lang="en-US" sz="1200" baseline="0" dirty="0" smtClean="0">
                <a:solidFill>
                  <a:srgbClr val="057FAF"/>
                </a:solidFill>
                <a:latin typeface="Montserrat Ultra Light" charset="0"/>
                <a:ea typeface="Montserrat Ultra Light" charset="0"/>
                <a:cs typeface="Montserrat Ultra Light" charset="0"/>
              </a:rPr>
              <a:t> Risk &gt;&gt; None endorsed by Intel Corporation</a:t>
            </a:r>
            <a:endParaRPr lang="en-US" sz="1200" dirty="0" smtClean="0">
              <a:solidFill>
                <a:srgbClr val="057FAF"/>
              </a:solidFill>
              <a:latin typeface="Montserrat Ultra Light" charset="0"/>
              <a:ea typeface="Montserrat Ultra Light" charset="0"/>
              <a:cs typeface="Montserrat Ultra Light" charset="0"/>
            </a:endParaRPr>
          </a:p>
          <a:p>
            <a:pPr marL="0" indent="0">
              <a:buFontTx/>
              <a:buNone/>
            </a:pPr>
            <a:endParaRPr lang="en-US" sz="1200" dirty="0" smtClean="0">
              <a:solidFill>
                <a:srgbClr val="057FAF"/>
              </a:solidFill>
              <a:latin typeface="Montserrat Ultra Light" charset="0"/>
              <a:ea typeface="Montserrat Ultra Light" charset="0"/>
              <a:cs typeface="Montserrat Ultra Light" charset="0"/>
            </a:endParaRPr>
          </a:p>
          <a:p>
            <a:pPr marL="0" indent="0">
              <a:buFontTx/>
              <a:buNone/>
            </a:pPr>
            <a:r>
              <a:rPr lang="en-US" sz="1200" dirty="0" smtClean="0">
                <a:solidFill>
                  <a:srgbClr val="057FAF"/>
                </a:solidFill>
                <a:latin typeface="Montserrat Ultra Light" charset="0"/>
                <a:ea typeface="Montserrat Ultra Light" charset="0"/>
                <a:cs typeface="Montserrat Ultra Light" charset="0"/>
              </a:rPr>
              <a:t>&lt;image source: https://personalgreatnessinstitute.com/2018/05/10/smart-goals-specific/&gt;</a:t>
            </a:r>
            <a:endParaRPr lang="en-US" sz="1200" dirty="0">
              <a:solidFill>
                <a:srgbClr val="057FAF"/>
              </a:solidFill>
              <a:latin typeface="Montserrat Ultra Light" charset="0"/>
              <a:ea typeface="Montserrat Ultra Light" charset="0"/>
              <a:cs typeface="Montserrat Ultra Light" charset="0"/>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45</a:t>
            </a:fld>
            <a:endParaRPr lang="en-US"/>
          </a:p>
        </p:txBody>
      </p:sp>
    </p:spTree>
    <p:extLst>
      <p:ext uri="{BB962C8B-B14F-4D97-AF65-F5344CB8AC3E}">
        <p14:creationId xmlns:p14="http://schemas.microsoft.com/office/powerpoint/2010/main" val="709164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Q: In waterfall, why do you list SA twice</a:t>
            </a:r>
          </a:p>
          <a:p>
            <a:r>
              <a:rPr lang="en-US" sz="1200" b="0" i="0" kern="1200" dirty="0" smtClean="0">
                <a:solidFill>
                  <a:schemeClr val="tx1"/>
                </a:solidFill>
                <a:effectLst/>
                <a:latin typeface="+mn-lt"/>
                <a:ea typeface="+mn-ea"/>
                <a:cs typeface="+mn-cs"/>
              </a:rPr>
              <a:t>A: Because SA should be done by the dev to make sure they don’t commit any SA errors (cost savings) but it should also be done across the entire code base to make sure no new errors or </a:t>
            </a:r>
            <a:r>
              <a:rPr lang="en-US" sz="1200" b="0" i="0" kern="1200" dirty="0" err="1" smtClean="0">
                <a:solidFill>
                  <a:schemeClr val="tx1"/>
                </a:solidFill>
                <a:effectLst/>
                <a:latin typeface="+mn-lt"/>
                <a:ea typeface="+mn-ea"/>
                <a:cs typeface="+mn-cs"/>
              </a:rPr>
              <a:t>goingin</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Q: Why do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testing at Unit Test?</a:t>
            </a:r>
          </a:p>
          <a:p>
            <a:r>
              <a:rPr lang="en-US" sz="1200" b="0" i="0" kern="1200" dirty="0" smtClean="0">
                <a:solidFill>
                  <a:schemeClr val="tx1"/>
                </a:solidFill>
                <a:effectLst/>
                <a:latin typeface="+mn-lt"/>
                <a:ea typeface="+mn-ea"/>
                <a:cs typeface="+mn-cs"/>
              </a:rPr>
              <a:t>A: Push left. The more you can push left, the greater the cost savings.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 the unit (input validation for example) and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 the </a:t>
            </a:r>
            <a:r>
              <a:rPr lang="en-US" sz="1200" b="0" i="0" kern="1200" dirty="0" err="1" smtClean="0">
                <a:solidFill>
                  <a:schemeClr val="tx1"/>
                </a:solidFill>
                <a:effectLst/>
                <a:latin typeface="+mn-lt"/>
                <a:ea typeface="+mn-ea"/>
                <a:cs typeface="+mn-cs"/>
              </a:rPr>
              <a:t>syste</a:t>
            </a:r>
            <a:r>
              <a:rPr lang="en-US" sz="1200" b="0" i="0" kern="1200" dirty="0" smtClean="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46</a:t>
            </a:fld>
            <a:endParaRPr lang="en-US"/>
          </a:p>
        </p:txBody>
      </p:sp>
    </p:spTree>
    <p:extLst>
      <p:ext uri="{BB962C8B-B14F-4D97-AF65-F5344CB8AC3E}">
        <p14:creationId xmlns:p14="http://schemas.microsoft.com/office/powerpoint/2010/main" val="3896730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47</a:t>
            </a:fld>
            <a:endParaRPr lang="en-US"/>
          </a:p>
        </p:txBody>
      </p:sp>
    </p:spTree>
    <p:extLst>
      <p:ext uri="{BB962C8B-B14F-4D97-AF65-F5344CB8AC3E}">
        <p14:creationId xmlns:p14="http://schemas.microsoft.com/office/powerpoint/2010/main" val="966191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Q: In waterfall, why do you list SA twice</a:t>
            </a:r>
          </a:p>
          <a:p>
            <a:r>
              <a:rPr lang="en-US" sz="1200" b="0" i="0" kern="1200" dirty="0" smtClean="0">
                <a:solidFill>
                  <a:schemeClr val="tx1"/>
                </a:solidFill>
                <a:effectLst/>
                <a:latin typeface="+mn-lt"/>
                <a:ea typeface="+mn-ea"/>
                <a:cs typeface="+mn-cs"/>
              </a:rPr>
              <a:t>A: Because SA should be done by the dev to make sure they don’t commit any SA errors (cost savings) but it should also be done across the entire code base to make sure no new errors or </a:t>
            </a:r>
            <a:r>
              <a:rPr lang="en-US" sz="1200" b="0" i="0" kern="1200" dirty="0" err="1" smtClean="0">
                <a:solidFill>
                  <a:schemeClr val="tx1"/>
                </a:solidFill>
                <a:effectLst/>
                <a:latin typeface="+mn-lt"/>
                <a:ea typeface="+mn-ea"/>
                <a:cs typeface="+mn-cs"/>
              </a:rPr>
              <a:t>goingin</a:t>
            </a:r>
            <a:r>
              <a:rPr lang="en-US" sz="1200" b="0" i="0" kern="120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Q: Why do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testing at Unit Test?</a:t>
            </a:r>
          </a:p>
          <a:p>
            <a:r>
              <a:rPr lang="en-US" sz="1200" b="0" i="0" kern="1200" dirty="0" smtClean="0">
                <a:solidFill>
                  <a:schemeClr val="tx1"/>
                </a:solidFill>
                <a:effectLst/>
                <a:latin typeface="+mn-lt"/>
                <a:ea typeface="+mn-ea"/>
                <a:cs typeface="+mn-cs"/>
              </a:rPr>
              <a:t>A: Push left. The more you can push left, the greater the cost savings.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 the unit (input validation for example) and </a:t>
            </a:r>
            <a:r>
              <a:rPr lang="en-US" sz="1200" b="0" i="0" kern="1200" dirty="0" err="1" smtClean="0">
                <a:solidFill>
                  <a:schemeClr val="tx1"/>
                </a:solidFill>
                <a:effectLst/>
                <a:latin typeface="+mn-lt"/>
                <a:ea typeface="+mn-ea"/>
                <a:cs typeface="+mn-cs"/>
              </a:rPr>
              <a:t>vul</a:t>
            </a:r>
            <a:r>
              <a:rPr lang="en-US" sz="1200" b="0" i="0" kern="1200" dirty="0" smtClean="0">
                <a:solidFill>
                  <a:schemeClr val="tx1"/>
                </a:solidFill>
                <a:effectLst/>
                <a:latin typeface="+mn-lt"/>
                <a:ea typeface="+mn-ea"/>
                <a:cs typeface="+mn-cs"/>
              </a:rPr>
              <a:t> test the </a:t>
            </a:r>
            <a:r>
              <a:rPr lang="en-US" sz="1200" b="0" i="0" kern="1200" dirty="0" err="1" smtClean="0">
                <a:solidFill>
                  <a:schemeClr val="tx1"/>
                </a:solidFill>
                <a:effectLst/>
                <a:latin typeface="+mn-lt"/>
                <a:ea typeface="+mn-ea"/>
                <a:cs typeface="+mn-cs"/>
              </a:rPr>
              <a:t>syste</a:t>
            </a:r>
            <a:r>
              <a:rPr lang="en-US" sz="1200" b="0" i="0" kern="1200" dirty="0" smtClean="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48</a:t>
            </a:fld>
            <a:endParaRPr lang="en-US"/>
          </a:p>
        </p:txBody>
      </p:sp>
    </p:spTree>
    <p:extLst>
      <p:ext uri="{BB962C8B-B14F-4D97-AF65-F5344CB8AC3E}">
        <p14:creationId xmlns:p14="http://schemas.microsoft.com/office/powerpoint/2010/main" val="37943021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49</a:t>
            </a:fld>
            <a:endParaRPr lang="en-US"/>
          </a:p>
        </p:txBody>
      </p:sp>
    </p:spTree>
    <p:extLst>
      <p:ext uri="{BB962C8B-B14F-4D97-AF65-F5344CB8AC3E}">
        <p14:creationId xmlns:p14="http://schemas.microsoft.com/office/powerpoint/2010/main" val="33838752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50</a:t>
            </a:fld>
            <a:endParaRPr lang="en-US"/>
          </a:p>
        </p:txBody>
      </p:sp>
    </p:spTree>
    <p:extLst>
      <p:ext uri="{BB962C8B-B14F-4D97-AF65-F5344CB8AC3E}">
        <p14:creationId xmlns:p14="http://schemas.microsoft.com/office/powerpoint/2010/main" val="25685589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51</a:t>
            </a:fld>
            <a:endParaRPr lang="en-US"/>
          </a:p>
        </p:txBody>
      </p:sp>
    </p:spTree>
    <p:extLst>
      <p:ext uri="{BB962C8B-B14F-4D97-AF65-F5344CB8AC3E}">
        <p14:creationId xmlns:p14="http://schemas.microsoft.com/office/powerpoint/2010/main" val="36695668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52</a:t>
            </a:fld>
            <a:endParaRPr lang="en-US"/>
          </a:p>
        </p:txBody>
      </p:sp>
    </p:spTree>
    <p:extLst>
      <p:ext uri="{BB962C8B-B14F-4D97-AF65-F5344CB8AC3E}">
        <p14:creationId xmlns:p14="http://schemas.microsoft.com/office/powerpoint/2010/main" val="37698217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483F1DA-B737-486E-A7D5-28EC86F43D6C}" type="slidenum">
              <a:rPr lang="en-US" smtClean="0"/>
              <a:t>53</a:t>
            </a:fld>
            <a:endParaRPr lang="en-US"/>
          </a:p>
        </p:txBody>
      </p:sp>
    </p:spTree>
    <p:extLst>
      <p:ext uri="{BB962C8B-B14F-4D97-AF65-F5344CB8AC3E}">
        <p14:creationId xmlns:p14="http://schemas.microsoft.com/office/powerpoint/2010/main" val="1318817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E" baseline="0" dirty="0" smtClean="0"/>
              <a:t>So we’ve got software everywhere</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How many devices are you carrying right now? Are you including your car? Your refrigerator? Your TV and audio system?</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7</a:t>
            </a:fld>
            <a:endParaRPr lang="en-US"/>
          </a:p>
        </p:txBody>
      </p:sp>
    </p:spTree>
    <p:extLst>
      <p:ext uri="{BB962C8B-B14F-4D97-AF65-F5344CB8AC3E}">
        <p14:creationId xmlns:p14="http://schemas.microsoft.com/office/powerpoint/2010/main" val="1720991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Lines of code - Linux kernel info from Wikipedia</a:t>
            </a:r>
          </a:p>
          <a:p>
            <a:pPr marL="171450" indent="-171450">
              <a:buFontTx/>
              <a:buChar char="-"/>
            </a:pPr>
            <a:r>
              <a:rPr lang="en-US" dirty="0" smtClean="0"/>
              <a:t>Harvard Business Review  - June 2010 https://hbr.org/2010/06/why-dinosaurs-will-keep-ruling-the-auto-industry</a:t>
            </a:r>
          </a:p>
          <a:p>
            <a:pPr marL="171450" indent="-171450">
              <a:buFontTx/>
              <a:buChar char="-"/>
            </a:pPr>
            <a:r>
              <a:rPr lang="en-US" dirty="0" smtClean="0"/>
              <a:t>IEEE Blog - </a:t>
            </a:r>
            <a:r>
              <a:rPr lang="en-US" dirty="0" err="1" smtClean="0"/>
              <a:t>Saracco</a:t>
            </a:r>
            <a:r>
              <a:rPr lang="en-US" dirty="0" smtClean="0"/>
              <a:t> January 2016 http://sites.ieee.org/futuredirections/2016/01/13/guess-what-requires-150-million-lines-of-code/</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8</a:t>
            </a:fld>
            <a:endParaRPr lang="en-US"/>
          </a:p>
        </p:txBody>
      </p:sp>
    </p:spTree>
    <p:extLst>
      <p:ext uri="{BB962C8B-B14F-4D97-AF65-F5344CB8AC3E}">
        <p14:creationId xmlns:p14="http://schemas.microsoft.com/office/powerpoint/2010/main" val="1392641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Lines of code - Linux kernel info from Wikipedia</a:t>
            </a:r>
          </a:p>
          <a:p>
            <a:pPr marL="171450" indent="-171450">
              <a:buFontTx/>
              <a:buChar char="-"/>
            </a:pPr>
            <a:r>
              <a:rPr lang="en-US" dirty="0" smtClean="0"/>
              <a:t>Harvard Business Review  - June 2010 https://hbr.org/2010/06/why-dinosaurs-will-keep-ruling-the-auto-industry</a:t>
            </a:r>
          </a:p>
          <a:p>
            <a:pPr marL="171450" indent="-171450">
              <a:buFontTx/>
              <a:buChar char="-"/>
            </a:pPr>
            <a:r>
              <a:rPr lang="en-US" dirty="0" smtClean="0"/>
              <a:t>IEEE Blog - </a:t>
            </a:r>
            <a:r>
              <a:rPr lang="en-US" dirty="0" err="1" smtClean="0"/>
              <a:t>Saracco</a:t>
            </a:r>
            <a:r>
              <a:rPr lang="en-US" dirty="0" smtClean="0"/>
              <a:t> January 2016 http://sites.ieee.org/futuredirections/2016/01/13/guess-what-requires-150-million-lines-of-code/</a:t>
            </a: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9</a:t>
            </a:fld>
            <a:endParaRPr lang="en-US"/>
          </a:p>
        </p:txBody>
      </p:sp>
    </p:spTree>
    <p:extLst>
      <p:ext uri="{BB962C8B-B14F-4D97-AF65-F5344CB8AC3E}">
        <p14:creationId xmlns:p14="http://schemas.microsoft.com/office/powerpoint/2010/main" val="1745854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The waterfall </a:t>
            </a:r>
            <a:r>
              <a:rPr lang="en-US" sz="1200" kern="1200" dirty="0" smtClean="0">
                <a:solidFill>
                  <a:schemeClr val="tx1"/>
                </a:solidFill>
                <a:effectLst/>
                <a:latin typeface="+mn-lt"/>
                <a:ea typeface="+mn-ea"/>
                <a:cs typeface="+mn-cs"/>
              </a:rPr>
              <a:t>approach to the SDLC consists </a:t>
            </a:r>
            <a:r>
              <a:rPr lang="en-US" sz="1200" kern="1200" dirty="0" smtClean="0">
                <a:solidFill>
                  <a:schemeClr val="tx1"/>
                </a:solidFill>
                <a:effectLst/>
                <a:latin typeface="+mn-lt"/>
                <a:ea typeface="+mn-ea"/>
                <a:cs typeface="+mn-cs"/>
              </a:rPr>
              <a:t>of</a:t>
            </a:r>
            <a:r>
              <a:rPr lang="en-US" sz="1200" kern="1200" baseline="0" dirty="0" smtClean="0">
                <a:solidFill>
                  <a:schemeClr val="tx1"/>
                </a:solidFill>
                <a:effectLst/>
                <a:latin typeface="+mn-lt"/>
                <a:ea typeface="+mn-ea"/>
                <a:cs typeface="+mn-cs"/>
              </a:rPr>
              <a:t> different </a:t>
            </a:r>
            <a:r>
              <a:rPr lang="en-US" sz="1200" kern="1200" dirty="0" smtClean="0">
                <a:solidFill>
                  <a:schemeClr val="tx1"/>
                </a:solidFill>
                <a:effectLst/>
                <a:latin typeface="+mn-lt"/>
                <a:ea typeface="+mn-ea"/>
                <a:cs typeface="+mn-cs"/>
              </a:rPr>
              <a:t>phases </a:t>
            </a:r>
            <a:r>
              <a:rPr lang="en-US" sz="1200" kern="1200" dirty="0" smtClean="0">
                <a:solidFill>
                  <a:schemeClr val="tx1"/>
                </a:solidFill>
                <a:effectLst/>
                <a:latin typeface="+mn-lt"/>
                <a:ea typeface="+mn-ea"/>
                <a:cs typeface="+mn-cs"/>
              </a:rPr>
              <a:t>that are tackled in sequence:</a:t>
            </a:r>
            <a:endParaRPr lang="en-US" dirty="0" smtClean="0"/>
          </a:p>
          <a:p>
            <a:pPr marL="171450" indent="-171450">
              <a:buFontTx/>
              <a:buChar char="-"/>
            </a:pPr>
            <a:r>
              <a:rPr lang="en-US" sz="1200" b="1" kern="1200" dirty="0" smtClean="0">
                <a:solidFill>
                  <a:schemeClr val="tx1"/>
                </a:solidFill>
                <a:effectLst/>
                <a:latin typeface="+mn-lt"/>
                <a:ea typeface="+mn-ea"/>
                <a:cs typeface="+mn-cs"/>
              </a:rPr>
              <a:t>Iterative software development </a:t>
            </a:r>
            <a:r>
              <a:rPr lang="en-US" sz="1200" kern="1200" dirty="0" smtClean="0">
                <a:solidFill>
                  <a:schemeClr val="tx1"/>
                </a:solidFill>
                <a:effectLst/>
                <a:latin typeface="+mn-lt"/>
                <a:ea typeface="+mn-ea"/>
                <a:cs typeface="+mn-cs"/>
              </a:rPr>
              <a:t>involves iterative stages where the product is incrementally developed through phases similar to the six described for waterfall. But in this case, each iteration, often referred to as a sprint, is used to refine the product. Much fewer time and effort is spent on upfront analysis and design, and each iteration goes through a refining analysis, design, and implementation. Afterwards the product for that stage is tested, before another iteration commences.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Continuous</a:t>
            </a:r>
            <a:r>
              <a:rPr lang="en-US" sz="1200" b="1" kern="1200" baseline="0" dirty="0" smtClean="0">
                <a:solidFill>
                  <a:schemeClr val="tx1"/>
                </a:solidFill>
                <a:effectLst/>
                <a:latin typeface="+mn-lt"/>
                <a:ea typeface="+mn-ea"/>
                <a:cs typeface="+mn-cs"/>
              </a:rPr>
              <a:t> Deployment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 highly accelerated Iterative approach to software development, which involves building software in such a way that the software can be released to production at any time.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10</a:t>
            </a:fld>
            <a:endParaRPr lang="en-US"/>
          </a:p>
        </p:txBody>
      </p:sp>
    </p:spTree>
    <p:extLst>
      <p:ext uri="{BB962C8B-B14F-4D97-AF65-F5344CB8AC3E}">
        <p14:creationId xmlns:p14="http://schemas.microsoft.com/office/powerpoint/2010/main" val="782798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The waterfall </a:t>
            </a:r>
            <a:r>
              <a:rPr lang="en-US" sz="1200" kern="1200" dirty="0" smtClean="0">
                <a:solidFill>
                  <a:schemeClr val="tx1"/>
                </a:solidFill>
                <a:effectLst/>
                <a:latin typeface="+mn-lt"/>
                <a:ea typeface="+mn-ea"/>
                <a:cs typeface="+mn-cs"/>
              </a:rPr>
              <a:t>approach to the SDLC consists of </a:t>
            </a:r>
            <a:r>
              <a:rPr lang="en-US" sz="1200" kern="1200" dirty="0" smtClean="0">
                <a:solidFill>
                  <a:schemeClr val="tx1"/>
                </a:solidFill>
                <a:effectLst/>
                <a:latin typeface="+mn-lt"/>
                <a:ea typeface="+mn-ea"/>
                <a:cs typeface="+mn-cs"/>
              </a:rPr>
              <a:t>different phases </a:t>
            </a:r>
            <a:r>
              <a:rPr lang="en-US" sz="1200" kern="1200" dirty="0" smtClean="0">
                <a:solidFill>
                  <a:schemeClr val="tx1"/>
                </a:solidFill>
                <a:effectLst/>
                <a:latin typeface="+mn-lt"/>
                <a:ea typeface="+mn-ea"/>
                <a:cs typeface="+mn-cs"/>
              </a:rPr>
              <a:t>that are tackled in sequence:</a:t>
            </a:r>
            <a:endParaRPr lang="en-US" dirty="0" smtClean="0"/>
          </a:p>
          <a:p>
            <a:pPr marL="171450" indent="-171450">
              <a:buFontTx/>
              <a:buChar char="-"/>
            </a:pPr>
            <a:r>
              <a:rPr lang="en-US" sz="1200" b="1" kern="1200" dirty="0" smtClean="0">
                <a:solidFill>
                  <a:schemeClr val="tx1"/>
                </a:solidFill>
                <a:effectLst/>
                <a:latin typeface="+mn-lt"/>
                <a:ea typeface="+mn-ea"/>
                <a:cs typeface="+mn-cs"/>
              </a:rPr>
              <a:t>Iterative software development </a:t>
            </a:r>
            <a:r>
              <a:rPr lang="en-US" sz="1200" kern="1200" dirty="0" smtClean="0">
                <a:solidFill>
                  <a:schemeClr val="tx1"/>
                </a:solidFill>
                <a:effectLst/>
                <a:latin typeface="+mn-lt"/>
                <a:ea typeface="+mn-ea"/>
                <a:cs typeface="+mn-cs"/>
              </a:rPr>
              <a:t>involves iterative stages where the product is incrementally developed through phases similar to the six described for waterfall. But in this case, each iteration, often referred to as a sprint, is used to refine the product. Much fewer time and effort is spent on upfront analysis and design, and each iteration goes through a refining analysis, design, and implementation. Afterwards the product for that stage is tested, before another iteration commences.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dirty="0" smtClean="0">
                <a:solidFill>
                  <a:schemeClr val="tx1"/>
                </a:solidFill>
                <a:effectLst/>
                <a:latin typeface="+mn-lt"/>
                <a:ea typeface="+mn-ea"/>
                <a:cs typeface="+mn-cs"/>
              </a:rPr>
              <a:t>Continuous</a:t>
            </a:r>
            <a:r>
              <a:rPr lang="en-US" sz="1200" b="1" kern="1200" baseline="0" dirty="0" smtClean="0">
                <a:solidFill>
                  <a:schemeClr val="tx1"/>
                </a:solidFill>
                <a:effectLst/>
                <a:latin typeface="+mn-lt"/>
                <a:ea typeface="+mn-ea"/>
                <a:cs typeface="+mn-cs"/>
              </a:rPr>
              <a:t> Deployment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a highly accelerated Iterative approach to software development, which involves building software in such a way that the software can be released to production at any time.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483F1DA-B737-486E-A7D5-28EC86F43D6C}" type="slidenum">
              <a:rPr lang="en-US" smtClean="0"/>
              <a:t>11</a:t>
            </a:fld>
            <a:endParaRPr lang="en-US"/>
          </a:p>
        </p:txBody>
      </p:sp>
    </p:spTree>
    <p:extLst>
      <p:ext uri="{BB962C8B-B14F-4D97-AF65-F5344CB8AC3E}">
        <p14:creationId xmlns:p14="http://schemas.microsoft.com/office/powerpoint/2010/main" val="938840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BB5E57-3F31-0F48-9E8F-92C572FC17D8}"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BB5E57-3F31-0F48-9E8F-92C572FC17D8}"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252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BB5E57-3F31-0F48-9E8F-92C572FC17D8}"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445717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BB5E57-3F31-0F48-9E8F-92C572FC17D8}"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712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BB5E57-3F31-0F48-9E8F-92C572FC17D8}" type="datetimeFigureOut">
              <a:rPr lang="en-US" smtClean="0"/>
              <a:t>7/4/2018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7390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BB5E57-3F31-0F48-9E8F-92C572FC17D8}"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383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BB5E57-3F31-0F48-9E8F-92C572FC17D8}" type="datetimeFigureOut">
              <a:rPr lang="en-US" smtClean="0"/>
              <a:t>7/4/2018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3628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BB5E57-3F31-0F48-9E8F-92C572FC17D8}" type="datetimeFigureOut">
              <a:rPr lang="en-US" smtClean="0"/>
              <a:t>7/4/2018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366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B5E57-3F31-0F48-9E8F-92C572FC17D8}" type="datetimeFigureOut">
              <a:rPr lang="en-US" smtClean="0"/>
              <a:t>7/4/2018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9204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73359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9014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B5E57-3F31-0F48-9E8F-92C572FC17D8}" type="datetimeFigureOut">
              <a:rPr lang="en-US" smtClean="0"/>
              <a:t>7/4/2018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t>‹#›</a:t>
            </a:fld>
            <a:endParaRPr lang="en-US"/>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emf"/></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emf"/></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emf"/></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emf"/></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emf"/><Relationship Id="rId7"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4.jp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4.jpg"/><Relationship Id="rId4" Type="http://schemas.openxmlformats.org/officeDocument/2006/relationships/image" Target="../media/image1.emf"/></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jpg"/><Relationship Id="rId4" Type="http://schemas.openxmlformats.org/officeDocument/2006/relationships/image" Target="../media/image1.emf"/></Relationships>
</file>

<file path=ppt/slides/_rels/slide2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jp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emf"/><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hyperlink" Target="https://edgeofus.com/" TargetMode="External"/><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1.emf"/></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4.jpg"/><Relationship Id="rId4" Type="http://schemas.openxmlformats.org/officeDocument/2006/relationships/image" Target="../media/image1.emf"/></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5.jpg"/><Relationship Id="rId4" Type="http://schemas.openxmlformats.org/officeDocument/2006/relationships/image" Target="../media/image1.emf"/></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3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1.emf"/></Relationships>
</file>

<file path=ppt/slides/_rels/slide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1.emf"/></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4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41.jpg"/><Relationship Id="rId4" Type="http://schemas.openxmlformats.org/officeDocument/2006/relationships/image" Target="../media/image1.emf"/></Relationships>
</file>

<file path=ppt/slides/_rels/slide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1.emf"/></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1.emf"/></Relationships>
</file>

<file path=ppt/slides/_rels/slide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44.jpg"/><Relationship Id="rId4" Type="http://schemas.openxmlformats.org/officeDocument/2006/relationships/image" Target="../media/image1.emf"/></Relationships>
</file>

<file path=ppt/slides/_rels/slide4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5166675" y="1583035"/>
            <a:ext cx="2895600" cy="345743"/>
          </a:xfrm>
          <a:prstGeom prst="rect">
            <a:avLst/>
          </a:prstGeom>
        </p:spPr>
      </p:pic>
      <p:sp>
        <p:nvSpPr>
          <p:cNvPr id="9" name="TextBox 8"/>
          <p:cNvSpPr txBox="1"/>
          <p:nvPr/>
        </p:nvSpPr>
        <p:spPr>
          <a:xfrm>
            <a:off x="4770408" y="217333"/>
            <a:ext cx="7065033" cy="584775"/>
          </a:xfrm>
          <a:prstGeom prst="rect">
            <a:avLst/>
          </a:prstGeom>
          <a:noFill/>
        </p:spPr>
        <p:txBody>
          <a:bodyPr wrap="square" rtlCol="0">
            <a:spAutoFit/>
          </a:bodyPr>
          <a:lstStyle/>
          <a:p>
            <a:r>
              <a:rPr lang="en-US" sz="3200" dirty="0" smtClean="0">
                <a:solidFill>
                  <a:srgbClr val="057FAF"/>
                </a:solidFill>
                <a:latin typeface="Montserrat Ultra Light" charset="0"/>
                <a:ea typeface="Montserrat Ultra Light" charset="0"/>
                <a:cs typeface="Montserrat Ultra Light" charset="0"/>
              </a:rPr>
              <a:t>Secure Software Dev. Framework</a:t>
            </a:r>
            <a:endParaRPr lang="en-US" sz="3200" dirty="0">
              <a:solidFill>
                <a:srgbClr val="057FAF"/>
              </a:solidFill>
              <a:latin typeface="Montserrat Ultra Light" charset="0"/>
              <a:ea typeface="Montserrat Ultra Light" charset="0"/>
              <a:cs typeface="Montserrat Ultra Light" charset="0"/>
            </a:endParaRPr>
          </a:p>
        </p:txBody>
      </p:sp>
      <p:sp>
        <p:nvSpPr>
          <p:cNvPr id="10" name="TextBox 9"/>
          <p:cNvSpPr txBox="1"/>
          <p:nvPr/>
        </p:nvSpPr>
        <p:spPr>
          <a:xfrm>
            <a:off x="4770408" y="979996"/>
            <a:ext cx="6472362" cy="430887"/>
          </a:xfrm>
          <a:prstGeom prst="rect">
            <a:avLst/>
          </a:prstGeom>
          <a:noFill/>
        </p:spPr>
        <p:txBody>
          <a:bodyPr wrap="square" rtlCol="0">
            <a:spAutoFit/>
          </a:bodyPr>
          <a:lstStyle/>
          <a:p>
            <a:r>
              <a:rPr lang="en-US" sz="2200" dirty="0" smtClean="0">
                <a:solidFill>
                  <a:srgbClr val="58C3C4"/>
                </a:solidFill>
                <a:latin typeface="Montserrat" charset="0"/>
                <a:ea typeface="Montserrat" charset="0"/>
                <a:cs typeface="Montserrat" charset="0"/>
              </a:rPr>
              <a:t>Towards an SDL for all SDLCs</a:t>
            </a:r>
            <a:endParaRPr lang="en-US" sz="2200" dirty="0">
              <a:solidFill>
                <a:srgbClr val="58C3C4"/>
              </a:solidFill>
              <a:latin typeface="Montserrat" charset="0"/>
              <a:ea typeface="Montserrat" charset="0"/>
              <a:cs typeface="Montserrat" charset="0"/>
            </a:endParaRPr>
          </a:p>
        </p:txBody>
      </p:sp>
      <p:sp>
        <p:nvSpPr>
          <p:cNvPr id="15" name="TextBox 14"/>
          <p:cNvSpPr txBox="1"/>
          <p:nvPr/>
        </p:nvSpPr>
        <p:spPr>
          <a:xfrm>
            <a:off x="5288077" y="1555139"/>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172882"/>
            <a:ext cx="12192000" cy="4705350"/>
          </a:xfrm>
          <a:prstGeom prst="rect">
            <a:avLst/>
          </a:prstGeom>
        </p:spPr>
      </p:pic>
      <p:pic>
        <p:nvPicPr>
          <p:cNvPr id="8" name="Picture 7"/>
          <p:cNvPicPr>
            <a:picLocks noChangeAspect="1"/>
          </p:cNvPicPr>
          <p:nvPr/>
        </p:nvPicPr>
        <p:blipFill>
          <a:blip r:embed="rId5"/>
          <a:stretch>
            <a:fillRect/>
          </a:stretch>
        </p:blipFill>
        <p:spPr>
          <a:xfrm>
            <a:off x="198358" y="81639"/>
            <a:ext cx="3218360" cy="2020831"/>
          </a:xfrm>
          <a:prstGeom prst="rect">
            <a:avLst/>
          </a:prstGeom>
        </p:spPr>
      </p:pic>
    </p:spTree>
    <p:extLst>
      <p:ext uri="{BB962C8B-B14F-4D97-AF65-F5344CB8AC3E}">
        <p14:creationId xmlns:p14="http://schemas.microsoft.com/office/powerpoint/2010/main" val="3105682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452702" y="5871644"/>
            <a:ext cx="2163806" cy="258365"/>
          </a:xfrm>
          <a:prstGeom prst="rect">
            <a:avLst/>
          </a:prstGeom>
        </p:spPr>
      </p:pic>
      <p:sp>
        <p:nvSpPr>
          <p:cNvPr id="7" name="TextBox 6"/>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How We Build Software &gt; SDLCs</a:t>
            </a:r>
            <a:endParaRPr lang="en-US" sz="4000" dirty="0">
              <a:solidFill>
                <a:srgbClr val="057FAF"/>
              </a:solidFill>
              <a:latin typeface="Montserrat Ultra Light" charset="0"/>
              <a:ea typeface="Montserrat Ultra Light" charset="0"/>
              <a:cs typeface="Montserrat Ultra Light" charset="0"/>
            </a:endParaRPr>
          </a:p>
        </p:txBody>
      </p:sp>
      <p:sp>
        <p:nvSpPr>
          <p:cNvPr id="11" name="TextBox 10"/>
          <p:cNvSpPr txBox="1"/>
          <p:nvPr/>
        </p:nvSpPr>
        <p:spPr>
          <a:xfrm>
            <a:off x="562342" y="5875837"/>
            <a:ext cx="1916248" cy="276999"/>
          </a:xfrm>
          <a:prstGeom prst="rect">
            <a:avLst/>
          </a:prstGeom>
          <a:noFill/>
        </p:spPr>
        <p:txBody>
          <a:bodyPr wrap="square" rtlCol="0">
            <a:spAutoFit/>
          </a:bodyPr>
          <a:lstStyle/>
          <a:p>
            <a:pPr algn="ctr"/>
            <a:r>
              <a:rPr lang="en-US" sz="1200" dirty="0" smtClean="0">
                <a:solidFill>
                  <a:schemeClr val="bg1"/>
                </a:solidFill>
                <a:latin typeface="Montserrat" charset="0"/>
                <a:ea typeface="Montserrat" charset="0"/>
                <a:cs typeface="Montserrat" charset="0"/>
              </a:rPr>
              <a:t>Waterfall</a:t>
            </a:r>
            <a:endParaRPr lang="en-US" sz="1200" dirty="0">
              <a:solidFill>
                <a:schemeClr val="bg1"/>
              </a:solidFill>
              <a:latin typeface="Montserrat" charset="0"/>
              <a:ea typeface="Montserrat" charset="0"/>
              <a:cs typeface="Montserrat"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18" name="TextBox 17"/>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9" name="Picture 18"/>
          <p:cNvPicPr>
            <a:picLocks noChangeAspect="1"/>
          </p:cNvPicPr>
          <p:nvPr/>
        </p:nvPicPr>
        <p:blipFill>
          <a:blip r:embed="rId3"/>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23" name="Picture 22"/>
          <p:cNvPicPr>
            <a:picLocks noChangeAspect="1"/>
          </p:cNvPicPr>
          <p:nvPr/>
        </p:nvPicPr>
        <p:blipFill>
          <a:blip r:embed="rId3"/>
          <a:stretch>
            <a:fillRect/>
          </a:stretch>
        </p:blipFill>
        <p:spPr>
          <a:xfrm>
            <a:off x="5038893" y="5894471"/>
            <a:ext cx="2163806" cy="258365"/>
          </a:xfrm>
          <a:prstGeom prst="rect">
            <a:avLst/>
          </a:prstGeom>
        </p:spPr>
      </p:pic>
      <p:sp>
        <p:nvSpPr>
          <p:cNvPr id="24" name="TextBox 23"/>
          <p:cNvSpPr txBox="1"/>
          <p:nvPr/>
        </p:nvSpPr>
        <p:spPr>
          <a:xfrm>
            <a:off x="5148533" y="5898664"/>
            <a:ext cx="1916248" cy="276999"/>
          </a:xfrm>
          <a:prstGeom prst="rect">
            <a:avLst/>
          </a:prstGeom>
          <a:noFill/>
        </p:spPr>
        <p:txBody>
          <a:bodyPr wrap="square" rtlCol="0">
            <a:spAutoFit/>
          </a:bodyPr>
          <a:lstStyle/>
          <a:p>
            <a:pPr algn="ctr"/>
            <a:r>
              <a:rPr lang="en-US" sz="1200" dirty="0" smtClean="0">
                <a:solidFill>
                  <a:schemeClr val="bg1"/>
                </a:solidFill>
                <a:latin typeface="Montserrat" charset="0"/>
                <a:ea typeface="Montserrat" charset="0"/>
                <a:cs typeface="Montserrat" charset="0"/>
              </a:rPr>
              <a:t>Iterative</a:t>
            </a:r>
            <a:endParaRPr lang="en-US" sz="1200" dirty="0">
              <a:solidFill>
                <a:schemeClr val="bg1"/>
              </a:solidFill>
              <a:latin typeface="Montserrat" charset="0"/>
              <a:ea typeface="Montserrat" charset="0"/>
              <a:cs typeface="Montserrat" charset="0"/>
            </a:endParaRPr>
          </a:p>
        </p:txBody>
      </p:sp>
      <p:pic>
        <p:nvPicPr>
          <p:cNvPr id="25" name="Picture 24"/>
          <p:cNvPicPr>
            <a:picLocks noChangeAspect="1"/>
          </p:cNvPicPr>
          <p:nvPr/>
        </p:nvPicPr>
        <p:blipFill>
          <a:blip r:embed="rId3"/>
          <a:stretch>
            <a:fillRect/>
          </a:stretch>
        </p:blipFill>
        <p:spPr>
          <a:xfrm>
            <a:off x="9228422" y="5898664"/>
            <a:ext cx="2163806" cy="258365"/>
          </a:xfrm>
          <a:prstGeom prst="rect">
            <a:avLst/>
          </a:prstGeom>
        </p:spPr>
      </p:pic>
      <p:sp>
        <p:nvSpPr>
          <p:cNvPr id="26" name="TextBox 25"/>
          <p:cNvSpPr txBox="1"/>
          <p:nvPr/>
        </p:nvSpPr>
        <p:spPr>
          <a:xfrm>
            <a:off x="9338062" y="5902857"/>
            <a:ext cx="1916248" cy="276999"/>
          </a:xfrm>
          <a:prstGeom prst="rect">
            <a:avLst/>
          </a:prstGeom>
          <a:noFill/>
        </p:spPr>
        <p:txBody>
          <a:bodyPr wrap="square" rtlCol="0">
            <a:spAutoFit/>
          </a:bodyPr>
          <a:lstStyle/>
          <a:p>
            <a:pPr algn="ctr"/>
            <a:r>
              <a:rPr lang="en-US" sz="1200" dirty="0" smtClean="0">
                <a:solidFill>
                  <a:schemeClr val="bg1"/>
                </a:solidFill>
                <a:latin typeface="Montserrat" charset="0"/>
                <a:ea typeface="Montserrat" charset="0"/>
                <a:cs typeface="Montserrat" charset="0"/>
              </a:rPr>
              <a:t>Continuous Deployment</a:t>
            </a:r>
            <a:endParaRPr lang="en-US" sz="1200" dirty="0">
              <a:solidFill>
                <a:schemeClr val="bg1"/>
              </a:solidFill>
              <a:latin typeface="Montserrat" charset="0"/>
              <a:ea typeface="Montserrat" charset="0"/>
              <a:cs typeface="Montserra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5231" y="2935082"/>
            <a:ext cx="3876588" cy="2720596"/>
          </a:xfrm>
          <a:prstGeom prst="rect">
            <a:avLst/>
          </a:prstGeom>
          <a:ln w="3175">
            <a:noFill/>
          </a:ln>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4738" y="2994871"/>
            <a:ext cx="4067072" cy="2491528"/>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466" y="3157415"/>
            <a:ext cx="3760763" cy="2328984"/>
          </a:xfrm>
          <a:prstGeom prst="rect">
            <a:avLst/>
          </a:prstGeom>
        </p:spPr>
      </p:pic>
      <p:sp>
        <p:nvSpPr>
          <p:cNvPr id="10" name="Rectangle 9"/>
          <p:cNvSpPr/>
          <p:nvPr/>
        </p:nvSpPr>
        <p:spPr>
          <a:xfrm>
            <a:off x="0" y="2930769"/>
            <a:ext cx="3858773" cy="2724909"/>
          </a:xfrm>
          <a:prstGeom prst="rect">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940316" y="2930769"/>
            <a:ext cx="4071494" cy="2724909"/>
          </a:xfrm>
          <a:prstGeom prst="rect">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089162" y="2942182"/>
            <a:ext cx="4071494" cy="2724909"/>
          </a:xfrm>
          <a:prstGeom prst="rect">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3433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The Waterfall Model</a:t>
            </a:r>
            <a:endParaRPr lang="en-US" sz="4000" dirty="0">
              <a:solidFill>
                <a:srgbClr val="057FAF"/>
              </a:solidFill>
              <a:latin typeface="Montserrat Ultra Light" charset="0"/>
              <a:ea typeface="Montserrat Ultra Light" charset="0"/>
              <a:cs typeface="Montserrat Ultra Light"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18" name="TextBox 17"/>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9" name="Picture 18"/>
          <p:cNvPicPr>
            <a:picLocks noChangeAspect="1"/>
          </p:cNvPicPr>
          <p:nvPr/>
        </p:nvPicPr>
        <p:blipFill>
          <a:blip r:embed="rId4"/>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16888" y="2527139"/>
            <a:ext cx="6958889" cy="4309535"/>
          </a:xfrm>
          <a:prstGeom prst="rect">
            <a:avLst/>
          </a:prstGeom>
        </p:spPr>
      </p:pic>
    </p:spTree>
    <p:extLst>
      <p:ext uri="{BB962C8B-B14F-4D97-AF65-F5344CB8AC3E}">
        <p14:creationId xmlns:p14="http://schemas.microsoft.com/office/powerpoint/2010/main" val="2069771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The Iterative Model</a:t>
            </a:r>
            <a:endParaRPr lang="en-US" sz="4000" dirty="0">
              <a:solidFill>
                <a:srgbClr val="057FAF"/>
              </a:solidFill>
              <a:latin typeface="Montserrat Ultra Light" charset="0"/>
              <a:ea typeface="Montserrat Ultra Light" charset="0"/>
              <a:cs typeface="Montserrat Ultra Light"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18" name="TextBox 17"/>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9" name="Picture 18"/>
          <p:cNvPicPr>
            <a:picLocks noChangeAspect="1"/>
          </p:cNvPicPr>
          <p:nvPr/>
        </p:nvPicPr>
        <p:blipFill>
          <a:blip r:embed="rId4"/>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8297" y="2408946"/>
            <a:ext cx="7268065" cy="4452487"/>
          </a:xfrm>
          <a:prstGeom prst="rect">
            <a:avLst/>
          </a:prstGeom>
        </p:spPr>
      </p:pic>
    </p:spTree>
    <p:extLst>
      <p:ext uri="{BB962C8B-B14F-4D97-AF65-F5344CB8AC3E}">
        <p14:creationId xmlns:p14="http://schemas.microsoft.com/office/powerpoint/2010/main" val="39042917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The Continuous Deployment Model</a:t>
            </a:r>
            <a:endParaRPr lang="en-US" sz="4000" dirty="0">
              <a:solidFill>
                <a:srgbClr val="057FAF"/>
              </a:solidFill>
              <a:latin typeface="Montserrat Ultra Light" charset="0"/>
              <a:ea typeface="Montserrat Ultra Light" charset="0"/>
              <a:cs typeface="Montserrat Ultra Light"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18" name="TextBox 17"/>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9" name="Picture 18"/>
          <p:cNvPicPr>
            <a:picLocks noChangeAspect="1"/>
          </p:cNvPicPr>
          <p:nvPr/>
        </p:nvPicPr>
        <p:blipFill>
          <a:blip r:embed="rId4"/>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830" y="2360605"/>
            <a:ext cx="6303006" cy="4423460"/>
          </a:xfrm>
          <a:prstGeom prst="rect">
            <a:avLst/>
          </a:prstGeom>
          <a:ln w="3175">
            <a:noFill/>
          </a:ln>
        </p:spPr>
      </p:pic>
    </p:spTree>
    <p:extLst>
      <p:ext uri="{BB962C8B-B14F-4D97-AF65-F5344CB8AC3E}">
        <p14:creationId xmlns:p14="http://schemas.microsoft.com/office/powerpoint/2010/main" val="42656938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The SDL… arrived 2004ish</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628783"/>
            <a:ext cx="12192000" cy="2967597"/>
          </a:xfrm>
          <a:prstGeom prst="rect">
            <a:avLst/>
          </a:prstGeom>
        </p:spPr>
      </p:pic>
    </p:spTree>
    <p:extLst>
      <p:ext uri="{BB962C8B-B14F-4D97-AF65-F5344CB8AC3E}">
        <p14:creationId xmlns:p14="http://schemas.microsoft.com/office/powerpoint/2010/main" val="5885803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The Pains of The SDL</a:t>
            </a:r>
            <a:endParaRPr lang="en-US" sz="7000" dirty="0">
              <a:solidFill>
                <a:schemeClr val="bg1">
                  <a:lumMod val="95000"/>
                </a:schemeClr>
              </a:solidFill>
              <a:latin typeface="Montserrat Ultra Light" charset="0"/>
              <a:ea typeface="Montserrat Ultra Light" charset="0"/>
              <a:cs typeface="Montserrat Ultra Light"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0655" y="2823423"/>
            <a:ext cx="5470689" cy="2735345"/>
          </a:xfrm>
          <a:prstGeom prst="rect">
            <a:avLst/>
          </a:prstGeom>
        </p:spPr>
      </p:pic>
    </p:spTree>
    <p:extLst>
      <p:ext uri="{BB962C8B-B14F-4D97-AF65-F5344CB8AC3E}">
        <p14:creationId xmlns:p14="http://schemas.microsoft.com/office/powerpoint/2010/main" val="20015834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10734198"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Pain 1: </a:t>
            </a:r>
            <a:r>
              <a:rPr lang="en-US" sz="3600" dirty="0" err="1" smtClean="0">
                <a:solidFill>
                  <a:srgbClr val="057FAF"/>
                </a:solidFill>
                <a:latin typeface="Montserrat Ultra Light" charset="0"/>
                <a:ea typeface="Montserrat Ultra Light" charset="0"/>
                <a:cs typeface="Montserrat Ultra Light" charset="0"/>
              </a:rPr>
              <a:t>Devs</a:t>
            </a:r>
            <a:r>
              <a:rPr lang="en-US" sz="3600" dirty="0" smtClean="0">
                <a:solidFill>
                  <a:srgbClr val="057FAF"/>
                </a:solidFill>
                <a:latin typeface="Montserrat Ultra Light" charset="0"/>
                <a:ea typeface="Montserrat Ultra Light" charset="0"/>
                <a:cs typeface="Montserrat Ultra Light" charset="0"/>
              </a:rPr>
              <a:t> don’t fully understand their SDLC </a:t>
            </a:r>
            <a:endParaRPr lang="en-US" sz="3600" dirty="0">
              <a:solidFill>
                <a:srgbClr val="057FAF"/>
              </a:solidFill>
              <a:latin typeface="Montserrat Ultra Light" charset="0"/>
              <a:ea typeface="Montserrat Ultra Light" charset="0"/>
              <a:cs typeface="Montserrat Ultra Light" charset="0"/>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5662" y="2299050"/>
            <a:ext cx="3515360" cy="3964692"/>
          </a:xfrm>
          <a:prstGeom prst="rect">
            <a:avLst/>
          </a:prstGeom>
        </p:spPr>
      </p:pic>
    </p:spTree>
    <p:extLst>
      <p:ext uri="{BB962C8B-B14F-4D97-AF65-F5344CB8AC3E}">
        <p14:creationId xmlns:p14="http://schemas.microsoft.com/office/powerpoint/2010/main" val="746578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10734198" cy="1200329"/>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Pain 2: Security Engineers constrain the SDL to their narrow/ specific SDLC understanding</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3077" y="2767602"/>
            <a:ext cx="4496940" cy="4038252"/>
          </a:xfrm>
          <a:prstGeom prst="rect">
            <a:avLst/>
          </a:prstGeom>
        </p:spPr>
      </p:pic>
    </p:spTree>
    <p:extLst>
      <p:ext uri="{BB962C8B-B14F-4D97-AF65-F5344CB8AC3E}">
        <p14:creationId xmlns:p14="http://schemas.microsoft.com/office/powerpoint/2010/main" val="19369710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1200329"/>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Pain 3: SDL &lt;-&gt; Product Development mapping unclear </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3823" y="2299050"/>
            <a:ext cx="3345778" cy="4558094"/>
          </a:xfrm>
          <a:prstGeom prst="rect">
            <a:avLst/>
          </a:prstGeom>
        </p:spPr>
      </p:pic>
    </p:spTree>
    <p:extLst>
      <p:ext uri="{BB962C8B-B14F-4D97-AF65-F5344CB8AC3E}">
        <p14:creationId xmlns:p14="http://schemas.microsoft.com/office/powerpoint/2010/main" val="32085622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Pain 4: Ambiguous Security Requirements</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11299" y="2299050"/>
            <a:ext cx="7567076" cy="4541725"/>
          </a:xfrm>
          <a:prstGeom prst="rect">
            <a:avLst/>
          </a:prstGeom>
        </p:spPr>
      </p:pic>
    </p:spTree>
    <p:extLst>
      <p:ext uri="{BB962C8B-B14F-4D97-AF65-F5344CB8AC3E}">
        <p14:creationId xmlns:p14="http://schemas.microsoft.com/office/powerpoint/2010/main" val="3869732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175432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Tony Martin @ Intel Corp</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Raghudeep Kannavara @ Intel </a:t>
            </a:r>
            <a:r>
              <a:rPr lang="en-US" dirty="0" smtClean="0">
                <a:latin typeface="Montserrat Light" charset="0"/>
                <a:ea typeface="Montserrat Light" charset="0"/>
                <a:cs typeface="Montserrat Light" charset="0"/>
              </a:rPr>
              <a:t>Corp</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Priti Shrivastav </a:t>
            </a:r>
            <a:r>
              <a:rPr lang="en-US" smtClean="0">
                <a:latin typeface="Montserrat Light" charset="0"/>
                <a:ea typeface="Montserrat Light" charset="0"/>
                <a:cs typeface="Montserrat Light" charset="0"/>
              </a:rPr>
              <a:t>@ Intel Corp</a:t>
            </a:r>
            <a:endParaRPr lang="en-US" dirty="0" smtClean="0">
              <a:latin typeface="Montserrat Light" charset="0"/>
              <a:ea typeface="Montserrat Light" charset="0"/>
              <a:cs typeface="Montserrat Light" charset="0"/>
            </a:endParaRP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Brook Schoenfield @ McAfee</a:t>
            </a:r>
          </a:p>
        </p:txBody>
      </p:sp>
      <p:pic>
        <p:nvPicPr>
          <p:cNvPr id="10" name="Picture 9"/>
          <p:cNvPicPr>
            <a:picLocks noChangeAspect="1"/>
          </p:cNvPicPr>
          <p:nvPr/>
        </p:nvPicPr>
        <p:blipFill>
          <a:blip r:embed="rId3"/>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My Friends &amp; Co-Authors</a:t>
            </a:r>
            <a:endParaRPr lang="en-US" sz="4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20707296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Pain 5: Inconsistency in SDL Execution</a:t>
            </a:r>
            <a:endParaRPr lang="en-US" sz="3600" dirty="0">
              <a:solidFill>
                <a:srgbClr val="057FAF"/>
              </a:solidFill>
              <a:latin typeface="Montserrat Ultra Light" charset="0"/>
              <a:ea typeface="Montserrat Ultra Light" charset="0"/>
              <a:cs typeface="Montserrat Ultra Ligh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554" y="2553534"/>
            <a:ext cx="6092565" cy="3338218"/>
          </a:xfrm>
          <a:prstGeom prst="rect">
            <a:avLst/>
          </a:prstGeom>
        </p:spPr>
      </p:pic>
    </p:spTree>
    <p:extLst>
      <p:ext uri="{BB962C8B-B14F-4D97-AF65-F5344CB8AC3E}">
        <p14:creationId xmlns:p14="http://schemas.microsoft.com/office/powerpoint/2010/main" val="42569794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9601" y="1653872"/>
            <a:ext cx="12211202" cy="2246769"/>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SSDF: Building an SDLC agnostic SDL</a:t>
            </a:r>
            <a:endParaRPr lang="en-US" sz="7000" dirty="0">
              <a:solidFill>
                <a:schemeClr val="bg1">
                  <a:lumMod val="95000"/>
                </a:schemeClr>
              </a:solidFill>
              <a:latin typeface="Montserrat Ultra Light" charset="0"/>
              <a:ea typeface="Montserrat Ultra Light" charset="0"/>
              <a:cs typeface="Montserrat Ultra Light"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2798" y="3825335"/>
            <a:ext cx="4526404" cy="2957251"/>
          </a:xfrm>
          <a:prstGeom prst="rect">
            <a:avLst/>
          </a:prstGeom>
        </p:spPr>
      </p:pic>
    </p:spTree>
    <p:extLst>
      <p:ext uri="{BB962C8B-B14F-4D97-AF65-F5344CB8AC3E}">
        <p14:creationId xmlns:p14="http://schemas.microsoft.com/office/powerpoint/2010/main" val="3436856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3046988"/>
          </a:xfrm>
          <a:prstGeom prst="rect">
            <a:avLst/>
          </a:prstGeom>
          <a:noFill/>
        </p:spPr>
        <p:txBody>
          <a:bodyPr wrap="square" rtlCol="0">
            <a:spAutoFit/>
          </a:bodyPr>
          <a:lstStyle/>
          <a:p>
            <a:pPr marL="800100" lvl="1" indent="-342900">
              <a:lnSpc>
                <a:spcPct val="150000"/>
              </a:lnSpc>
              <a:buFont typeface="Arial" panose="020B0604020202020204" pitchFamily="34" charset="0"/>
              <a:buChar char="•"/>
            </a:pPr>
            <a:r>
              <a:rPr lang="en-US" sz="3200" dirty="0" smtClean="0">
                <a:latin typeface="Montserrat Light" charset="0"/>
                <a:ea typeface="Montserrat Light" charset="0"/>
                <a:cs typeface="Montserrat Light" charset="0"/>
              </a:rPr>
              <a:t>SDLC agnostic</a:t>
            </a:r>
          </a:p>
          <a:p>
            <a:pPr marL="1257300" lvl="2" indent="-342900">
              <a:lnSpc>
                <a:spcPct val="150000"/>
              </a:lnSpc>
              <a:buFont typeface="Arial" panose="020B0604020202020204" pitchFamily="34" charset="0"/>
              <a:buChar char="•"/>
            </a:pPr>
            <a:r>
              <a:rPr lang="en-US" sz="3200" dirty="0" smtClean="0">
                <a:latin typeface="Montserrat Light" charset="0"/>
                <a:ea typeface="Montserrat Light" charset="0"/>
                <a:cs typeface="Montserrat Light" charset="0"/>
              </a:rPr>
              <a:t>Adaptable</a:t>
            </a:r>
          </a:p>
          <a:p>
            <a:pPr marL="800100" lvl="1" indent="-342900">
              <a:lnSpc>
                <a:spcPct val="150000"/>
              </a:lnSpc>
              <a:buFont typeface="Arial" panose="020B0604020202020204" pitchFamily="34" charset="0"/>
              <a:buChar char="•"/>
            </a:pPr>
            <a:r>
              <a:rPr lang="en-US" sz="3200" dirty="0" smtClean="0">
                <a:latin typeface="Montserrat Light" charset="0"/>
                <a:ea typeface="Montserrat Light" charset="0"/>
                <a:cs typeface="Montserrat Light" charset="0"/>
              </a:rPr>
              <a:t>Includes Re-visitation</a:t>
            </a:r>
            <a:endParaRPr lang="en-US" sz="3200" dirty="0" smtClean="0">
              <a:latin typeface="Montserrat Light" charset="0"/>
              <a:ea typeface="Montserrat Light" charset="0"/>
              <a:cs typeface="Montserrat Light" charset="0"/>
            </a:endParaRPr>
          </a:p>
          <a:p>
            <a:pPr marL="800100" lvl="1" indent="-342900">
              <a:lnSpc>
                <a:spcPct val="150000"/>
              </a:lnSpc>
              <a:buFont typeface="Arial" panose="020B0604020202020204" pitchFamily="34" charset="0"/>
              <a:buChar char="•"/>
            </a:pPr>
            <a:r>
              <a:rPr lang="en-US" sz="3200" dirty="0" smtClean="0">
                <a:latin typeface="Montserrat Light" charset="0"/>
                <a:ea typeface="Montserrat Light" charset="0"/>
                <a:cs typeface="Montserrat Light" charset="0"/>
              </a:rPr>
              <a:t>Minimal</a:t>
            </a:r>
            <a:endParaRPr lang="en-US" sz="32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What is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22104003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901837"/>
          </a:xfrm>
          <a:prstGeom prst="rect">
            <a:avLst/>
          </a:prstGeom>
          <a:noFill/>
        </p:spPr>
        <p:txBody>
          <a:bodyPr wrap="square" rtlCol="0">
            <a:spAutoFit/>
          </a:bodyPr>
          <a:lstStyle/>
          <a:p>
            <a:pPr marL="742950" lvl="1" indent="-285750">
              <a:lnSpc>
                <a:spcPct val="150000"/>
              </a:lnSpc>
              <a:buFont typeface="Arial" panose="020B0604020202020204" pitchFamily="34" charset="0"/>
              <a:buChar char="•"/>
            </a:pPr>
            <a:r>
              <a:rPr lang="en-US" sz="2400" dirty="0" smtClean="0">
                <a:latin typeface="Montserrat Light" charset="0"/>
                <a:ea typeface="Montserrat Light" charset="0"/>
                <a:cs typeface="Montserrat Light" charset="0"/>
              </a:rPr>
              <a:t>Developers </a:t>
            </a:r>
            <a:r>
              <a:rPr lang="en-US" sz="2400" dirty="0">
                <a:latin typeface="Montserrat Light" charset="0"/>
                <a:ea typeface="Montserrat Light" charset="0"/>
                <a:cs typeface="Montserrat Light" charset="0"/>
              </a:rPr>
              <a:t>don’t fully understand their SDLC </a:t>
            </a:r>
          </a:p>
          <a:p>
            <a:pPr marL="742950" lvl="1" indent="-285750">
              <a:lnSpc>
                <a:spcPct val="150000"/>
              </a:lnSpc>
              <a:buFont typeface="Arial" panose="020B0604020202020204" pitchFamily="34" charset="0"/>
              <a:buChar char="•"/>
            </a:pPr>
            <a:r>
              <a:rPr lang="en-US" sz="2400" dirty="0" smtClean="0">
                <a:latin typeface="Montserrat Light" charset="0"/>
                <a:ea typeface="Montserrat Light" charset="0"/>
                <a:cs typeface="Montserrat Light" charset="0"/>
              </a:rPr>
              <a:t>Security Engineers often </a:t>
            </a:r>
            <a:r>
              <a:rPr lang="en-US" sz="2400" dirty="0">
                <a:latin typeface="Montserrat Light" charset="0"/>
                <a:ea typeface="Montserrat Light" charset="0"/>
                <a:cs typeface="Montserrat Light" charset="0"/>
              </a:rPr>
              <a:t>constrain </a:t>
            </a:r>
            <a:r>
              <a:rPr lang="en-US" sz="2400" dirty="0" smtClean="0">
                <a:latin typeface="Montserrat Light" charset="0"/>
                <a:ea typeface="Montserrat Light" charset="0"/>
                <a:cs typeface="Montserrat Light" charset="0"/>
              </a:rPr>
              <a:t>the SDL </a:t>
            </a:r>
            <a:r>
              <a:rPr lang="en-US" sz="2400" dirty="0">
                <a:latin typeface="Montserrat Light" charset="0"/>
                <a:ea typeface="Montserrat Light" charset="0"/>
                <a:cs typeface="Montserrat Light" charset="0"/>
              </a:rPr>
              <a:t>to their narrow/ specific SDLC understanding</a:t>
            </a:r>
          </a:p>
          <a:p>
            <a:pPr marL="800100" lvl="1" indent="-342900">
              <a:lnSpc>
                <a:spcPct val="150000"/>
              </a:lnSpc>
              <a:buFont typeface="Arial" panose="020B0604020202020204" pitchFamily="34" charset="0"/>
              <a:buChar char="•"/>
            </a:pPr>
            <a:r>
              <a:rPr lang="en-US" sz="2400" dirty="0">
                <a:latin typeface="Montserrat Light" charset="0"/>
                <a:ea typeface="Montserrat Light" charset="0"/>
                <a:cs typeface="Montserrat Light" charset="0"/>
              </a:rPr>
              <a:t>SDL &lt;-&gt; Product Development mapping unclear </a:t>
            </a:r>
          </a:p>
          <a:p>
            <a:pPr marL="800100" lvl="1" indent="-342900">
              <a:lnSpc>
                <a:spcPct val="150000"/>
              </a:lnSpc>
              <a:buFont typeface="Arial" panose="020B0604020202020204" pitchFamily="34" charset="0"/>
              <a:buChar char="•"/>
            </a:pPr>
            <a:r>
              <a:rPr lang="en-US" sz="2400" dirty="0" smtClean="0">
                <a:latin typeface="Montserrat Light" charset="0"/>
                <a:ea typeface="Montserrat Light" charset="0"/>
                <a:cs typeface="Montserrat Light" charset="0"/>
              </a:rPr>
              <a:t>Ambiguous </a:t>
            </a:r>
            <a:r>
              <a:rPr lang="en-US" sz="2400" dirty="0">
                <a:latin typeface="Montserrat Light" charset="0"/>
                <a:ea typeface="Montserrat Light" charset="0"/>
                <a:cs typeface="Montserrat Light" charset="0"/>
              </a:rPr>
              <a:t>security </a:t>
            </a:r>
            <a:r>
              <a:rPr lang="en-US" sz="2400" dirty="0" smtClean="0">
                <a:latin typeface="Montserrat Light" charset="0"/>
                <a:ea typeface="Montserrat Light" charset="0"/>
                <a:cs typeface="Montserrat Light" charset="0"/>
              </a:rPr>
              <a:t>requirements</a:t>
            </a:r>
          </a:p>
          <a:p>
            <a:pPr marL="800100" lvl="1" indent="-342900">
              <a:lnSpc>
                <a:spcPct val="150000"/>
              </a:lnSpc>
              <a:buFont typeface="Arial" panose="020B0604020202020204" pitchFamily="34" charset="0"/>
              <a:buChar char="•"/>
            </a:pPr>
            <a:r>
              <a:rPr lang="en-US" sz="2400" dirty="0" smtClean="0">
                <a:latin typeface="Montserrat Light" charset="0"/>
                <a:ea typeface="Montserrat Light" charset="0"/>
                <a:cs typeface="Montserrat Light" charset="0"/>
              </a:rPr>
              <a:t>Inconsistency in SDL execution</a:t>
            </a:r>
            <a:endParaRPr lang="en-US" sz="2400" dirty="0">
              <a:latin typeface="Montserrat Light" charset="0"/>
              <a:ea typeface="Montserrat Light" charset="0"/>
              <a:cs typeface="Montserrat Light" charset="0"/>
            </a:endParaRPr>
          </a:p>
          <a:p>
            <a:pPr>
              <a:lnSpc>
                <a:spcPct val="150000"/>
              </a:lnSpc>
            </a:pPr>
            <a:endParaRPr lang="en-US" sz="2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Resolves SDL pain points…</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9215723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968298" y="5123334"/>
            <a:ext cx="2163806" cy="258365"/>
          </a:xfrm>
          <a:prstGeom prst="rect">
            <a:avLst/>
          </a:prstGeom>
        </p:spPr>
      </p:pic>
      <p:sp>
        <p:nvSpPr>
          <p:cNvPr id="7" name="TextBox 6"/>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Attributes of SSDF</a:t>
            </a:r>
            <a:endParaRPr lang="en-US" sz="4000" dirty="0">
              <a:solidFill>
                <a:srgbClr val="057FAF"/>
              </a:solidFill>
              <a:latin typeface="Montserrat Ultra Light" charset="0"/>
              <a:ea typeface="Montserrat Ultra Light" charset="0"/>
              <a:cs typeface="Montserrat Ultra Light" charset="0"/>
            </a:endParaRPr>
          </a:p>
        </p:txBody>
      </p:sp>
      <p:sp>
        <p:nvSpPr>
          <p:cNvPr id="11" name="TextBox 10"/>
          <p:cNvSpPr txBox="1"/>
          <p:nvPr/>
        </p:nvSpPr>
        <p:spPr>
          <a:xfrm>
            <a:off x="1087650" y="5082320"/>
            <a:ext cx="1916248" cy="338554"/>
          </a:xfrm>
          <a:prstGeom prst="rect">
            <a:avLst/>
          </a:prstGeom>
          <a:noFill/>
        </p:spPr>
        <p:txBody>
          <a:bodyPr wrap="square" rtlCol="0">
            <a:spAutoFit/>
          </a:bodyPr>
          <a:lstStyle/>
          <a:p>
            <a:pPr algn="ctr"/>
            <a:r>
              <a:rPr lang="en-US" sz="1600" b="1" dirty="0" smtClean="0">
                <a:solidFill>
                  <a:schemeClr val="bg1"/>
                </a:solidFill>
                <a:latin typeface="Montserrat" charset="0"/>
                <a:ea typeface="Montserrat" charset="0"/>
                <a:cs typeface="Montserrat" charset="0"/>
              </a:rPr>
              <a:t>Lean</a:t>
            </a:r>
            <a:endParaRPr lang="en-US" sz="1600" b="1" dirty="0">
              <a:solidFill>
                <a:schemeClr val="bg1"/>
              </a:solidFill>
              <a:latin typeface="Montserrat" charset="0"/>
              <a:ea typeface="Montserrat" charset="0"/>
              <a:cs typeface="Montserrat"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18" name="TextBox 17"/>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9" name="Picture 18"/>
          <p:cNvPicPr>
            <a:picLocks noChangeAspect="1"/>
          </p:cNvPicPr>
          <p:nvPr/>
        </p:nvPicPr>
        <p:blipFill>
          <a:blip r:embed="rId3"/>
          <a:stretch>
            <a:fillRect/>
          </a:stretch>
        </p:blipFill>
        <p:spPr>
          <a:xfrm>
            <a:off x="5148533" y="959195"/>
            <a:ext cx="2895600" cy="345743"/>
          </a:xfrm>
          <a:prstGeom prst="rect">
            <a:avLst/>
          </a:prstGeom>
        </p:spPr>
      </p:pic>
      <p:sp>
        <p:nvSpPr>
          <p:cNvPr id="20" name="TextBox 19"/>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pic>
        <p:nvPicPr>
          <p:cNvPr id="23" name="Picture 22"/>
          <p:cNvPicPr>
            <a:picLocks noChangeAspect="1"/>
          </p:cNvPicPr>
          <p:nvPr/>
        </p:nvPicPr>
        <p:blipFill>
          <a:blip r:embed="rId3"/>
          <a:stretch>
            <a:fillRect/>
          </a:stretch>
        </p:blipFill>
        <p:spPr>
          <a:xfrm>
            <a:off x="3907435" y="5131721"/>
            <a:ext cx="2163806" cy="258365"/>
          </a:xfrm>
          <a:prstGeom prst="rect">
            <a:avLst/>
          </a:prstGeom>
        </p:spPr>
      </p:pic>
      <p:sp>
        <p:nvSpPr>
          <p:cNvPr id="24" name="TextBox 23"/>
          <p:cNvSpPr txBox="1"/>
          <p:nvPr/>
        </p:nvSpPr>
        <p:spPr>
          <a:xfrm>
            <a:off x="4067101" y="5082320"/>
            <a:ext cx="1916248" cy="338554"/>
          </a:xfrm>
          <a:prstGeom prst="rect">
            <a:avLst/>
          </a:prstGeom>
          <a:noFill/>
        </p:spPr>
        <p:txBody>
          <a:bodyPr wrap="square" rtlCol="0">
            <a:spAutoFit/>
          </a:bodyPr>
          <a:lstStyle/>
          <a:p>
            <a:pPr algn="ctr"/>
            <a:r>
              <a:rPr lang="en-US" sz="1600" b="1" dirty="0" smtClean="0">
                <a:solidFill>
                  <a:schemeClr val="bg1"/>
                </a:solidFill>
                <a:latin typeface="Montserrat" charset="0"/>
                <a:ea typeface="Montserrat" charset="0"/>
                <a:cs typeface="Montserrat" charset="0"/>
              </a:rPr>
              <a:t>Clear</a:t>
            </a:r>
            <a:endParaRPr lang="en-US" sz="1600" b="1" dirty="0">
              <a:solidFill>
                <a:schemeClr val="bg1"/>
              </a:solidFill>
              <a:latin typeface="Montserrat" charset="0"/>
              <a:ea typeface="Montserrat" charset="0"/>
              <a:cs typeface="Montserrat" charset="0"/>
            </a:endParaRPr>
          </a:p>
        </p:txBody>
      </p:sp>
      <p:pic>
        <p:nvPicPr>
          <p:cNvPr id="25" name="Picture 24"/>
          <p:cNvPicPr>
            <a:picLocks noChangeAspect="1"/>
          </p:cNvPicPr>
          <p:nvPr/>
        </p:nvPicPr>
        <p:blipFill>
          <a:blip r:embed="rId3"/>
          <a:stretch>
            <a:fillRect/>
          </a:stretch>
        </p:blipFill>
        <p:spPr>
          <a:xfrm>
            <a:off x="6836860" y="5131721"/>
            <a:ext cx="2163806" cy="258365"/>
          </a:xfrm>
          <a:prstGeom prst="rect">
            <a:avLst/>
          </a:prstGeom>
        </p:spPr>
      </p:pic>
      <p:sp>
        <p:nvSpPr>
          <p:cNvPr id="26" name="TextBox 25"/>
          <p:cNvSpPr txBox="1"/>
          <p:nvPr/>
        </p:nvSpPr>
        <p:spPr>
          <a:xfrm>
            <a:off x="6960639" y="5051532"/>
            <a:ext cx="1916248" cy="338554"/>
          </a:xfrm>
          <a:prstGeom prst="rect">
            <a:avLst/>
          </a:prstGeom>
          <a:noFill/>
        </p:spPr>
        <p:txBody>
          <a:bodyPr wrap="square" rtlCol="0">
            <a:spAutoFit/>
          </a:bodyPr>
          <a:lstStyle/>
          <a:p>
            <a:pPr algn="ctr"/>
            <a:r>
              <a:rPr lang="en-US" sz="1600" b="1" dirty="0" smtClean="0">
                <a:solidFill>
                  <a:schemeClr val="bg1"/>
                </a:solidFill>
                <a:latin typeface="Montserrat" charset="0"/>
                <a:ea typeface="Montserrat" charset="0"/>
                <a:cs typeface="Montserrat" charset="0"/>
              </a:rPr>
              <a:t>Security Specific</a:t>
            </a:r>
            <a:endParaRPr lang="en-US" sz="1600" b="1" dirty="0">
              <a:solidFill>
                <a:schemeClr val="bg1"/>
              </a:solidFill>
              <a:latin typeface="Montserrat" charset="0"/>
              <a:ea typeface="Montserrat" charset="0"/>
              <a:cs typeface="Montserra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4300" y="2964339"/>
            <a:ext cx="2147804" cy="2013566"/>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14372" y="2968533"/>
            <a:ext cx="3221706" cy="2013566"/>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12364" y="2972726"/>
            <a:ext cx="2013538" cy="2013538"/>
          </a:xfrm>
          <a:prstGeom prst="rect">
            <a:avLst/>
          </a:prstGeom>
        </p:spPr>
      </p:pic>
      <p:pic>
        <p:nvPicPr>
          <p:cNvPr id="21" name="Picture 20"/>
          <p:cNvPicPr>
            <a:picLocks noChangeAspect="1"/>
          </p:cNvPicPr>
          <p:nvPr/>
        </p:nvPicPr>
        <p:blipFill>
          <a:blip r:embed="rId3"/>
          <a:stretch>
            <a:fillRect/>
          </a:stretch>
        </p:blipFill>
        <p:spPr>
          <a:xfrm>
            <a:off x="9198567" y="5131721"/>
            <a:ext cx="2163806" cy="258365"/>
          </a:xfrm>
          <a:prstGeom prst="rect">
            <a:avLst/>
          </a:prstGeom>
        </p:spPr>
      </p:pic>
      <p:sp>
        <p:nvSpPr>
          <p:cNvPr id="27" name="TextBox 26"/>
          <p:cNvSpPr txBox="1"/>
          <p:nvPr/>
        </p:nvSpPr>
        <p:spPr>
          <a:xfrm>
            <a:off x="9388091" y="5081820"/>
            <a:ext cx="1916248" cy="338554"/>
          </a:xfrm>
          <a:prstGeom prst="rect">
            <a:avLst/>
          </a:prstGeom>
          <a:noFill/>
        </p:spPr>
        <p:txBody>
          <a:bodyPr wrap="square" rtlCol="0">
            <a:spAutoFit/>
          </a:bodyPr>
          <a:lstStyle/>
          <a:p>
            <a:pPr algn="ctr"/>
            <a:r>
              <a:rPr lang="en-US" sz="1600" b="1" dirty="0" smtClean="0">
                <a:solidFill>
                  <a:schemeClr val="bg1"/>
                </a:solidFill>
                <a:latin typeface="Montserrat" charset="0"/>
                <a:ea typeface="Montserrat" charset="0"/>
                <a:cs typeface="Montserrat" charset="0"/>
              </a:rPr>
              <a:t>Code Focused</a:t>
            </a:r>
            <a:endParaRPr lang="en-US" sz="1600" b="1" dirty="0">
              <a:solidFill>
                <a:schemeClr val="bg1"/>
              </a:solidFill>
              <a:latin typeface="Montserrat" charset="0"/>
              <a:ea typeface="Montserrat" charset="0"/>
              <a:cs typeface="Montserrat" charset="0"/>
            </a:endParaRPr>
          </a:p>
        </p:txBody>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98567" y="2972727"/>
            <a:ext cx="2295297" cy="2013538"/>
          </a:xfrm>
          <a:prstGeom prst="rect">
            <a:avLst/>
          </a:prstGeom>
        </p:spPr>
      </p:pic>
    </p:spTree>
    <p:extLst>
      <p:ext uri="{BB962C8B-B14F-4D97-AF65-F5344CB8AC3E}">
        <p14:creationId xmlns:p14="http://schemas.microsoft.com/office/powerpoint/2010/main" val="14043113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SSDF’s Activities</a:t>
            </a:r>
            <a:endParaRPr lang="en-US" sz="3600" dirty="0">
              <a:solidFill>
                <a:srgbClr val="057FAF"/>
              </a:solidFill>
              <a:latin typeface="Montserrat Ultra Light" charset="0"/>
              <a:ea typeface="Montserrat Ultra Light" charset="0"/>
              <a:cs typeface="Montserrat Ultra Light"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757846659"/>
              </p:ext>
            </p:extLst>
          </p:nvPr>
        </p:nvGraphicFramePr>
        <p:xfrm>
          <a:off x="2030837" y="2582330"/>
          <a:ext cx="8128000" cy="316484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SSDF</a:t>
                      </a:r>
                      <a:r>
                        <a:rPr lang="en-US" baseline="0" dirty="0" smtClean="0"/>
                        <a:t> Activity</a:t>
                      </a:r>
                      <a:endParaRPr lang="en-US" dirty="0"/>
                    </a:p>
                  </a:txBody>
                  <a:tcPr/>
                </a:tc>
                <a:tc>
                  <a:txBody>
                    <a:bodyPr/>
                    <a:lstStyle/>
                    <a:p>
                      <a:r>
                        <a:rPr lang="en-US" dirty="0" smtClean="0"/>
                        <a:t>To Be Performed</a:t>
                      </a:r>
                      <a:r>
                        <a:rPr lang="en-US" baseline="0" dirty="0" smtClean="0"/>
                        <a:t> During…</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Establish</a:t>
                      </a:r>
                      <a:r>
                        <a:rPr lang="en-US" baseline="0" dirty="0" smtClean="0"/>
                        <a:t> security and privacy constraints</a:t>
                      </a:r>
                      <a:endParaRPr lang="en-US"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Project/ feature initiation</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Threat modeling &amp; security</a:t>
                      </a:r>
                      <a:r>
                        <a:rPr lang="en-US" baseline="0" dirty="0" smtClean="0"/>
                        <a:t> architecture</a:t>
                      </a:r>
                      <a:endParaRPr lang="en-US" dirty="0" smtClean="0"/>
                    </a:p>
                  </a:txBody>
                  <a:tcPr/>
                </a:tc>
                <a:tc>
                  <a:txBody>
                    <a:bodyPr/>
                    <a:lstStyle/>
                    <a:p>
                      <a:r>
                        <a:rPr lang="en-US" dirty="0" smtClean="0"/>
                        <a:t>Architecture</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Secure</a:t>
                      </a:r>
                      <a:r>
                        <a:rPr lang="en-US" baseline="0" dirty="0" smtClean="0"/>
                        <a:t> </a:t>
                      </a:r>
                      <a:r>
                        <a:rPr lang="en-US" dirty="0" smtClean="0"/>
                        <a:t>design</a:t>
                      </a:r>
                      <a:r>
                        <a:rPr lang="en-US" baseline="0" dirty="0" smtClean="0"/>
                        <a:t> 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Manage 3</a:t>
                      </a:r>
                      <a:r>
                        <a:rPr lang="en-US" baseline="30000" dirty="0" smtClean="0"/>
                        <a:t>rd</a:t>
                      </a:r>
                      <a:r>
                        <a:rPr lang="en-US" baseline="0" dirty="0" smtClean="0"/>
                        <a:t> party components</a:t>
                      </a:r>
                      <a:r>
                        <a:rPr lang="en-US" sz="2000" b="1" baseline="0" dirty="0" smtClean="0"/>
                        <a:t>*</a:t>
                      </a:r>
                      <a:endParaRPr lang="en-US" sz="2000" b="1" dirty="0" smtClean="0"/>
                    </a:p>
                  </a:txBody>
                  <a:tcPr/>
                </a:tc>
                <a:tc>
                  <a:txBody>
                    <a:bodyPr/>
                    <a:lstStyle/>
                    <a:p>
                      <a:r>
                        <a:rPr lang="en-US" dirty="0" smtClean="0"/>
                        <a:t>Design</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Code</a:t>
                      </a:r>
                      <a:r>
                        <a:rPr lang="en-US" baseline="0" dirty="0" smtClean="0"/>
                        <a:t> reviews;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Static analysis</a:t>
                      </a:r>
                      <a:endParaRPr lang="en-US" dirty="0" smtClean="0"/>
                    </a:p>
                  </a:txBody>
                  <a:tcPr/>
                </a:tc>
                <a:tc>
                  <a:txBody>
                    <a:bodyPr/>
                    <a:lstStyle/>
                    <a:p>
                      <a:r>
                        <a:rPr lang="en-US" dirty="0" smtClean="0"/>
                        <a:t>Coding</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Vulnerability testing</a:t>
                      </a:r>
                    </a:p>
                  </a:txBody>
                  <a:tcPr/>
                </a:tc>
                <a:tc>
                  <a:txBody>
                    <a:bodyPr/>
                    <a:lstStyle/>
                    <a:p>
                      <a:r>
                        <a:rPr lang="en-US" dirty="0" smtClean="0"/>
                        <a:t>Validation</a:t>
                      </a:r>
                      <a:endParaRPr lang="en-US"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Pre-release review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Release and Maintenance</a:t>
                      </a:r>
                    </a:p>
                  </a:txBody>
                  <a:tcPr/>
                </a:tc>
              </a:tr>
            </a:tbl>
          </a:graphicData>
        </a:graphic>
      </p:graphicFrame>
    </p:spTree>
    <p:extLst>
      <p:ext uri="{BB962C8B-B14F-4D97-AF65-F5344CB8AC3E}">
        <p14:creationId xmlns:p14="http://schemas.microsoft.com/office/powerpoint/2010/main" val="3336342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Establish Security and Privacy Constraints</a:t>
            </a:r>
            <a:endParaRPr lang="en-US" sz="3600" dirty="0">
              <a:solidFill>
                <a:srgbClr val="057FAF"/>
              </a:solidFill>
              <a:latin typeface="Montserrat Ultra Light" charset="0"/>
              <a:ea typeface="Montserrat Ultra Light" charset="0"/>
              <a:cs typeface="Montserrat Ultra Light"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0912" y="2249448"/>
            <a:ext cx="7178691" cy="4307215"/>
          </a:xfrm>
          <a:prstGeom prst="rect">
            <a:avLst/>
          </a:prstGeom>
        </p:spPr>
      </p:pic>
    </p:spTree>
    <p:extLst>
      <p:ext uri="{BB962C8B-B14F-4D97-AF65-F5344CB8AC3E}">
        <p14:creationId xmlns:p14="http://schemas.microsoft.com/office/powerpoint/2010/main" val="19447544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1754326"/>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a:t>
            </a:r>
          </a:p>
          <a:p>
            <a:r>
              <a:rPr lang="en-US" sz="3600" dirty="0" smtClean="0">
                <a:solidFill>
                  <a:srgbClr val="057FAF"/>
                </a:solidFill>
                <a:latin typeface="Montserrat Ultra Light" charset="0"/>
                <a:ea typeface="Montserrat Ultra Light" charset="0"/>
                <a:cs typeface="Montserrat Ultra Light" charset="0"/>
              </a:rPr>
              <a:t>Threat Modeling &amp; </a:t>
            </a:r>
          </a:p>
          <a:p>
            <a:r>
              <a:rPr lang="en-US" sz="3600" dirty="0" smtClean="0">
                <a:solidFill>
                  <a:srgbClr val="057FAF"/>
                </a:solidFill>
                <a:latin typeface="Montserrat Ultra Light" charset="0"/>
                <a:ea typeface="Montserrat Ultra Light" charset="0"/>
                <a:cs typeface="Montserrat Ultra Light" charset="0"/>
              </a:rPr>
              <a:t>Security Architecture</a:t>
            </a:r>
            <a:endParaRPr lang="en-US" sz="3600" dirty="0">
              <a:solidFill>
                <a:srgbClr val="057FAF"/>
              </a:solidFill>
              <a:latin typeface="Montserrat Ultra Light" charset="0"/>
              <a:ea typeface="Montserrat Ultra Light" charset="0"/>
              <a:cs typeface="Montserrat Ultra Light" charset="0"/>
            </a:endParaRPr>
          </a:p>
        </p:txBody>
      </p:sp>
      <p:pic>
        <p:nvPicPr>
          <p:cNvPr id="65" name="Picture 6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0877" y="1599326"/>
            <a:ext cx="5069122" cy="5113549"/>
          </a:xfrm>
          <a:prstGeom prst="rect">
            <a:avLst/>
          </a:prstGeom>
        </p:spPr>
      </p:pic>
      <p:sp>
        <p:nvSpPr>
          <p:cNvPr id="67" name="Text Placeholder 2"/>
          <p:cNvSpPr txBox="1">
            <a:spLocks/>
          </p:cNvSpPr>
          <p:nvPr/>
        </p:nvSpPr>
        <p:spPr>
          <a:xfrm>
            <a:off x="457199" y="6709737"/>
            <a:ext cx="6802415" cy="152400"/>
          </a:xfrm>
          <a:prstGeom prst="rect">
            <a:avLst/>
          </a:prstGeom>
        </p:spPr>
        <p:txBody>
          <a:bodyPr vert="horz" lIns="0" tIns="0" rIns="0" bIns="0" rtlCol="0" anchor="t">
            <a:normAutofit/>
          </a:bodyPr>
          <a:lstStyle>
            <a:lvl1pPr marL="0" marR="0" indent="0" algn="l" defTabSz="914400" rtl="0" eaLnBrk="1" fontAlgn="auto" latinLnBrk="0" hangingPunct="1">
              <a:lnSpc>
                <a:spcPct val="90000"/>
              </a:lnSpc>
              <a:spcBef>
                <a:spcPct val="20000"/>
              </a:spcBef>
              <a:spcAft>
                <a:spcPts val="600"/>
              </a:spcAft>
              <a:buClrTx/>
              <a:buSzTx/>
              <a:buFont typeface="Arial" panose="020B0604020202020204" pitchFamily="34" charset="0"/>
              <a:buNone/>
              <a:tabLst>
                <a:tab pos="230188" algn="l"/>
              </a:tabLst>
              <a:defRPr sz="800" b="0" kern="1200">
                <a:solidFill>
                  <a:schemeClr val="accent1"/>
                </a:solidFill>
                <a:latin typeface="Neo Sans Intel"/>
                <a:ea typeface="+mn-ea"/>
                <a:cs typeface="Neo Sans Intel"/>
              </a:defRPr>
            </a:lvl1pPr>
            <a:lvl2pPr marL="225425" indent="-225425" algn="l" defTabSz="457200" rtl="0" eaLnBrk="1" latinLnBrk="0" hangingPunct="1">
              <a:spcBef>
                <a:spcPts val="1200"/>
              </a:spcBef>
              <a:buFont typeface="Wingdings" charset="2"/>
              <a:buChar char="§"/>
              <a:defRPr sz="1800" kern="1200" baseline="0">
                <a:solidFill>
                  <a:schemeClr val="tx2"/>
                </a:solidFill>
                <a:latin typeface="Neo Sans Intel"/>
                <a:ea typeface="+mn-ea"/>
                <a:cs typeface="Neo Sans Intel Medium"/>
              </a:defRPr>
            </a:lvl2pPr>
            <a:lvl3pPr marL="571500" indent="-228600" algn="l" defTabSz="457200" rtl="0" eaLnBrk="1" latinLnBrk="0" hangingPunct="1">
              <a:spcBef>
                <a:spcPts val="800"/>
              </a:spcBef>
              <a:buFont typeface="Wingdings" charset="2"/>
              <a:buChar char="§"/>
              <a:defRPr sz="1800" kern="1200">
                <a:solidFill>
                  <a:schemeClr val="tx2"/>
                </a:solidFill>
                <a:latin typeface="Neo Sans Intel"/>
                <a:ea typeface="+mn-ea"/>
                <a:cs typeface="Neo Sans Intel"/>
              </a:defRPr>
            </a:lvl3pPr>
            <a:lvl4pPr marL="969963" indent="-228600" algn="l" defTabSz="457200" rtl="0" eaLnBrk="1" latinLnBrk="0" hangingPunct="1">
              <a:spcBef>
                <a:spcPct val="20000"/>
              </a:spcBef>
              <a:buFont typeface="Arial"/>
              <a:buChar char="–"/>
              <a:defRPr sz="1600" kern="1200">
                <a:solidFill>
                  <a:schemeClr val="tx2"/>
                </a:solidFill>
                <a:latin typeface="Neo Sans Intel"/>
                <a:ea typeface="+mn-ea"/>
                <a:cs typeface="Neo Sans Intel"/>
              </a:defRPr>
            </a:lvl4pPr>
            <a:lvl5pPr marL="1319213" indent="-228600" algn="l" defTabSz="457200" rtl="0" eaLnBrk="1" latinLnBrk="0" hangingPunct="1">
              <a:spcBef>
                <a:spcPct val="20000"/>
              </a:spcBef>
              <a:buFont typeface="Arial"/>
              <a:buChar char="»"/>
              <a:defRPr sz="1400" kern="1200">
                <a:solidFill>
                  <a:schemeClr val="tx2"/>
                </a:solidFill>
                <a:latin typeface="Neo Sans Intel"/>
                <a:ea typeface="+mn-ea"/>
                <a:cs typeface="Neo Sans Inte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20000"/>
              </a:spcBef>
              <a:spcAft>
                <a:spcPts val="600"/>
              </a:spcAft>
              <a:buClrTx/>
              <a:buSzTx/>
              <a:buFont typeface="Arial" panose="020B0604020202020204" pitchFamily="34" charset="0"/>
              <a:buNone/>
              <a:tabLst>
                <a:tab pos="230188" algn="l"/>
              </a:tabLst>
              <a:defRPr/>
            </a:pPr>
            <a:r>
              <a:rPr kumimoji="0" lang="en-US" sz="800" b="0" i="0" u="none" strike="noStrike" kern="1200" cap="none" spc="0" normalizeH="0" baseline="0" noProof="0" dirty="0" smtClean="0">
                <a:ln>
                  <a:noFill/>
                </a:ln>
                <a:solidFill>
                  <a:srgbClr val="0071C5"/>
                </a:solidFill>
                <a:effectLst/>
                <a:uLnTx/>
                <a:uFillTx/>
                <a:latin typeface="Neo Sans Intel"/>
                <a:ea typeface="+mn-ea"/>
              </a:rPr>
              <a:t>Adapted</a:t>
            </a:r>
            <a:r>
              <a:rPr kumimoji="0" lang="en-US" sz="800" b="0" i="0" u="none" strike="noStrike" kern="1200" cap="none" spc="0" normalizeH="0" noProof="0" dirty="0" smtClean="0">
                <a:ln>
                  <a:noFill/>
                </a:ln>
                <a:solidFill>
                  <a:srgbClr val="0071C5"/>
                </a:solidFill>
                <a:effectLst/>
                <a:uLnTx/>
                <a:uFillTx/>
                <a:latin typeface="Neo Sans Intel"/>
                <a:ea typeface="+mn-ea"/>
              </a:rPr>
              <a:t> from: </a:t>
            </a:r>
            <a:r>
              <a:rPr kumimoji="0" lang="en-US" sz="800" b="0" i="0" u="none" strike="noStrike" kern="1200" cap="none" spc="0" normalizeH="0" baseline="0" noProof="0" dirty="0" smtClean="0">
                <a:ln>
                  <a:noFill/>
                </a:ln>
                <a:solidFill>
                  <a:srgbClr val="0071C5"/>
                </a:solidFill>
                <a:effectLst/>
                <a:uLnTx/>
                <a:uFillTx/>
                <a:latin typeface="Neo Sans Intel"/>
                <a:ea typeface="+mn-ea"/>
              </a:rPr>
              <a:t>Securing System, CRC Press, 2015</a:t>
            </a:r>
            <a:endParaRPr kumimoji="0" lang="en-US" sz="800" b="0" i="0" u="none" strike="noStrike" kern="1200" cap="none" spc="0" normalizeH="0" baseline="0" noProof="0" dirty="0">
              <a:ln>
                <a:noFill/>
              </a:ln>
              <a:solidFill>
                <a:srgbClr val="0071C5"/>
              </a:solidFill>
              <a:effectLst/>
              <a:uLnTx/>
              <a:uFillTx/>
              <a:latin typeface="Neo Sans Intel"/>
              <a:ea typeface="+mn-ea"/>
            </a:endParaRPr>
          </a:p>
        </p:txBody>
      </p:sp>
    </p:spTree>
    <p:extLst>
      <p:ext uri="{BB962C8B-B14F-4D97-AF65-F5344CB8AC3E}">
        <p14:creationId xmlns:p14="http://schemas.microsoft.com/office/powerpoint/2010/main" val="17829194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Security Design Review</a:t>
            </a:r>
            <a:endParaRPr lang="en-US" sz="3600" dirty="0">
              <a:solidFill>
                <a:srgbClr val="057FAF"/>
              </a:solidFill>
              <a:latin typeface="Montserrat Ultra Light" charset="0"/>
              <a:ea typeface="Montserrat Ultra Light" charset="0"/>
              <a:cs typeface="Montserrat Ultra Ligh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0787" y="2299050"/>
            <a:ext cx="7848100" cy="4420466"/>
          </a:xfrm>
          <a:prstGeom prst="rect">
            <a:avLst/>
          </a:prstGeom>
        </p:spPr>
      </p:pic>
      <p:sp>
        <p:nvSpPr>
          <p:cNvPr id="11" name="Rectangle 10"/>
          <p:cNvSpPr/>
          <p:nvPr/>
        </p:nvSpPr>
        <p:spPr>
          <a:xfrm>
            <a:off x="3922922" y="4331494"/>
            <a:ext cx="2204605" cy="2388022"/>
          </a:xfrm>
          <a:prstGeom prst="rect">
            <a:avLst/>
          </a:prstGeom>
          <a:blipFill dpi="0" rotWithShape="1">
            <a:blip r:embed="rId6">
              <a:alphaModFix amt="49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22748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Manage 3</a:t>
            </a:r>
            <a:r>
              <a:rPr lang="en-US" sz="3600" baseline="30000" dirty="0" smtClean="0">
                <a:solidFill>
                  <a:srgbClr val="057FAF"/>
                </a:solidFill>
                <a:latin typeface="Montserrat Ultra Light" charset="0"/>
                <a:ea typeface="Montserrat Ultra Light" charset="0"/>
                <a:cs typeface="Montserrat Ultra Light" charset="0"/>
              </a:rPr>
              <a:t>rd</a:t>
            </a:r>
            <a:r>
              <a:rPr lang="en-US" sz="3600" dirty="0" smtClean="0">
                <a:solidFill>
                  <a:srgbClr val="057FAF"/>
                </a:solidFill>
                <a:latin typeface="Montserrat Ultra Light" charset="0"/>
                <a:ea typeface="Montserrat Ultra Light" charset="0"/>
                <a:cs typeface="Montserrat Ultra Light" charset="0"/>
              </a:rPr>
              <a:t> Party components</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1721" y="2575464"/>
            <a:ext cx="1905000" cy="2143125"/>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5973" y="4737138"/>
            <a:ext cx="1902834" cy="1902834"/>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13864" y="4500562"/>
            <a:ext cx="1977273" cy="213941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3610" y="3377755"/>
            <a:ext cx="2527306" cy="3573611"/>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6237" y="2519174"/>
            <a:ext cx="2398898" cy="2398898"/>
          </a:xfrm>
          <a:prstGeom prst="rect">
            <a:avLst/>
          </a:prstGeom>
        </p:spPr>
      </p:pic>
      <p:sp>
        <p:nvSpPr>
          <p:cNvPr id="15" name="TextBox 14"/>
          <p:cNvSpPr txBox="1"/>
          <p:nvPr/>
        </p:nvSpPr>
        <p:spPr>
          <a:xfrm>
            <a:off x="11017210" y="2954913"/>
            <a:ext cx="1034257" cy="1569660"/>
          </a:xfrm>
          <a:prstGeom prst="rect">
            <a:avLst/>
          </a:prstGeom>
          <a:noFill/>
        </p:spPr>
        <p:txBody>
          <a:bodyPr wrap="none" rtlCol="0">
            <a:spAutoFit/>
          </a:bodyPr>
          <a:lstStyle/>
          <a:p>
            <a:r>
              <a:rPr lang="en-US" sz="9600" dirty="0" smtClean="0">
                <a:solidFill>
                  <a:srgbClr val="055E6D"/>
                </a:solidFill>
              </a:rPr>
              <a:t>…</a:t>
            </a:r>
            <a:endParaRPr lang="en-US" sz="9600" dirty="0">
              <a:solidFill>
                <a:srgbClr val="055E6D"/>
              </a:solidFill>
            </a:endParaRPr>
          </a:p>
        </p:txBody>
      </p:sp>
    </p:spTree>
    <p:extLst>
      <p:ext uri="{BB962C8B-B14F-4D97-AF65-F5344CB8AC3E}">
        <p14:creationId xmlns:p14="http://schemas.microsoft.com/office/powerpoint/2010/main" val="3488711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41632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Software Security Architect @ Intel Corp</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Platforms: Web</a:t>
            </a:r>
            <a:r>
              <a:rPr lang="en-US" dirty="0">
                <a:latin typeface="Montserrat Light" charset="0"/>
                <a:ea typeface="Montserrat Light" charset="0"/>
                <a:cs typeface="Montserrat Light" charset="0"/>
              </a:rPr>
              <a:t>, Mobile, Windows, </a:t>
            </a:r>
            <a:r>
              <a:rPr lang="en-US" dirty="0" smtClean="0">
                <a:latin typeface="Montserrat Light" charset="0"/>
                <a:ea typeface="Montserrat Light" charset="0"/>
                <a:cs typeface="Montserrat Light" charset="0"/>
              </a:rPr>
              <a:t> Linux</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OWASP Nigeria Chapter Founder</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Blog @ </a:t>
            </a:r>
            <a:r>
              <a:rPr lang="en-US" dirty="0" smtClean="0">
                <a:latin typeface="Montserrat Light" charset="0"/>
                <a:ea typeface="Montserrat Light" charset="0"/>
                <a:cs typeface="Montserrat Light" charset="0"/>
                <a:hlinkClick r:id="rId3"/>
              </a:rPr>
              <a:t>https://edgeofus.com</a:t>
            </a:r>
            <a:r>
              <a:rPr lang="en-US" dirty="0" smtClean="0">
                <a:latin typeface="Montserrat Light" charset="0"/>
                <a:ea typeface="Montserrat Light" charset="0"/>
                <a:cs typeface="Montserrat Light" charset="0"/>
              </a:rPr>
              <a:t>	</a:t>
            </a: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Past </a:t>
            </a:r>
            <a:r>
              <a:rPr lang="en-US" dirty="0">
                <a:latin typeface="Montserrat Light" charset="0"/>
                <a:ea typeface="Montserrat Light" charset="0"/>
                <a:cs typeface="Montserrat Light" charset="0"/>
              </a:rPr>
              <a:t>Life in Tech: </a:t>
            </a:r>
            <a:endParaRPr lang="en-US" dirty="0" smtClean="0">
              <a:latin typeface="Montserrat Light" charset="0"/>
              <a:ea typeface="Montserrat Light" charset="0"/>
              <a:cs typeface="Montserrat Light" charset="0"/>
            </a:endParaRPr>
          </a:p>
          <a:p>
            <a:pPr marL="742950" lvl="1"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Co-Founder</a:t>
            </a:r>
            <a:r>
              <a:rPr lang="en-US" dirty="0">
                <a:latin typeface="Montserrat Light" charset="0"/>
                <a:ea typeface="Montserrat Light" charset="0"/>
                <a:cs typeface="Montserrat Light" charset="0"/>
              </a:rPr>
              <a:t>, Web </a:t>
            </a:r>
            <a:r>
              <a:rPr lang="en-US" dirty="0" smtClean="0">
                <a:latin typeface="Montserrat Light" charset="0"/>
                <a:ea typeface="Montserrat Light" charset="0"/>
                <a:cs typeface="Montserrat Light" charset="0"/>
              </a:rPr>
              <a:t>consultancy</a:t>
            </a:r>
          </a:p>
          <a:p>
            <a:pPr marL="742950" lvl="1"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Software Engineer</a:t>
            </a:r>
            <a:endParaRPr lang="en-US" dirty="0">
              <a:latin typeface="Montserrat Light" charset="0"/>
              <a:ea typeface="Montserrat Light" charset="0"/>
              <a:cs typeface="Montserrat Light" charset="0"/>
            </a:endParaRPr>
          </a:p>
          <a:p>
            <a:pPr marL="285750" indent="-285750">
              <a:lnSpc>
                <a:spcPct val="150000"/>
              </a:lnSpc>
              <a:buFont typeface="Arial" panose="020B0604020202020204" pitchFamily="34" charset="0"/>
              <a:buChar char="•"/>
            </a:pPr>
            <a:r>
              <a:rPr lang="en-US" dirty="0" smtClean="0">
                <a:latin typeface="Montserrat Light" charset="0"/>
                <a:ea typeface="Montserrat Light" charset="0"/>
                <a:cs typeface="Montserrat Light" charset="0"/>
              </a:rPr>
              <a:t>Working on my first book… wish me Luck… really </a:t>
            </a:r>
            <a:r>
              <a:rPr lang="en-US" dirty="0" smtClean="0">
                <a:latin typeface="Montserrat Light" charset="0"/>
                <a:ea typeface="Montserrat Light" charset="0"/>
                <a:cs typeface="Montserrat Light" charset="0"/>
                <a:sym typeface="Wingdings" panose="05000000000000000000" pitchFamily="2" charset="2"/>
              </a:rPr>
              <a:t></a:t>
            </a:r>
            <a:endParaRPr lang="en-US"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A little about me…</a:t>
            </a:r>
            <a:endParaRPr lang="en-US" sz="40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0646" y="1640504"/>
            <a:ext cx="4330860" cy="4330860"/>
          </a:xfrm>
          <a:prstGeom prst="rect">
            <a:avLst/>
          </a:prstGeom>
        </p:spPr>
      </p:pic>
    </p:spTree>
    <p:extLst>
      <p:ext uri="{BB962C8B-B14F-4D97-AF65-F5344CB8AC3E}">
        <p14:creationId xmlns:p14="http://schemas.microsoft.com/office/powerpoint/2010/main" val="392013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Code Review; Static Analysis</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28900" y="2299646"/>
            <a:ext cx="6005945" cy="4501754"/>
          </a:xfrm>
          <a:prstGeom prst="rect">
            <a:avLst/>
          </a:prstGeom>
        </p:spPr>
      </p:pic>
    </p:spTree>
    <p:extLst>
      <p:ext uri="{BB962C8B-B14F-4D97-AF65-F5344CB8AC3E}">
        <p14:creationId xmlns:p14="http://schemas.microsoft.com/office/powerpoint/2010/main" val="35645634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Vulnerability Testing</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808" y="2314047"/>
            <a:ext cx="11287689" cy="4466570"/>
          </a:xfrm>
          <a:prstGeom prst="rect">
            <a:avLst/>
          </a:prstGeom>
        </p:spPr>
      </p:pic>
    </p:spTree>
    <p:extLst>
      <p:ext uri="{BB962C8B-B14F-4D97-AF65-F5344CB8AC3E}">
        <p14:creationId xmlns:p14="http://schemas.microsoft.com/office/powerpoint/2010/main" val="8202431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375552"/>
          </a:xfrm>
          <a:prstGeom prst="rect">
            <a:avLst/>
          </a:prstGeom>
          <a:noFill/>
        </p:spPr>
        <p:txBody>
          <a:bodyPr wrap="square" rtlCol="0">
            <a:spAutoFit/>
          </a:bodyPr>
          <a:lstStyle/>
          <a:p>
            <a:pPr>
              <a:lnSpc>
                <a:spcPct val="150000"/>
              </a:lnSpc>
            </a:pPr>
            <a:endParaRPr lang="en-US" sz="1400" dirty="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Pre-release review</a:t>
            </a:r>
            <a:endParaRPr lang="en-US" sz="3600" dirty="0">
              <a:solidFill>
                <a:srgbClr val="057FAF"/>
              </a:solidFill>
              <a:latin typeface="Montserrat Ultra Light" charset="0"/>
              <a:ea typeface="Montserrat Ultra Light" charset="0"/>
              <a:cs typeface="Montserrat Ultra Ligh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00" y="2257989"/>
            <a:ext cx="5881255" cy="4602721"/>
          </a:xfrm>
          <a:prstGeom prst="rect">
            <a:avLst/>
          </a:prstGeom>
        </p:spPr>
      </p:pic>
    </p:spTree>
    <p:extLst>
      <p:ext uri="{BB962C8B-B14F-4D97-AF65-F5344CB8AC3E}">
        <p14:creationId xmlns:p14="http://schemas.microsoft.com/office/powerpoint/2010/main" val="18014511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1990801"/>
          </a:xfrm>
          <a:prstGeom prst="rect">
            <a:avLst/>
          </a:prstGeom>
          <a:noFill/>
        </p:spPr>
        <p:txBody>
          <a:bodyPr wrap="square" rtlCol="0">
            <a:spAutoFit/>
          </a:bodyPr>
          <a:lstStyle/>
          <a:p>
            <a:pPr lvl="0"/>
            <a:r>
              <a:rPr lang="en-US" sz="2800" dirty="0"/>
              <a:t>Problem </a:t>
            </a:r>
            <a:r>
              <a:rPr lang="en-US" sz="2800" dirty="0" smtClean="0"/>
              <a:t>Statement</a:t>
            </a:r>
          </a:p>
          <a:p>
            <a:pPr marL="342900" lvl="0" indent="-342900">
              <a:buFont typeface="Arial" panose="020B0604020202020204" pitchFamily="34" charset="0"/>
              <a:buChar char="•"/>
            </a:pPr>
            <a:r>
              <a:rPr lang="en-US" sz="2384" dirty="0" smtClean="0"/>
              <a:t>Project </a:t>
            </a:r>
            <a:r>
              <a:rPr lang="en-US" sz="2384" dirty="0"/>
              <a:t>scope, features, architecture may change at </a:t>
            </a:r>
            <a:r>
              <a:rPr lang="en-US" sz="2384" dirty="0" smtClean="0"/>
              <a:t>anytime</a:t>
            </a:r>
          </a:p>
          <a:p>
            <a:pPr marL="800100" lvl="1" indent="-342900">
              <a:buFont typeface="Arial" panose="020B0604020202020204" pitchFamily="34" charset="0"/>
              <a:buChar char="•"/>
            </a:pPr>
            <a:r>
              <a:rPr lang="en-US" sz="2384" dirty="0" smtClean="0"/>
              <a:t>Impacts </a:t>
            </a:r>
            <a:r>
              <a:rPr lang="en-US" sz="2384" dirty="0"/>
              <a:t>SDL activities already </a:t>
            </a:r>
            <a:r>
              <a:rPr lang="en-US" sz="2384" dirty="0" smtClean="0"/>
              <a:t>done</a:t>
            </a:r>
          </a:p>
          <a:p>
            <a:pPr marL="342900" indent="-342900">
              <a:buFont typeface="Arial" panose="020B0604020202020204" pitchFamily="34" charset="0"/>
              <a:buChar char="•"/>
            </a:pPr>
            <a:r>
              <a:rPr lang="en-US" sz="2384" dirty="0" smtClean="0"/>
              <a:t>SSDF includes Guidance </a:t>
            </a:r>
            <a:r>
              <a:rPr lang="en-US" sz="2384" dirty="0"/>
              <a:t>on when to revisit already done </a:t>
            </a:r>
            <a:r>
              <a:rPr lang="en-US" sz="2384" dirty="0" smtClean="0"/>
              <a:t>activities</a:t>
            </a:r>
          </a:p>
          <a:p>
            <a:pPr marL="342900" indent="-342900">
              <a:buFont typeface="Arial" panose="020B0604020202020204" pitchFamily="34" charset="0"/>
              <a:buChar char="•"/>
            </a:pPr>
            <a:endParaRPr lang="en-US" sz="2384" dirty="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SSDF’s Re-visitation Guidance</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31957383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3027495"/>
          </a:xfrm>
          <a:prstGeom prst="rect">
            <a:avLst/>
          </a:prstGeom>
          <a:noFill/>
        </p:spPr>
        <p:txBody>
          <a:bodyPr wrap="square" rtlCol="0">
            <a:spAutoFit/>
          </a:bodyPr>
          <a:lstStyle/>
          <a:p>
            <a:r>
              <a:rPr lang="en-US" sz="2384" b="1" dirty="0" smtClean="0"/>
              <a:t>Activity</a:t>
            </a:r>
            <a:r>
              <a:rPr lang="en-US" sz="2384" b="1" dirty="0"/>
              <a:t>: </a:t>
            </a:r>
            <a:r>
              <a:rPr lang="en-US" sz="2384" b="1" dirty="0" smtClean="0"/>
              <a:t>Threat Modeling &amp; Security Architecture</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New/modified requirements or design changes are identified which have the potential to impact data flows, overall architectural </a:t>
            </a:r>
            <a:r>
              <a:rPr lang="en-US" sz="2384" dirty="0" smtClean="0"/>
              <a:t>structure or </a:t>
            </a:r>
            <a:r>
              <a:rPr lang="en-US" sz="2384" dirty="0"/>
              <a:t>mitigations</a:t>
            </a:r>
          </a:p>
          <a:p>
            <a:pPr marL="800100" lvl="1" indent="-342900">
              <a:buFont typeface="Arial" panose="020B0604020202020204" pitchFamily="34" charset="0"/>
              <a:buChar char="•"/>
            </a:pPr>
            <a:r>
              <a:rPr lang="en-US" sz="2384" dirty="0"/>
              <a:t>Whenever a new threat is identified that was not </a:t>
            </a:r>
            <a:r>
              <a:rPr lang="en-US" sz="2384" dirty="0" err="1"/>
              <a:t>previosly</a:t>
            </a:r>
            <a:r>
              <a:rPr lang="en-US" sz="2384" dirty="0"/>
              <a:t> accounted for. (e.g.,  security validation identifying a new threat, PSIRT incident,...)</a:t>
            </a:r>
          </a:p>
          <a:p>
            <a:pPr marL="800100" lvl="1" indent="-342900">
              <a:buFont typeface="Arial" panose="020B0604020202020204" pitchFamily="34" charset="0"/>
              <a:buChar char="•"/>
            </a:pPr>
            <a:r>
              <a:rPr lang="en-US" sz="2384" dirty="0"/>
              <a:t>If the overall product architecture has undergone incremental minor changes over time but has not been reviewed holistically in a year or </a:t>
            </a:r>
            <a:r>
              <a:rPr lang="en-US" sz="2384" dirty="0" smtClean="0"/>
              <a:t>more</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1177722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4128181"/>
          </a:xfrm>
          <a:prstGeom prst="rect">
            <a:avLst/>
          </a:prstGeom>
          <a:noFill/>
        </p:spPr>
        <p:txBody>
          <a:bodyPr wrap="square" rtlCol="0">
            <a:spAutoFit/>
          </a:bodyPr>
          <a:lstStyle/>
          <a:p>
            <a:r>
              <a:rPr lang="en-US" sz="2384" b="1" dirty="0" smtClean="0"/>
              <a:t>Activity</a:t>
            </a:r>
            <a:r>
              <a:rPr lang="en-US" sz="2384" b="1" dirty="0"/>
              <a:t>: </a:t>
            </a:r>
            <a:r>
              <a:rPr lang="en-US" sz="2384" b="1" dirty="0" smtClean="0"/>
              <a:t>Vulnerability Testing</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Anytime changes are made to product design or implementation,  re-assess and determine if additional action needed</a:t>
            </a:r>
          </a:p>
          <a:p>
            <a:pPr marL="800100" lvl="1" indent="-342900">
              <a:buFont typeface="Arial" panose="020B0604020202020204" pitchFamily="34" charset="0"/>
              <a:buChar char="•"/>
            </a:pPr>
            <a:r>
              <a:rPr lang="en-US" sz="2384" dirty="0"/>
              <a:t>If implementation of a security feature (e.g. crypto,) or API/library/dependencies has changed</a:t>
            </a:r>
          </a:p>
          <a:p>
            <a:pPr marL="800100" lvl="1" indent="-342900">
              <a:buFont typeface="Arial" panose="020B0604020202020204" pitchFamily="34" charset="0"/>
              <a:buChar char="•"/>
            </a:pPr>
            <a:r>
              <a:rPr lang="en-US" sz="2384" dirty="0"/>
              <a:t>If the software interface or API definition has been modified in anyway</a:t>
            </a:r>
          </a:p>
          <a:p>
            <a:pPr marL="800100" lvl="1" indent="-342900">
              <a:buFont typeface="Arial" panose="020B0604020202020204" pitchFamily="34" charset="0"/>
              <a:buChar char="•"/>
            </a:pPr>
            <a:r>
              <a:rPr lang="en-US" sz="2384" dirty="0" smtClean="0"/>
              <a:t>If a new security related defect is discovered (PSIRT), re-assess and determine if additional action needed</a:t>
            </a:r>
          </a:p>
          <a:p>
            <a:endParaRPr lang="en-US" sz="2384" dirty="0" smtClean="0"/>
          </a:p>
          <a:p>
            <a:pPr marL="342900" indent="-342900">
              <a:buFont typeface="Arial" panose="020B0604020202020204" pitchFamily="34" charset="0"/>
              <a:buChar char="•"/>
            </a:pPr>
            <a:endParaRPr lang="en-US" sz="2384" dirty="0" smtClean="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4264684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Mapping SSDF to 3 SDLCs</a:t>
            </a:r>
            <a:endParaRPr lang="en-US" sz="7000" dirty="0">
              <a:solidFill>
                <a:schemeClr val="bg1">
                  <a:lumMod val="95000"/>
                </a:schemeClr>
              </a:solidFill>
              <a:latin typeface="Montserrat Ultra Light" charset="0"/>
              <a:ea typeface="Montserrat Ultra Light" charset="0"/>
              <a:cs typeface="Montserrat Ultra Light"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3742" y="3429000"/>
            <a:ext cx="3904516" cy="2781968"/>
          </a:xfrm>
          <a:prstGeom prst="rect">
            <a:avLst/>
          </a:prstGeom>
        </p:spPr>
      </p:pic>
    </p:spTree>
    <p:extLst>
      <p:ext uri="{BB962C8B-B14F-4D97-AF65-F5344CB8AC3E}">
        <p14:creationId xmlns:p14="http://schemas.microsoft.com/office/powerpoint/2010/main" val="25297305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in Waterfall-based Development</a:t>
            </a:r>
            <a:endParaRPr lang="en-US" sz="3600" dirty="0">
              <a:solidFill>
                <a:srgbClr val="057FAF"/>
              </a:solidFill>
              <a:latin typeface="Montserrat Ultra Light" charset="0"/>
              <a:ea typeface="Montserrat Ultra Light" charset="0"/>
              <a:cs typeface="Montserrat Ultra Light"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1864" y="2138342"/>
            <a:ext cx="8260773" cy="4719658"/>
          </a:xfrm>
          <a:prstGeom prst="rect">
            <a:avLst/>
          </a:prstGeom>
        </p:spPr>
      </p:pic>
    </p:spTree>
    <p:extLst>
      <p:ext uri="{BB962C8B-B14F-4D97-AF65-F5344CB8AC3E}">
        <p14:creationId xmlns:p14="http://schemas.microsoft.com/office/powerpoint/2010/main" val="36545700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in Iterative Development</a:t>
            </a:r>
            <a:endParaRPr lang="en-US" sz="3600" dirty="0">
              <a:solidFill>
                <a:srgbClr val="057FAF"/>
              </a:solidFill>
              <a:latin typeface="Montserrat Ultra Light" charset="0"/>
              <a:ea typeface="Montserrat Ultra Light" charset="0"/>
              <a:cs typeface="Montserrat Ultra Light"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1538" y="2198380"/>
            <a:ext cx="8802197" cy="4659620"/>
          </a:xfrm>
          <a:prstGeom prst="rect">
            <a:avLst/>
          </a:prstGeom>
        </p:spPr>
      </p:pic>
    </p:spTree>
    <p:extLst>
      <p:ext uri="{BB962C8B-B14F-4D97-AF65-F5344CB8AC3E}">
        <p14:creationId xmlns:p14="http://schemas.microsoft.com/office/powerpoint/2010/main" val="35221151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SSDF </a:t>
            </a:r>
            <a:r>
              <a:rPr lang="en-US" sz="3600" dirty="0" smtClean="0">
                <a:solidFill>
                  <a:srgbClr val="057FAF"/>
                </a:solidFill>
                <a:latin typeface="Montserrat Ultra Light" charset="0"/>
                <a:ea typeface="Montserrat Ultra Light" charset="0"/>
                <a:cs typeface="Montserrat Ultra Light" charset="0"/>
              </a:rPr>
              <a:t>in Continuous </a:t>
            </a:r>
            <a:r>
              <a:rPr lang="en-US" sz="3600" dirty="0" smtClean="0">
                <a:solidFill>
                  <a:srgbClr val="057FAF"/>
                </a:solidFill>
                <a:latin typeface="Montserrat Ultra Light" charset="0"/>
                <a:ea typeface="Montserrat Ultra Light" charset="0"/>
                <a:cs typeface="Montserrat Ultra Light" charset="0"/>
              </a:rPr>
              <a:t>Deployment</a:t>
            </a:r>
            <a:endParaRPr lang="en-US" sz="3600" dirty="0">
              <a:solidFill>
                <a:srgbClr val="057FAF"/>
              </a:solidFill>
              <a:latin typeface="Montserrat Ultra Light" charset="0"/>
              <a:ea typeface="Montserrat Ultra Light" charset="0"/>
              <a:cs typeface="Montserrat Ultra Light" charset="0"/>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8840" y="2136067"/>
            <a:ext cx="7031516" cy="4721933"/>
          </a:xfrm>
          <a:prstGeom prst="rect">
            <a:avLst/>
          </a:prstGeom>
        </p:spPr>
      </p:pic>
    </p:spTree>
    <p:extLst>
      <p:ext uri="{BB962C8B-B14F-4D97-AF65-F5344CB8AC3E}">
        <p14:creationId xmlns:p14="http://schemas.microsoft.com/office/powerpoint/2010/main" val="18136622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8182466" cy="496996"/>
          </a:xfrm>
          <a:prstGeom prst="rect">
            <a:avLst/>
          </a:prstGeom>
          <a:noFill/>
        </p:spPr>
        <p:txBody>
          <a:bodyPr wrap="square" rtlCol="0">
            <a:spAutoFit/>
          </a:bodyPr>
          <a:lstStyle/>
          <a:p>
            <a:pPr>
              <a:lnSpc>
                <a:spcPct val="150000"/>
              </a:lnSpc>
            </a:pPr>
            <a:r>
              <a:rPr lang="en-US" sz="2000" dirty="0" smtClean="0">
                <a:latin typeface="Montserrat Light" charset="0"/>
                <a:ea typeface="Montserrat Light" charset="0"/>
                <a:cs typeface="Montserrat Light" charset="0"/>
              </a:rPr>
              <a:t>I speak for my self and not Intel Corporation.</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Disclaimer!!!</a:t>
            </a:r>
            <a:endParaRPr lang="en-US" sz="4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31589977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9601" y="1653872"/>
            <a:ext cx="12211202" cy="2246769"/>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SSDF Solutions to SDL Pain Points</a:t>
            </a:r>
            <a:endParaRPr lang="en-US" sz="7000" dirty="0">
              <a:solidFill>
                <a:schemeClr val="bg1">
                  <a:lumMod val="95000"/>
                </a:schemeClr>
              </a:solidFill>
              <a:latin typeface="Montserrat Ultra Light" charset="0"/>
              <a:ea typeface="Montserrat Ultra Light" charset="0"/>
              <a:cs typeface="Montserrat Ultra Light"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0132" y="3737824"/>
            <a:ext cx="2931736" cy="2931736"/>
          </a:xfrm>
          <a:prstGeom prst="rect">
            <a:avLst/>
          </a:prstGeom>
        </p:spPr>
      </p:pic>
    </p:spTree>
    <p:extLst>
      <p:ext uri="{BB962C8B-B14F-4D97-AF65-F5344CB8AC3E}">
        <p14:creationId xmlns:p14="http://schemas.microsoft.com/office/powerpoint/2010/main" val="31591995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Solution 1: Defined SDL Roles and Responsibilities</a:t>
            </a:r>
            <a:endParaRPr lang="en-US" sz="3600" dirty="0">
              <a:solidFill>
                <a:srgbClr val="057FAF"/>
              </a:solidFill>
              <a:latin typeface="Montserrat Ultra Light" charset="0"/>
              <a:ea typeface="Montserrat Ultra Light" charset="0"/>
              <a:cs typeface="Montserrat Ultra Light" charset="0"/>
            </a:endParaRPr>
          </a:p>
        </p:txBody>
      </p:sp>
      <p:sp>
        <p:nvSpPr>
          <p:cNvPr id="11" name="TextBox 10"/>
          <p:cNvSpPr txBox="1"/>
          <p:nvPr/>
        </p:nvSpPr>
        <p:spPr>
          <a:xfrm>
            <a:off x="1013854" y="5572050"/>
            <a:ext cx="9581260" cy="1015663"/>
          </a:xfrm>
          <a:prstGeom prst="rect">
            <a:avLst/>
          </a:prstGeom>
          <a:noFill/>
        </p:spPr>
        <p:txBody>
          <a:bodyPr wrap="square" rtlCol="0">
            <a:spAutoFit/>
          </a:bodyPr>
          <a:lstStyle/>
          <a:p>
            <a:r>
              <a:rPr lang="en-US" sz="2000" dirty="0" smtClean="0">
                <a:solidFill>
                  <a:srgbClr val="057FAF"/>
                </a:solidFill>
                <a:latin typeface="Montserrat Ultra Light" charset="0"/>
                <a:ea typeface="Montserrat Ultra Light" charset="0"/>
                <a:cs typeface="Montserrat Ultra Light" charset="0"/>
              </a:rPr>
              <a:t>SDL pain points addressed: </a:t>
            </a: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1: Developers don’t fully understand their </a:t>
            </a:r>
            <a:r>
              <a:rPr lang="en-US" sz="2000" dirty="0" smtClean="0">
                <a:solidFill>
                  <a:srgbClr val="057FAF"/>
                </a:solidFill>
                <a:latin typeface="Montserrat Ultra Light" charset="0"/>
                <a:ea typeface="Montserrat Ultra Light" charset="0"/>
                <a:cs typeface="Montserrat Ultra Light" charset="0"/>
              </a:rPr>
              <a:t>SDLC</a:t>
            </a: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3</a:t>
            </a:r>
            <a:r>
              <a:rPr lang="en-US" sz="2000" dirty="0" smtClean="0">
                <a:solidFill>
                  <a:srgbClr val="057FAF"/>
                </a:solidFill>
                <a:latin typeface="Montserrat Ultra Light" charset="0"/>
                <a:ea typeface="Montserrat Ultra Light" charset="0"/>
                <a:cs typeface="Montserrat Ultra Light" charset="0"/>
              </a:rPr>
              <a:t>: </a:t>
            </a:r>
            <a:r>
              <a:rPr lang="en-US" sz="2000" dirty="0">
                <a:solidFill>
                  <a:srgbClr val="057FAF"/>
                </a:solidFill>
                <a:latin typeface="Montserrat Ultra Light" charset="0"/>
                <a:ea typeface="Montserrat Ultra Light" charset="0"/>
                <a:cs typeface="Montserrat Ultra Light" charset="0"/>
              </a:rPr>
              <a:t>SDL &lt;-&gt; Product Development mapping unclear </a:t>
            </a: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9057" y="2356806"/>
            <a:ext cx="4590854" cy="3157487"/>
          </a:xfrm>
          <a:prstGeom prst="rect">
            <a:avLst/>
          </a:prstGeom>
        </p:spPr>
      </p:pic>
    </p:spTree>
    <p:extLst>
      <p:ext uri="{BB962C8B-B14F-4D97-AF65-F5344CB8AC3E}">
        <p14:creationId xmlns:p14="http://schemas.microsoft.com/office/powerpoint/2010/main" val="29806429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1200329"/>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Solution </a:t>
            </a:r>
            <a:r>
              <a:rPr lang="en-US" sz="3600" dirty="0">
                <a:solidFill>
                  <a:srgbClr val="057FAF"/>
                </a:solidFill>
                <a:latin typeface="Montserrat Ultra Light" charset="0"/>
                <a:ea typeface="Montserrat Ultra Light" charset="0"/>
                <a:cs typeface="Montserrat Ultra Light" charset="0"/>
              </a:rPr>
              <a:t>2: </a:t>
            </a:r>
            <a:r>
              <a:rPr lang="en-US" sz="3600" dirty="0" smtClean="0">
                <a:solidFill>
                  <a:srgbClr val="057FAF"/>
                </a:solidFill>
                <a:latin typeface="Montserrat Ultra Light" charset="0"/>
                <a:ea typeface="Montserrat Ultra Light" charset="0"/>
                <a:cs typeface="Montserrat Ultra Light" charset="0"/>
              </a:rPr>
              <a:t>SSDF </a:t>
            </a:r>
            <a:r>
              <a:rPr lang="en-US" sz="3600" dirty="0">
                <a:solidFill>
                  <a:srgbClr val="057FAF"/>
                </a:solidFill>
                <a:latin typeface="Montserrat Ultra Light" charset="0"/>
                <a:ea typeface="Montserrat Ultra Light" charset="0"/>
                <a:cs typeface="Montserrat Ultra Light" charset="0"/>
              </a:rPr>
              <a:t>A</a:t>
            </a:r>
            <a:r>
              <a:rPr lang="en-US" sz="3600" dirty="0" smtClean="0">
                <a:solidFill>
                  <a:srgbClr val="057FAF"/>
                </a:solidFill>
                <a:latin typeface="Montserrat Ultra Light" charset="0"/>
                <a:ea typeface="Montserrat Ultra Light" charset="0"/>
                <a:cs typeface="Montserrat Ultra Light" charset="0"/>
              </a:rPr>
              <a:t>ctivities are Strictly </a:t>
            </a:r>
            <a:r>
              <a:rPr lang="en-US" sz="3600" dirty="0">
                <a:solidFill>
                  <a:srgbClr val="057FAF"/>
                </a:solidFill>
                <a:latin typeface="Montserrat Ultra Light" charset="0"/>
                <a:ea typeface="Montserrat Ultra Light" charset="0"/>
                <a:cs typeface="Montserrat Ultra Light" charset="0"/>
              </a:rPr>
              <a:t>A</a:t>
            </a:r>
            <a:r>
              <a:rPr lang="en-US" sz="3600" dirty="0" smtClean="0">
                <a:solidFill>
                  <a:srgbClr val="057FAF"/>
                </a:solidFill>
                <a:latin typeface="Montserrat Ultra Light" charset="0"/>
                <a:ea typeface="Montserrat Ultra Light" charset="0"/>
                <a:cs typeface="Montserrat Ultra Light" charset="0"/>
              </a:rPr>
              <a:t>ligned with Building and Shipping Code</a:t>
            </a:r>
            <a:endParaRPr lang="en-US" sz="3600" dirty="0">
              <a:solidFill>
                <a:srgbClr val="057FAF"/>
              </a:solidFill>
              <a:latin typeface="Montserrat Ultra Light" charset="0"/>
              <a:ea typeface="Montserrat Ultra Light" charset="0"/>
              <a:cs typeface="Montserrat Ultra Light" charset="0"/>
            </a:endParaRPr>
          </a:p>
        </p:txBody>
      </p:sp>
      <p:sp>
        <p:nvSpPr>
          <p:cNvPr id="11" name="TextBox 10"/>
          <p:cNvSpPr txBox="1"/>
          <p:nvPr/>
        </p:nvSpPr>
        <p:spPr>
          <a:xfrm>
            <a:off x="1013853" y="5520851"/>
            <a:ext cx="10392579" cy="1323439"/>
          </a:xfrm>
          <a:prstGeom prst="rect">
            <a:avLst/>
          </a:prstGeom>
          <a:noFill/>
        </p:spPr>
        <p:txBody>
          <a:bodyPr wrap="square" rtlCol="0">
            <a:spAutoFit/>
          </a:bodyPr>
          <a:lstStyle/>
          <a:p>
            <a:r>
              <a:rPr lang="en-US" sz="2000" dirty="0" smtClean="0">
                <a:solidFill>
                  <a:srgbClr val="057FAF"/>
                </a:solidFill>
                <a:latin typeface="Montserrat Ultra Light" charset="0"/>
                <a:ea typeface="Montserrat Ultra Light" charset="0"/>
                <a:cs typeface="Montserrat Ultra Light" charset="0"/>
              </a:rPr>
              <a:t>SDL pain points addressed: </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1: </a:t>
            </a:r>
            <a:r>
              <a:rPr lang="en-US" sz="2000" dirty="0" smtClean="0">
                <a:solidFill>
                  <a:srgbClr val="057FAF"/>
                </a:solidFill>
                <a:latin typeface="Montserrat Ultra Light" charset="0"/>
                <a:ea typeface="Montserrat Ultra Light" charset="0"/>
                <a:cs typeface="Montserrat Ultra Light" charset="0"/>
              </a:rPr>
              <a:t>Developers </a:t>
            </a:r>
            <a:r>
              <a:rPr lang="en-US" sz="2000" dirty="0">
                <a:solidFill>
                  <a:srgbClr val="057FAF"/>
                </a:solidFill>
                <a:latin typeface="Montserrat Ultra Light" charset="0"/>
                <a:ea typeface="Montserrat Ultra Light" charset="0"/>
                <a:cs typeface="Montserrat Ultra Light" charset="0"/>
              </a:rPr>
              <a:t>don’t fully understand their SDLC </a:t>
            </a:r>
            <a:endParaRPr lang="en-US" sz="2000" dirty="0" smtClean="0">
              <a:solidFill>
                <a:srgbClr val="057FAF"/>
              </a:solidFill>
              <a:latin typeface="Montserrat Ultra Light" charset="0"/>
              <a:ea typeface="Montserrat Ultra Light" charset="0"/>
              <a:cs typeface="Montserrat Ultra Light" charset="0"/>
            </a:endParaRP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2: Security </a:t>
            </a:r>
            <a:r>
              <a:rPr lang="en-US" sz="2000" dirty="0" smtClean="0">
                <a:solidFill>
                  <a:srgbClr val="057FAF"/>
                </a:solidFill>
                <a:latin typeface="Montserrat Ultra Light" charset="0"/>
                <a:ea typeface="Montserrat Ultra Light" charset="0"/>
                <a:cs typeface="Montserrat Ultra Light" charset="0"/>
              </a:rPr>
              <a:t>Engineers </a:t>
            </a:r>
            <a:r>
              <a:rPr lang="en-US" sz="2000" dirty="0">
                <a:solidFill>
                  <a:srgbClr val="057FAF"/>
                </a:solidFill>
                <a:latin typeface="Montserrat Ultra Light" charset="0"/>
                <a:ea typeface="Montserrat Ultra Light" charset="0"/>
                <a:cs typeface="Montserrat Ultra Light" charset="0"/>
              </a:rPr>
              <a:t>constrain SDL to their narrow/ specific SDLC </a:t>
            </a:r>
            <a:r>
              <a:rPr lang="en-US" sz="2000" dirty="0" smtClean="0">
                <a:solidFill>
                  <a:srgbClr val="057FAF"/>
                </a:solidFill>
                <a:latin typeface="Montserrat Ultra Light" charset="0"/>
                <a:ea typeface="Montserrat Ultra Light" charset="0"/>
                <a:cs typeface="Montserrat Ultra Light" charset="0"/>
              </a:rPr>
              <a:t>understanding</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3: SDL </a:t>
            </a:r>
            <a:r>
              <a:rPr lang="en-US" sz="2000" dirty="0">
                <a:solidFill>
                  <a:srgbClr val="057FAF"/>
                </a:solidFill>
                <a:latin typeface="Montserrat Ultra Light" charset="0"/>
                <a:ea typeface="Montserrat Ultra Light" charset="0"/>
                <a:cs typeface="Montserrat Ultra Light" charset="0"/>
              </a:rPr>
              <a:t>&lt;-&gt; Product Development mapping unclear </a:t>
            </a:r>
          </a:p>
        </p:txBody>
      </p:sp>
      <p:sp>
        <p:nvSpPr>
          <p:cNvPr id="7" name="TextBox 6"/>
          <p:cNvSpPr txBox="1"/>
          <p:nvPr/>
        </p:nvSpPr>
        <p:spPr>
          <a:xfrm>
            <a:off x="1982287" y="3704734"/>
            <a:ext cx="9095503" cy="1200329"/>
          </a:xfrm>
          <a:prstGeom prst="rect">
            <a:avLst/>
          </a:prstGeom>
          <a:noFill/>
        </p:spPr>
        <p:txBody>
          <a:bodyPr wrap="none" rtlCol="0">
            <a:spAutoFit/>
          </a:bodyPr>
          <a:lstStyle/>
          <a:p>
            <a:r>
              <a:rPr lang="en-US" sz="7200" b="1" dirty="0" smtClean="0">
                <a:solidFill>
                  <a:srgbClr val="C00000"/>
                </a:solidFill>
                <a:latin typeface="Centaur" panose="02030504050205020304" pitchFamily="18" charset="0"/>
              </a:rPr>
              <a:t>&lt;code </a:t>
            </a:r>
            <a:r>
              <a:rPr lang="en-US" sz="7200" b="1" dirty="0">
                <a:solidFill>
                  <a:srgbClr val="C00000"/>
                </a:solidFill>
                <a:latin typeface="Centaur" panose="02030504050205020304" pitchFamily="18" charset="0"/>
              </a:rPr>
              <a:t>w</a:t>
            </a:r>
            <a:r>
              <a:rPr lang="en-US" sz="7200" b="1" dirty="0" smtClean="0">
                <a:solidFill>
                  <a:srgbClr val="C00000"/>
                </a:solidFill>
                <a:latin typeface="Centaur" panose="02030504050205020304" pitchFamily="18" charset="0"/>
              </a:rPr>
              <a:t>ins arguments /&gt;</a:t>
            </a:r>
            <a:endParaRPr lang="en-US" sz="7200" b="1" dirty="0">
              <a:solidFill>
                <a:srgbClr val="C00000"/>
              </a:solidFill>
              <a:latin typeface="Centaur" panose="02030504050205020304" pitchFamily="18" charset="0"/>
            </a:endParaRPr>
          </a:p>
        </p:txBody>
      </p:sp>
    </p:spTree>
    <p:extLst>
      <p:ext uri="{BB962C8B-B14F-4D97-AF65-F5344CB8AC3E}">
        <p14:creationId xmlns:p14="http://schemas.microsoft.com/office/powerpoint/2010/main" val="24046537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Solution </a:t>
            </a:r>
            <a:r>
              <a:rPr lang="en-US" sz="3600" dirty="0" smtClean="0">
                <a:solidFill>
                  <a:srgbClr val="057FAF"/>
                </a:solidFill>
                <a:latin typeface="Montserrat Ultra Light" charset="0"/>
                <a:ea typeface="Montserrat Ultra Light" charset="0"/>
                <a:cs typeface="Montserrat Ultra Light" charset="0"/>
              </a:rPr>
              <a:t>3a: </a:t>
            </a:r>
            <a:r>
              <a:rPr lang="en-US" sz="3600" dirty="0" smtClean="0">
                <a:solidFill>
                  <a:srgbClr val="057FAF"/>
                </a:solidFill>
                <a:latin typeface="Montserrat Ultra Light" charset="0"/>
                <a:ea typeface="Montserrat Ultra Light" charset="0"/>
                <a:cs typeface="Montserrat Ultra Light" charset="0"/>
              </a:rPr>
              <a:t>Re-visitation Guidance</a:t>
            </a:r>
            <a:endParaRPr lang="en-US" sz="36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70734" y="2506800"/>
            <a:ext cx="6667500" cy="2857500"/>
          </a:xfrm>
          <a:prstGeom prst="rect">
            <a:avLst/>
          </a:prstGeom>
        </p:spPr>
      </p:pic>
      <p:sp>
        <p:nvSpPr>
          <p:cNvPr id="12" name="TextBox 11"/>
          <p:cNvSpPr txBox="1"/>
          <p:nvPr/>
        </p:nvSpPr>
        <p:spPr>
          <a:xfrm>
            <a:off x="1013853" y="5255513"/>
            <a:ext cx="10392579" cy="1631216"/>
          </a:xfrm>
          <a:prstGeom prst="rect">
            <a:avLst/>
          </a:prstGeom>
          <a:noFill/>
        </p:spPr>
        <p:txBody>
          <a:bodyPr wrap="square" rtlCol="0">
            <a:spAutoFit/>
          </a:bodyPr>
          <a:lstStyle/>
          <a:p>
            <a:r>
              <a:rPr lang="en-US" sz="2000" dirty="0" smtClean="0">
                <a:solidFill>
                  <a:srgbClr val="057FAF"/>
                </a:solidFill>
                <a:latin typeface="Montserrat Ultra Light" charset="0"/>
                <a:ea typeface="Montserrat Ultra Light" charset="0"/>
                <a:cs typeface="Montserrat Ultra Light" charset="0"/>
              </a:rPr>
              <a:t>SDL pain points addressed: </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1: Developers </a:t>
            </a:r>
            <a:r>
              <a:rPr lang="en-US" sz="2000" dirty="0">
                <a:solidFill>
                  <a:srgbClr val="057FAF"/>
                </a:solidFill>
                <a:latin typeface="Montserrat Ultra Light" charset="0"/>
                <a:ea typeface="Montserrat Ultra Light" charset="0"/>
                <a:cs typeface="Montserrat Ultra Light" charset="0"/>
              </a:rPr>
              <a:t>don’t fully understand their SDLC </a:t>
            </a:r>
            <a:endParaRPr lang="en-US" sz="2000" dirty="0" smtClean="0">
              <a:solidFill>
                <a:srgbClr val="057FAF"/>
              </a:solidFill>
              <a:latin typeface="Montserrat Ultra Light" charset="0"/>
              <a:ea typeface="Montserrat Ultra Light" charset="0"/>
              <a:cs typeface="Montserrat Ultra Light" charset="0"/>
            </a:endParaRP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2: Security </a:t>
            </a:r>
            <a:r>
              <a:rPr lang="en-US" sz="2000" dirty="0" smtClean="0">
                <a:solidFill>
                  <a:srgbClr val="057FAF"/>
                </a:solidFill>
                <a:latin typeface="Montserrat Ultra Light" charset="0"/>
                <a:ea typeface="Montserrat Ultra Light" charset="0"/>
                <a:cs typeface="Montserrat Ultra Light" charset="0"/>
              </a:rPr>
              <a:t>Engineers </a:t>
            </a:r>
            <a:r>
              <a:rPr lang="en-US" sz="2000" dirty="0">
                <a:solidFill>
                  <a:srgbClr val="057FAF"/>
                </a:solidFill>
                <a:latin typeface="Montserrat Ultra Light" charset="0"/>
                <a:ea typeface="Montserrat Ultra Light" charset="0"/>
                <a:cs typeface="Montserrat Ultra Light" charset="0"/>
              </a:rPr>
              <a:t>constrain SDL to their narrow/ specific SDLC </a:t>
            </a:r>
            <a:r>
              <a:rPr lang="en-US" sz="2000" dirty="0" smtClean="0">
                <a:solidFill>
                  <a:srgbClr val="057FAF"/>
                </a:solidFill>
                <a:latin typeface="Montserrat Ultra Light" charset="0"/>
                <a:ea typeface="Montserrat Ultra Light" charset="0"/>
                <a:cs typeface="Montserrat Ultra Light" charset="0"/>
              </a:rPr>
              <a:t>understanding</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3: SDL </a:t>
            </a:r>
            <a:r>
              <a:rPr lang="en-US" sz="2000" dirty="0">
                <a:solidFill>
                  <a:srgbClr val="057FAF"/>
                </a:solidFill>
                <a:latin typeface="Montserrat Ultra Light" charset="0"/>
                <a:ea typeface="Montserrat Ultra Light" charset="0"/>
                <a:cs typeface="Montserrat Ultra Light" charset="0"/>
              </a:rPr>
              <a:t>&lt;-&gt; Product Development mapping unclear </a:t>
            </a:r>
            <a:endParaRPr lang="en-US" sz="2000" dirty="0" smtClean="0">
              <a:solidFill>
                <a:srgbClr val="057FAF"/>
              </a:solidFill>
              <a:latin typeface="Montserrat Ultra Light" charset="0"/>
              <a:ea typeface="Montserrat Ultra Light" charset="0"/>
              <a:cs typeface="Montserrat Ultra Light" charset="0"/>
            </a:endParaRP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4: Inconsistency </a:t>
            </a:r>
            <a:r>
              <a:rPr lang="en-US" sz="2000" dirty="0">
                <a:solidFill>
                  <a:srgbClr val="057FAF"/>
                </a:solidFill>
                <a:latin typeface="Montserrat Ultra Light" charset="0"/>
                <a:ea typeface="Montserrat Ultra Light" charset="0"/>
                <a:cs typeface="Montserrat Ultra Light" charset="0"/>
              </a:rPr>
              <a:t>in SDL </a:t>
            </a:r>
            <a:r>
              <a:rPr lang="en-US" sz="2000" dirty="0" smtClean="0">
                <a:solidFill>
                  <a:srgbClr val="057FAF"/>
                </a:solidFill>
                <a:latin typeface="Montserrat Ultra Light" charset="0"/>
                <a:ea typeface="Montserrat Ultra Light" charset="0"/>
                <a:cs typeface="Montserrat Ultra Light" charset="0"/>
              </a:rPr>
              <a:t>execution</a:t>
            </a:r>
            <a:endParaRPr lang="en-US" sz="2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7090889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178145" cy="1200329"/>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Solution </a:t>
            </a:r>
            <a:r>
              <a:rPr lang="en-US" sz="3600" dirty="0" smtClean="0">
                <a:solidFill>
                  <a:srgbClr val="057FAF"/>
                </a:solidFill>
                <a:latin typeface="Montserrat Ultra Light" charset="0"/>
                <a:ea typeface="Montserrat Ultra Light" charset="0"/>
                <a:cs typeface="Montserrat Ultra Light" charset="0"/>
              </a:rPr>
              <a:t>3b: </a:t>
            </a:r>
            <a:r>
              <a:rPr lang="en-US" sz="3600" dirty="0" smtClean="0">
                <a:solidFill>
                  <a:srgbClr val="057FAF"/>
                </a:solidFill>
                <a:latin typeface="Montserrat Ultra Light" charset="0"/>
                <a:ea typeface="Montserrat Ultra Light" charset="0"/>
                <a:cs typeface="Montserrat Ultra Light" charset="0"/>
              </a:rPr>
              <a:t>High Velocity </a:t>
            </a:r>
            <a:r>
              <a:rPr lang="en-US" sz="3600" dirty="0">
                <a:solidFill>
                  <a:srgbClr val="057FAF"/>
                </a:solidFill>
                <a:latin typeface="Montserrat Ultra Light" charset="0"/>
                <a:ea typeface="Montserrat Ultra Light" charset="0"/>
                <a:cs typeface="Montserrat Ultra Light" charset="0"/>
              </a:rPr>
              <a:t>R</a:t>
            </a:r>
            <a:r>
              <a:rPr lang="en-US" sz="3600" dirty="0" smtClean="0">
                <a:solidFill>
                  <a:srgbClr val="057FAF"/>
                </a:solidFill>
                <a:latin typeface="Montserrat Ultra Light" charset="0"/>
                <a:ea typeface="Montserrat Ultra Light" charset="0"/>
                <a:cs typeface="Montserrat Ultra Light" charset="0"/>
              </a:rPr>
              <a:t>eleases Trigger Re-visitation</a:t>
            </a:r>
            <a:endParaRPr lang="en-US" sz="3600" dirty="0">
              <a:solidFill>
                <a:srgbClr val="057FAF"/>
              </a:solidFill>
              <a:latin typeface="Montserrat Ultra Light" charset="0"/>
              <a:ea typeface="Montserrat Ultra Light" charset="0"/>
              <a:cs typeface="Montserrat Ultra Light" charset="0"/>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93270" y="2250639"/>
            <a:ext cx="5518229" cy="3104005"/>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03781" y="2499693"/>
            <a:ext cx="6029310" cy="2583990"/>
          </a:xfrm>
          <a:prstGeom prst="rect">
            <a:avLst/>
          </a:prstGeom>
        </p:spPr>
      </p:pic>
      <p:sp>
        <p:nvSpPr>
          <p:cNvPr id="15" name="TextBox 14"/>
          <p:cNvSpPr txBox="1"/>
          <p:nvPr/>
        </p:nvSpPr>
        <p:spPr>
          <a:xfrm>
            <a:off x="1013853" y="5255513"/>
            <a:ext cx="10392579" cy="1631216"/>
          </a:xfrm>
          <a:prstGeom prst="rect">
            <a:avLst/>
          </a:prstGeom>
          <a:noFill/>
        </p:spPr>
        <p:txBody>
          <a:bodyPr wrap="square" rtlCol="0">
            <a:spAutoFit/>
          </a:bodyPr>
          <a:lstStyle/>
          <a:p>
            <a:r>
              <a:rPr lang="en-US" sz="2000" dirty="0" smtClean="0">
                <a:solidFill>
                  <a:srgbClr val="057FAF"/>
                </a:solidFill>
                <a:latin typeface="Montserrat Ultra Light" charset="0"/>
                <a:ea typeface="Montserrat Ultra Light" charset="0"/>
                <a:cs typeface="Montserrat Ultra Light" charset="0"/>
              </a:rPr>
              <a:t>SDL pain points addressed: </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1: Developers </a:t>
            </a:r>
            <a:r>
              <a:rPr lang="en-US" sz="2000" dirty="0">
                <a:solidFill>
                  <a:srgbClr val="057FAF"/>
                </a:solidFill>
                <a:latin typeface="Montserrat Ultra Light" charset="0"/>
                <a:ea typeface="Montserrat Ultra Light" charset="0"/>
                <a:cs typeface="Montserrat Ultra Light" charset="0"/>
              </a:rPr>
              <a:t>don’t fully understand their SDLC </a:t>
            </a:r>
            <a:endParaRPr lang="en-US" sz="2000" dirty="0" smtClean="0">
              <a:solidFill>
                <a:srgbClr val="057FAF"/>
              </a:solidFill>
              <a:latin typeface="Montserrat Ultra Light" charset="0"/>
              <a:ea typeface="Montserrat Ultra Light" charset="0"/>
              <a:cs typeface="Montserrat Ultra Light" charset="0"/>
            </a:endParaRP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2: Security </a:t>
            </a:r>
            <a:r>
              <a:rPr lang="en-US" sz="2000" dirty="0" smtClean="0">
                <a:solidFill>
                  <a:srgbClr val="057FAF"/>
                </a:solidFill>
                <a:latin typeface="Montserrat Ultra Light" charset="0"/>
                <a:ea typeface="Montserrat Ultra Light" charset="0"/>
                <a:cs typeface="Montserrat Ultra Light" charset="0"/>
              </a:rPr>
              <a:t>Engineers </a:t>
            </a:r>
            <a:r>
              <a:rPr lang="en-US" sz="2000" dirty="0">
                <a:solidFill>
                  <a:srgbClr val="057FAF"/>
                </a:solidFill>
                <a:latin typeface="Montserrat Ultra Light" charset="0"/>
                <a:ea typeface="Montserrat Ultra Light" charset="0"/>
                <a:cs typeface="Montserrat Ultra Light" charset="0"/>
              </a:rPr>
              <a:t>constrain SDL to their narrow/ specific SDLC </a:t>
            </a:r>
            <a:r>
              <a:rPr lang="en-US" sz="2000" dirty="0" smtClean="0">
                <a:solidFill>
                  <a:srgbClr val="057FAF"/>
                </a:solidFill>
                <a:latin typeface="Montserrat Ultra Light" charset="0"/>
                <a:ea typeface="Montserrat Ultra Light" charset="0"/>
                <a:cs typeface="Montserrat Ultra Light" charset="0"/>
              </a:rPr>
              <a:t>understanding</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3: SDL </a:t>
            </a:r>
            <a:r>
              <a:rPr lang="en-US" sz="2000" dirty="0">
                <a:solidFill>
                  <a:srgbClr val="057FAF"/>
                </a:solidFill>
                <a:latin typeface="Montserrat Ultra Light" charset="0"/>
                <a:ea typeface="Montserrat Ultra Light" charset="0"/>
                <a:cs typeface="Montserrat Ultra Light" charset="0"/>
              </a:rPr>
              <a:t>&lt;-&gt; Product Development mapping unclear </a:t>
            </a:r>
            <a:endParaRPr lang="en-US" sz="2000" dirty="0" smtClean="0">
              <a:solidFill>
                <a:srgbClr val="057FAF"/>
              </a:solidFill>
              <a:latin typeface="Montserrat Ultra Light" charset="0"/>
              <a:ea typeface="Montserrat Ultra Light" charset="0"/>
              <a:cs typeface="Montserrat Ultra Light" charset="0"/>
            </a:endParaRP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4: Inconsistency </a:t>
            </a:r>
            <a:r>
              <a:rPr lang="en-US" sz="2000" dirty="0">
                <a:solidFill>
                  <a:srgbClr val="057FAF"/>
                </a:solidFill>
                <a:latin typeface="Montserrat Ultra Light" charset="0"/>
                <a:ea typeface="Montserrat Ultra Light" charset="0"/>
                <a:cs typeface="Montserrat Ultra Light" charset="0"/>
              </a:rPr>
              <a:t>in SDL </a:t>
            </a:r>
            <a:r>
              <a:rPr lang="en-US" sz="2000" dirty="0" smtClean="0">
                <a:solidFill>
                  <a:srgbClr val="057FAF"/>
                </a:solidFill>
                <a:latin typeface="Montserrat Ultra Light" charset="0"/>
                <a:ea typeface="Montserrat Ultra Light" charset="0"/>
                <a:cs typeface="Montserrat Ultra Light" charset="0"/>
              </a:rPr>
              <a:t>execution</a:t>
            </a:r>
            <a:endParaRPr lang="en-US" sz="2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30150825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178145" cy="1200329"/>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Recommendation </a:t>
            </a:r>
            <a:r>
              <a:rPr lang="en-US" sz="3600" dirty="0">
                <a:solidFill>
                  <a:srgbClr val="057FAF"/>
                </a:solidFill>
                <a:latin typeface="Montserrat Ultra Light" charset="0"/>
                <a:ea typeface="Montserrat Ultra Light" charset="0"/>
                <a:cs typeface="Montserrat Ultra Light" charset="0"/>
              </a:rPr>
              <a:t>X</a:t>
            </a:r>
            <a:r>
              <a:rPr lang="en-US" sz="3600" dirty="0" smtClean="0">
                <a:solidFill>
                  <a:srgbClr val="057FAF"/>
                </a:solidFill>
                <a:latin typeface="Montserrat Ultra Light" charset="0"/>
                <a:ea typeface="Montserrat Ultra Light" charset="0"/>
                <a:cs typeface="Montserrat Ultra Light" charset="0"/>
              </a:rPr>
              <a:t>: Add Architecture &amp; Design Derived Requirements to SDL</a:t>
            </a:r>
            <a:endParaRPr lang="en-US" sz="3600" dirty="0">
              <a:solidFill>
                <a:srgbClr val="057FAF"/>
              </a:solidFill>
              <a:latin typeface="Montserrat Ultra Light" charset="0"/>
              <a:ea typeface="Montserrat Ultra Light" charset="0"/>
              <a:cs typeface="Montserrat Ultra Light" charset="0"/>
            </a:endParaRPr>
          </a:p>
        </p:txBody>
      </p:sp>
      <p:sp>
        <p:nvSpPr>
          <p:cNvPr id="11" name="TextBox 10"/>
          <p:cNvSpPr txBox="1"/>
          <p:nvPr/>
        </p:nvSpPr>
        <p:spPr>
          <a:xfrm>
            <a:off x="1013854" y="5572050"/>
            <a:ext cx="9581260" cy="1323439"/>
          </a:xfrm>
          <a:prstGeom prst="rect">
            <a:avLst/>
          </a:prstGeom>
          <a:noFill/>
        </p:spPr>
        <p:txBody>
          <a:bodyPr wrap="square" rtlCol="0">
            <a:spAutoFit/>
          </a:bodyPr>
          <a:lstStyle/>
          <a:p>
            <a:r>
              <a:rPr lang="en-US" sz="2000" dirty="0" smtClean="0">
                <a:solidFill>
                  <a:srgbClr val="057FAF"/>
                </a:solidFill>
                <a:latin typeface="Montserrat Ultra Light" charset="0"/>
                <a:ea typeface="Montserrat Ultra Light" charset="0"/>
                <a:cs typeface="Montserrat Ultra Light" charset="0"/>
              </a:rPr>
              <a:t>SDL pain points addressed: </a:t>
            </a:r>
          </a:p>
          <a:p>
            <a:pPr marL="342900" indent="-342900">
              <a:buFont typeface="Arial" panose="020B0604020202020204" pitchFamily="34" charset="0"/>
              <a:buChar char="•"/>
            </a:pPr>
            <a:r>
              <a:rPr lang="en-US" sz="2000" dirty="0">
                <a:solidFill>
                  <a:srgbClr val="057FAF"/>
                </a:solidFill>
                <a:latin typeface="Montserrat Ultra Light" charset="0"/>
                <a:ea typeface="Montserrat Ultra Light" charset="0"/>
                <a:cs typeface="Montserrat Ultra Light" charset="0"/>
              </a:rPr>
              <a:t>Pain 4</a:t>
            </a:r>
            <a:r>
              <a:rPr lang="en-US" sz="2000" dirty="0" smtClean="0">
                <a:solidFill>
                  <a:srgbClr val="057FAF"/>
                </a:solidFill>
                <a:latin typeface="Montserrat Ultra Light" charset="0"/>
                <a:ea typeface="Montserrat Ultra Light" charset="0"/>
                <a:cs typeface="Montserrat Ultra Light" charset="0"/>
              </a:rPr>
              <a:t>: Ambiguous </a:t>
            </a:r>
            <a:r>
              <a:rPr lang="en-US" sz="2000" dirty="0">
                <a:solidFill>
                  <a:srgbClr val="057FAF"/>
                </a:solidFill>
                <a:latin typeface="Montserrat Ultra Light" charset="0"/>
                <a:ea typeface="Montserrat Ultra Light" charset="0"/>
                <a:cs typeface="Montserrat Ultra Light" charset="0"/>
              </a:rPr>
              <a:t>security </a:t>
            </a:r>
            <a:r>
              <a:rPr lang="en-US" sz="2000" dirty="0" smtClean="0">
                <a:solidFill>
                  <a:srgbClr val="057FAF"/>
                </a:solidFill>
                <a:latin typeface="Montserrat Ultra Light" charset="0"/>
                <a:ea typeface="Montserrat Ultra Light" charset="0"/>
                <a:cs typeface="Montserrat Ultra Light" charset="0"/>
              </a:rPr>
              <a:t>requirements</a:t>
            </a:r>
          </a:p>
          <a:p>
            <a:pPr marL="342900" indent="-342900">
              <a:buFont typeface="Arial" panose="020B0604020202020204" pitchFamily="34" charset="0"/>
              <a:buChar char="•"/>
            </a:pPr>
            <a:r>
              <a:rPr lang="en-US" sz="2000" dirty="0" smtClean="0">
                <a:solidFill>
                  <a:srgbClr val="057FAF"/>
                </a:solidFill>
                <a:latin typeface="Montserrat Ultra Light" charset="0"/>
                <a:ea typeface="Montserrat Ultra Light" charset="0"/>
                <a:cs typeface="Montserrat Ultra Light" charset="0"/>
              </a:rPr>
              <a:t>Pain 5: Inconsistency in SDL execution</a:t>
            </a:r>
          </a:p>
          <a:p>
            <a:pPr marL="342900" indent="-342900">
              <a:buFont typeface="Arial" panose="020B0604020202020204" pitchFamily="34" charset="0"/>
              <a:buChar char="•"/>
            </a:pPr>
            <a:endParaRPr lang="en-US" sz="2000" dirty="0">
              <a:solidFill>
                <a:srgbClr val="057FAF"/>
              </a:solidFill>
              <a:latin typeface="Montserrat Ultra Light" charset="0"/>
              <a:ea typeface="Montserrat Ultra Light" charset="0"/>
              <a:cs typeface="Montserrat Ultra Light" charset="0"/>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7391" y="2824137"/>
            <a:ext cx="3434891" cy="2747913"/>
          </a:xfrm>
          <a:prstGeom prst="rect">
            <a:avLst/>
          </a:prstGeom>
        </p:spPr>
      </p:pic>
    </p:spTree>
    <p:extLst>
      <p:ext uri="{BB962C8B-B14F-4D97-AF65-F5344CB8AC3E}">
        <p14:creationId xmlns:p14="http://schemas.microsoft.com/office/powerpoint/2010/main" val="5460791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Any Questions?</a:t>
            </a:r>
            <a:endParaRPr lang="en-US" sz="7000" dirty="0">
              <a:solidFill>
                <a:schemeClr val="bg1">
                  <a:lumMod val="95000"/>
                </a:schemeClr>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5840650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9601" y="1653872"/>
            <a:ext cx="12211202" cy="4247317"/>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Thanks! </a:t>
            </a:r>
          </a:p>
          <a:p>
            <a:pPr algn="ctr"/>
            <a:r>
              <a:rPr lang="en-US" sz="4000" dirty="0" smtClean="0">
                <a:solidFill>
                  <a:schemeClr val="bg1">
                    <a:lumMod val="95000"/>
                  </a:schemeClr>
                </a:solidFill>
                <a:latin typeface="Montserrat Ultra Light" charset="0"/>
                <a:ea typeface="Montserrat Ultra Light" charset="0"/>
                <a:cs typeface="Montserrat Ultra Light" charset="0"/>
              </a:rPr>
              <a:t>Where to Find Me:</a:t>
            </a:r>
          </a:p>
          <a:p>
            <a:pPr marL="571500" indent="-571500" algn="ctr">
              <a:buFont typeface="Arial" panose="020B0604020202020204" pitchFamily="34" charset="0"/>
              <a:buChar char="•"/>
            </a:pPr>
            <a:r>
              <a:rPr lang="en-US" sz="4000" dirty="0" smtClean="0">
                <a:solidFill>
                  <a:schemeClr val="bg1">
                    <a:lumMod val="95000"/>
                  </a:schemeClr>
                </a:solidFill>
                <a:latin typeface="Montserrat Ultra Light" charset="0"/>
                <a:ea typeface="Montserrat Ultra Light" charset="0"/>
                <a:cs typeface="Montserrat Ultra Light" charset="0"/>
              </a:rPr>
              <a:t>LinkedIn: Damilare D. Fagbemi</a:t>
            </a:r>
          </a:p>
          <a:p>
            <a:pPr marL="571500" indent="-571500" algn="ctr">
              <a:buFont typeface="Arial" panose="020B0604020202020204" pitchFamily="34" charset="0"/>
              <a:buChar char="•"/>
            </a:pPr>
            <a:r>
              <a:rPr lang="en-US" sz="4000" dirty="0" smtClean="0">
                <a:solidFill>
                  <a:schemeClr val="bg1">
                    <a:lumMod val="95000"/>
                  </a:schemeClr>
                </a:solidFill>
                <a:latin typeface="Montserrat Ultra Light" charset="0"/>
                <a:ea typeface="Montserrat Ultra Light" charset="0"/>
                <a:cs typeface="Montserrat Ultra Light" charset="0"/>
              </a:rPr>
              <a:t>Blog: edgeofus.com</a:t>
            </a:r>
          </a:p>
          <a:p>
            <a:pPr marL="571500" indent="-571500" algn="ctr">
              <a:buFont typeface="Arial" panose="020B0604020202020204" pitchFamily="34" charset="0"/>
              <a:buChar char="•"/>
            </a:pPr>
            <a:r>
              <a:rPr lang="en-US" sz="4000" dirty="0" smtClean="0">
                <a:solidFill>
                  <a:schemeClr val="bg1">
                    <a:lumMod val="95000"/>
                  </a:schemeClr>
                </a:solidFill>
                <a:latin typeface="Montserrat Ultra Light" charset="0"/>
                <a:ea typeface="Montserrat Ultra Light" charset="0"/>
                <a:cs typeface="Montserrat Ultra Light" charset="0"/>
              </a:rPr>
              <a:t>Twitter: @</a:t>
            </a:r>
            <a:r>
              <a:rPr lang="en-US" sz="4000" dirty="0" err="1" smtClean="0">
                <a:solidFill>
                  <a:schemeClr val="bg1">
                    <a:lumMod val="95000"/>
                  </a:schemeClr>
                </a:solidFill>
                <a:latin typeface="Montserrat Ultra Light" charset="0"/>
                <a:ea typeface="Montserrat Ultra Light" charset="0"/>
                <a:cs typeface="Montserrat Ultra Light" charset="0"/>
              </a:rPr>
              <a:t>damilarefagbemi</a:t>
            </a:r>
            <a:endParaRPr lang="en-US" sz="4000" dirty="0" smtClean="0">
              <a:solidFill>
                <a:schemeClr val="bg1">
                  <a:lumMod val="95000"/>
                </a:schemeClr>
              </a:solidFill>
              <a:latin typeface="Montserrat Ultra Light" charset="0"/>
              <a:ea typeface="Montserrat Ultra Light" charset="0"/>
              <a:cs typeface="Montserrat Ultra Light" charset="0"/>
            </a:endParaRPr>
          </a:p>
          <a:p>
            <a:pPr marL="571500" indent="-571500" algn="ctr">
              <a:buFont typeface="Arial" panose="020B0604020202020204" pitchFamily="34" charset="0"/>
              <a:buChar char="•"/>
            </a:pPr>
            <a:r>
              <a:rPr lang="en-US" sz="4000" dirty="0" smtClean="0">
                <a:solidFill>
                  <a:schemeClr val="bg1">
                    <a:lumMod val="95000"/>
                  </a:schemeClr>
                </a:solidFill>
                <a:latin typeface="Montserrat Ultra Light" charset="0"/>
                <a:ea typeface="Montserrat Ultra Light" charset="0"/>
                <a:cs typeface="Montserrat Ultra Light" charset="0"/>
              </a:rPr>
              <a:t>Email: damilarefagbemi@gmail.com</a:t>
            </a:r>
            <a:endParaRPr lang="en-US" sz="4000" dirty="0">
              <a:solidFill>
                <a:schemeClr val="bg1">
                  <a:lumMod val="95000"/>
                </a:schemeClr>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6185631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9601" y="1653872"/>
            <a:ext cx="12211202" cy="1169551"/>
          </a:xfrm>
          <a:prstGeom prst="rect">
            <a:avLst/>
          </a:prstGeom>
          <a:noFill/>
        </p:spPr>
        <p:txBody>
          <a:bodyPr wrap="square" rtlCol="0">
            <a:spAutoFit/>
          </a:bodyPr>
          <a:lstStyle/>
          <a:p>
            <a:pPr algn="ctr"/>
            <a:r>
              <a:rPr lang="en-US" sz="7000" dirty="0" smtClean="0">
                <a:solidFill>
                  <a:schemeClr val="bg1">
                    <a:lumMod val="95000"/>
                  </a:schemeClr>
                </a:solidFill>
                <a:latin typeface="Montserrat Ultra Light" charset="0"/>
                <a:ea typeface="Montserrat Ultra Light" charset="0"/>
                <a:cs typeface="Montserrat Ultra Light" charset="0"/>
              </a:rPr>
              <a:t>Backup</a:t>
            </a:r>
            <a:endParaRPr lang="en-US" sz="7000" dirty="0">
              <a:solidFill>
                <a:schemeClr val="bg1">
                  <a:lumMod val="95000"/>
                </a:schemeClr>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7042395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3027495"/>
          </a:xfrm>
          <a:prstGeom prst="rect">
            <a:avLst/>
          </a:prstGeom>
          <a:noFill/>
        </p:spPr>
        <p:txBody>
          <a:bodyPr wrap="square" rtlCol="0">
            <a:spAutoFit/>
          </a:bodyPr>
          <a:lstStyle/>
          <a:p>
            <a:r>
              <a:rPr lang="en-US" sz="2384" b="1" dirty="0" smtClean="0"/>
              <a:t>Activity</a:t>
            </a:r>
            <a:r>
              <a:rPr lang="en-US" sz="2384" b="1" dirty="0"/>
              <a:t>: </a:t>
            </a:r>
            <a:r>
              <a:rPr lang="en-US" sz="2384" b="1" dirty="0" smtClean="0"/>
              <a:t>Threat Modeling &amp; Security Architecture</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New/modified requirements or design changes are identified which have the potential to impact data flows, overall architectural </a:t>
            </a:r>
            <a:r>
              <a:rPr lang="en-US" sz="2384" dirty="0" smtClean="0"/>
              <a:t>structure or </a:t>
            </a:r>
            <a:r>
              <a:rPr lang="en-US" sz="2384" dirty="0"/>
              <a:t>mitigations</a:t>
            </a:r>
          </a:p>
          <a:p>
            <a:pPr marL="800100" lvl="1" indent="-342900">
              <a:buFont typeface="Arial" panose="020B0604020202020204" pitchFamily="34" charset="0"/>
              <a:buChar char="•"/>
            </a:pPr>
            <a:r>
              <a:rPr lang="en-US" sz="2384" dirty="0"/>
              <a:t>Whenever a new threat is identified that was not </a:t>
            </a:r>
            <a:r>
              <a:rPr lang="en-US" sz="2384" dirty="0" err="1"/>
              <a:t>previosly</a:t>
            </a:r>
            <a:r>
              <a:rPr lang="en-US" sz="2384" dirty="0"/>
              <a:t> accounted for. (e.g.,  security validation identifying a new threat, PSIRT incident,...)</a:t>
            </a:r>
          </a:p>
          <a:p>
            <a:pPr marL="800100" lvl="1" indent="-342900">
              <a:buFont typeface="Arial" panose="020B0604020202020204" pitchFamily="34" charset="0"/>
              <a:buChar char="•"/>
            </a:pPr>
            <a:r>
              <a:rPr lang="en-US" sz="2384" dirty="0"/>
              <a:t>If the overall product architecture has undergone incremental minor changes over time but has not been reviewed holistically in a year or </a:t>
            </a:r>
            <a:r>
              <a:rPr lang="en-US" sz="2384" dirty="0" smtClean="0"/>
              <a:t>more</a:t>
            </a: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329386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13855" y="2360605"/>
            <a:ext cx="8182466" cy="4524315"/>
          </a:xfrm>
          <a:prstGeom prst="rect">
            <a:avLst/>
          </a:prstGeom>
          <a:noFill/>
        </p:spPr>
        <p:txBody>
          <a:bodyPr wrap="square" rtlCol="0">
            <a:spAutoFit/>
          </a:bodyPr>
          <a:lstStyle/>
          <a:p>
            <a:pPr>
              <a:lnSpc>
                <a:spcPct val="150000"/>
              </a:lnSpc>
            </a:pPr>
            <a:r>
              <a:rPr lang="en-US" sz="1600" dirty="0" smtClean="0">
                <a:latin typeface="Montserrat Light" charset="0"/>
                <a:ea typeface="Montserrat Light" charset="0"/>
                <a:cs typeface="Montserrat Light" charset="0"/>
              </a:rPr>
              <a:t>Audience:</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Software Engineers/ Developers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Software Architects</a:t>
            </a:r>
          </a:p>
          <a:p>
            <a:pPr marL="285750" indent="-285750">
              <a:lnSpc>
                <a:spcPct val="150000"/>
              </a:lnSpc>
              <a:buFont typeface="Arial" panose="020B0604020202020204" pitchFamily="34" charset="0"/>
              <a:buChar char="•"/>
            </a:pPr>
            <a:r>
              <a:rPr lang="en-US" sz="1600" dirty="0">
                <a:latin typeface="Montserrat Light" charset="0"/>
                <a:ea typeface="Montserrat Light" charset="0"/>
                <a:cs typeface="Montserrat Light" charset="0"/>
              </a:rPr>
              <a:t>Engineering </a:t>
            </a:r>
            <a:r>
              <a:rPr lang="en-US" sz="1600" dirty="0" smtClean="0">
                <a:latin typeface="Montserrat Light" charset="0"/>
                <a:ea typeface="Montserrat Light" charset="0"/>
                <a:cs typeface="Montserrat Light" charset="0"/>
              </a:rPr>
              <a:t>Managers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Security Practitioners (Engineers, Architects, Researchers, CISOs)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Anyone and everyone who’s interested!</a:t>
            </a:r>
          </a:p>
          <a:p>
            <a:pPr marL="285750" indent="-285750">
              <a:lnSpc>
                <a:spcPct val="150000"/>
              </a:lnSpc>
              <a:buFont typeface="Arial" panose="020B0604020202020204" pitchFamily="34" charset="0"/>
              <a:buChar char="•"/>
            </a:pPr>
            <a:endParaRPr lang="en-US" sz="1600" dirty="0">
              <a:latin typeface="Montserrat Light" charset="0"/>
              <a:ea typeface="Montserrat Light" charset="0"/>
              <a:cs typeface="Montserrat Light" charset="0"/>
            </a:endParaRPr>
          </a:p>
          <a:p>
            <a:pPr>
              <a:lnSpc>
                <a:spcPct val="150000"/>
              </a:lnSpc>
            </a:pPr>
            <a:r>
              <a:rPr lang="en-US" sz="1600" dirty="0" smtClean="0">
                <a:latin typeface="Montserrat Light" charset="0"/>
                <a:ea typeface="Montserrat Light" charset="0"/>
                <a:cs typeface="Montserrat Light" charset="0"/>
              </a:rPr>
              <a:t>Expected outcomes: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An understanding of the purpose the SDL</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Insight to ways the SDL hurts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Learn the benefits of using SSDF’s lean SDL techniques</a:t>
            </a:r>
          </a:p>
          <a:p>
            <a:pPr marL="285750" indent="-285750">
              <a:lnSpc>
                <a:spcPct val="150000"/>
              </a:lnSpc>
              <a:buFont typeface="Arial" panose="020B0604020202020204" pitchFamily="34" charset="0"/>
              <a:buChar char="•"/>
            </a:pPr>
            <a:r>
              <a:rPr lang="en-US" sz="1600" dirty="0" smtClean="0">
                <a:latin typeface="Montserrat Light" charset="0"/>
                <a:ea typeface="Montserrat Light" charset="0"/>
                <a:cs typeface="Montserrat Light" charset="0"/>
              </a:rPr>
              <a:t>Learn how to map SSDF to </a:t>
            </a:r>
            <a:r>
              <a:rPr lang="en-US" sz="1600" dirty="0" smtClean="0">
                <a:latin typeface="Montserrat Light" charset="0"/>
                <a:ea typeface="Montserrat Light" charset="0"/>
                <a:cs typeface="Montserrat Light" charset="0"/>
              </a:rPr>
              <a:t>product development</a:t>
            </a:r>
            <a:endParaRPr lang="en-US" sz="1600" dirty="0" smtClean="0">
              <a:latin typeface="Montserrat Light" charset="0"/>
              <a:ea typeface="Montserrat Light" charset="0"/>
              <a:cs typeface="Montserrat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959119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Target Audience and Expected Outcomes</a:t>
            </a:r>
            <a:endParaRPr lang="en-US" sz="4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32146706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1926810"/>
          </a:xfrm>
          <a:prstGeom prst="rect">
            <a:avLst/>
          </a:prstGeom>
          <a:noFill/>
        </p:spPr>
        <p:txBody>
          <a:bodyPr wrap="square" rtlCol="0">
            <a:spAutoFit/>
          </a:bodyPr>
          <a:lstStyle/>
          <a:p>
            <a:r>
              <a:rPr lang="en-US" sz="2384" b="1" dirty="0" smtClean="0"/>
              <a:t>Activity</a:t>
            </a:r>
            <a:r>
              <a:rPr lang="en-US" sz="2384" b="1" dirty="0"/>
              <a:t>: </a:t>
            </a:r>
            <a:r>
              <a:rPr lang="en-US" sz="2384" b="1" dirty="0" smtClean="0"/>
              <a:t>Secure Design Review</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This activity should be revisited when there are changes to the threat model or security architecture (including threats, mitigations, security/privacy objectives, priorities).</a:t>
            </a:r>
            <a:endParaRPr lang="en-US" sz="2384" dirty="0" smtClean="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8679327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3027495"/>
          </a:xfrm>
          <a:prstGeom prst="rect">
            <a:avLst/>
          </a:prstGeom>
          <a:noFill/>
        </p:spPr>
        <p:txBody>
          <a:bodyPr wrap="square" rtlCol="0">
            <a:spAutoFit/>
          </a:bodyPr>
          <a:lstStyle/>
          <a:p>
            <a:r>
              <a:rPr lang="en-US" sz="2384" b="1" dirty="0" smtClean="0"/>
              <a:t>Activity</a:t>
            </a:r>
            <a:r>
              <a:rPr lang="en-US" sz="2384" b="1" dirty="0"/>
              <a:t>: Manual Code Reviews</a:t>
            </a:r>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Anytime changes are made to high risk code or its dependencies. </a:t>
            </a:r>
          </a:p>
          <a:p>
            <a:pPr marL="800100" lvl="1" indent="-342900">
              <a:buFont typeface="Arial" panose="020B0604020202020204" pitchFamily="34" charset="0"/>
              <a:buChar char="•"/>
            </a:pPr>
            <a:r>
              <a:rPr lang="en-US" sz="2384" dirty="0" smtClean="0"/>
              <a:t>Any </a:t>
            </a:r>
            <a:r>
              <a:rPr lang="en-US" sz="2384" dirty="0"/>
              <a:t>time existing code is used in a new or different way that elevates it to high risk</a:t>
            </a:r>
            <a:r>
              <a:rPr lang="en-US" sz="2384" dirty="0" smtClean="0"/>
              <a:t>.</a:t>
            </a:r>
          </a:p>
          <a:p>
            <a:endParaRPr lang="en-US" sz="2384" dirty="0"/>
          </a:p>
          <a:p>
            <a:endParaRPr lang="en-US" sz="2384" dirty="0" smtClean="0"/>
          </a:p>
          <a:p>
            <a:pPr marL="342900" indent="-342900">
              <a:buFont typeface="Arial" panose="020B0604020202020204" pitchFamily="34" charset="0"/>
              <a:buChar char="•"/>
            </a:pPr>
            <a:endParaRPr lang="en-US" sz="2384" dirty="0" smtClean="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7067368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1195455"/>
          </a:xfrm>
          <a:prstGeom prst="rect">
            <a:avLst/>
          </a:prstGeom>
          <a:noFill/>
        </p:spPr>
        <p:txBody>
          <a:bodyPr wrap="square" rtlCol="0">
            <a:spAutoFit/>
          </a:bodyPr>
          <a:lstStyle/>
          <a:p>
            <a:r>
              <a:rPr lang="en-US" sz="2384" b="1" dirty="0" smtClean="0"/>
              <a:t>Activity</a:t>
            </a:r>
            <a:r>
              <a:rPr lang="en-US" sz="2384" b="1" dirty="0"/>
              <a:t>: </a:t>
            </a:r>
            <a:r>
              <a:rPr lang="en-US" sz="2384" b="1" dirty="0" smtClean="0"/>
              <a:t>Static Analysis</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400" dirty="0"/>
              <a:t>If the code changed since the last scan, rescan prior to release build.</a:t>
            </a:r>
            <a:endParaRPr lang="en-US" sz="2384" dirty="0" smtClean="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17872382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09" y="2331810"/>
            <a:ext cx="10890151" cy="4128181"/>
          </a:xfrm>
          <a:prstGeom prst="rect">
            <a:avLst/>
          </a:prstGeom>
          <a:noFill/>
        </p:spPr>
        <p:txBody>
          <a:bodyPr wrap="square" rtlCol="0">
            <a:spAutoFit/>
          </a:bodyPr>
          <a:lstStyle/>
          <a:p>
            <a:r>
              <a:rPr lang="en-US" sz="2384" b="1" dirty="0" smtClean="0"/>
              <a:t>Activity</a:t>
            </a:r>
            <a:r>
              <a:rPr lang="en-US" sz="2384" b="1" dirty="0"/>
              <a:t>: </a:t>
            </a:r>
            <a:r>
              <a:rPr lang="en-US" sz="2384" b="1" dirty="0" smtClean="0"/>
              <a:t>Vulnerability Testing</a:t>
            </a:r>
            <a:endParaRPr lang="en-US" sz="2384" b="1" dirty="0"/>
          </a:p>
          <a:p>
            <a:pPr marL="342900" indent="-342900">
              <a:buFont typeface="Arial" panose="020B0604020202020204" pitchFamily="34" charset="0"/>
              <a:buChar char="•"/>
            </a:pPr>
            <a:r>
              <a:rPr lang="en-US" sz="2384" dirty="0"/>
              <a:t>This activity should be revisited:</a:t>
            </a:r>
          </a:p>
          <a:p>
            <a:pPr marL="800100" lvl="1" indent="-342900">
              <a:buFont typeface="Arial" panose="020B0604020202020204" pitchFamily="34" charset="0"/>
              <a:buChar char="•"/>
            </a:pPr>
            <a:r>
              <a:rPr lang="en-US" sz="2384" dirty="0"/>
              <a:t>Anytime changes are made to product design or implementation,  re-assess and determine if additional action needed</a:t>
            </a:r>
          </a:p>
          <a:p>
            <a:pPr marL="800100" lvl="1" indent="-342900">
              <a:buFont typeface="Arial" panose="020B0604020202020204" pitchFamily="34" charset="0"/>
              <a:buChar char="•"/>
            </a:pPr>
            <a:r>
              <a:rPr lang="en-US" sz="2384" dirty="0"/>
              <a:t>If implementation of a security feature (e.g. crypto,) or API/library/dependencies has changed</a:t>
            </a:r>
          </a:p>
          <a:p>
            <a:pPr marL="800100" lvl="1" indent="-342900">
              <a:buFont typeface="Arial" panose="020B0604020202020204" pitchFamily="34" charset="0"/>
              <a:buChar char="•"/>
            </a:pPr>
            <a:r>
              <a:rPr lang="en-US" sz="2384" dirty="0"/>
              <a:t>If the software interface or API definition has been modified in anyway</a:t>
            </a:r>
          </a:p>
          <a:p>
            <a:pPr marL="800100" lvl="1" indent="-342900">
              <a:buFont typeface="Arial" panose="020B0604020202020204" pitchFamily="34" charset="0"/>
              <a:buChar char="•"/>
            </a:pPr>
            <a:r>
              <a:rPr lang="en-US" sz="2384" dirty="0" smtClean="0"/>
              <a:t>If a new security related defect is discovered (PSIRT), re-assess and determine if additional action needed</a:t>
            </a:r>
          </a:p>
          <a:p>
            <a:endParaRPr lang="en-US" sz="2384" dirty="0" smtClean="0"/>
          </a:p>
          <a:p>
            <a:pPr marL="342900" indent="-342900">
              <a:buFont typeface="Arial" panose="020B0604020202020204" pitchFamily="34" charset="0"/>
              <a:buChar char="•"/>
            </a:pPr>
            <a:endParaRPr lang="en-US" sz="2384" dirty="0" smtClean="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4" y="1652719"/>
            <a:ext cx="11032371" cy="646331"/>
          </a:xfrm>
          <a:prstGeom prst="rect">
            <a:avLst/>
          </a:prstGeom>
          <a:noFill/>
        </p:spPr>
        <p:txBody>
          <a:bodyPr wrap="square" rtlCol="0">
            <a:spAutoFit/>
          </a:bodyPr>
          <a:lstStyle/>
          <a:p>
            <a:r>
              <a:rPr lang="en-US" sz="3600" dirty="0" smtClean="0">
                <a:solidFill>
                  <a:srgbClr val="057FAF"/>
                </a:solidFill>
                <a:latin typeface="Montserrat Ultra Light" charset="0"/>
                <a:ea typeface="Montserrat Ultra Light" charset="0"/>
                <a:cs typeface="Montserrat Ultra Light" charset="0"/>
              </a:rPr>
              <a:t>Examples of Re-visitation Guidance in SSDF</a:t>
            </a:r>
            <a:endParaRPr lang="en-US" sz="36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4224627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sp>
        <p:nvSpPr>
          <p:cNvPr id="9" name="TextBox 8"/>
          <p:cNvSpPr txBox="1"/>
          <p:nvPr/>
        </p:nvSpPr>
        <p:spPr>
          <a:xfrm>
            <a:off x="1053610" y="2314047"/>
            <a:ext cx="9551442" cy="4154984"/>
          </a:xfrm>
          <a:prstGeom prst="rect">
            <a:avLst/>
          </a:prstGeom>
          <a:noFill/>
        </p:spPr>
        <p:txBody>
          <a:bodyPr wrap="square" rtlCol="0">
            <a:spAutoFit/>
          </a:bodyPr>
          <a:lstStyle/>
          <a:p>
            <a:pPr algn="just"/>
            <a:r>
              <a:rPr lang="en-US" sz="2400" i="1" dirty="0"/>
              <a:t>We are facing a future of unbounded complexity…</a:t>
            </a:r>
          </a:p>
          <a:p>
            <a:pPr algn="just"/>
            <a:r>
              <a:rPr lang="en-US" sz="2400" i="1" dirty="0"/>
              <a:t>There are already many more computing devices in the world than there are people.  In a few more years, their number will climb into the trillions</a:t>
            </a:r>
            <a:r>
              <a:rPr lang="en-US" sz="2400" i="1" dirty="0" smtClean="0"/>
              <a:t>.</a:t>
            </a:r>
          </a:p>
          <a:p>
            <a:pPr algn="ctr"/>
            <a:r>
              <a:rPr lang="en-US" sz="2400" dirty="0" smtClean="0"/>
              <a:t>- Peter </a:t>
            </a:r>
            <a:r>
              <a:rPr lang="en-US" sz="2400" dirty="0"/>
              <a:t>Lucas, Joe Bailey, Mickey McManus, Trillions</a:t>
            </a:r>
          </a:p>
          <a:p>
            <a:pPr algn="ctr">
              <a:buFontTx/>
              <a:buChar char="-"/>
            </a:pPr>
            <a:endParaRPr lang="en-IE" sz="2400" dirty="0"/>
          </a:p>
          <a:p>
            <a:pPr algn="ctr">
              <a:buFontTx/>
              <a:buChar char="-"/>
            </a:pPr>
            <a:endParaRPr lang="en-US" sz="2400" dirty="0"/>
          </a:p>
          <a:p>
            <a:pPr algn="ctr">
              <a:buFontTx/>
              <a:buChar char="-"/>
            </a:pPr>
            <a:endParaRPr lang="en-IE" sz="2400" dirty="0"/>
          </a:p>
          <a:p>
            <a:pPr algn="just"/>
            <a:r>
              <a:rPr lang="en-US" sz="2400" i="1" dirty="0"/>
              <a:t>Software is like entropy: It is difficult to grasp, weighs nothing, and obeys the Second Law of Thermodynamics; i.e., it always increases.</a:t>
            </a:r>
          </a:p>
          <a:p>
            <a:pPr algn="just"/>
            <a:endParaRPr lang="en-US" sz="2400" i="1" dirty="0"/>
          </a:p>
          <a:p>
            <a:pPr algn="ctr"/>
            <a:r>
              <a:rPr lang="en-US" sz="2400" i="1" dirty="0"/>
              <a:t>– Norman </a:t>
            </a:r>
            <a:r>
              <a:rPr lang="en-US" sz="2400" i="1" dirty="0" smtClean="0"/>
              <a:t>Augustine</a:t>
            </a:r>
            <a:endParaRPr lang="en-GB" sz="2400" dirty="0"/>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959119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Devices, Platforms and Software</a:t>
            </a:r>
            <a:endParaRPr lang="en-US" sz="4000" dirty="0">
              <a:solidFill>
                <a:srgbClr val="057FAF"/>
              </a:solidFill>
              <a:latin typeface="Montserrat Ultra Light" charset="0"/>
              <a:ea typeface="Montserrat Ultra Light" charset="0"/>
              <a:cs typeface="Montserrat Ultra Light" charset="0"/>
            </a:endParaRPr>
          </a:p>
        </p:txBody>
      </p:sp>
    </p:spTree>
    <p:extLst>
      <p:ext uri="{BB962C8B-B14F-4D97-AF65-F5344CB8AC3E}">
        <p14:creationId xmlns:p14="http://schemas.microsoft.com/office/powerpoint/2010/main" val="2769311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707886"/>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Software anyone?</a:t>
            </a:r>
            <a:endParaRPr lang="en-US" sz="4000" dirty="0">
              <a:solidFill>
                <a:srgbClr val="057FAF"/>
              </a:solidFill>
              <a:latin typeface="Montserrat Ultra Light" charset="0"/>
              <a:ea typeface="Montserrat Ultra Light" charset="0"/>
              <a:cs typeface="Montserrat Ultra Light" charset="0"/>
            </a:endParaRPr>
          </a:p>
        </p:txBody>
      </p:sp>
      <p:pic>
        <p:nvPicPr>
          <p:cNvPr id="12" name="Content Placeholder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4378" y="2360605"/>
            <a:ext cx="5880918" cy="4410688"/>
          </a:xfrm>
          <a:prstGeom prst="rect">
            <a:avLst/>
          </a:prstGeom>
        </p:spPr>
      </p:pic>
    </p:spTree>
    <p:extLst>
      <p:ext uri="{BB962C8B-B14F-4D97-AF65-F5344CB8AC3E}">
        <p14:creationId xmlns:p14="http://schemas.microsoft.com/office/powerpoint/2010/main" val="18717406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892552"/>
          </a:xfrm>
          <a:prstGeom prst="rect">
            <a:avLst/>
          </a:prstGeom>
          <a:noFill/>
        </p:spPr>
        <p:txBody>
          <a:bodyPr wrap="square" rtlCol="0">
            <a:spAutoFit/>
          </a:bodyPr>
          <a:lstStyle/>
          <a:p>
            <a:r>
              <a:rPr lang="en-US" sz="4000" dirty="0">
                <a:solidFill>
                  <a:srgbClr val="057FAF"/>
                </a:solidFill>
                <a:latin typeface="Montserrat Ultra Light" charset="0"/>
                <a:ea typeface="Montserrat Ultra Light" charset="0"/>
                <a:cs typeface="Montserrat Ultra Light" charset="0"/>
              </a:rPr>
              <a:t>S</a:t>
            </a:r>
            <a:r>
              <a:rPr lang="en-US" sz="4000" dirty="0" smtClean="0">
                <a:solidFill>
                  <a:srgbClr val="057FAF"/>
                </a:solidFill>
                <a:latin typeface="Montserrat Ultra Light" charset="0"/>
                <a:ea typeface="Montserrat Ultra Light" charset="0"/>
                <a:cs typeface="Montserrat Ultra Light" charset="0"/>
              </a:rPr>
              <a:t>oftware complexity &gt;</a:t>
            </a:r>
            <a:r>
              <a:rPr lang="en-US" sz="4200" dirty="0" smtClean="0">
                <a:solidFill>
                  <a:srgbClr val="057FAF"/>
                </a:solidFill>
                <a:latin typeface="Montserrat Ultra Light" charset="0"/>
                <a:ea typeface="Montserrat Ultra Light" charset="0"/>
                <a:cs typeface="Montserrat Ultra Light" charset="0"/>
              </a:rPr>
              <a:t>&gt;</a:t>
            </a:r>
            <a:r>
              <a:rPr lang="en-US" sz="4400" dirty="0" smtClean="0">
                <a:solidFill>
                  <a:srgbClr val="057FAF"/>
                </a:solidFill>
                <a:latin typeface="Montserrat Ultra Light" charset="0"/>
                <a:ea typeface="Montserrat Ultra Light" charset="0"/>
                <a:cs typeface="Montserrat Ultra Light" charset="0"/>
              </a:rPr>
              <a:t>&gt;</a:t>
            </a:r>
            <a:r>
              <a:rPr lang="en-US" sz="4600" dirty="0" smtClean="0">
                <a:solidFill>
                  <a:srgbClr val="057FAF"/>
                </a:solidFill>
                <a:latin typeface="Montserrat Ultra Light" charset="0"/>
                <a:ea typeface="Montserrat Ultra Light" charset="0"/>
                <a:cs typeface="Montserrat Ultra Light" charset="0"/>
              </a:rPr>
              <a:t>&gt;</a:t>
            </a:r>
            <a:r>
              <a:rPr lang="en-US" sz="4800" dirty="0" smtClean="0">
                <a:solidFill>
                  <a:srgbClr val="057FAF"/>
                </a:solidFill>
                <a:latin typeface="Montserrat Ultra Light" charset="0"/>
                <a:ea typeface="Montserrat Ultra Light" charset="0"/>
                <a:cs typeface="Montserrat Ultra Light" charset="0"/>
              </a:rPr>
              <a:t>&gt;</a:t>
            </a:r>
            <a:r>
              <a:rPr lang="en-US" sz="5000" dirty="0" smtClean="0">
                <a:solidFill>
                  <a:srgbClr val="057FAF"/>
                </a:solidFill>
                <a:latin typeface="Montserrat Ultra Light" charset="0"/>
                <a:ea typeface="Montserrat Ultra Light" charset="0"/>
                <a:cs typeface="Montserrat Ultra Light" charset="0"/>
              </a:rPr>
              <a:t>&gt;</a:t>
            </a:r>
            <a:r>
              <a:rPr lang="en-US" sz="5200" dirty="0" smtClean="0">
                <a:solidFill>
                  <a:srgbClr val="057FAF"/>
                </a:solidFill>
                <a:latin typeface="Montserrat Ultra Light" charset="0"/>
                <a:ea typeface="Montserrat Ultra Light" charset="0"/>
                <a:cs typeface="Montserrat Ultra Light" charset="0"/>
              </a:rPr>
              <a:t>&gt;</a:t>
            </a:r>
            <a:endParaRPr lang="en-US" sz="5200" dirty="0">
              <a:solidFill>
                <a:srgbClr val="057FAF"/>
              </a:solidFill>
              <a:latin typeface="Montserrat Ultra Light" charset="0"/>
              <a:ea typeface="Montserrat Ultra Light" charset="0"/>
              <a:cs typeface="Montserrat Ultra Light" charset="0"/>
            </a:endParaRPr>
          </a:p>
        </p:txBody>
      </p:sp>
      <p:graphicFrame>
        <p:nvGraphicFramePr>
          <p:cNvPr id="11" name="Table 10">
            <a:extLst>
              <a:ext uri="{FF2B5EF4-FFF2-40B4-BE49-F238E27FC236}">
                <a16:creationId xmlns:a16="http://schemas.microsoft.com/office/drawing/2014/main" xmlns="" id="{5E8D4FCC-1DD1-E24B-9B65-0AA0DFCFA3EB}"/>
              </a:ext>
            </a:extLst>
          </p:cNvPr>
          <p:cNvGraphicFramePr>
            <a:graphicFrameLocks noGrp="1"/>
          </p:cNvGraphicFramePr>
          <p:nvPr>
            <p:extLst>
              <p:ext uri="{D42A27DB-BD31-4B8C-83A1-F6EECF244321}">
                <p14:modId xmlns:p14="http://schemas.microsoft.com/office/powerpoint/2010/main" val="2971708191"/>
              </p:ext>
            </p:extLst>
          </p:nvPr>
        </p:nvGraphicFramePr>
        <p:xfrm>
          <a:off x="2255583" y="2629706"/>
          <a:ext cx="6096000" cy="3703320"/>
        </p:xfrm>
        <a:graphic>
          <a:graphicData uri="http://schemas.openxmlformats.org/drawingml/2006/table">
            <a:tbl>
              <a:tblPr firstRow="1" bandRow="1">
                <a:tableStyleId>{3B4B98B0-60AC-42C2-AFA5-B58CD77FA1E5}</a:tableStyleId>
              </a:tblPr>
              <a:tblGrid>
                <a:gridCol w="3048000">
                  <a:extLst>
                    <a:ext uri="{9D8B030D-6E8A-4147-A177-3AD203B41FA5}">
                      <a16:colId xmlns:a16="http://schemas.microsoft.com/office/drawing/2014/main" xmlns="" val="4147308209"/>
                    </a:ext>
                  </a:extLst>
                </a:gridCol>
                <a:gridCol w="3048000">
                  <a:extLst>
                    <a:ext uri="{9D8B030D-6E8A-4147-A177-3AD203B41FA5}">
                      <a16:colId xmlns:a16="http://schemas.microsoft.com/office/drawing/2014/main" xmlns="" val="1234360389"/>
                    </a:ext>
                  </a:extLst>
                </a:gridCol>
              </a:tblGrid>
              <a:tr h="370840">
                <a:tc>
                  <a:txBody>
                    <a:bodyPr/>
                    <a:lstStyle/>
                    <a:p>
                      <a:r>
                        <a:rPr lang="en-US" dirty="0" smtClean="0"/>
                        <a:t>Product</a:t>
                      </a:r>
                      <a:endParaRPr lang="en-US" dirty="0"/>
                    </a:p>
                  </a:txBody>
                  <a:tcPr/>
                </a:tc>
                <a:tc>
                  <a:txBody>
                    <a:bodyPr/>
                    <a:lstStyle/>
                    <a:p>
                      <a:r>
                        <a:rPr lang="en-US" dirty="0"/>
                        <a:t>~ Lines of Code</a:t>
                      </a:r>
                    </a:p>
                  </a:txBody>
                  <a:tcPr/>
                </a:tc>
                <a:extLst>
                  <a:ext uri="{0D108BD9-81ED-4DB2-BD59-A6C34878D82A}">
                    <a16:rowId xmlns:a16="http://schemas.microsoft.com/office/drawing/2014/main" xmlns="" val="163802826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Linux Kernel 2.2 (99)</a:t>
                      </a:r>
                    </a:p>
                  </a:txBody>
                  <a:tcPr/>
                </a:tc>
                <a:tc>
                  <a:txBody>
                    <a:bodyPr/>
                    <a:lstStyle/>
                    <a:p>
                      <a:r>
                        <a:rPr lang="en-US" dirty="0"/>
                        <a:t>1,800,000</a:t>
                      </a:r>
                    </a:p>
                  </a:txBody>
                  <a:tcPr/>
                </a:tc>
                <a:extLst>
                  <a:ext uri="{0D108BD9-81ED-4DB2-BD59-A6C34878D82A}">
                    <a16:rowId xmlns:a16="http://schemas.microsoft.com/office/drawing/2014/main" xmlns="" val="3285231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Linux Kernel 2.6 (03)</a:t>
                      </a:r>
                    </a:p>
                  </a:txBody>
                  <a:tcPr/>
                </a:tc>
                <a:tc>
                  <a:txBody>
                    <a:bodyPr/>
                    <a:lstStyle/>
                    <a:p>
                      <a:r>
                        <a:rPr lang="en-US" dirty="0"/>
                        <a:t>5,929,000</a:t>
                      </a:r>
                    </a:p>
                  </a:txBody>
                  <a:tcPr/>
                </a:tc>
                <a:extLst>
                  <a:ext uri="{0D108BD9-81ED-4DB2-BD59-A6C34878D82A}">
                    <a16:rowId xmlns:a16="http://schemas.microsoft.com/office/drawing/2014/main" xmlns="" val="4121734911"/>
                  </a:ext>
                </a:extLst>
              </a:tr>
              <a:tr h="370840">
                <a:tc>
                  <a:txBody>
                    <a:bodyPr/>
                    <a:lstStyle/>
                    <a:p>
                      <a:r>
                        <a:rPr lang="en-US" dirty="0"/>
                        <a:t>Linux Kernel 3.1 - 2013</a:t>
                      </a:r>
                    </a:p>
                  </a:txBody>
                  <a:tcPr/>
                </a:tc>
                <a:tc>
                  <a:txBody>
                    <a:bodyPr/>
                    <a:lstStyle/>
                    <a:p>
                      <a:r>
                        <a:rPr lang="en-US" dirty="0"/>
                        <a:t>15,800,000</a:t>
                      </a:r>
                    </a:p>
                  </a:txBody>
                  <a:tcPr/>
                </a:tc>
                <a:extLst>
                  <a:ext uri="{0D108BD9-81ED-4DB2-BD59-A6C34878D82A}">
                    <a16:rowId xmlns:a16="http://schemas.microsoft.com/office/drawing/2014/main" xmlns="" val="792717258"/>
                  </a:ext>
                </a:extLst>
              </a:tr>
              <a:tr h="370840">
                <a:tc>
                  <a:txBody>
                    <a:bodyPr/>
                    <a:lstStyle/>
                    <a:p>
                      <a:r>
                        <a:rPr lang="en-US" dirty="0"/>
                        <a:t>Linux Kernel 4.14 - 2017</a:t>
                      </a:r>
                    </a:p>
                  </a:txBody>
                  <a:tcPr/>
                </a:tc>
                <a:tc>
                  <a:txBody>
                    <a:bodyPr/>
                    <a:lstStyle/>
                    <a:p>
                      <a:r>
                        <a:rPr lang="en-US" dirty="0"/>
                        <a:t>23,200,000</a:t>
                      </a:r>
                    </a:p>
                  </a:txBody>
                  <a:tcPr/>
                </a:tc>
                <a:extLst>
                  <a:ext uri="{0D108BD9-81ED-4DB2-BD59-A6C34878D82A}">
                    <a16:rowId xmlns:a16="http://schemas.microsoft.com/office/drawing/2014/main" xmlns="" val="3632448938"/>
                  </a:ext>
                </a:extLst>
              </a:tr>
              <a:tr h="370840">
                <a:tc>
                  <a:txBody>
                    <a:bodyPr/>
                    <a:lstStyle/>
                    <a:p>
                      <a:r>
                        <a:rPr lang="en-US" dirty="0"/>
                        <a:t>Average Car - 2010 </a:t>
                      </a:r>
                      <a:r>
                        <a:rPr lang="en-US" baseline="30000" dirty="0"/>
                        <a:t>2</a:t>
                      </a:r>
                    </a:p>
                  </a:txBody>
                  <a:tcPr/>
                </a:tc>
                <a:tc>
                  <a:txBody>
                    <a:bodyPr/>
                    <a:lstStyle/>
                    <a:p>
                      <a:r>
                        <a:rPr lang="en-US" dirty="0"/>
                        <a:t>10,000,000</a:t>
                      </a:r>
                    </a:p>
                  </a:txBody>
                  <a:tcPr/>
                </a:tc>
                <a:extLst>
                  <a:ext uri="{0D108BD9-81ED-4DB2-BD59-A6C34878D82A}">
                    <a16:rowId xmlns:a16="http://schemas.microsoft.com/office/drawing/2014/main" xmlns="" val="58041806"/>
                  </a:ext>
                </a:extLst>
              </a:tr>
              <a:tr h="0">
                <a:tc>
                  <a:txBody>
                    <a:bodyPr/>
                    <a:lstStyle/>
                    <a:p>
                      <a:r>
                        <a:rPr lang="en-US" dirty="0"/>
                        <a:t>Firefox - March 2018 </a:t>
                      </a:r>
                      <a:r>
                        <a:rPr lang="en-US" baseline="30000" dirty="0"/>
                        <a:t>3</a:t>
                      </a:r>
                    </a:p>
                  </a:txBody>
                  <a:tcPr/>
                </a:tc>
                <a:tc>
                  <a:txBody>
                    <a:bodyPr/>
                    <a:lstStyle/>
                    <a:p>
                      <a:r>
                        <a:rPr lang="en-US" dirty="0"/>
                        <a:t>36,897,000</a:t>
                      </a:r>
                    </a:p>
                  </a:txBody>
                  <a:tcPr/>
                </a:tc>
                <a:extLst>
                  <a:ext uri="{0D108BD9-81ED-4DB2-BD59-A6C34878D82A}">
                    <a16:rowId xmlns:a16="http://schemas.microsoft.com/office/drawing/2014/main" xmlns="" val="972581674"/>
                  </a:ext>
                </a:extLst>
              </a:tr>
              <a:tr h="370840">
                <a:tc>
                  <a:txBody>
                    <a:bodyPr/>
                    <a:lstStyle/>
                    <a:p>
                      <a:r>
                        <a:rPr lang="en-US" dirty="0"/>
                        <a:t>F150 Ford Truck - 2016 </a:t>
                      </a:r>
                      <a:r>
                        <a:rPr lang="en-US" baseline="30000" dirty="0"/>
                        <a:t>4</a:t>
                      </a:r>
                    </a:p>
                  </a:txBody>
                  <a:tcPr/>
                </a:tc>
                <a:tc>
                  <a:txBody>
                    <a:bodyPr/>
                    <a:lstStyle/>
                    <a:p>
                      <a:r>
                        <a:rPr lang="en-US" dirty="0"/>
                        <a:t>150,000,000</a:t>
                      </a:r>
                    </a:p>
                  </a:txBody>
                  <a:tcPr/>
                </a:tc>
                <a:extLst>
                  <a:ext uri="{0D108BD9-81ED-4DB2-BD59-A6C34878D82A}">
                    <a16:rowId xmlns:a16="http://schemas.microsoft.com/office/drawing/2014/main" xmlns="" val="1150542713"/>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xmlns="" val="2609119785"/>
                  </a:ext>
                </a:extLst>
              </a:tr>
              <a:tr h="370840">
                <a:tc>
                  <a:txBody>
                    <a:bodyPr/>
                    <a:lstStyle/>
                    <a:p>
                      <a:endParaRPr lang="en-US"/>
                    </a:p>
                  </a:txBody>
                  <a:tcPr/>
                </a:tc>
                <a:tc>
                  <a:txBody>
                    <a:bodyPr/>
                    <a:lstStyle/>
                    <a:p>
                      <a:endParaRPr lang="en-US" dirty="0"/>
                    </a:p>
                  </a:txBody>
                  <a:tcPr/>
                </a:tc>
                <a:extLst>
                  <a:ext uri="{0D108BD9-81ED-4DB2-BD59-A6C34878D82A}">
                    <a16:rowId xmlns:a16="http://schemas.microsoft.com/office/drawing/2014/main" xmlns="" val="4131422871"/>
                  </a:ext>
                </a:extLst>
              </a:tr>
            </a:tbl>
          </a:graphicData>
        </a:graphic>
      </p:graphicFrame>
    </p:spTree>
    <p:extLst>
      <p:ext uri="{BB962C8B-B14F-4D97-AF65-F5344CB8AC3E}">
        <p14:creationId xmlns:p14="http://schemas.microsoft.com/office/powerpoint/2010/main" val="1659125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486183"/>
          </a:xfrm>
          <a:prstGeom prst="rect">
            <a:avLst/>
          </a:prstGeom>
        </p:spPr>
      </p:pic>
      <p:sp>
        <p:nvSpPr>
          <p:cNvPr id="6" name="TextBox 5"/>
          <p:cNvSpPr txBox="1"/>
          <p:nvPr/>
        </p:nvSpPr>
        <p:spPr>
          <a:xfrm>
            <a:off x="5025225" y="217333"/>
            <a:ext cx="6472362" cy="584775"/>
          </a:xfrm>
          <a:prstGeom prst="rect">
            <a:avLst/>
          </a:prstGeom>
          <a:noFill/>
        </p:spPr>
        <p:txBody>
          <a:bodyPr wrap="square" rtlCol="0">
            <a:spAutoFit/>
          </a:bodyPr>
          <a:lstStyle/>
          <a:p>
            <a:r>
              <a:rPr lang="en-US" sz="3200" dirty="0" smtClean="0">
                <a:solidFill>
                  <a:schemeClr val="bg1"/>
                </a:solidFill>
                <a:latin typeface="Montserrat Ultra Light" charset="0"/>
                <a:ea typeface="Montserrat Ultra Light" charset="0"/>
                <a:cs typeface="Montserrat Ultra Light" charset="0"/>
              </a:rPr>
              <a:t>Secure Software Dev. Framework</a:t>
            </a:r>
            <a:endParaRPr lang="en-US" sz="3200" dirty="0">
              <a:solidFill>
                <a:schemeClr val="bg1"/>
              </a:solidFill>
              <a:latin typeface="Montserrat Ultra Light" charset="0"/>
              <a:ea typeface="Montserrat Ultra Light" charset="0"/>
              <a:cs typeface="Montserrat Ultra Light" charset="0"/>
            </a:endParaRPr>
          </a:p>
        </p:txBody>
      </p:sp>
      <p:pic>
        <p:nvPicPr>
          <p:cNvPr id="10" name="Picture 9"/>
          <p:cNvPicPr>
            <a:picLocks noChangeAspect="1"/>
          </p:cNvPicPr>
          <p:nvPr/>
        </p:nvPicPr>
        <p:blipFill>
          <a:blip r:embed="rId4"/>
          <a:stretch>
            <a:fillRect/>
          </a:stretch>
        </p:blipFill>
        <p:spPr>
          <a:xfrm>
            <a:off x="5148533" y="959195"/>
            <a:ext cx="2895600" cy="345743"/>
          </a:xfrm>
          <a:prstGeom prst="rect">
            <a:avLst/>
          </a:prstGeom>
        </p:spPr>
      </p:pic>
      <p:sp>
        <p:nvSpPr>
          <p:cNvPr id="13" name="TextBox 12"/>
          <p:cNvSpPr txBox="1"/>
          <p:nvPr/>
        </p:nvSpPr>
        <p:spPr>
          <a:xfrm>
            <a:off x="5269935" y="956428"/>
            <a:ext cx="2630082" cy="307777"/>
          </a:xfrm>
          <a:prstGeom prst="rect">
            <a:avLst/>
          </a:prstGeom>
          <a:noFill/>
        </p:spPr>
        <p:txBody>
          <a:bodyPr wrap="square" rtlCol="0">
            <a:spAutoFit/>
          </a:bodyPr>
          <a:lstStyle/>
          <a:p>
            <a:r>
              <a:rPr lang="en-US" sz="1400" dirty="0" smtClean="0">
                <a:solidFill>
                  <a:schemeClr val="bg1"/>
                </a:solidFill>
                <a:latin typeface="Montserrat Light" charset="0"/>
                <a:ea typeface="Montserrat Light" charset="0"/>
                <a:cs typeface="Montserrat Light" charset="0"/>
              </a:rPr>
              <a:t>Damilare D. Fagbemi</a:t>
            </a:r>
            <a:endParaRPr lang="en-US" sz="1400" dirty="0">
              <a:solidFill>
                <a:schemeClr val="bg1"/>
              </a:solidFill>
              <a:latin typeface="Montserrat Light" charset="0"/>
              <a:ea typeface="Montserrat Light" charset="0"/>
              <a:cs typeface="Montserrat Light" charset="0"/>
            </a:endParaRPr>
          </a:p>
        </p:txBody>
      </p:sp>
      <p:sp>
        <p:nvSpPr>
          <p:cNvPr id="8" name="TextBox 7"/>
          <p:cNvSpPr txBox="1"/>
          <p:nvPr/>
        </p:nvSpPr>
        <p:spPr>
          <a:xfrm>
            <a:off x="1013855" y="1652719"/>
            <a:ext cx="8579457" cy="892552"/>
          </a:xfrm>
          <a:prstGeom prst="rect">
            <a:avLst/>
          </a:prstGeom>
          <a:noFill/>
        </p:spPr>
        <p:txBody>
          <a:bodyPr wrap="square" rtlCol="0">
            <a:spAutoFit/>
          </a:bodyPr>
          <a:lstStyle/>
          <a:p>
            <a:r>
              <a:rPr lang="en-US" sz="4000" dirty="0" smtClean="0">
                <a:solidFill>
                  <a:srgbClr val="057FAF"/>
                </a:solidFill>
                <a:latin typeface="Montserrat Ultra Light" charset="0"/>
                <a:ea typeface="Montserrat Ultra Light" charset="0"/>
                <a:cs typeface="Montserrat Ultra Light" charset="0"/>
              </a:rPr>
              <a:t>Security </a:t>
            </a:r>
            <a:r>
              <a:rPr lang="en-US" sz="4000" dirty="0" smtClean="0">
                <a:solidFill>
                  <a:srgbClr val="057FAF"/>
                </a:solidFill>
                <a:latin typeface="Montserrat Ultra Light" charset="0"/>
                <a:ea typeface="Montserrat Ultra Light" charset="0"/>
                <a:cs typeface="Montserrat Ultra Light" charset="0"/>
              </a:rPr>
              <a:t>complexity &gt;</a:t>
            </a:r>
            <a:r>
              <a:rPr lang="en-US" sz="4200" dirty="0" smtClean="0">
                <a:solidFill>
                  <a:srgbClr val="057FAF"/>
                </a:solidFill>
                <a:latin typeface="Montserrat Ultra Light" charset="0"/>
                <a:ea typeface="Montserrat Ultra Light" charset="0"/>
                <a:cs typeface="Montserrat Ultra Light" charset="0"/>
              </a:rPr>
              <a:t>&gt;</a:t>
            </a:r>
            <a:r>
              <a:rPr lang="en-US" sz="4400" dirty="0" smtClean="0">
                <a:solidFill>
                  <a:srgbClr val="057FAF"/>
                </a:solidFill>
                <a:latin typeface="Montserrat Ultra Light" charset="0"/>
                <a:ea typeface="Montserrat Ultra Light" charset="0"/>
                <a:cs typeface="Montserrat Ultra Light" charset="0"/>
              </a:rPr>
              <a:t>&gt;</a:t>
            </a:r>
            <a:r>
              <a:rPr lang="en-US" sz="4600" dirty="0" smtClean="0">
                <a:solidFill>
                  <a:srgbClr val="057FAF"/>
                </a:solidFill>
                <a:latin typeface="Montserrat Ultra Light" charset="0"/>
                <a:ea typeface="Montserrat Ultra Light" charset="0"/>
                <a:cs typeface="Montserrat Ultra Light" charset="0"/>
              </a:rPr>
              <a:t>&gt;</a:t>
            </a:r>
            <a:r>
              <a:rPr lang="en-US" sz="4800" dirty="0" smtClean="0">
                <a:solidFill>
                  <a:srgbClr val="057FAF"/>
                </a:solidFill>
                <a:latin typeface="Montserrat Ultra Light" charset="0"/>
                <a:ea typeface="Montserrat Ultra Light" charset="0"/>
                <a:cs typeface="Montserrat Ultra Light" charset="0"/>
              </a:rPr>
              <a:t>&gt;</a:t>
            </a:r>
            <a:r>
              <a:rPr lang="en-US" sz="5000" dirty="0" smtClean="0">
                <a:solidFill>
                  <a:srgbClr val="057FAF"/>
                </a:solidFill>
                <a:latin typeface="Montserrat Ultra Light" charset="0"/>
                <a:ea typeface="Montserrat Ultra Light" charset="0"/>
                <a:cs typeface="Montserrat Ultra Light" charset="0"/>
              </a:rPr>
              <a:t>&gt;</a:t>
            </a:r>
            <a:r>
              <a:rPr lang="en-US" sz="5200" dirty="0" smtClean="0">
                <a:solidFill>
                  <a:srgbClr val="057FAF"/>
                </a:solidFill>
                <a:latin typeface="Montserrat Ultra Light" charset="0"/>
                <a:ea typeface="Montserrat Ultra Light" charset="0"/>
                <a:cs typeface="Montserrat Ultra Light" charset="0"/>
              </a:rPr>
              <a:t>&gt;</a:t>
            </a:r>
            <a:endParaRPr lang="en-US" sz="5200" dirty="0">
              <a:solidFill>
                <a:srgbClr val="057FAF"/>
              </a:solidFill>
              <a:latin typeface="Montserrat Ultra Light" charset="0"/>
              <a:ea typeface="Montserrat Ultra Light" charset="0"/>
              <a:cs typeface="Montserrat Ultra Light" charset="0"/>
            </a:endParaRPr>
          </a:p>
        </p:txBody>
      </p:sp>
      <p:pic>
        <p:nvPicPr>
          <p:cNvPr id="9" name="Picture 8">
            <a:extLst>
              <a:ext uri="{FF2B5EF4-FFF2-40B4-BE49-F238E27FC236}">
                <a16:creationId xmlns:a16="http://schemas.microsoft.com/office/drawing/2014/main" xmlns="" id="{E055D674-821E-0D49-838F-724578930C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0379" y="2420200"/>
            <a:ext cx="5611907" cy="4359907"/>
          </a:xfrm>
          <a:prstGeom prst="rect">
            <a:avLst/>
          </a:prstGeom>
        </p:spPr>
      </p:pic>
    </p:spTree>
    <p:extLst>
      <p:ext uri="{BB962C8B-B14F-4D97-AF65-F5344CB8AC3E}">
        <p14:creationId xmlns:p14="http://schemas.microsoft.com/office/powerpoint/2010/main" val="2821065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13488</TotalTime>
  <Words>4149</Words>
  <Application>Microsoft Office PowerPoint</Application>
  <PresentationFormat>Widescreen</PresentationFormat>
  <Paragraphs>475</Paragraphs>
  <Slides>53</Slides>
  <Notes>49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Calibri</vt:lpstr>
      <vt:lpstr>Calibri Light</vt:lpstr>
      <vt:lpstr>Centaur</vt:lpstr>
      <vt:lpstr>Montserrat</vt:lpstr>
      <vt:lpstr>Montserrat Light</vt:lpstr>
      <vt:lpstr>Montserrat Ultra Light</vt:lpstr>
      <vt:lpstr>Neo Sans Intel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Fagbemi, Damilare</cp:lastModifiedBy>
  <cp:revision>237</cp:revision>
  <dcterms:created xsi:type="dcterms:W3CDTF">2017-09-12T15:05:14Z</dcterms:created>
  <dcterms:modified xsi:type="dcterms:W3CDTF">2018-07-05T02:27:40Z</dcterms:modified>
</cp:coreProperties>
</file>