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5"/>
  </p:notesMasterIdLst>
  <p:sldIdLst>
    <p:sldId id="262" r:id="rId2"/>
    <p:sldId id="263" r:id="rId3"/>
    <p:sldId id="275" r:id="rId4"/>
    <p:sldId id="266" r:id="rId5"/>
    <p:sldId id="274" r:id="rId6"/>
    <p:sldId id="276" r:id="rId7"/>
    <p:sldId id="278" r:id="rId8"/>
    <p:sldId id="280" r:id="rId9"/>
    <p:sldId id="281" r:id="rId10"/>
    <p:sldId id="282" r:id="rId11"/>
    <p:sldId id="291" r:id="rId12"/>
    <p:sldId id="292" r:id="rId13"/>
    <p:sldId id="293" r:id="rId14"/>
    <p:sldId id="294" r:id="rId15"/>
    <p:sldId id="297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7" r:id="rId42"/>
    <p:sldId id="328" r:id="rId43"/>
    <p:sldId id="329" r:id="rId44"/>
    <p:sldId id="330" r:id="rId45"/>
    <p:sldId id="331" r:id="rId46"/>
    <p:sldId id="333" r:id="rId47"/>
    <p:sldId id="334" r:id="rId48"/>
    <p:sldId id="335" r:id="rId49"/>
    <p:sldId id="337" r:id="rId50"/>
    <p:sldId id="339" r:id="rId51"/>
    <p:sldId id="341" r:id="rId52"/>
    <p:sldId id="343" r:id="rId53"/>
    <p:sldId id="342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6C673C5D-5969-DB4E-ACF5-E0AEC665D814}">
          <p14:sldIdLst>
            <p14:sldId id="262"/>
            <p14:sldId id="263"/>
            <p14:sldId id="275"/>
          </p14:sldIdLst>
        </p14:section>
        <p14:section name="What is Code Protection" id="{027B8D7A-A790-4F45-B98C-E5BF1CFDD6E9}">
          <p14:sldIdLst>
            <p14:sldId id="266"/>
            <p14:sldId id="274"/>
            <p14:sldId id="276"/>
            <p14:sldId id="278"/>
            <p14:sldId id="280"/>
            <p14:sldId id="281"/>
            <p14:sldId id="282"/>
          </p14:sldIdLst>
        </p14:section>
        <p14:section name="Code Obfuscation Metrics" id="{D07AE6CE-22DB-FF43-9BA1-59F4002C7868}">
          <p14:sldIdLst>
            <p14:sldId id="291"/>
            <p14:sldId id="292"/>
            <p14:sldId id="293"/>
            <p14:sldId id="294"/>
            <p14:sldId id="297"/>
            <p14:sldId id="301"/>
            <p14:sldId id="302"/>
            <p14:sldId id="303"/>
          </p14:sldIdLst>
        </p14:section>
        <p14:section name="The Proposed Methodology" id="{2AFE73B2-94E9-6340-95C7-3C42C75ECD70}">
          <p14:sldIdLst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</p14:sldIdLst>
        </p14:section>
        <p14:section name="Testing Resiliency" id="{0728A294-EBF7-7846-8AE6-54F87BAFBE5B}">
          <p14:sldIdLst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7"/>
            <p14:sldId id="328"/>
            <p14:sldId id="329"/>
            <p14:sldId id="330"/>
            <p14:sldId id="331"/>
            <p14:sldId id="333"/>
            <p14:sldId id="334"/>
            <p14:sldId id="335"/>
            <p14:sldId id="337"/>
          </p14:sldIdLst>
        </p14:section>
        <p14:section name="Conclusions" id="{B4BC7E2C-688B-9A42-B7EE-06466CFC2043}">
          <p14:sldIdLst>
            <p14:sldId id="339"/>
            <p14:sldId id="341"/>
            <p14:sldId id="343"/>
            <p14:sldId id="342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dro Fortuna" initials="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E6D"/>
    <a:srgbClr val="58C3C4"/>
    <a:srgbClr val="057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7"/>
    <p:restoredTop sz="82990" autoAdjust="0"/>
  </p:normalViewPr>
  <p:slideViewPr>
    <p:cSldViewPr snapToGrid="0" snapToObjects="1">
      <p:cViewPr>
        <p:scale>
          <a:sx n="125" d="100"/>
          <a:sy n="125" d="100"/>
        </p:scale>
        <p:origin x="-1920" y="-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notesMaster" Target="notesMasters/notesMaster1.xml"/><Relationship Id="rId56" Type="http://schemas.openxmlformats.org/officeDocument/2006/relationships/printerSettings" Target="printerSettings/printerSettings1.bin"/><Relationship Id="rId57" Type="http://schemas.openxmlformats.org/officeDocument/2006/relationships/commentAuthors" Target="commentAuthors.xml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4E31DB-3BE1-D04B-9886-C53B8E6E8B78}" type="doc">
      <dgm:prSet loTypeId="urn:microsoft.com/office/officeart/2005/8/layout/orgChart1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6A31ECD7-2B53-D243-AE7C-FBE3658A5CE0}">
      <dgm:prSet phldrT="[Text]" custT="1"/>
      <dgm:spPr/>
      <dgm:t>
        <a:bodyPr/>
        <a:lstStyle/>
        <a:p>
          <a:r>
            <a:rPr lang="en-US" sz="1800" b="1" i="0" spc="0" dirty="0" smtClean="0">
              <a:solidFill>
                <a:srgbClr val="004987"/>
              </a:solidFill>
              <a:latin typeface="Montserrat" charset="0"/>
              <a:ea typeface="Montserrat" charset="0"/>
              <a:cs typeface="Montserrat" charset="0"/>
            </a:rPr>
            <a:t>IP Protection</a:t>
          </a:r>
          <a:endParaRPr lang="en-US" sz="1800" b="1" i="0" spc="0" dirty="0">
            <a:solidFill>
              <a:srgbClr val="004987"/>
            </a:solidFill>
            <a:latin typeface="Montserrat" charset="0"/>
            <a:ea typeface="Montserrat" charset="0"/>
            <a:cs typeface="Montserrat" charset="0"/>
          </a:endParaRPr>
        </a:p>
      </dgm:t>
    </dgm:pt>
    <dgm:pt modelId="{D23C2C3D-A16A-704B-8819-20924D277225}" type="parTrans" cxnId="{7534C07E-35FF-A544-90EB-0D7C8A9288A1}">
      <dgm:prSet/>
      <dgm:spPr/>
      <dgm:t>
        <a:bodyPr/>
        <a:lstStyle/>
        <a:p>
          <a:endParaRPr lang="en-US"/>
        </a:p>
      </dgm:t>
    </dgm:pt>
    <dgm:pt modelId="{6E1E7B49-19A0-F94A-8AAE-03D198EC1829}" type="sibTrans" cxnId="{7534C07E-35FF-A544-90EB-0D7C8A9288A1}">
      <dgm:prSet/>
      <dgm:spPr/>
      <dgm:t>
        <a:bodyPr/>
        <a:lstStyle/>
        <a:p>
          <a:endParaRPr lang="en-US"/>
        </a:p>
      </dgm:t>
    </dgm:pt>
    <dgm:pt modelId="{60D05B50-6180-1446-8E06-058DE613ADA7}">
      <dgm:prSet phldrT="[Text]" custT="1"/>
      <dgm:spPr/>
      <dgm:t>
        <a:bodyPr/>
        <a:lstStyle/>
        <a:p>
          <a:r>
            <a:rPr lang="en-US" sz="1400" b="1" i="0" dirty="0" smtClean="0">
              <a:latin typeface="Montserrat" charset="0"/>
              <a:ea typeface="Montserrat" charset="0"/>
              <a:cs typeface="Montserrat" charset="0"/>
            </a:rPr>
            <a:t>Legal</a:t>
          </a:r>
          <a:endParaRPr lang="en-US" sz="1400" b="1" i="0" dirty="0">
            <a:latin typeface="Montserrat" charset="0"/>
            <a:ea typeface="Montserrat" charset="0"/>
            <a:cs typeface="Montserrat" charset="0"/>
          </a:endParaRPr>
        </a:p>
      </dgm:t>
    </dgm:pt>
    <dgm:pt modelId="{C663856B-20F4-DD4D-BD4B-388D6E607BA9}" type="parTrans" cxnId="{00B43843-B21A-4E42-A1DD-284E4A0C18BA}">
      <dgm:prSet/>
      <dgm:spPr/>
      <dgm:t>
        <a:bodyPr/>
        <a:lstStyle/>
        <a:p>
          <a:endParaRPr lang="en-US"/>
        </a:p>
      </dgm:t>
    </dgm:pt>
    <dgm:pt modelId="{2A0C6F3B-0778-D848-81D8-058B28F98056}" type="sibTrans" cxnId="{00B43843-B21A-4E42-A1DD-284E4A0C18BA}">
      <dgm:prSet/>
      <dgm:spPr/>
      <dgm:t>
        <a:bodyPr/>
        <a:lstStyle/>
        <a:p>
          <a:endParaRPr lang="en-US"/>
        </a:p>
      </dgm:t>
    </dgm:pt>
    <dgm:pt modelId="{2818429F-C45E-6048-BA0F-CCC0812A62E0}">
      <dgm:prSet phldrT="[Text]" custT="1"/>
      <dgm:spPr/>
      <dgm:t>
        <a:bodyPr/>
        <a:lstStyle/>
        <a:p>
          <a:r>
            <a:rPr lang="en-US" sz="1400" b="1" i="0" dirty="0" smtClean="0">
              <a:latin typeface="Montserrat" charset="0"/>
              <a:ea typeface="Montserrat" charset="0"/>
              <a:cs typeface="Montserrat" charset="0"/>
            </a:rPr>
            <a:t>Technical</a:t>
          </a:r>
          <a:endParaRPr lang="en-US" sz="1400" b="1" i="0" dirty="0">
            <a:latin typeface="Montserrat" charset="0"/>
            <a:ea typeface="Montserrat" charset="0"/>
            <a:cs typeface="Montserrat" charset="0"/>
          </a:endParaRPr>
        </a:p>
      </dgm:t>
    </dgm:pt>
    <dgm:pt modelId="{EB359541-B378-694F-A1D9-0466981EE598}" type="parTrans" cxnId="{EE68C4E9-60A2-464F-AAFB-642C99070CA6}">
      <dgm:prSet/>
      <dgm:spPr/>
      <dgm:t>
        <a:bodyPr/>
        <a:lstStyle/>
        <a:p>
          <a:endParaRPr lang="en-US"/>
        </a:p>
      </dgm:t>
    </dgm:pt>
    <dgm:pt modelId="{815128BA-F5F5-2F46-B6A8-8F02E3F5C9B2}" type="sibTrans" cxnId="{EE68C4E9-60A2-464F-AAFB-642C99070CA6}">
      <dgm:prSet/>
      <dgm:spPr/>
      <dgm:t>
        <a:bodyPr/>
        <a:lstStyle/>
        <a:p>
          <a:endParaRPr lang="en-US"/>
        </a:p>
      </dgm:t>
    </dgm:pt>
    <dgm:pt modelId="{A8671619-9300-D047-B97B-15AD0DA37155}">
      <dgm:prSet phldrT="[Text]" custT="1"/>
      <dgm:spPr/>
      <dgm:t>
        <a:bodyPr/>
        <a:lstStyle/>
        <a:p>
          <a:r>
            <a:rPr lang="en-US" sz="1400" b="0" i="0" dirty="0" smtClean="0">
              <a:latin typeface="Montserrat" charset="0"/>
              <a:ea typeface="Montserrat" charset="0"/>
              <a:cs typeface="Montserrat" charset="0"/>
            </a:rPr>
            <a:t>Encryption</a:t>
          </a:r>
          <a:endParaRPr lang="en-US" sz="1400" b="0" i="0" dirty="0">
            <a:latin typeface="Montserrat" charset="0"/>
            <a:ea typeface="Montserrat" charset="0"/>
            <a:cs typeface="Montserrat" charset="0"/>
          </a:endParaRPr>
        </a:p>
      </dgm:t>
    </dgm:pt>
    <dgm:pt modelId="{FF6D838B-AE2F-7349-BA15-148C6040AA35}" type="parTrans" cxnId="{0FA8250E-ADF2-E542-A79C-55723CEE6C3D}">
      <dgm:prSet/>
      <dgm:spPr/>
      <dgm:t>
        <a:bodyPr/>
        <a:lstStyle/>
        <a:p>
          <a:endParaRPr lang="en-US"/>
        </a:p>
      </dgm:t>
    </dgm:pt>
    <dgm:pt modelId="{7C0408DE-AFD4-3840-BD4B-8D7D4B111E07}" type="sibTrans" cxnId="{0FA8250E-ADF2-E542-A79C-55723CEE6C3D}">
      <dgm:prSet/>
      <dgm:spPr/>
      <dgm:t>
        <a:bodyPr/>
        <a:lstStyle/>
        <a:p>
          <a:endParaRPr lang="en-US"/>
        </a:p>
      </dgm:t>
    </dgm:pt>
    <dgm:pt modelId="{9EABDF06-CA34-8A40-9AA3-83FEC9C18C2A}">
      <dgm:prSet phldrT="[Text]" custT="1"/>
      <dgm:spPr/>
      <dgm:t>
        <a:bodyPr/>
        <a:lstStyle/>
        <a:p>
          <a:r>
            <a:rPr lang="en-US" sz="1400" b="0" i="0" dirty="0" smtClean="0">
              <a:latin typeface="Montserrat" charset="0"/>
              <a:ea typeface="Montserrat" charset="0"/>
              <a:cs typeface="Montserrat" charset="0"/>
            </a:rPr>
            <a:t>Trusted Computing</a:t>
          </a:r>
          <a:endParaRPr lang="en-US" sz="1400" b="0" i="0" dirty="0">
            <a:latin typeface="Montserrat" charset="0"/>
            <a:ea typeface="Montserrat" charset="0"/>
            <a:cs typeface="Montserrat" charset="0"/>
          </a:endParaRPr>
        </a:p>
      </dgm:t>
    </dgm:pt>
    <dgm:pt modelId="{C8376776-D229-9345-A5C6-E2AC9A046011}" type="parTrans" cxnId="{6E893117-C67E-E644-A335-ECAE4B48E927}">
      <dgm:prSet/>
      <dgm:spPr/>
      <dgm:t>
        <a:bodyPr/>
        <a:lstStyle/>
        <a:p>
          <a:endParaRPr lang="en-US"/>
        </a:p>
      </dgm:t>
    </dgm:pt>
    <dgm:pt modelId="{CDFDFE3E-7175-684A-B3B6-514519C186AD}" type="sibTrans" cxnId="{6E893117-C67E-E644-A335-ECAE4B48E927}">
      <dgm:prSet/>
      <dgm:spPr/>
      <dgm:t>
        <a:bodyPr/>
        <a:lstStyle/>
        <a:p>
          <a:endParaRPr lang="en-US"/>
        </a:p>
      </dgm:t>
    </dgm:pt>
    <dgm:pt modelId="{B23B0DDE-A881-1547-B245-B7911E4F257B}">
      <dgm:prSet phldrT="[Text]" custT="1"/>
      <dgm:spPr/>
      <dgm:t>
        <a:bodyPr/>
        <a:lstStyle/>
        <a:p>
          <a:r>
            <a:rPr lang="en-US" sz="1400" b="0" i="0" dirty="0" smtClean="0">
              <a:latin typeface="Montserrat" charset="0"/>
              <a:ea typeface="Montserrat" charset="0"/>
              <a:cs typeface="Montserrat" charset="0"/>
            </a:rPr>
            <a:t>Server-Side Execution</a:t>
          </a:r>
          <a:endParaRPr lang="en-US" sz="1400" b="0" i="0" dirty="0">
            <a:latin typeface="Montserrat" charset="0"/>
            <a:ea typeface="Montserrat" charset="0"/>
            <a:cs typeface="Montserrat" charset="0"/>
          </a:endParaRPr>
        </a:p>
      </dgm:t>
    </dgm:pt>
    <dgm:pt modelId="{A3BB69A6-9E1C-4240-A31E-B63C906E9C65}" type="parTrans" cxnId="{E4285F58-87A6-894B-8531-DD9ADFB00F3D}">
      <dgm:prSet/>
      <dgm:spPr/>
      <dgm:t>
        <a:bodyPr/>
        <a:lstStyle/>
        <a:p>
          <a:endParaRPr lang="en-US"/>
        </a:p>
      </dgm:t>
    </dgm:pt>
    <dgm:pt modelId="{88D0E59E-055A-6D45-A6BA-825F29E17BC6}" type="sibTrans" cxnId="{E4285F58-87A6-894B-8531-DD9ADFB00F3D}">
      <dgm:prSet/>
      <dgm:spPr/>
      <dgm:t>
        <a:bodyPr/>
        <a:lstStyle/>
        <a:p>
          <a:endParaRPr lang="en-US"/>
        </a:p>
      </dgm:t>
    </dgm:pt>
    <dgm:pt modelId="{12AA245E-FBFE-734D-92D5-6B196179F6A1}">
      <dgm:prSet phldrT="[Text]" custT="1"/>
      <dgm:spPr/>
      <dgm:t>
        <a:bodyPr/>
        <a:lstStyle/>
        <a:p>
          <a:r>
            <a:rPr lang="en-US" sz="1400" b="0" i="0" dirty="0" smtClean="0">
              <a:latin typeface="Montserrat" charset="0"/>
              <a:ea typeface="Montserrat" charset="0"/>
              <a:cs typeface="Montserrat" charset="0"/>
            </a:rPr>
            <a:t>Obfuscation</a:t>
          </a:r>
          <a:endParaRPr lang="en-US" sz="1400" b="0" i="0" dirty="0">
            <a:latin typeface="Montserrat" charset="0"/>
            <a:ea typeface="Montserrat" charset="0"/>
            <a:cs typeface="Montserrat" charset="0"/>
          </a:endParaRPr>
        </a:p>
      </dgm:t>
    </dgm:pt>
    <dgm:pt modelId="{9F5915A7-BE51-5D47-A4A0-296F9085352B}" type="parTrans" cxnId="{C383555E-99BE-7444-86FC-6AB6BBA7372D}">
      <dgm:prSet/>
      <dgm:spPr/>
      <dgm:t>
        <a:bodyPr/>
        <a:lstStyle/>
        <a:p>
          <a:endParaRPr lang="en-US"/>
        </a:p>
      </dgm:t>
    </dgm:pt>
    <dgm:pt modelId="{1DE48A6A-B1E4-B842-859A-502044C4A7CE}" type="sibTrans" cxnId="{C383555E-99BE-7444-86FC-6AB6BBA7372D}">
      <dgm:prSet/>
      <dgm:spPr/>
      <dgm:t>
        <a:bodyPr/>
        <a:lstStyle/>
        <a:p>
          <a:endParaRPr lang="en-US"/>
        </a:p>
      </dgm:t>
    </dgm:pt>
    <dgm:pt modelId="{C6BD389C-D264-8B45-87E6-9A1E92EF84D6}" type="pres">
      <dgm:prSet presAssocID="{624E31DB-3BE1-D04B-9886-C53B8E6E8B7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5C31B3E-7829-2E4D-B7AB-6A08B94B6E2D}" type="pres">
      <dgm:prSet presAssocID="{6A31ECD7-2B53-D243-AE7C-FBE3658A5CE0}" presName="hierRoot1" presStyleCnt="0">
        <dgm:presLayoutVars>
          <dgm:hierBranch val="init"/>
        </dgm:presLayoutVars>
      </dgm:prSet>
      <dgm:spPr/>
    </dgm:pt>
    <dgm:pt modelId="{8C922946-C850-0848-8CCF-EB20491B2B35}" type="pres">
      <dgm:prSet presAssocID="{6A31ECD7-2B53-D243-AE7C-FBE3658A5CE0}" presName="rootComposite1" presStyleCnt="0"/>
      <dgm:spPr/>
    </dgm:pt>
    <dgm:pt modelId="{B79590D6-4F78-CE4C-BD4E-057712609D9B}" type="pres">
      <dgm:prSet presAssocID="{6A31ECD7-2B53-D243-AE7C-FBE3658A5CE0}" presName="rootText1" presStyleLbl="node0" presStyleIdx="0" presStyleCnt="1" custScaleX="339958" custScaleY="106013" custLinFactNeighborY="206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38760C-5D5D-724C-AAD2-14A1C0998A10}" type="pres">
      <dgm:prSet presAssocID="{6A31ECD7-2B53-D243-AE7C-FBE3658A5CE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9F9A642-1A47-1143-AC06-42DE7FB40C71}" type="pres">
      <dgm:prSet presAssocID="{6A31ECD7-2B53-D243-AE7C-FBE3658A5CE0}" presName="hierChild2" presStyleCnt="0"/>
      <dgm:spPr/>
    </dgm:pt>
    <dgm:pt modelId="{A3D442FB-362B-7947-B6F5-DB3CE1002303}" type="pres">
      <dgm:prSet presAssocID="{C663856B-20F4-DD4D-BD4B-388D6E607BA9}" presName="Name37" presStyleLbl="parChTrans1D2" presStyleIdx="0" presStyleCnt="2"/>
      <dgm:spPr/>
      <dgm:t>
        <a:bodyPr/>
        <a:lstStyle/>
        <a:p>
          <a:endParaRPr lang="en-US"/>
        </a:p>
      </dgm:t>
    </dgm:pt>
    <dgm:pt modelId="{6A054400-6DE4-F14B-9B3A-DB4A24045320}" type="pres">
      <dgm:prSet presAssocID="{60D05B50-6180-1446-8E06-058DE613ADA7}" presName="hierRoot2" presStyleCnt="0">
        <dgm:presLayoutVars>
          <dgm:hierBranch val="init"/>
        </dgm:presLayoutVars>
      </dgm:prSet>
      <dgm:spPr/>
    </dgm:pt>
    <dgm:pt modelId="{EB1A6A11-8A49-6546-8E1F-611305730FA0}" type="pres">
      <dgm:prSet presAssocID="{60D05B50-6180-1446-8E06-058DE613ADA7}" presName="rootComposite" presStyleCnt="0"/>
      <dgm:spPr/>
    </dgm:pt>
    <dgm:pt modelId="{1B5F3042-0C3D-7B40-A8F7-4116584DAF62}" type="pres">
      <dgm:prSet presAssocID="{60D05B50-6180-1446-8E06-058DE613ADA7}" presName="rootText" presStyleLbl="node2" presStyleIdx="0" presStyleCnt="2" custScaleX="160406" custScaleY="106013" custLinFactNeighborX="-839" custLinFactNeighborY="243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59C52E-BAA5-4D4C-ACD6-1D4E98E51075}" type="pres">
      <dgm:prSet presAssocID="{60D05B50-6180-1446-8E06-058DE613ADA7}" presName="rootConnector" presStyleLbl="node2" presStyleIdx="0" presStyleCnt="2"/>
      <dgm:spPr/>
      <dgm:t>
        <a:bodyPr/>
        <a:lstStyle/>
        <a:p>
          <a:endParaRPr lang="en-US"/>
        </a:p>
      </dgm:t>
    </dgm:pt>
    <dgm:pt modelId="{BFA4F8BF-4426-A946-8175-87BB4C70777E}" type="pres">
      <dgm:prSet presAssocID="{60D05B50-6180-1446-8E06-058DE613ADA7}" presName="hierChild4" presStyleCnt="0"/>
      <dgm:spPr/>
    </dgm:pt>
    <dgm:pt modelId="{E1646C2D-E2AD-4F4F-B8E2-C51E2C92345F}" type="pres">
      <dgm:prSet presAssocID="{60D05B50-6180-1446-8E06-058DE613ADA7}" presName="hierChild5" presStyleCnt="0"/>
      <dgm:spPr/>
    </dgm:pt>
    <dgm:pt modelId="{35F3E611-1C5A-2D48-822A-4B61127760F8}" type="pres">
      <dgm:prSet presAssocID="{EB359541-B378-694F-A1D9-0466981EE598}" presName="Name37" presStyleLbl="parChTrans1D2" presStyleIdx="1" presStyleCnt="2"/>
      <dgm:spPr/>
      <dgm:t>
        <a:bodyPr/>
        <a:lstStyle/>
        <a:p>
          <a:endParaRPr lang="en-US"/>
        </a:p>
      </dgm:t>
    </dgm:pt>
    <dgm:pt modelId="{A35431BF-74FE-4C44-BD83-838CEAB7CC8D}" type="pres">
      <dgm:prSet presAssocID="{2818429F-C45E-6048-BA0F-CCC0812A62E0}" presName="hierRoot2" presStyleCnt="0">
        <dgm:presLayoutVars>
          <dgm:hierBranch val="init"/>
        </dgm:presLayoutVars>
      </dgm:prSet>
      <dgm:spPr/>
    </dgm:pt>
    <dgm:pt modelId="{ABC40ECA-D0D0-5D4A-95BD-0BEEAE89C6AA}" type="pres">
      <dgm:prSet presAssocID="{2818429F-C45E-6048-BA0F-CCC0812A62E0}" presName="rootComposite" presStyleCnt="0"/>
      <dgm:spPr/>
    </dgm:pt>
    <dgm:pt modelId="{0F5404A7-5684-D84D-8F30-78B87D219DAE}" type="pres">
      <dgm:prSet presAssocID="{2818429F-C45E-6048-BA0F-CCC0812A62E0}" presName="rootText" presStyleLbl="node2" presStyleIdx="1" presStyleCnt="2" custScaleX="160406" custScaleY="106013" custLinFactNeighborX="-839" custLinFactNeighborY="243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51A9BF-72BF-FE45-BC15-36D375070864}" type="pres">
      <dgm:prSet presAssocID="{2818429F-C45E-6048-BA0F-CCC0812A62E0}" presName="rootConnector" presStyleLbl="node2" presStyleIdx="1" presStyleCnt="2"/>
      <dgm:spPr/>
      <dgm:t>
        <a:bodyPr/>
        <a:lstStyle/>
        <a:p>
          <a:endParaRPr lang="en-US"/>
        </a:p>
      </dgm:t>
    </dgm:pt>
    <dgm:pt modelId="{5D83032F-0A71-DD4D-AFF4-9A1C771AAD7E}" type="pres">
      <dgm:prSet presAssocID="{2818429F-C45E-6048-BA0F-CCC0812A62E0}" presName="hierChild4" presStyleCnt="0"/>
      <dgm:spPr/>
    </dgm:pt>
    <dgm:pt modelId="{0FF19FF5-0797-CE45-9378-107CEAD449FF}" type="pres">
      <dgm:prSet presAssocID="{FF6D838B-AE2F-7349-BA15-148C6040AA35}" presName="Name37" presStyleLbl="parChTrans1D3" presStyleIdx="0" presStyleCnt="4"/>
      <dgm:spPr/>
      <dgm:t>
        <a:bodyPr/>
        <a:lstStyle/>
        <a:p>
          <a:endParaRPr lang="en-US"/>
        </a:p>
      </dgm:t>
    </dgm:pt>
    <dgm:pt modelId="{D6CF28EC-5A61-9C41-9EAB-D903E192DB5F}" type="pres">
      <dgm:prSet presAssocID="{A8671619-9300-D047-B97B-15AD0DA37155}" presName="hierRoot2" presStyleCnt="0">
        <dgm:presLayoutVars>
          <dgm:hierBranch val="init"/>
        </dgm:presLayoutVars>
      </dgm:prSet>
      <dgm:spPr/>
    </dgm:pt>
    <dgm:pt modelId="{97093D98-435B-B74C-B37F-D2395D78649D}" type="pres">
      <dgm:prSet presAssocID="{A8671619-9300-D047-B97B-15AD0DA37155}" presName="rootComposite" presStyleCnt="0"/>
      <dgm:spPr/>
    </dgm:pt>
    <dgm:pt modelId="{59421189-10E1-E34E-8A68-C7D9CE48D0C7}" type="pres">
      <dgm:prSet presAssocID="{A8671619-9300-D047-B97B-15AD0DA37155}" presName="rootText" presStyleLbl="node3" presStyleIdx="0" presStyleCnt="4" custScaleX="280130" custScaleY="103841" custLinFactNeighborX="-839" custLinFactNeighborY="113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476316-9A79-C646-A019-D95D2F92431D}" type="pres">
      <dgm:prSet presAssocID="{A8671619-9300-D047-B97B-15AD0DA37155}" presName="rootConnector" presStyleLbl="node3" presStyleIdx="0" presStyleCnt="4"/>
      <dgm:spPr/>
      <dgm:t>
        <a:bodyPr/>
        <a:lstStyle/>
        <a:p>
          <a:endParaRPr lang="en-US"/>
        </a:p>
      </dgm:t>
    </dgm:pt>
    <dgm:pt modelId="{1F7524A5-A5C3-2947-8FC1-526165BAE135}" type="pres">
      <dgm:prSet presAssocID="{A8671619-9300-D047-B97B-15AD0DA37155}" presName="hierChild4" presStyleCnt="0"/>
      <dgm:spPr/>
    </dgm:pt>
    <dgm:pt modelId="{0027526A-BCC9-6441-AB79-A84B410AF03A}" type="pres">
      <dgm:prSet presAssocID="{A8671619-9300-D047-B97B-15AD0DA37155}" presName="hierChild5" presStyleCnt="0"/>
      <dgm:spPr/>
    </dgm:pt>
    <dgm:pt modelId="{E9E1075B-C7EA-764F-931E-49045D15734C}" type="pres">
      <dgm:prSet presAssocID="{C8376776-D229-9345-A5C6-E2AC9A046011}" presName="Name37" presStyleLbl="parChTrans1D3" presStyleIdx="1" presStyleCnt="4"/>
      <dgm:spPr/>
      <dgm:t>
        <a:bodyPr/>
        <a:lstStyle/>
        <a:p>
          <a:endParaRPr lang="en-US"/>
        </a:p>
      </dgm:t>
    </dgm:pt>
    <dgm:pt modelId="{2BB6100D-96E5-BE4F-A49D-B2E8FC1AA9ED}" type="pres">
      <dgm:prSet presAssocID="{9EABDF06-CA34-8A40-9AA3-83FEC9C18C2A}" presName="hierRoot2" presStyleCnt="0">
        <dgm:presLayoutVars>
          <dgm:hierBranch val="init"/>
        </dgm:presLayoutVars>
      </dgm:prSet>
      <dgm:spPr/>
    </dgm:pt>
    <dgm:pt modelId="{8BD9A07E-5B15-504A-B711-12A45884A8C5}" type="pres">
      <dgm:prSet presAssocID="{9EABDF06-CA34-8A40-9AA3-83FEC9C18C2A}" presName="rootComposite" presStyleCnt="0"/>
      <dgm:spPr/>
    </dgm:pt>
    <dgm:pt modelId="{48C89E7D-809C-F84E-BE6F-4189CEF0B38A}" type="pres">
      <dgm:prSet presAssocID="{9EABDF06-CA34-8A40-9AA3-83FEC9C18C2A}" presName="rootText" presStyleLbl="node3" presStyleIdx="1" presStyleCnt="4" custScaleX="280130" custScaleY="103841" custLinFactNeighborX="-839" custLinFactNeighborY="113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00E0E6-0B6F-C24D-BF39-E19B9B38CF58}" type="pres">
      <dgm:prSet presAssocID="{9EABDF06-CA34-8A40-9AA3-83FEC9C18C2A}" presName="rootConnector" presStyleLbl="node3" presStyleIdx="1" presStyleCnt="4"/>
      <dgm:spPr/>
      <dgm:t>
        <a:bodyPr/>
        <a:lstStyle/>
        <a:p>
          <a:endParaRPr lang="en-US"/>
        </a:p>
      </dgm:t>
    </dgm:pt>
    <dgm:pt modelId="{FD3EA0A6-9700-CF47-ADCF-3361CCB766DC}" type="pres">
      <dgm:prSet presAssocID="{9EABDF06-CA34-8A40-9AA3-83FEC9C18C2A}" presName="hierChild4" presStyleCnt="0"/>
      <dgm:spPr/>
    </dgm:pt>
    <dgm:pt modelId="{C5E8B5A1-D03A-DE45-8895-CBD77F2A7012}" type="pres">
      <dgm:prSet presAssocID="{9EABDF06-CA34-8A40-9AA3-83FEC9C18C2A}" presName="hierChild5" presStyleCnt="0"/>
      <dgm:spPr/>
    </dgm:pt>
    <dgm:pt modelId="{24308A45-0BF8-BE4B-825C-15F70749F9E4}" type="pres">
      <dgm:prSet presAssocID="{A3BB69A6-9E1C-4240-A31E-B63C906E9C65}" presName="Name37" presStyleLbl="parChTrans1D3" presStyleIdx="2" presStyleCnt="4"/>
      <dgm:spPr/>
      <dgm:t>
        <a:bodyPr/>
        <a:lstStyle/>
        <a:p>
          <a:endParaRPr lang="en-US"/>
        </a:p>
      </dgm:t>
    </dgm:pt>
    <dgm:pt modelId="{905925C7-E8E5-A44D-A43C-97DF43C25EF7}" type="pres">
      <dgm:prSet presAssocID="{B23B0DDE-A881-1547-B245-B7911E4F257B}" presName="hierRoot2" presStyleCnt="0">
        <dgm:presLayoutVars>
          <dgm:hierBranch val="init"/>
        </dgm:presLayoutVars>
      </dgm:prSet>
      <dgm:spPr/>
    </dgm:pt>
    <dgm:pt modelId="{E8795FBD-D084-6649-B5F8-47691B760AEF}" type="pres">
      <dgm:prSet presAssocID="{B23B0DDE-A881-1547-B245-B7911E4F257B}" presName="rootComposite" presStyleCnt="0"/>
      <dgm:spPr/>
    </dgm:pt>
    <dgm:pt modelId="{78C2ABCE-0072-9E43-827A-CC0794D33D1F}" type="pres">
      <dgm:prSet presAssocID="{B23B0DDE-A881-1547-B245-B7911E4F257B}" presName="rootText" presStyleLbl="node3" presStyleIdx="2" presStyleCnt="4" custScaleX="280130" custScaleY="103841" custLinFactNeighborX="-839" custLinFactNeighborY="113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875315-1B5A-6F4A-B809-5E52D5BB1310}" type="pres">
      <dgm:prSet presAssocID="{B23B0DDE-A881-1547-B245-B7911E4F257B}" presName="rootConnector" presStyleLbl="node3" presStyleIdx="2" presStyleCnt="4"/>
      <dgm:spPr/>
      <dgm:t>
        <a:bodyPr/>
        <a:lstStyle/>
        <a:p>
          <a:endParaRPr lang="en-US"/>
        </a:p>
      </dgm:t>
    </dgm:pt>
    <dgm:pt modelId="{EF5B97B1-08C0-2A43-AD83-35AAD4E7B76D}" type="pres">
      <dgm:prSet presAssocID="{B23B0DDE-A881-1547-B245-B7911E4F257B}" presName="hierChild4" presStyleCnt="0"/>
      <dgm:spPr/>
    </dgm:pt>
    <dgm:pt modelId="{8CC81DB0-E3C4-454B-8BA6-B7BE7A4207E6}" type="pres">
      <dgm:prSet presAssocID="{B23B0DDE-A881-1547-B245-B7911E4F257B}" presName="hierChild5" presStyleCnt="0"/>
      <dgm:spPr/>
    </dgm:pt>
    <dgm:pt modelId="{BBE53AAE-1438-B64D-BFF2-F1F795BC95B2}" type="pres">
      <dgm:prSet presAssocID="{9F5915A7-BE51-5D47-A4A0-296F9085352B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133130C-462D-224E-9EE4-899CDBBB985B}" type="pres">
      <dgm:prSet presAssocID="{12AA245E-FBFE-734D-92D5-6B196179F6A1}" presName="hierRoot2" presStyleCnt="0">
        <dgm:presLayoutVars>
          <dgm:hierBranch val="init"/>
        </dgm:presLayoutVars>
      </dgm:prSet>
      <dgm:spPr/>
    </dgm:pt>
    <dgm:pt modelId="{5357878C-3346-F84A-9A86-EF51241CB160}" type="pres">
      <dgm:prSet presAssocID="{12AA245E-FBFE-734D-92D5-6B196179F6A1}" presName="rootComposite" presStyleCnt="0"/>
      <dgm:spPr/>
    </dgm:pt>
    <dgm:pt modelId="{604B7F08-EE8B-8C45-A004-5AAAA9E830C4}" type="pres">
      <dgm:prSet presAssocID="{12AA245E-FBFE-734D-92D5-6B196179F6A1}" presName="rootText" presStyleLbl="node3" presStyleIdx="3" presStyleCnt="4" custScaleX="277636" custLinFactNeighborY="45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8DDC703-03DD-3745-915E-EB752A6D02BA}" type="pres">
      <dgm:prSet presAssocID="{12AA245E-FBFE-734D-92D5-6B196179F6A1}" presName="rootConnector" presStyleLbl="node3" presStyleIdx="3" presStyleCnt="4"/>
      <dgm:spPr/>
      <dgm:t>
        <a:bodyPr/>
        <a:lstStyle/>
        <a:p>
          <a:endParaRPr lang="en-US"/>
        </a:p>
      </dgm:t>
    </dgm:pt>
    <dgm:pt modelId="{61913FBF-5EC5-A940-A2C8-F7FBB6DCB180}" type="pres">
      <dgm:prSet presAssocID="{12AA245E-FBFE-734D-92D5-6B196179F6A1}" presName="hierChild4" presStyleCnt="0"/>
      <dgm:spPr/>
    </dgm:pt>
    <dgm:pt modelId="{C0CC4C49-9B9D-9948-BEC2-4A2AA6EF6BAF}" type="pres">
      <dgm:prSet presAssocID="{12AA245E-FBFE-734D-92D5-6B196179F6A1}" presName="hierChild5" presStyleCnt="0"/>
      <dgm:spPr/>
    </dgm:pt>
    <dgm:pt modelId="{4A4F3BB3-E17A-1648-9ED4-F10DABAB8051}" type="pres">
      <dgm:prSet presAssocID="{2818429F-C45E-6048-BA0F-CCC0812A62E0}" presName="hierChild5" presStyleCnt="0"/>
      <dgm:spPr/>
    </dgm:pt>
    <dgm:pt modelId="{C636B5FE-1317-314F-878D-3074D74DF134}" type="pres">
      <dgm:prSet presAssocID="{6A31ECD7-2B53-D243-AE7C-FBE3658A5CE0}" presName="hierChild3" presStyleCnt="0"/>
      <dgm:spPr/>
    </dgm:pt>
  </dgm:ptLst>
  <dgm:cxnLst>
    <dgm:cxn modelId="{37D6AE59-558A-9A4A-AD7C-4A2155FBB839}" type="presOf" srcId="{6A31ECD7-2B53-D243-AE7C-FBE3658A5CE0}" destId="{B79590D6-4F78-CE4C-BD4E-057712609D9B}" srcOrd="0" destOrd="0" presId="urn:microsoft.com/office/officeart/2005/8/layout/orgChart1"/>
    <dgm:cxn modelId="{7534C07E-35FF-A544-90EB-0D7C8A9288A1}" srcId="{624E31DB-3BE1-D04B-9886-C53B8E6E8B78}" destId="{6A31ECD7-2B53-D243-AE7C-FBE3658A5CE0}" srcOrd="0" destOrd="0" parTransId="{D23C2C3D-A16A-704B-8819-20924D277225}" sibTransId="{6E1E7B49-19A0-F94A-8AAE-03D198EC1829}"/>
    <dgm:cxn modelId="{DA1C9F95-680D-CE47-8D1C-4999A3B6E3A9}" type="presOf" srcId="{9EABDF06-CA34-8A40-9AA3-83FEC9C18C2A}" destId="{48C89E7D-809C-F84E-BE6F-4189CEF0B38A}" srcOrd="0" destOrd="0" presId="urn:microsoft.com/office/officeart/2005/8/layout/orgChart1"/>
    <dgm:cxn modelId="{0FA8250E-ADF2-E542-A79C-55723CEE6C3D}" srcId="{2818429F-C45E-6048-BA0F-CCC0812A62E0}" destId="{A8671619-9300-D047-B97B-15AD0DA37155}" srcOrd="0" destOrd="0" parTransId="{FF6D838B-AE2F-7349-BA15-148C6040AA35}" sibTransId="{7C0408DE-AFD4-3840-BD4B-8D7D4B111E07}"/>
    <dgm:cxn modelId="{ECBA5552-085D-234C-A83E-A315810D7F94}" type="presOf" srcId="{A8671619-9300-D047-B97B-15AD0DA37155}" destId="{95476316-9A79-C646-A019-D95D2F92431D}" srcOrd="1" destOrd="0" presId="urn:microsoft.com/office/officeart/2005/8/layout/orgChart1"/>
    <dgm:cxn modelId="{00B43843-B21A-4E42-A1DD-284E4A0C18BA}" srcId="{6A31ECD7-2B53-D243-AE7C-FBE3658A5CE0}" destId="{60D05B50-6180-1446-8E06-058DE613ADA7}" srcOrd="0" destOrd="0" parTransId="{C663856B-20F4-DD4D-BD4B-388D6E607BA9}" sibTransId="{2A0C6F3B-0778-D848-81D8-058B28F98056}"/>
    <dgm:cxn modelId="{06251FAF-F481-484B-9B67-F5D98BA0E6D0}" type="presOf" srcId="{EB359541-B378-694F-A1D9-0466981EE598}" destId="{35F3E611-1C5A-2D48-822A-4B61127760F8}" srcOrd="0" destOrd="0" presId="urn:microsoft.com/office/officeart/2005/8/layout/orgChart1"/>
    <dgm:cxn modelId="{E9693756-F9B4-4B42-97FC-42D48E432ADF}" type="presOf" srcId="{624E31DB-3BE1-D04B-9886-C53B8E6E8B78}" destId="{C6BD389C-D264-8B45-87E6-9A1E92EF84D6}" srcOrd="0" destOrd="0" presId="urn:microsoft.com/office/officeart/2005/8/layout/orgChart1"/>
    <dgm:cxn modelId="{AB5588C2-5A3F-0D4F-A389-6FF61BF1A2B5}" type="presOf" srcId="{12AA245E-FBFE-734D-92D5-6B196179F6A1}" destId="{88DDC703-03DD-3745-915E-EB752A6D02BA}" srcOrd="1" destOrd="0" presId="urn:microsoft.com/office/officeart/2005/8/layout/orgChart1"/>
    <dgm:cxn modelId="{97737FDB-55D6-F541-B830-049728EAA259}" type="presOf" srcId="{B23B0DDE-A881-1547-B245-B7911E4F257B}" destId="{78C2ABCE-0072-9E43-827A-CC0794D33D1F}" srcOrd="0" destOrd="0" presId="urn:microsoft.com/office/officeart/2005/8/layout/orgChart1"/>
    <dgm:cxn modelId="{B83A6FFA-9163-5D49-94F9-2593BF59023D}" type="presOf" srcId="{12AA245E-FBFE-734D-92D5-6B196179F6A1}" destId="{604B7F08-EE8B-8C45-A004-5AAAA9E830C4}" srcOrd="0" destOrd="0" presId="urn:microsoft.com/office/officeart/2005/8/layout/orgChart1"/>
    <dgm:cxn modelId="{5E11C840-7BBA-F647-8DBF-6B5D16B9D22F}" type="presOf" srcId="{C663856B-20F4-DD4D-BD4B-388D6E607BA9}" destId="{A3D442FB-362B-7947-B6F5-DB3CE1002303}" srcOrd="0" destOrd="0" presId="urn:microsoft.com/office/officeart/2005/8/layout/orgChart1"/>
    <dgm:cxn modelId="{B9864D03-8EEB-8146-A5F7-A25D4EEB4FBE}" type="presOf" srcId="{60D05B50-6180-1446-8E06-058DE613ADA7}" destId="{5359C52E-BAA5-4D4C-ACD6-1D4E98E51075}" srcOrd="1" destOrd="0" presId="urn:microsoft.com/office/officeart/2005/8/layout/orgChart1"/>
    <dgm:cxn modelId="{5ACD961F-BC7C-CC46-92AC-0573AD64154B}" type="presOf" srcId="{60D05B50-6180-1446-8E06-058DE613ADA7}" destId="{1B5F3042-0C3D-7B40-A8F7-4116584DAF62}" srcOrd="0" destOrd="0" presId="urn:microsoft.com/office/officeart/2005/8/layout/orgChart1"/>
    <dgm:cxn modelId="{311CAE13-F50A-2B43-B8AB-B25D97E1035B}" type="presOf" srcId="{2818429F-C45E-6048-BA0F-CCC0812A62E0}" destId="{AB51A9BF-72BF-FE45-BC15-36D375070864}" srcOrd="1" destOrd="0" presId="urn:microsoft.com/office/officeart/2005/8/layout/orgChart1"/>
    <dgm:cxn modelId="{DF37DE8F-5470-9741-9A02-4209BBC584B1}" type="presOf" srcId="{FF6D838B-AE2F-7349-BA15-148C6040AA35}" destId="{0FF19FF5-0797-CE45-9378-107CEAD449FF}" srcOrd="0" destOrd="0" presId="urn:microsoft.com/office/officeart/2005/8/layout/orgChart1"/>
    <dgm:cxn modelId="{E4285F58-87A6-894B-8531-DD9ADFB00F3D}" srcId="{2818429F-C45E-6048-BA0F-CCC0812A62E0}" destId="{B23B0DDE-A881-1547-B245-B7911E4F257B}" srcOrd="2" destOrd="0" parTransId="{A3BB69A6-9E1C-4240-A31E-B63C906E9C65}" sibTransId="{88D0E59E-055A-6D45-A6BA-825F29E17BC6}"/>
    <dgm:cxn modelId="{2181725F-4084-5A4D-8D5C-99F626ABA80C}" type="presOf" srcId="{A3BB69A6-9E1C-4240-A31E-B63C906E9C65}" destId="{24308A45-0BF8-BE4B-825C-15F70749F9E4}" srcOrd="0" destOrd="0" presId="urn:microsoft.com/office/officeart/2005/8/layout/orgChart1"/>
    <dgm:cxn modelId="{895D09D9-6AF8-A44A-BB17-119CA7A2E67C}" type="presOf" srcId="{9F5915A7-BE51-5D47-A4A0-296F9085352B}" destId="{BBE53AAE-1438-B64D-BFF2-F1F795BC95B2}" srcOrd="0" destOrd="0" presId="urn:microsoft.com/office/officeart/2005/8/layout/orgChart1"/>
    <dgm:cxn modelId="{5D042CC6-3FB0-694C-AAFD-18E6BF367A7F}" type="presOf" srcId="{6A31ECD7-2B53-D243-AE7C-FBE3658A5CE0}" destId="{B738760C-5D5D-724C-AAD2-14A1C0998A10}" srcOrd="1" destOrd="0" presId="urn:microsoft.com/office/officeart/2005/8/layout/orgChart1"/>
    <dgm:cxn modelId="{6E893117-C67E-E644-A335-ECAE4B48E927}" srcId="{2818429F-C45E-6048-BA0F-CCC0812A62E0}" destId="{9EABDF06-CA34-8A40-9AA3-83FEC9C18C2A}" srcOrd="1" destOrd="0" parTransId="{C8376776-D229-9345-A5C6-E2AC9A046011}" sibTransId="{CDFDFE3E-7175-684A-B3B6-514519C186AD}"/>
    <dgm:cxn modelId="{BB10C44C-C96D-324C-86C6-6840DCF79B9B}" type="presOf" srcId="{2818429F-C45E-6048-BA0F-CCC0812A62E0}" destId="{0F5404A7-5684-D84D-8F30-78B87D219DAE}" srcOrd="0" destOrd="0" presId="urn:microsoft.com/office/officeart/2005/8/layout/orgChart1"/>
    <dgm:cxn modelId="{ADA2C1C8-C6F1-DC4F-B7C0-5647ABAE49B4}" type="presOf" srcId="{B23B0DDE-A881-1547-B245-B7911E4F257B}" destId="{E0875315-1B5A-6F4A-B809-5E52D5BB1310}" srcOrd="1" destOrd="0" presId="urn:microsoft.com/office/officeart/2005/8/layout/orgChart1"/>
    <dgm:cxn modelId="{DDAA425A-F980-344E-A9E8-044E03072198}" type="presOf" srcId="{9EABDF06-CA34-8A40-9AA3-83FEC9C18C2A}" destId="{9A00E0E6-0B6F-C24D-BF39-E19B9B38CF58}" srcOrd="1" destOrd="0" presId="urn:microsoft.com/office/officeart/2005/8/layout/orgChart1"/>
    <dgm:cxn modelId="{EE68C4E9-60A2-464F-AAFB-642C99070CA6}" srcId="{6A31ECD7-2B53-D243-AE7C-FBE3658A5CE0}" destId="{2818429F-C45E-6048-BA0F-CCC0812A62E0}" srcOrd="1" destOrd="0" parTransId="{EB359541-B378-694F-A1D9-0466981EE598}" sibTransId="{815128BA-F5F5-2F46-B6A8-8F02E3F5C9B2}"/>
    <dgm:cxn modelId="{C383555E-99BE-7444-86FC-6AB6BBA7372D}" srcId="{2818429F-C45E-6048-BA0F-CCC0812A62E0}" destId="{12AA245E-FBFE-734D-92D5-6B196179F6A1}" srcOrd="3" destOrd="0" parTransId="{9F5915A7-BE51-5D47-A4A0-296F9085352B}" sibTransId="{1DE48A6A-B1E4-B842-859A-502044C4A7CE}"/>
    <dgm:cxn modelId="{549ECE66-896C-004A-8D8B-3F81A1ED3A6D}" type="presOf" srcId="{A8671619-9300-D047-B97B-15AD0DA37155}" destId="{59421189-10E1-E34E-8A68-C7D9CE48D0C7}" srcOrd="0" destOrd="0" presId="urn:microsoft.com/office/officeart/2005/8/layout/orgChart1"/>
    <dgm:cxn modelId="{51C9F1DF-48DA-1C4B-BFA3-D64080E35C58}" type="presOf" srcId="{C8376776-D229-9345-A5C6-E2AC9A046011}" destId="{E9E1075B-C7EA-764F-931E-49045D15734C}" srcOrd="0" destOrd="0" presId="urn:microsoft.com/office/officeart/2005/8/layout/orgChart1"/>
    <dgm:cxn modelId="{82C773F2-5E1B-B94D-86F9-183E48E89AAD}" type="presParOf" srcId="{C6BD389C-D264-8B45-87E6-9A1E92EF84D6}" destId="{F5C31B3E-7829-2E4D-B7AB-6A08B94B6E2D}" srcOrd="0" destOrd="0" presId="urn:microsoft.com/office/officeart/2005/8/layout/orgChart1"/>
    <dgm:cxn modelId="{320F9945-722A-4748-B629-7F5046152443}" type="presParOf" srcId="{F5C31B3E-7829-2E4D-B7AB-6A08B94B6E2D}" destId="{8C922946-C850-0848-8CCF-EB20491B2B35}" srcOrd="0" destOrd="0" presId="urn:microsoft.com/office/officeart/2005/8/layout/orgChart1"/>
    <dgm:cxn modelId="{4C615F05-FA93-F649-AB0C-A7B7603B0588}" type="presParOf" srcId="{8C922946-C850-0848-8CCF-EB20491B2B35}" destId="{B79590D6-4F78-CE4C-BD4E-057712609D9B}" srcOrd="0" destOrd="0" presId="urn:microsoft.com/office/officeart/2005/8/layout/orgChart1"/>
    <dgm:cxn modelId="{F51F0A0A-446A-1546-A6C2-6CBBCDC2CBBF}" type="presParOf" srcId="{8C922946-C850-0848-8CCF-EB20491B2B35}" destId="{B738760C-5D5D-724C-AAD2-14A1C0998A10}" srcOrd="1" destOrd="0" presId="urn:microsoft.com/office/officeart/2005/8/layout/orgChart1"/>
    <dgm:cxn modelId="{A45787F4-2326-AA4F-AA0E-994E0F1819DB}" type="presParOf" srcId="{F5C31B3E-7829-2E4D-B7AB-6A08B94B6E2D}" destId="{59F9A642-1A47-1143-AC06-42DE7FB40C71}" srcOrd="1" destOrd="0" presId="urn:microsoft.com/office/officeart/2005/8/layout/orgChart1"/>
    <dgm:cxn modelId="{9CDAAF2D-6620-C448-99ED-BAD8A419B89A}" type="presParOf" srcId="{59F9A642-1A47-1143-AC06-42DE7FB40C71}" destId="{A3D442FB-362B-7947-B6F5-DB3CE1002303}" srcOrd="0" destOrd="0" presId="urn:microsoft.com/office/officeart/2005/8/layout/orgChart1"/>
    <dgm:cxn modelId="{62ED9C00-AB34-8B4F-9035-0D6A978C3A4E}" type="presParOf" srcId="{59F9A642-1A47-1143-AC06-42DE7FB40C71}" destId="{6A054400-6DE4-F14B-9B3A-DB4A24045320}" srcOrd="1" destOrd="0" presId="urn:microsoft.com/office/officeart/2005/8/layout/orgChart1"/>
    <dgm:cxn modelId="{D6147194-8AC3-014E-96E3-B8DE049A2173}" type="presParOf" srcId="{6A054400-6DE4-F14B-9B3A-DB4A24045320}" destId="{EB1A6A11-8A49-6546-8E1F-611305730FA0}" srcOrd="0" destOrd="0" presId="urn:microsoft.com/office/officeart/2005/8/layout/orgChart1"/>
    <dgm:cxn modelId="{7973DD66-90E4-5C4B-81D1-55FC8BC040EC}" type="presParOf" srcId="{EB1A6A11-8A49-6546-8E1F-611305730FA0}" destId="{1B5F3042-0C3D-7B40-A8F7-4116584DAF62}" srcOrd="0" destOrd="0" presId="urn:microsoft.com/office/officeart/2005/8/layout/orgChart1"/>
    <dgm:cxn modelId="{C3F919AC-4A99-424D-82E4-C46DE2E39099}" type="presParOf" srcId="{EB1A6A11-8A49-6546-8E1F-611305730FA0}" destId="{5359C52E-BAA5-4D4C-ACD6-1D4E98E51075}" srcOrd="1" destOrd="0" presId="urn:microsoft.com/office/officeart/2005/8/layout/orgChart1"/>
    <dgm:cxn modelId="{C79B8D96-BD0B-6A45-8AD9-34A07BB5A950}" type="presParOf" srcId="{6A054400-6DE4-F14B-9B3A-DB4A24045320}" destId="{BFA4F8BF-4426-A946-8175-87BB4C70777E}" srcOrd="1" destOrd="0" presId="urn:microsoft.com/office/officeart/2005/8/layout/orgChart1"/>
    <dgm:cxn modelId="{AB60C83E-D683-3A41-993F-EEE24C56392B}" type="presParOf" srcId="{6A054400-6DE4-F14B-9B3A-DB4A24045320}" destId="{E1646C2D-E2AD-4F4F-B8E2-C51E2C92345F}" srcOrd="2" destOrd="0" presId="urn:microsoft.com/office/officeart/2005/8/layout/orgChart1"/>
    <dgm:cxn modelId="{4217F019-F109-A14D-BB00-91EBC7CF5D0F}" type="presParOf" srcId="{59F9A642-1A47-1143-AC06-42DE7FB40C71}" destId="{35F3E611-1C5A-2D48-822A-4B61127760F8}" srcOrd="2" destOrd="0" presId="urn:microsoft.com/office/officeart/2005/8/layout/orgChart1"/>
    <dgm:cxn modelId="{13C0F0C6-59CF-BE49-8876-433EFF3B5EB3}" type="presParOf" srcId="{59F9A642-1A47-1143-AC06-42DE7FB40C71}" destId="{A35431BF-74FE-4C44-BD83-838CEAB7CC8D}" srcOrd="3" destOrd="0" presId="urn:microsoft.com/office/officeart/2005/8/layout/orgChart1"/>
    <dgm:cxn modelId="{3427B327-4BD4-0246-B1DE-38F9B6FEF2D5}" type="presParOf" srcId="{A35431BF-74FE-4C44-BD83-838CEAB7CC8D}" destId="{ABC40ECA-D0D0-5D4A-95BD-0BEEAE89C6AA}" srcOrd="0" destOrd="0" presId="urn:microsoft.com/office/officeart/2005/8/layout/orgChart1"/>
    <dgm:cxn modelId="{719B1354-167E-C54C-B647-6ABBC7EA19CF}" type="presParOf" srcId="{ABC40ECA-D0D0-5D4A-95BD-0BEEAE89C6AA}" destId="{0F5404A7-5684-D84D-8F30-78B87D219DAE}" srcOrd="0" destOrd="0" presId="urn:microsoft.com/office/officeart/2005/8/layout/orgChart1"/>
    <dgm:cxn modelId="{7B8A2AE0-7D3E-A946-A531-1285BC9ED94C}" type="presParOf" srcId="{ABC40ECA-D0D0-5D4A-95BD-0BEEAE89C6AA}" destId="{AB51A9BF-72BF-FE45-BC15-36D375070864}" srcOrd="1" destOrd="0" presId="urn:microsoft.com/office/officeart/2005/8/layout/orgChart1"/>
    <dgm:cxn modelId="{9032FB02-652F-6E4D-85B6-4FC09C9329F7}" type="presParOf" srcId="{A35431BF-74FE-4C44-BD83-838CEAB7CC8D}" destId="{5D83032F-0A71-DD4D-AFF4-9A1C771AAD7E}" srcOrd="1" destOrd="0" presId="urn:microsoft.com/office/officeart/2005/8/layout/orgChart1"/>
    <dgm:cxn modelId="{9A469F78-8F6A-E74B-BA6D-73C926092D41}" type="presParOf" srcId="{5D83032F-0A71-DD4D-AFF4-9A1C771AAD7E}" destId="{0FF19FF5-0797-CE45-9378-107CEAD449FF}" srcOrd="0" destOrd="0" presId="urn:microsoft.com/office/officeart/2005/8/layout/orgChart1"/>
    <dgm:cxn modelId="{ADE27A62-9ADB-C049-91CA-2542463E33C7}" type="presParOf" srcId="{5D83032F-0A71-DD4D-AFF4-9A1C771AAD7E}" destId="{D6CF28EC-5A61-9C41-9EAB-D903E192DB5F}" srcOrd="1" destOrd="0" presId="urn:microsoft.com/office/officeart/2005/8/layout/orgChart1"/>
    <dgm:cxn modelId="{30A1F8DC-D1A6-9844-A367-D1C5FBF84E8A}" type="presParOf" srcId="{D6CF28EC-5A61-9C41-9EAB-D903E192DB5F}" destId="{97093D98-435B-B74C-B37F-D2395D78649D}" srcOrd="0" destOrd="0" presId="urn:microsoft.com/office/officeart/2005/8/layout/orgChart1"/>
    <dgm:cxn modelId="{26244E08-64FB-3247-AEE2-46D33C2723B2}" type="presParOf" srcId="{97093D98-435B-B74C-B37F-D2395D78649D}" destId="{59421189-10E1-E34E-8A68-C7D9CE48D0C7}" srcOrd="0" destOrd="0" presId="urn:microsoft.com/office/officeart/2005/8/layout/orgChart1"/>
    <dgm:cxn modelId="{0CE78746-4E75-5F44-99DD-B0A5DC480470}" type="presParOf" srcId="{97093D98-435B-B74C-B37F-D2395D78649D}" destId="{95476316-9A79-C646-A019-D95D2F92431D}" srcOrd="1" destOrd="0" presId="urn:microsoft.com/office/officeart/2005/8/layout/orgChart1"/>
    <dgm:cxn modelId="{D3D20945-D061-2740-B948-1CB1762027F1}" type="presParOf" srcId="{D6CF28EC-5A61-9C41-9EAB-D903E192DB5F}" destId="{1F7524A5-A5C3-2947-8FC1-526165BAE135}" srcOrd="1" destOrd="0" presId="urn:microsoft.com/office/officeart/2005/8/layout/orgChart1"/>
    <dgm:cxn modelId="{B64EBA44-29CD-9D46-9199-F19F8AB19949}" type="presParOf" srcId="{D6CF28EC-5A61-9C41-9EAB-D903E192DB5F}" destId="{0027526A-BCC9-6441-AB79-A84B410AF03A}" srcOrd="2" destOrd="0" presId="urn:microsoft.com/office/officeart/2005/8/layout/orgChart1"/>
    <dgm:cxn modelId="{94D1C877-4798-AC47-A13D-3E51C682D563}" type="presParOf" srcId="{5D83032F-0A71-DD4D-AFF4-9A1C771AAD7E}" destId="{E9E1075B-C7EA-764F-931E-49045D15734C}" srcOrd="2" destOrd="0" presId="urn:microsoft.com/office/officeart/2005/8/layout/orgChart1"/>
    <dgm:cxn modelId="{CD1A3185-B4B1-874C-8644-16D62DC4B536}" type="presParOf" srcId="{5D83032F-0A71-DD4D-AFF4-9A1C771AAD7E}" destId="{2BB6100D-96E5-BE4F-A49D-B2E8FC1AA9ED}" srcOrd="3" destOrd="0" presId="urn:microsoft.com/office/officeart/2005/8/layout/orgChart1"/>
    <dgm:cxn modelId="{B93C8BA6-CCE3-A444-A752-5CF5CB67E633}" type="presParOf" srcId="{2BB6100D-96E5-BE4F-A49D-B2E8FC1AA9ED}" destId="{8BD9A07E-5B15-504A-B711-12A45884A8C5}" srcOrd="0" destOrd="0" presId="urn:microsoft.com/office/officeart/2005/8/layout/orgChart1"/>
    <dgm:cxn modelId="{9249751D-CCEE-174C-B710-BC3D1876DA11}" type="presParOf" srcId="{8BD9A07E-5B15-504A-B711-12A45884A8C5}" destId="{48C89E7D-809C-F84E-BE6F-4189CEF0B38A}" srcOrd="0" destOrd="0" presId="urn:microsoft.com/office/officeart/2005/8/layout/orgChart1"/>
    <dgm:cxn modelId="{DD956675-EF66-8D48-B89F-02C03BEE4EF0}" type="presParOf" srcId="{8BD9A07E-5B15-504A-B711-12A45884A8C5}" destId="{9A00E0E6-0B6F-C24D-BF39-E19B9B38CF58}" srcOrd="1" destOrd="0" presId="urn:microsoft.com/office/officeart/2005/8/layout/orgChart1"/>
    <dgm:cxn modelId="{2F92C7E9-697C-2D42-885F-FB2E51E5913C}" type="presParOf" srcId="{2BB6100D-96E5-BE4F-A49D-B2E8FC1AA9ED}" destId="{FD3EA0A6-9700-CF47-ADCF-3361CCB766DC}" srcOrd="1" destOrd="0" presId="urn:microsoft.com/office/officeart/2005/8/layout/orgChart1"/>
    <dgm:cxn modelId="{1CBE17C9-AAB5-CD40-9315-E3705AB41B08}" type="presParOf" srcId="{2BB6100D-96E5-BE4F-A49D-B2E8FC1AA9ED}" destId="{C5E8B5A1-D03A-DE45-8895-CBD77F2A7012}" srcOrd="2" destOrd="0" presId="urn:microsoft.com/office/officeart/2005/8/layout/orgChart1"/>
    <dgm:cxn modelId="{54AA3388-B904-E243-951C-CD1F0D3047E2}" type="presParOf" srcId="{5D83032F-0A71-DD4D-AFF4-9A1C771AAD7E}" destId="{24308A45-0BF8-BE4B-825C-15F70749F9E4}" srcOrd="4" destOrd="0" presId="urn:microsoft.com/office/officeart/2005/8/layout/orgChart1"/>
    <dgm:cxn modelId="{00BF3949-E76C-8A4E-8875-B71DD87FC19A}" type="presParOf" srcId="{5D83032F-0A71-DD4D-AFF4-9A1C771AAD7E}" destId="{905925C7-E8E5-A44D-A43C-97DF43C25EF7}" srcOrd="5" destOrd="0" presId="urn:microsoft.com/office/officeart/2005/8/layout/orgChart1"/>
    <dgm:cxn modelId="{EC8CA1B1-0295-4C41-A4FA-11569CA8EA3E}" type="presParOf" srcId="{905925C7-E8E5-A44D-A43C-97DF43C25EF7}" destId="{E8795FBD-D084-6649-B5F8-47691B760AEF}" srcOrd="0" destOrd="0" presId="urn:microsoft.com/office/officeart/2005/8/layout/orgChart1"/>
    <dgm:cxn modelId="{0CC6FD07-0249-2A40-98A9-D54E8CC4157B}" type="presParOf" srcId="{E8795FBD-D084-6649-B5F8-47691B760AEF}" destId="{78C2ABCE-0072-9E43-827A-CC0794D33D1F}" srcOrd="0" destOrd="0" presId="urn:microsoft.com/office/officeart/2005/8/layout/orgChart1"/>
    <dgm:cxn modelId="{C485D812-5F16-D84C-95D1-9A18568BBE1D}" type="presParOf" srcId="{E8795FBD-D084-6649-B5F8-47691B760AEF}" destId="{E0875315-1B5A-6F4A-B809-5E52D5BB1310}" srcOrd="1" destOrd="0" presId="urn:microsoft.com/office/officeart/2005/8/layout/orgChart1"/>
    <dgm:cxn modelId="{38E11B88-778B-1648-807D-5E327BDD3556}" type="presParOf" srcId="{905925C7-E8E5-A44D-A43C-97DF43C25EF7}" destId="{EF5B97B1-08C0-2A43-AD83-35AAD4E7B76D}" srcOrd="1" destOrd="0" presId="urn:microsoft.com/office/officeart/2005/8/layout/orgChart1"/>
    <dgm:cxn modelId="{22DD75BA-48AB-5748-B6A2-03769BB39751}" type="presParOf" srcId="{905925C7-E8E5-A44D-A43C-97DF43C25EF7}" destId="{8CC81DB0-E3C4-454B-8BA6-B7BE7A4207E6}" srcOrd="2" destOrd="0" presId="urn:microsoft.com/office/officeart/2005/8/layout/orgChart1"/>
    <dgm:cxn modelId="{B947BCCB-9E23-A947-8B3F-1F909B17E21B}" type="presParOf" srcId="{5D83032F-0A71-DD4D-AFF4-9A1C771AAD7E}" destId="{BBE53AAE-1438-B64D-BFF2-F1F795BC95B2}" srcOrd="6" destOrd="0" presId="urn:microsoft.com/office/officeart/2005/8/layout/orgChart1"/>
    <dgm:cxn modelId="{31C96467-0C97-3D4A-95F6-06E804507C99}" type="presParOf" srcId="{5D83032F-0A71-DD4D-AFF4-9A1C771AAD7E}" destId="{0133130C-462D-224E-9EE4-899CDBBB985B}" srcOrd="7" destOrd="0" presId="urn:microsoft.com/office/officeart/2005/8/layout/orgChart1"/>
    <dgm:cxn modelId="{4813DB30-720C-5A48-8370-FF97FCA7121D}" type="presParOf" srcId="{0133130C-462D-224E-9EE4-899CDBBB985B}" destId="{5357878C-3346-F84A-9A86-EF51241CB160}" srcOrd="0" destOrd="0" presId="urn:microsoft.com/office/officeart/2005/8/layout/orgChart1"/>
    <dgm:cxn modelId="{8CCE3F85-4B9B-B148-8DA8-15A61F32B435}" type="presParOf" srcId="{5357878C-3346-F84A-9A86-EF51241CB160}" destId="{604B7F08-EE8B-8C45-A004-5AAAA9E830C4}" srcOrd="0" destOrd="0" presId="urn:microsoft.com/office/officeart/2005/8/layout/orgChart1"/>
    <dgm:cxn modelId="{DCAB9257-3AB1-8541-A7D5-94C67CA7894B}" type="presParOf" srcId="{5357878C-3346-F84A-9A86-EF51241CB160}" destId="{88DDC703-03DD-3745-915E-EB752A6D02BA}" srcOrd="1" destOrd="0" presId="urn:microsoft.com/office/officeart/2005/8/layout/orgChart1"/>
    <dgm:cxn modelId="{9EF85F61-0048-A641-B160-4002D961D0BE}" type="presParOf" srcId="{0133130C-462D-224E-9EE4-899CDBBB985B}" destId="{61913FBF-5EC5-A940-A2C8-F7FBB6DCB180}" srcOrd="1" destOrd="0" presId="urn:microsoft.com/office/officeart/2005/8/layout/orgChart1"/>
    <dgm:cxn modelId="{121E7777-92C1-F542-8F8A-83115D6786BC}" type="presParOf" srcId="{0133130C-462D-224E-9EE4-899CDBBB985B}" destId="{C0CC4C49-9B9D-9948-BEC2-4A2AA6EF6BAF}" srcOrd="2" destOrd="0" presId="urn:microsoft.com/office/officeart/2005/8/layout/orgChart1"/>
    <dgm:cxn modelId="{A730C51A-D12F-4F4B-B30B-09EC2E1D1CDD}" type="presParOf" srcId="{A35431BF-74FE-4C44-BD83-838CEAB7CC8D}" destId="{4A4F3BB3-E17A-1648-9ED4-F10DABAB8051}" srcOrd="2" destOrd="0" presId="urn:microsoft.com/office/officeart/2005/8/layout/orgChart1"/>
    <dgm:cxn modelId="{D3C895B8-614E-F045-8898-EC76CA47910A}" type="presParOf" srcId="{F5C31B3E-7829-2E4D-B7AB-6A08B94B6E2D}" destId="{C636B5FE-1317-314F-878D-3074D74DF13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53AAE-1438-B64D-BFF2-F1F795BC95B2}">
      <dsp:nvSpPr>
        <dsp:cNvPr id="0" name=""/>
        <dsp:cNvSpPr/>
      </dsp:nvSpPr>
      <dsp:spPr>
        <a:xfrm>
          <a:off x="3365114" y="1385711"/>
          <a:ext cx="247741" cy="25135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3530"/>
              </a:lnTo>
              <a:lnTo>
                <a:pt x="247741" y="251353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08A45-0BF8-BE4B-825C-15F70749F9E4}">
      <dsp:nvSpPr>
        <dsp:cNvPr id="0" name=""/>
        <dsp:cNvSpPr/>
      </dsp:nvSpPr>
      <dsp:spPr>
        <a:xfrm>
          <a:off x="3365114" y="1385711"/>
          <a:ext cx="239393" cy="185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556"/>
              </a:lnTo>
              <a:lnTo>
                <a:pt x="239393" y="1853556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E1075B-C7EA-764F-931E-49045D15734C}">
      <dsp:nvSpPr>
        <dsp:cNvPr id="0" name=""/>
        <dsp:cNvSpPr/>
      </dsp:nvSpPr>
      <dsp:spPr>
        <a:xfrm>
          <a:off x="3365114" y="1385711"/>
          <a:ext cx="239393" cy="1128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28035"/>
              </a:lnTo>
              <a:lnTo>
                <a:pt x="239393" y="1128035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F19FF5-0797-CE45-9378-107CEAD449FF}">
      <dsp:nvSpPr>
        <dsp:cNvPr id="0" name=""/>
        <dsp:cNvSpPr/>
      </dsp:nvSpPr>
      <dsp:spPr>
        <a:xfrm>
          <a:off x="3365114" y="1385711"/>
          <a:ext cx="239393" cy="4025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2513"/>
              </a:lnTo>
              <a:lnTo>
                <a:pt x="239393" y="402513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F3E611-1C5A-2D48-822A-4B61127760F8}">
      <dsp:nvSpPr>
        <dsp:cNvPr id="0" name=""/>
        <dsp:cNvSpPr/>
      </dsp:nvSpPr>
      <dsp:spPr>
        <a:xfrm>
          <a:off x="3109397" y="630729"/>
          <a:ext cx="894100" cy="227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124"/>
              </a:lnTo>
              <a:lnTo>
                <a:pt x="894100" y="123124"/>
              </a:lnTo>
              <a:lnTo>
                <a:pt x="894100" y="22759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D442FB-362B-7947-B6F5-DB3CE1002303}">
      <dsp:nvSpPr>
        <dsp:cNvPr id="0" name=""/>
        <dsp:cNvSpPr/>
      </dsp:nvSpPr>
      <dsp:spPr>
        <a:xfrm>
          <a:off x="2198601" y="630729"/>
          <a:ext cx="910795" cy="227594"/>
        </a:xfrm>
        <a:custGeom>
          <a:avLst/>
          <a:gdLst/>
          <a:ahLst/>
          <a:cxnLst/>
          <a:rect l="0" t="0" r="0" b="0"/>
          <a:pathLst>
            <a:path>
              <a:moveTo>
                <a:pt x="910795" y="0"/>
              </a:moveTo>
              <a:lnTo>
                <a:pt x="910795" y="123124"/>
              </a:lnTo>
              <a:lnTo>
                <a:pt x="0" y="123124"/>
              </a:lnTo>
              <a:lnTo>
                <a:pt x="0" y="227594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9590D6-4F78-CE4C-BD4E-057712609D9B}">
      <dsp:nvSpPr>
        <dsp:cNvPr id="0" name=""/>
        <dsp:cNvSpPr/>
      </dsp:nvSpPr>
      <dsp:spPr>
        <a:xfrm>
          <a:off x="1418193" y="103342"/>
          <a:ext cx="3382407" cy="5273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spc="0" dirty="0" smtClean="0">
              <a:solidFill>
                <a:srgbClr val="004987"/>
              </a:solidFill>
              <a:latin typeface="Montserrat" charset="0"/>
              <a:ea typeface="Montserrat" charset="0"/>
              <a:cs typeface="Montserrat" charset="0"/>
            </a:rPr>
            <a:t>IP Protection</a:t>
          </a:r>
          <a:endParaRPr lang="en-US" sz="1800" b="1" i="0" kern="1200" spc="0" dirty="0">
            <a:solidFill>
              <a:srgbClr val="004987"/>
            </a:solidFill>
            <a:latin typeface="Montserrat" charset="0"/>
            <a:ea typeface="Montserrat" charset="0"/>
            <a:cs typeface="Montserrat" charset="0"/>
          </a:endParaRPr>
        </a:p>
      </dsp:txBody>
      <dsp:txXfrm>
        <a:off x="1418193" y="103342"/>
        <a:ext cx="3382407" cy="527387"/>
      </dsp:txXfrm>
    </dsp:sp>
    <dsp:sp modelId="{1B5F3042-0C3D-7B40-A8F7-4116584DAF62}">
      <dsp:nvSpPr>
        <dsp:cNvPr id="0" name=""/>
        <dsp:cNvSpPr/>
      </dsp:nvSpPr>
      <dsp:spPr>
        <a:xfrm>
          <a:off x="1400622" y="858324"/>
          <a:ext cx="1595957" cy="5273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Montserrat" charset="0"/>
              <a:ea typeface="Montserrat" charset="0"/>
              <a:cs typeface="Montserrat" charset="0"/>
            </a:rPr>
            <a:t>Legal</a:t>
          </a:r>
          <a:endParaRPr lang="en-US" sz="1400" b="1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1400622" y="858324"/>
        <a:ext cx="1595957" cy="527387"/>
      </dsp:txXfrm>
    </dsp:sp>
    <dsp:sp modelId="{0F5404A7-5684-D84D-8F30-78B87D219DAE}">
      <dsp:nvSpPr>
        <dsp:cNvPr id="0" name=""/>
        <dsp:cNvSpPr/>
      </dsp:nvSpPr>
      <dsp:spPr>
        <a:xfrm>
          <a:off x="3205519" y="858324"/>
          <a:ext cx="1595957" cy="5273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i="0" kern="1200" dirty="0" smtClean="0">
              <a:latin typeface="Montserrat" charset="0"/>
              <a:ea typeface="Montserrat" charset="0"/>
              <a:cs typeface="Montserrat" charset="0"/>
            </a:rPr>
            <a:t>Technical</a:t>
          </a:r>
          <a:endParaRPr lang="en-US" sz="1400" b="1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3205519" y="858324"/>
        <a:ext cx="1595957" cy="527387"/>
      </dsp:txXfrm>
    </dsp:sp>
    <dsp:sp modelId="{59421189-10E1-E34E-8A68-C7D9CE48D0C7}">
      <dsp:nvSpPr>
        <dsp:cNvPr id="0" name=""/>
        <dsp:cNvSpPr/>
      </dsp:nvSpPr>
      <dsp:spPr>
        <a:xfrm>
          <a:off x="3604508" y="1529934"/>
          <a:ext cx="2787149" cy="5165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>
              <a:latin typeface="Montserrat" charset="0"/>
              <a:ea typeface="Montserrat" charset="0"/>
              <a:cs typeface="Montserrat" charset="0"/>
            </a:rPr>
            <a:t>Encryption</a:t>
          </a:r>
          <a:endParaRPr lang="en-US" sz="1400" b="0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3604508" y="1529934"/>
        <a:ext cx="2787149" cy="516582"/>
      </dsp:txXfrm>
    </dsp:sp>
    <dsp:sp modelId="{48C89E7D-809C-F84E-BE6F-4189CEF0B38A}">
      <dsp:nvSpPr>
        <dsp:cNvPr id="0" name=""/>
        <dsp:cNvSpPr/>
      </dsp:nvSpPr>
      <dsp:spPr>
        <a:xfrm>
          <a:off x="3604508" y="2255455"/>
          <a:ext cx="2787149" cy="5165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>
              <a:latin typeface="Montserrat" charset="0"/>
              <a:ea typeface="Montserrat" charset="0"/>
              <a:cs typeface="Montserrat" charset="0"/>
            </a:rPr>
            <a:t>Trusted Computing</a:t>
          </a:r>
          <a:endParaRPr lang="en-US" sz="1400" b="0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3604508" y="2255455"/>
        <a:ext cx="2787149" cy="516582"/>
      </dsp:txXfrm>
    </dsp:sp>
    <dsp:sp modelId="{78C2ABCE-0072-9E43-827A-CC0794D33D1F}">
      <dsp:nvSpPr>
        <dsp:cNvPr id="0" name=""/>
        <dsp:cNvSpPr/>
      </dsp:nvSpPr>
      <dsp:spPr>
        <a:xfrm>
          <a:off x="3604508" y="2980977"/>
          <a:ext cx="2787149" cy="5165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>
              <a:latin typeface="Montserrat" charset="0"/>
              <a:ea typeface="Montserrat" charset="0"/>
              <a:cs typeface="Montserrat" charset="0"/>
            </a:rPr>
            <a:t>Server-Side Execution</a:t>
          </a:r>
          <a:endParaRPr lang="en-US" sz="1400" b="0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3604508" y="2980977"/>
        <a:ext cx="2787149" cy="516582"/>
      </dsp:txXfrm>
    </dsp:sp>
    <dsp:sp modelId="{604B7F08-EE8B-8C45-A004-5AAAA9E830C4}">
      <dsp:nvSpPr>
        <dsp:cNvPr id="0" name=""/>
        <dsp:cNvSpPr/>
      </dsp:nvSpPr>
      <dsp:spPr>
        <a:xfrm>
          <a:off x="3612856" y="3650504"/>
          <a:ext cx="2762335" cy="49747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i="0" kern="1200" dirty="0" smtClean="0">
              <a:latin typeface="Montserrat" charset="0"/>
              <a:ea typeface="Montserrat" charset="0"/>
              <a:cs typeface="Montserrat" charset="0"/>
            </a:rPr>
            <a:t>Obfuscation</a:t>
          </a:r>
          <a:endParaRPr lang="en-US" sz="1400" b="0" i="0" kern="1200" dirty="0">
            <a:latin typeface="Montserrat" charset="0"/>
            <a:ea typeface="Montserrat" charset="0"/>
            <a:cs typeface="Montserrat" charset="0"/>
          </a:endParaRPr>
        </a:p>
      </dsp:txBody>
      <dsp:txXfrm>
        <a:off x="3612856" y="3650504"/>
        <a:ext cx="2762335" cy="497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0EE85-8C38-E343-A97B-FAFA7FCA9EDA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A9D9D-026F-B847-B834-58CB738AA6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4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77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73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33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lvl="0" indent="0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endParaRPr lang="en-US" sz="1200" baseline="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66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200" baseline="0" dirty="0" smtClea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98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40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lvl="0" indent="0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714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lvl="0" indent="0" rtl="0">
              <a:spcBef>
                <a:spcPts val="0"/>
              </a:spcBef>
              <a:spcAft>
                <a:spcPts val="0"/>
              </a:spcAft>
              <a:buSzPts val="1000"/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543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69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35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2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8169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3281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b="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76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65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289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610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468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9211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77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28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7461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82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402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89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814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49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425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179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 smtClean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665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baseline="0" dirty="0" smtClean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539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200" dirty="0">
              <a:solidFill>
                <a:srgbClr val="202C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078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101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75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426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333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935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303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7152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636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1102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7360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2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38264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9874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7917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7917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987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27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4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519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9D9D-026F-B847-B834-58CB738AA6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17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17/07/18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jp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17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image" Target="../media/image9.png"/><Relationship Id="rId6" Type="http://schemas.openxmlformats.org/officeDocument/2006/relationships/image" Target="../media/image12.png"/><Relationship Id="rId7" Type="http://schemas.openxmlformats.org/officeDocument/2006/relationships/diagramData" Target="../diagrams/data1.xml"/><Relationship Id="rId8" Type="http://schemas.openxmlformats.org/officeDocument/2006/relationships/diagramLayout" Target="../diagrams/layout1.xml"/><Relationship Id="rId9" Type="http://schemas.openxmlformats.org/officeDocument/2006/relationships/diagramQuickStyle" Target="../diagrams/quickStyle1.xml"/><Relationship Id="rId10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.emf"/><Relationship Id="rId5" Type="http://schemas.openxmlformats.org/officeDocument/2006/relationships/hyperlink" Target="http://plnkr.co/edit/osF9YRih8ucblO98VqXI" TargetMode="External"/><Relationship Id="rId6" Type="http://schemas.openxmlformats.org/officeDocument/2006/relationships/hyperlink" Target="http://plnkr.co/edit/lyVeqhOZmjCR7Pd24A5r" TargetMode="External"/><Relationship Id="rId7" Type="http://schemas.openxmlformats.org/officeDocument/2006/relationships/hyperlink" Target="http://plnkr.co/edit/xF9ZOm4NhaRA7ocBdLwv" TargetMode="External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045" y="1697949"/>
            <a:ext cx="2895600" cy="3457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19447" y="1695182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Pedro Fortuna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880"/>
            <a:ext cx="12192000" cy="4705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358" y="81639"/>
            <a:ext cx="3218360" cy="20208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3583" y="192619"/>
            <a:ext cx="8106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 methodology 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for Assessing JavaScript Software Protections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4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 Protection is not just Obfuscation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67566" y="2764774"/>
            <a:ext cx="2289902" cy="971948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Shape 265"/>
          <p:cNvSpPr txBox="1"/>
          <p:nvPr/>
        </p:nvSpPr>
        <p:spPr>
          <a:xfrm>
            <a:off x="1073905" y="3107107"/>
            <a:ext cx="1477224" cy="28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Obfuscation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21" name="Shape 265"/>
          <p:cNvSpPr txBox="1"/>
          <p:nvPr/>
        </p:nvSpPr>
        <p:spPr>
          <a:xfrm>
            <a:off x="3820095" y="3119088"/>
            <a:ext cx="1523996" cy="263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Code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Locks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354369" y="2764774"/>
            <a:ext cx="2455448" cy="971948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3" name="Shape 265"/>
          <p:cNvSpPr txBox="1"/>
          <p:nvPr/>
        </p:nvSpPr>
        <p:spPr>
          <a:xfrm>
            <a:off x="6349251" y="2936142"/>
            <a:ext cx="2241852" cy="629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Runtime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Integrity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/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Tamper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detection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206718" y="2764774"/>
            <a:ext cx="2526918" cy="971948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Shape 265"/>
          <p:cNvSpPr txBox="1"/>
          <p:nvPr/>
        </p:nvSpPr>
        <p:spPr>
          <a:xfrm>
            <a:off x="9390985" y="2962046"/>
            <a:ext cx="1470215" cy="577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Data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Integrity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9130537" y="2764774"/>
            <a:ext cx="1991110" cy="971948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7" name="Rounded Rectangle 26"/>
          <p:cNvSpPr/>
          <p:nvPr/>
        </p:nvSpPr>
        <p:spPr>
          <a:xfrm>
            <a:off x="667566" y="4042933"/>
            <a:ext cx="2289902" cy="1038580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8" name="Shape 265"/>
          <p:cNvSpPr txBox="1"/>
          <p:nvPr/>
        </p:nvSpPr>
        <p:spPr>
          <a:xfrm>
            <a:off x="764254" y="4382815"/>
            <a:ext cx="2096526" cy="358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Anti-debugging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29" name="Shape 265"/>
          <p:cNvSpPr txBox="1"/>
          <p:nvPr/>
        </p:nvSpPr>
        <p:spPr>
          <a:xfrm>
            <a:off x="3598614" y="4268769"/>
            <a:ext cx="1966958" cy="586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Emulation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detection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354369" y="4042933"/>
            <a:ext cx="2455448" cy="1038580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1" name="Shape 265"/>
          <p:cNvSpPr txBox="1"/>
          <p:nvPr/>
        </p:nvSpPr>
        <p:spPr>
          <a:xfrm>
            <a:off x="6547650" y="4282368"/>
            <a:ext cx="1845054" cy="5597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Jailbreak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/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Root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detection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206718" y="4042933"/>
            <a:ext cx="2526918" cy="1038580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3" name="Shape 265"/>
          <p:cNvSpPr txBox="1"/>
          <p:nvPr/>
        </p:nvSpPr>
        <p:spPr>
          <a:xfrm>
            <a:off x="9220480" y="4382816"/>
            <a:ext cx="1811224" cy="358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Code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signing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130537" y="4042933"/>
            <a:ext cx="1991110" cy="1038580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5" name="Rounded Rectangle 34"/>
          <p:cNvSpPr/>
          <p:nvPr/>
        </p:nvSpPr>
        <p:spPr>
          <a:xfrm>
            <a:off x="667566" y="5421395"/>
            <a:ext cx="2289902" cy="971946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6" name="Shape 265"/>
          <p:cNvSpPr txBox="1"/>
          <p:nvPr/>
        </p:nvSpPr>
        <p:spPr>
          <a:xfrm>
            <a:off x="874839" y="5667507"/>
            <a:ext cx="1875356" cy="47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Data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Encryption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37" name="Shape 265"/>
          <p:cNvSpPr txBox="1"/>
          <p:nvPr/>
        </p:nvSpPr>
        <p:spPr>
          <a:xfrm>
            <a:off x="3494880" y="5746555"/>
            <a:ext cx="2174426" cy="32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Device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binding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354369" y="5421395"/>
            <a:ext cx="2455448" cy="971946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9" name="Shape 265"/>
          <p:cNvSpPr txBox="1"/>
          <p:nvPr/>
        </p:nvSpPr>
        <p:spPr>
          <a:xfrm>
            <a:off x="6706393" y="5697460"/>
            <a:ext cx="1527568" cy="419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File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Integrity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6206718" y="5421395"/>
            <a:ext cx="2526918" cy="971946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1" name="Shape 265"/>
          <p:cNvSpPr txBox="1"/>
          <p:nvPr/>
        </p:nvSpPr>
        <p:spPr>
          <a:xfrm>
            <a:off x="9220480" y="5627720"/>
            <a:ext cx="1811224" cy="559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 rtl="0">
              <a:spcBef>
                <a:spcPts val="222"/>
              </a:spcBef>
              <a:spcAft>
                <a:spcPts val="0"/>
              </a:spcAft>
              <a:buClr>
                <a:srgbClr val="0099FF"/>
              </a:buClr>
              <a:buSzPct val="150000"/>
            </a:pP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Whitebox</a:t>
            </a:r>
            <a:r>
              <a:rPr lang="pt-PT" sz="16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 </a:t>
            </a:r>
            <a:r>
              <a:rPr lang="pt-PT" sz="1600" dirty="0" err="1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Calibri"/>
              </a:rPr>
              <a:t>Crypto</a:t>
            </a:r>
            <a:endParaRPr sz="16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Calibri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9130537" y="5421395"/>
            <a:ext cx="1991110" cy="971946"/>
          </a:xfrm>
          <a:prstGeom prst="roundRect">
            <a:avLst/>
          </a:prstGeom>
          <a:noFill/>
          <a:ln w="63500">
            <a:solidFill>
              <a:srgbClr val="055E6D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10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324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2987" y="1849703"/>
            <a:ext cx="1126602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 smtClean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 Obfuscation Metrics</a:t>
            </a:r>
          </a:p>
          <a:p>
            <a:pPr algn="ctr"/>
            <a:endParaRPr lang="en-US" sz="1600" dirty="0" smtClean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  <a:p>
            <a:pPr algn="ctr"/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 quick primer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882" y="4359492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4423203"/>
            <a:ext cx="522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Part 2</a:t>
            </a:r>
            <a:endParaRPr lang="en-US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600" y="5212537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7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Measuring Obfuscation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667567" y="2492417"/>
            <a:ext cx="10988140" cy="3989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Collberg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, C., 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Thomborson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, C. and Low, D., 1997. </a:t>
            </a:r>
            <a:r>
              <a:rPr lang="en-US" sz="1600" i="1" dirty="0">
                <a:latin typeface="Montserrat" charset="0"/>
                <a:ea typeface="Montserrat" charset="0"/>
                <a:cs typeface="Montserrat" charset="0"/>
                <a:sym typeface="Lato"/>
              </a:rPr>
              <a:t>A taxonomy of obfuscating transformations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. Department of Computer Science, The University of Auckland, New Zealand.</a:t>
            </a:r>
            <a:endParaRPr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45720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endParaRPr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457200" marR="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Obfuscation quality</a:t>
            </a:r>
            <a:endParaRPr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1828731" marR="0" lvl="1" indent="-4762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Potency</a:t>
            </a:r>
            <a:endParaRPr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1828731" marR="0" lvl="1" indent="-4762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Resilience</a:t>
            </a:r>
            <a:endParaRPr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1828731" lvl="1" indent="-47625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Cost</a:t>
            </a:r>
            <a:endParaRPr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457200" marR="0"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 err="1" smtClean="0">
                <a:latin typeface="Montserrat" charset="0"/>
                <a:ea typeface="Montserrat" charset="0"/>
                <a:cs typeface="Montserrat" charset="0"/>
                <a:sym typeface="Lato"/>
              </a:rPr>
              <a:t>Stealthiness</a:t>
            </a:r>
            <a:endParaRPr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457200" lvl="0" indent="-4572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Diversity</a:t>
            </a:r>
            <a:endParaRPr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pic>
        <p:nvPicPr>
          <p:cNvPr id="16" name="Picture 15" descr="Artboard 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606" y="3622876"/>
            <a:ext cx="2401260" cy="2546894"/>
          </a:xfrm>
          <a:prstGeom prst="rect">
            <a:avLst/>
          </a:prstGeom>
        </p:spPr>
      </p:pic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12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66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 Potency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667567" y="2389896"/>
            <a:ext cx="10988140" cy="412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rtl="0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How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much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more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difficult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to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read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and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understand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 (for a </a:t>
            </a:r>
            <a:r>
              <a:rPr lang="pt-PT" dirty="0" err="1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human</a:t>
            </a:r>
            <a:r>
              <a:rPr lang="pt-PT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)</a:t>
            </a:r>
            <a:endParaRPr b="1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4" name="Right Arrow 13"/>
          <p:cNvSpPr/>
          <p:nvPr/>
        </p:nvSpPr>
        <p:spPr>
          <a:xfrm rot="5400000">
            <a:off x="8851470" y="5328275"/>
            <a:ext cx="381501" cy="347232"/>
          </a:xfrm>
          <a:prstGeom prst="rightArrow">
            <a:avLst>
              <a:gd name="adj1" fmla="val 46503"/>
              <a:gd name="adj2" fmla="val 60208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270997" y="3379382"/>
            <a:ext cx="1130456" cy="1023360"/>
            <a:chOff x="3684612" y="3979372"/>
            <a:chExt cx="1130456" cy="1023360"/>
          </a:xfrm>
        </p:grpSpPr>
        <p:sp>
          <p:nvSpPr>
            <p:cNvPr id="12" name="Right Arrow 11"/>
            <p:cNvSpPr/>
            <p:nvPr/>
          </p:nvSpPr>
          <p:spPr>
            <a:xfrm>
              <a:off x="3973979" y="3979372"/>
              <a:ext cx="551722" cy="336656"/>
            </a:xfrm>
            <a:prstGeom prst="rightArrow">
              <a:avLst>
                <a:gd name="adj1" fmla="val 67390"/>
                <a:gd name="adj2" fmla="val 70651"/>
              </a:avLst>
            </a:prstGeom>
            <a:solidFill>
              <a:schemeClr val="bg1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84612" y="4541067"/>
              <a:ext cx="11304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Identifiers Renaming</a:t>
              </a:r>
              <a:endParaRPr lang="en-US" sz="12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9194261" y="5230853"/>
            <a:ext cx="1289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Montserrat" charset="0"/>
                <a:ea typeface="Montserrat" charset="0"/>
                <a:cs typeface="Montserrat" charset="0"/>
              </a:rPr>
              <a:t>Whitespace</a:t>
            </a:r>
          </a:p>
          <a:p>
            <a:pPr algn="ctr"/>
            <a:r>
              <a:rPr lang="en-US" sz="1200" dirty="0" smtClean="0">
                <a:latin typeface="Montserrat" charset="0"/>
                <a:ea typeface="Montserrat" charset="0"/>
                <a:cs typeface="Montserrat" charset="0"/>
              </a:rPr>
              <a:t>Removal</a:t>
            </a:r>
            <a:endParaRPr lang="en-US" sz="1200" dirty="0"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19" name="Picture 18" descr="Screen Shot 2018-02-20 at 10.33.4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5" y="3099574"/>
            <a:ext cx="4100971" cy="3034525"/>
          </a:xfrm>
          <a:prstGeom prst="rect">
            <a:avLst/>
          </a:prstGeom>
        </p:spPr>
      </p:pic>
      <p:pic>
        <p:nvPicPr>
          <p:cNvPr id="20" name="Picture 19" descr="Screen Shot 2018-02-20 at 11.04.4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183" y="2032165"/>
            <a:ext cx="3205333" cy="2933535"/>
          </a:xfrm>
          <a:prstGeom prst="rect">
            <a:avLst/>
          </a:prstGeom>
        </p:spPr>
      </p:pic>
      <p:pic>
        <p:nvPicPr>
          <p:cNvPr id="21" name="Picture 20" descr="Screen Shot 2018-02-20 at 11.10.0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316" y="5885142"/>
            <a:ext cx="5194975" cy="73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31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 Potency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2" name="Shape 3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566" y="3908280"/>
            <a:ext cx="4280585" cy="1108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Shape 3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93305" y="3757963"/>
            <a:ext cx="4643655" cy="140887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/>
          <p:cNvSpPr txBox="1"/>
          <p:nvPr/>
        </p:nvSpPr>
        <p:spPr>
          <a:xfrm>
            <a:off x="4818112" y="3019817"/>
            <a:ext cx="1905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Add Predicates</a:t>
            </a:r>
          </a:p>
          <a:p>
            <a:pPr algn="ctr"/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Grow Program Size</a:t>
            </a:r>
            <a:endParaRPr lang="en-US" sz="14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5367954" y="3916859"/>
            <a:ext cx="805547" cy="433331"/>
          </a:xfrm>
          <a:prstGeom prst="rightArrow">
            <a:avLst>
              <a:gd name="adj1" fmla="val 52575"/>
              <a:gd name="adj2" fmla="val 118799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0800000">
            <a:off x="5367953" y="4574614"/>
            <a:ext cx="805547" cy="433331"/>
          </a:xfrm>
          <a:prstGeom prst="rightArrow">
            <a:avLst>
              <a:gd name="adj1" fmla="val 52575"/>
              <a:gd name="adj2" fmla="val 118799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3769445" y="5467184"/>
            <a:ext cx="4002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Simple Optimization Techniques</a:t>
            </a:r>
            <a:endParaRPr lang="en-US" sz="14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14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88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 animBg="1"/>
      <p:bldP spid="26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Measuring Obfuscation Potency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47246" y="2651760"/>
            <a:ext cx="8862227" cy="38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Software Complexity Metrics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Program Length,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Cyclomatic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 Complexity,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Nesting Complexity,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Data Flow Complexity,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Fan-in/out Complexity,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Data Structure Complexity, 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OO Metric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In general software protection aims </a:t>
            </a: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to maximize </a:t>
            </a:r>
            <a:r>
              <a:rPr lang="en-US" sz="16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them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Useful, but not really efficient to assess obfuscation quality</a:t>
            </a:r>
            <a:endParaRPr lang="en-US" sz="16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15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310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 Resilience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7566" y="2651760"/>
            <a:ext cx="10856869" cy="3596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Resistance to automated </a:t>
            </a:r>
            <a:r>
              <a:rPr lang="en-US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deobfuscation</a:t>
            </a: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 techniques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“Potency confuses the human ⇔ Resilience confuses an automatic </a:t>
            </a:r>
            <a:r>
              <a:rPr lang="en-US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deobfuscator</a:t>
            </a: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”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Programmer effort + </a:t>
            </a:r>
            <a:r>
              <a:rPr lang="en-US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Deobfuscator</a:t>
            </a: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 effort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16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516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 Resilience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275897" y="5291791"/>
            <a:ext cx="2002421" cy="416879"/>
            <a:chOff x="8264324" y="5081095"/>
            <a:chExt cx="2002421" cy="416879"/>
          </a:xfrm>
        </p:grpSpPr>
        <p:sp>
          <p:nvSpPr>
            <p:cNvPr id="9" name="Right Arrow 8"/>
            <p:cNvSpPr/>
            <p:nvPr/>
          </p:nvSpPr>
          <p:spPr>
            <a:xfrm rot="5400000">
              <a:off x="8206355" y="5139064"/>
              <a:ext cx="416879" cy="300942"/>
            </a:xfrm>
            <a:prstGeom prst="rightArrow">
              <a:avLst>
                <a:gd name="adj1" fmla="val 52575"/>
                <a:gd name="adj2" fmla="val 73588"/>
              </a:avLst>
            </a:prstGeom>
            <a:solidFill>
              <a:schemeClr val="bg1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73939" y="5092479"/>
              <a:ext cx="1592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Montserrat" charset="0"/>
                  <a:ea typeface="Montserrat" charset="0"/>
                  <a:cs typeface="Montserrat" charset="0"/>
                </a:rPr>
                <a:t>String Splitting</a:t>
              </a:r>
              <a:endParaRPr lang="en-US" sz="14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pic>
        <p:nvPicPr>
          <p:cNvPr id="12" name="Picture 11" descr="Screen Shot 2018-02-20 at 10.33.4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70" y="2725743"/>
            <a:ext cx="3749550" cy="277448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826009" y="3241680"/>
            <a:ext cx="2489200" cy="1132917"/>
            <a:chOff x="3501026" y="3102014"/>
            <a:chExt cx="2489200" cy="1132917"/>
          </a:xfrm>
        </p:grpSpPr>
        <p:sp>
          <p:nvSpPr>
            <p:cNvPr id="14" name="Right Arrow 13"/>
            <p:cNvSpPr/>
            <p:nvPr/>
          </p:nvSpPr>
          <p:spPr>
            <a:xfrm>
              <a:off x="4333439" y="3102014"/>
              <a:ext cx="817296" cy="399677"/>
            </a:xfrm>
            <a:prstGeom prst="rightArrow">
              <a:avLst>
                <a:gd name="adj1" fmla="val 55806"/>
                <a:gd name="adj2" fmla="val 70651"/>
              </a:avLst>
            </a:prstGeom>
            <a:solidFill>
              <a:schemeClr val="bg1">
                <a:lumMod val="9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01026" y="3711711"/>
              <a:ext cx="248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ontserrat" charset="0"/>
                  <a:ea typeface="Montserrat" charset="0"/>
                  <a:cs typeface="Montserrat" charset="0"/>
                </a:rPr>
                <a:t>Identifiers Renaming + Comment Removal</a:t>
              </a:r>
              <a:endParaRPr lang="en-US" sz="14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pic>
        <p:nvPicPr>
          <p:cNvPr id="18" name="Picture 17" descr="Screen Shot 2018-02-20 at 11.25.5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665" y="2775879"/>
            <a:ext cx="2590653" cy="2306746"/>
          </a:xfrm>
          <a:prstGeom prst="rect">
            <a:avLst/>
          </a:prstGeom>
        </p:spPr>
      </p:pic>
      <p:pic>
        <p:nvPicPr>
          <p:cNvPr id="19" name="Picture 18" descr="Screen Shot 2018-02-20 at 11.37.3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80" y="5865369"/>
            <a:ext cx="5681814" cy="72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26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Other Metrics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3" y="2360605"/>
            <a:ext cx="5861720" cy="43393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Obfuscation Cost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Execution time/space penalty due to the transformation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Impact on performance (runs per second, FPS)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Impact on loading times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File size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increase</a:t>
            </a:r>
            <a:endParaRPr lang="en-US" sz="14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285750" lvl="0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Stealthiness</a:t>
            </a:r>
            <a:endParaRPr lang="en-US" sz="16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How hard is to spot?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Obfuscation usually not stealthy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Need to avoid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telltales 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(</a:t>
            </a:r>
            <a:r>
              <a:rPr lang="en-US" sz="14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eval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, </a:t>
            </a:r>
            <a:r>
              <a:rPr lang="en-US" sz="14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unescape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,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…)</a:t>
            </a:r>
            <a:endParaRPr lang="en-US" sz="14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285750" lvl="0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Diversity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Increases attack complexity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Polymorphic &amp; Metamorphic code</a:t>
            </a:r>
          </a:p>
          <a:p>
            <a:pPr marL="742950" lvl="1" indent="-285750">
              <a:lnSpc>
                <a:spcPct val="13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  <a:sym typeface="Lato"/>
              </a:rPr>
              <a:t>Passive defense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technique</a:t>
            </a:r>
            <a:endParaRPr lang="en-US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pic>
        <p:nvPicPr>
          <p:cNvPr id="9" name="Picture 8" descr="Screen Shot 2018-02-20 at 12.09.0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031" y="3403112"/>
            <a:ext cx="4761747" cy="369332"/>
          </a:xfrm>
          <a:prstGeom prst="rect">
            <a:avLst/>
          </a:prstGeom>
        </p:spPr>
      </p:pic>
      <p:pic>
        <p:nvPicPr>
          <p:cNvPr id="11" name="Picture 10" descr="Screen Shot 2018-02-20 at 12.10.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032" y="4492044"/>
            <a:ext cx="4853175" cy="16674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034891" y="3365012"/>
            <a:ext cx="89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Montserrat" charset="0"/>
                <a:ea typeface="Montserrat" charset="0"/>
                <a:cs typeface="Montserrat" charset="0"/>
              </a:rPr>
              <a:t>O(1)</a:t>
            </a:r>
            <a:endParaRPr lang="en-US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34891" y="5104349"/>
            <a:ext cx="89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Montserrat" charset="0"/>
                <a:ea typeface="Montserrat" charset="0"/>
                <a:cs typeface="Montserrat" charset="0"/>
              </a:rPr>
              <a:t>O(n</a:t>
            </a:r>
            <a:r>
              <a:rPr lang="en-US" baseline="30000" dirty="0" smtClean="0">
                <a:latin typeface="Montserrat" charset="0"/>
                <a:ea typeface="Montserrat" charset="0"/>
                <a:cs typeface="Montserrat" charset="0"/>
              </a:rPr>
              <a:t>2</a:t>
            </a:r>
            <a:r>
              <a:rPr lang="en-US" dirty="0" smtClean="0">
                <a:latin typeface="Montserrat" charset="0"/>
                <a:ea typeface="Montserrat" charset="0"/>
                <a:cs typeface="Montserrat" charset="0"/>
              </a:rPr>
              <a:t>)</a:t>
            </a:r>
            <a:endParaRPr lang="en-US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18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9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2987" y="1957087"/>
            <a:ext cx="112660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 smtClean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JavaScript Software Protections Checklist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882" y="4359492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4423203"/>
            <a:ext cx="522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Part 3</a:t>
            </a:r>
            <a:endParaRPr lang="en-US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600" y="5212537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69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About me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133334" y="3182619"/>
            <a:ext cx="6039144" cy="2221931"/>
            <a:chOff x="3549699" y="3149187"/>
            <a:chExt cx="6039144" cy="2221931"/>
          </a:xfrm>
        </p:grpSpPr>
        <p:sp>
          <p:nvSpPr>
            <p:cNvPr id="12" name="TextBox 11"/>
            <p:cNvSpPr txBox="1"/>
            <p:nvPr/>
          </p:nvSpPr>
          <p:spPr>
            <a:xfrm>
              <a:off x="3549699" y="3149187"/>
              <a:ext cx="6034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58C3C4"/>
                  </a:solidFill>
                  <a:latin typeface="Montserrat ExtraBold" charset="0"/>
                  <a:ea typeface="Montserrat ExtraBold" charset="0"/>
                  <a:cs typeface="Montserrat ExtraBold" charset="0"/>
                </a:rPr>
                <a:t>Pedro Fortuna</a:t>
              </a:r>
              <a:endParaRPr lang="en-US" sz="2400" b="1" dirty="0">
                <a:solidFill>
                  <a:srgbClr val="58C3C4"/>
                </a:solidFill>
                <a:latin typeface="Montserrat ExtraBold" charset="0"/>
                <a:ea typeface="Montserrat ExtraBold" charset="0"/>
                <a:cs typeface="Montserrat ExtraBold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61303" y="3662958"/>
              <a:ext cx="6027540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dirty="0" smtClean="0">
                  <a:solidFill>
                    <a:srgbClr val="057FAF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Co-Founder </a:t>
              </a:r>
              <a:r>
                <a:rPr lang="en-US" sz="1400" dirty="0">
                  <a:solidFill>
                    <a:srgbClr val="057FAF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&amp; CTO @ </a:t>
              </a:r>
              <a:r>
                <a:rPr lang="en-US" sz="1400" b="1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</a:rPr>
                <a:t>JSCRAMBLER</a:t>
              </a:r>
            </a:p>
            <a:p>
              <a:pPr>
                <a:lnSpc>
                  <a:spcPct val="150000"/>
                </a:lnSpc>
              </a:pPr>
              <a:r>
                <a:rPr lang="en-US" sz="1400" dirty="0">
                  <a:solidFill>
                    <a:srgbClr val="057FAF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OWASP Member</a:t>
              </a:r>
            </a:p>
            <a:p>
              <a:pPr>
                <a:lnSpc>
                  <a:spcPct val="150000"/>
                </a:lnSpc>
              </a:pPr>
              <a:endParaRPr lang="en-US" sz="1400" dirty="0">
                <a:solidFill>
                  <a:srgbClr val="057FAF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400" i="1" dirty="0">
                  <a:solidFill>
                    <a:srgbClr val="057FAF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SECURITY, JAVASCRIPT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</a:rPr>
                <a:t>@</a:t>
              </a:r>
              <a:r>
                <a:rPr lang="en-US" sz="1400" b="1" dirty="0" err="1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</a:rPr>
                <a:t>pedrofortuna</a:t>
              </a:r>
              <a:endParaRPr lang="en-US" sz="1400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9" t="15718" r="19527" b="16948"/>
          <a:stretch/>
        </p:blipFill>
        <p:spPr>
          <a:xfrm>
            <a:off x="667565" y="2761498"/>
            <a:ext cx="3064175" cy="3064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fld id="{1305DB12-B51B-B14F-BE6F-B5F60D62B14B}" type="slidenum">
              <a:rPr lang="en-US" sz="140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</a:t>
            </a:fld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74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Motivation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7566" y="3015135"/>
            <a:ext cx="5767958" cy="21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Sven </a:t>
            </a:r>
            <a:r>
              <a:rPr lang="en-US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Schleier</a:t>
            </a: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, Bernhard Mueller, OWASP Mobile Security Testing Guide (MSTG) [1]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Anti-Tampering, Anti Reverse-Engineering mechanisms, and Obfuscation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Android &amp; iOS</a:t>
            </a:r>
          </a:p>
        </p:txBody>
      </p:sp>
      <p:sp>
        <p:nvSpPr>
          <p:cNvPr id="9" name="Shape 309"/>
          <p:cNvSpPr txBox="1"/>
          <p:nvPr/>
        </p:nvSpPr>
        <p:spPr>
          <a:xfrm>
            <a:off x="667566" y="5845215"/>
            <a:ext cx="9633902" cy="40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[1] https://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www.owasp.org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index.php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OWASP_Mobile_Security_Testing_Guide</a:t>
            </a:r>
            <a:endParaRPr lang="en-US" sz="12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0021" y="2360605"/>
            <a:ext cx="2541404" cy="3358889"/>
          </a:xfrm>
          <a:prstGeom prst="rect">
            <a:avLst/>
          </a:prstGeom>
        </p:spPr>
      </p:pic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20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Mobile Application Security Checklist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2" name="Picture 11" descr="mobile_app_security_checklist - resiliency against reverse engineering - Androi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5" y="2527140"/>
            <a:ext cx="6558735" cy="3948579"/>
          </a:xfrm>
          <a:prstGeom prst="rect">
            <a:avLst/>
          </a:prstGeom>
        </p:spPr>
      </p:pic>
      <p:sp>
        <p:nvSpPr>
          <p:cNvPr id="9" name="Shape 309"/>
          <p:cNvSpPr txBox="1"/>
          <p:nvPr/>
        </p:nvSpPr>
        <p:spPr>
          <a:xfrm>
            <a:off x="6819857" y="5978739"/>
            <a:ext cx="5174434" cy="40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[1] https://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github.com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/OWASP/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owasp-mstg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/raw/master/Checklists/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Mobile_App_Security_Checklist.xlsx</a:t>
            </a:r>
            <a:endParaRPr lang="en-US" sz="12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7423966" y="3921982"/>
            <a:ext cx="4374334" cy="40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14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Anti-Reverse Engineering </a:t>
            </a:r>
            <a:r>
              <a:rPr lang="mr-IN" sz="14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–</a:t>
            </a:r>
            <a:r>
              <a:rPr lang="en-US" sz="14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 Android &amp; </a:t>
            </a:r>
            <a:r>
              <a:rPr lang="en-US" sz="1400" b="1" dirty="0" err="1" smtClean="0">
                <a:latin typeface="Montserrat" charset="0"/>
                <a:ea typeface="Montserrat" charset="0"/>
                <a:cs typeface="Montserrat" charset="0"/>
                <a:sym typeface="Lato"/>
              </a:rPr>
              <a:t>iOS</a:t>
            </a:r>
            <a:endParaRPr lang="en-US" sz="14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930552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Goals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3" y="2791326"/>
            <a:ext cx="9889302" cy="2598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Propose a methodology and checklist for assessing Code Protection mechanisms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Built 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upon good ideas from MSTG &amp; MASVS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Make it specific to JavaScript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Make it broader (not only Mobile,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not only Browser, but 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any JavaScript-based application)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endParaRPr lang="en-US" sz="16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Available here: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1600" dirty="0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https://</a:t>
            </a:r>
            <a:r>
              <a:rPr lang="en-US" sz="1600" dirty="0" err="1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github.com</a:t>
            </a:r>
            <a:r>
              <a:rPr lang="en-US" sz="1600" dirty="0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1600" dirty="0" err="1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pfortuna</a:t>
            </a:r>
            <a:r>
              <a:rPr lang="en-US" sz="1600" dirty="0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1600" dirty="0" err="1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javascript</a:t>
            </a:r>
            <a:r>
              <a:rPr lang="en-US" sz="1600" dirty="0">
                <a:solidFill>
                  <a:srgbClr val="3366F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-software-protections-checklist 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22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049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JavaScript Software Protections Checklist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3" y="2527141"/>
            <a:ext cx="9889302" cy="4170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V1: Symbol Renaming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V2: Control Flow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V3: Data Obfuscation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V4: Code Integrity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V5: Runtime Defenses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V6: Diversity</a:t>
            </a: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V7: </a:t>
            </a:r>
            <a:r>
              <a:rPr lang="en-US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Resilience</a:t>
            </a:r>
            <a:endParaRPr lang="en-US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25000"/>
              </a:lnSpc>
              <a:buClr>
                <a:schemeClr val="tx1"/>
              </a:buClr>
              <a:buSzPct val="100000"/>
            </a:pPr>
            <a:endParaRPr lang="en-US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285750" lvl="0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3 protection levels</a:t>
            </a:r>
          </a:p>
          <a:p>
            <a:pPr marL="742950" lvl="1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Lightweight</a:t>
            </a:r>
          </a:p>
          <a:p>
            <a:pPr marL="742950" lvl="1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Medium</a:t>
            </a:r>
          </a:p>
          <a:p>
            <a:pPr marL="742950" lvl="1" indent="-285750">
              <a:lnSpc>
                <a:spcPct val="125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Advanced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23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698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V1 </a:t>
            </a:r>
            <a:r>
              <a:rPr lang="mr-IN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–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Symbol Renaming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6" y="2454657"/>
            <a:ext cx="9999210" cy="4098543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24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189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V2 </a:t>
            </a:r>
            <a:r>
              <a:rPr lang="mr-IN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–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Control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Flow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6" y="2360605"/>
            <a:ext cx="6698434" cy="4415034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25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035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V3 </a:t>
            </a:r>
            <a:r>
              <a:rPr lang="mr-IN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–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Data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2360604"/>
            <a:ext cx="7150270" cy="4497395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26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471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V4 </a:t>
            </a:r>
            <a:r>
              <a:rPr lang="mr-IN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–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Integrity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5" y="2360604"/>
            <a:ext cx="8208591" cy="4497395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27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89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V5 </a:t>
            </a:r>
            <a:r>
              <a:rPr lang="mr-IN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–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Runtime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Defenses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7" y="2353902"/>
            <a:ext cx="6317434" cy="4504097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28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621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V6 -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Diversity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2303051"/>
            <a:ext cx="6972300" cy="4554948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29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849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27" name="TextBox 26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Agenda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9" y="5270334"/>
            <a:ext cx="2163806" cy="25836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9" y="3983376"/>
            <a:ext cx="2163806" cy="25836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9" y="2757733"/>
            <a:ext cx="2163806" cy="2583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1049" y="2752568"/>
            <a:ext cx="248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1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409" y="3025199"/>
            <a:ext cx="24948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What is Code Protection?</a:t>
            </a:r>
            <a:endParaRPr lang="en-US" sz="14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1049" y="3969110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2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1409" y="4241741"/>
            <a:ext cx="2494872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Code Obfuscation Metrics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1049" y="5265169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3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1409" y="5537800"/>
            <a:ext cx="2494872" cy="720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JS Software Protections Checklist</a:t>
            </a:r>
            <a:endParaRPr lang="en-US" sz="14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506" y="5270334"/>
            <a:ext cx="2163806" cy="25836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506" y="3983376"/>
            <a:ext cx="2163806" cy="25836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506" y="2757733"/>
            <a:ext cx="2163806" cy="25836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793146" y="275256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4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83506" y="3025199"/>
            <a:ext cx="2163806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Testing </a:t>
            </a:r>
            <a:r>
              <a:rPr lang="en-US" sz="14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Resilience</a:t>
            </a:r>
            <a:endParaRPr lang="en-US" sz="14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93146" y="3969110"/>
            <a:ext cx="280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5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83506" y="4241741"/>
            <a:ext cx="2011679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Conclusions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93146" y="5265169"/>
            <a:ext cx="2808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6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83506" y="5537800"/>
            <a:ext cx="2011679" cy="39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Q &amp; 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775243" y="2752568"/>
            <a:ext cx="276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Montserrat ExtraBold" charset="0"/>
                <a:ea typeface="Montserrat ExtraBold" charset="0"/>
                <a:cs typeface="Montserrat ExtraBold" charset="0"/>
              </a:rPr>
              <a:t>7</a:t>
            </a:r>
            <a:endParaRPr lang="en-US" sz="1200" b="1" dirty="0">
              <a:solidFill>
                <a:schemeClr val="bg1"/>
              </a:solidFill>
              <a:latin typeface="Montserrat ExtraBold" charset="0"/>
              <a:ea typeface="Montserrat ExtraBold" charset="0"/>
              <a:cs typeface="Montserrat ExtraBold" charset="0"/>
            </a:endParaRPr>
          </a:p>
        </p:txBody>
      </p:sp>
      <p:sp>
        <p:nvSpPr>
          <p:cNvPr id="4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18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V7 - </a:t>
            </a:r>
            <a:r>
              <a:rPr lang="pt-PT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Resilience</a:t>
            </a:r>
            <a:r>
              <a:rPr lang="pt-PT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	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Picture 2" descr="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6" y="2341660"/>
            <a:ext cx="6304734" cy="4516340"/>
          </a:xfrm>
          <a:prstGeom prst="rect">
            <a:avLst/>
          </a:prstGeom>
        </p:spPr>
      </p:pic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30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387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62987" y="2145425"/>
            <a:ext cx="11266026" cy="2567151"/>
            <a:chOff x="462987" y="1849703"/>
            <a:chExt cx="11266026" cy="2567151"/>
          </a:xfrm>
        </p:grpSpPr>
        <p:sp>
          <p:nvSpPr>
            <p:cNvPr id="3" name="TextBox 2"/>
            <p:cNvSpPr txBox="1"/>
            <p:nvPr/>
          </p:nvSpPr>
          <p:spPr>
            <a:xfrm>
              <a:off x="462987" y="1849703"/>
              <a:ext cx="112660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0" dirty="0" smtClean="0">
                  <a:solidFill>
                    <a:schemeClr val="bg1">
                      <a:lumMod val="95000"/>
                    </a:schemeClr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Testing Resiliency</a:t>
              </a:r>
              <a:endPara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0882" y="3373309"/>
              <a:ext cx="5730238" cy="48578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14477" y="3437020"/>
              <a:ext cx="5224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55E6D"/>
                  </a:solidFill>
                  <a:latin typeface="Montserrat" charset="0"/>
                  <a:ea typeface="Montserrat" charset="0"/>
                  <a:cs typeface="Montserrat" charset="0"/>
                </a:rPr>
                <a:t>Part 4</a:t>
              </a:r>
              <a:endParaRPr lang="en-US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9600" y="4226354"/>
              <a:ext cx="812800" cy="190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0594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Deobfuscation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Techniques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2" y="2527142"/>
            <a:ext cx="11188713" cy="3937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Static </a:t>
            </a: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analysis</a:t>
            </a:r>
          </a:p>
          <a:p>
            <a:pPr marL="742950" lvl="1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Constant Folding &amp; Propagation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, Dead code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Elimination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,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Abstract Interpretation, Heap Serialization</a:t>
            </a:r>
            <a:endParaRPr lang="en-US"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742950" lvl="1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Partial Evaluation</a:t>
            </a:r>
          </a:p>
          <a:p>
            <a:pPr marL="1200150" lvl="2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Classify expressions as static or dynamic in a program</a:t>
            </a:r>
          </a:p>
          <a:p>
            <a:pPr marL="1200150" lvl="2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Precompute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 all static input at compile time (i.e. 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deobfuscation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 time)</a:t>
            </a:r>
          </a:p>
          <a:p>
            <a:pPr marL="1200150" lvl="2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"Residual program" is a faster program (i.e. less computations, not necessarily less code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)</a:t>
            </a:r>
          </a:p>
          <a:p>
            <a:pPr marL="742950" lvl="1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Symbolic Execution</a:t>
            </a:r>
          </a:p>
          <a:p>
            <a:pPr marL="1200150" lvl="2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Unfolds a control-flow graph intro a tree</a:t>
            </a:r>
          </a:p>
          <a:p>
            <a:pPr marL="1200150" lvl="2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Can be used to find values and flows which lead to a certain program states</a:t>
            </a:r>
            <a:endParaRPr lang="en-US"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Program Slicing</a:t>
            </a:r>
          </a:p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Dynamic analysis</a:t>
            </a:r>
          </a:p>
          <a:p>
            <a:pPr marL="742950" lvl="1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Concrete execution using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interpreters e.g. </a:t>
            </a:r>
            <a:r>
              <a:rPr lang="en-US" sz="1600" dirty="0" err="1" smtClean="0">
                <a:latin typeface="Montserrat" charset="0"/>
                <a:ea typeface="Montserrat" charset="0"/>
                <a:cs typeface="Montserrat" charset="0"/>
                <a:sym typeface="Lato"/>
              </a:rPr>
              <a:t>Node.js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 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VM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module</a:t>
            </a:r>
            <a:endParaRPr lang="en-US"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32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688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Concrete Execution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2" y="2527142"/>
            <a:ext cx="11188713" cy="937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Executes the code to replace it with a simpler </a:t>
            </a: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form </a:t>
            </a:r>
            <a:endParaRPr lang="en-US"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Ideally this is done with a sandboxed / restricted / virtualized environment</a:t>
            </a:r>
          </a:p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Example: obfuscation usually seen in malware to hide the attack</a:t>
            </a:r>
          </a:p>
        </p:txBody>
      </p:sp>
      <p:sp>
        <p:nvSpPr>
          <p:cNvPr id="19" name="Shape 337"/>
          <p:cNvSpPr txBox="1"/>
          <p:nvPr/>
        </p:nvSpPr>
        <p:spPr>
          <a:xfrm>
            <a:off x="683333" y="4176112"/>
            <a:ext cx="5312724" cy="130730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function decode (a) {</a:t>
            </a:r>
          </a:p>
          <a:p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 return 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</a:rPr>
              <a:t>unescape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</a:rPr>
              <a:t>decodeURIComponent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</a:rPr>
              <a:t>atob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(a)));</a:t>
            </a:r>
          </a:p>
          <a:p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r>
              <a:rPr lang="mr-IN" sz="1300" dirty="0">
                <a:latin typeface="Roboto Mono" charset="0"/>
                <a:ea typeface="Roboto Mono" charset="0"/>
                <a:cs typeface="Roboto Mono" charset="0"/>
              </a:rPr>
              <a:t>eval(decode("MSs0"));  //1+4</a:t>
            </a:r>
            <a:endParaRPr lang="en-US" sz="13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20" name="Shape 337"/>
          <p:cNvSpPr txBox="1"/>
          <p:nvPr/>
        </p:nvSpPr>
        <p:spPr>
          <a:xfrm>
            <a:off x="6174436" y="4176112"/>
            <a:ext cx="5693379" cy="130730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sz="1300" dirty="0">
                <a:latin typeface="Roboto Mono" charset="0"/>
                <a:ea typeface="Roboto Mono" charset="0"/>
                <a:cs typeface="Roboto Mono" charset="0"/>
                <a:sym typeface="Lato"/>
              </a:rPr>
              <a:t>function decode (a) {</a:t>
            </a:r>
          </a:p>
          <a:p>
            <a:pPr lvl="0">
              <a:lnSpc>
                <a:spcPct val="115000"/>
              </a:lnSpc>
            </a:pPr>
            <a:r>
              <a:rPr lang="en-US" sz="1300" dirty="0">
                <a:latin typeface="Roboto Mono" charset="0"/>
                <a:ea typeface="Roboto Mono" charset="0"/>
                <a:cs typeface="Roboto Mono" charset="0"/>
                <a:sym typeface="Lato"/>
              </a:rPr>
              <a:t>  return 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unescape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  <a:sym typeface="Lato"/>
              </a:rPr>
              <a:t>(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decodeURIComponent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  <a:sym typeface="Lato"/>
              </a:rPr>
              <a:t>(</a:t>
            </a:r>
            <a:r>
              <a:rPr lang="en-US" sz="13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atob</a:t>
            </a:r>
            <a:r>
              <a:rPr lang="en-US" sz="1300" dirty="0">
                <a:latin typeface="Roboto Mono" charset="0"/>
                <a:ea typeface="Roboto Mono" charset="0"/>
                <a:cs typeface="Roboto Mono" charset="0"/>
                <a:sym typeface="Lato"/>
              </a:rPr>
              <a:t>(a)));</a:t>
            </a:r>
          </a:p>
          <a:p>
            <a:pPr lvl="0">
              <a:lnSpc>
                <a:spcPct val="115000"/>
              </a:lnSpc>
            </a:pPr>
            <a:r>
              <a:rPr lang="en-US" sz="1300" dirty="0" smtClean="0">
                <a:latin typeface="Roboto Mono" charset="0"/>
                <a:ea typeface="Roboto Mono" charset="0"/>
                <a:cs typeface="Roboto Mono" charset="0"/>
                <a:sym typeface="Lato"/>
              </a:rPr>
              <a:t>}</a:t>
            </a:r>
          </a:p>
          <a:p>
            <a:pPr lvl="0">
              <a:lnSpc>
                <a:spcPct val="115000"/>
              </a:lnSpc>
            </a:pPr>
            <a:r>
              <a:rPr lang="en-US" sz="1300" dirty="0" smtClean="0">
                <a:solidFill>
                  <a:srgbClr val="FF000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5</a:t>
            </a:r>
            <a:endParaRPr lang="en-US" sz="1300" dirty="0">
              <a:solidFill>
                <a:srgbClr val="FF0000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  <a:p>
            <a:pPr lvl="0">
              <a:lnSpc>
                <a:spcPct val="115000"/>
              </a:lnSpc>
            </a:pPr>
            <a:r>
              <a:rPr lang="en-US" sz="13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en-US" sz="13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endParaRPr lang="en-US" sz="1300" dirty="0">
              <a:solidFill>
                <a:srgbClr val="0099FF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33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35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Concrete Execution (2)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666402" y="2367747"/>
            <a:ext cx="11188713" cy="370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tx1"/>
              </a:buClr>
              <a:buSzPct val="100000"/>
            </a:pPr>
            <a:r>
              <a:rPr lang="en-US" sz="16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Another example</a:t>
            </a:r>
            <a:endParaRPr lang="en-US" sz="16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4" name="Shape 337"/>
          <p:cNvSpPr txBox="1"/>
          <p:nvPr/>
        </p:nvSpPr>
        <p:spPr>
          <a:xfrm>
            <a:off x="666402" y="2917556"/>
            <a:ext cx="5214935" cy="356041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88000" tIns="216000" rIns="144000" bIns="144000" anchor="t" anchorCtr="0">
            <a:noAutofit/>
          </a:bodyPr>
          <a:lstStyle/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From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JStillery</a:t>
            </a:r>
            <a:endParaRPr lang="mr-IN" sz="1200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w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d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z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23,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u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'',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this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frKvdrCode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'.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replace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Kvd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omCha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cqJUjCodeAt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 ['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ZdPce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'.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replace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ZdP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repla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')]('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qJUj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har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UNmNth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 ['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reQMgZnace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'.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replace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QMgZn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pl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')]('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UNmN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SlzbJcg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'.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replace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lzbJc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', '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trin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'),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d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d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^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z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u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return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u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};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w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("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test</a:t>
            </a:r>
            <a:r>
              <a:rPr lang="mr-IN" sz="1200" dirty="0" smtClean="0">
                <a:latin typeface="Roboto Mono" charset="0"/>
                <a:ea typeface="Roboto Mono" charset="0"/>
                <a:cs typeface="Roboto Mono" charset="0"/>
              </a:rPr>
              <a:t>")</a:t>
            </a:r>
            <a:endParaRPr lang="mr-IN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21" name="Shape 337"/>
          <p:cNvSpPr txBox="1"/>
          <p:nvPr/>
        </p:nvSpPr>
        <p:spPr>
          <a:xfrm>
            <a:off x="6212017" y="2917558"/>
            <a:ext cx="5312418" cy="356041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88000" tIns="216000" rIns="144000" bIns="144000" anchor="t" anchorCtr="0">
            <a:noAutofit/>
          </a:bodyPr>
          <a:lstStyle/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function w(d)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/*Scope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Closed:false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|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writes:false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*/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{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z = 23,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u = '', c = this,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g = '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fromCharCode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',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f = '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charCodeAt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',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k = 'length',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j = 'String',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t =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c.String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, v =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t.fromCharCode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, r, l, s;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for (s = 0; s &lt; d[k]; s++) {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  r = d[f](s); l = r ^ z; u +=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t.fromCharCode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(l);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}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 return u;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};</a:t>
            </a:r>
          </a:p>
          <a:p>
            <a:pPr lvl="0"/>
            <a:r>
              <a:rPr lang="en-US" sz="1200" dirty="0" smtClean="0">
                <a:solidFill>
                  <a:srgbClr val="FF000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'</a:t>
            </a:r>
            <a:r>
              <a:rPr lang="en-US" sz="1200" dirty="0" err="1" smtClean="0">
                <a:solidFill>
                  <a:srgbClr val="FF000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crdc</a:t>
            </a:r>
            <a:r>
              <a:rPr lang="en-US" sz="1200" dirty="0" smtClean="0">
                <a:solidFill>
                  <a:srgbClr val="FF000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’;</a:t>
            </a:r>
            <a:endParaRPr lang="en-US" sz="1200" dirty="0">
              <a:solidFill>
                <a:srgbClr val="FF0000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34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13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Program Slicing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6" name="Shape 309"/>
          <p:cNvSpPr txBox="1"/>
          <p:nvPr/>
        </p:nvSpPr>
        <p:spPr>
          <a:xfrm>
            <a:off x="5222248" y="1642898"/>
            <a:ext cx="6302187" cy="7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tx1"/>
              </a:buClr>
              <a:buSzPct val="100000"/>
            </a:pP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From Wikipedia “program slicing is the computation of the set of program statements, the program slice, that may affect the values at some point of interest, referred to as a slicing </a:t>
            </a:r>
            <a:r>
              <a:rPr lang="en-US" sz="1200">
                <a:latin typeface="Montserrat" charset="0"/>
                <a:ea typeface="Montserrat" charset="0"/>
                <a:cs typeface="Montserrat" charset="0"/>
                <a:sym typeface="Lato"/>
              </a:rPr>
              <a:t>criterion</a:t>
            </a:r>
            <a:r>
              <a:rPr lang="en-US" sz="1200" smtClean="0">
                <a:latin typeface="Montserrat" charset="0"/>
                <a:ea typeface="Montserrat" charset="0"/>
                <a:cs typeface="Montserrat" charset="0"/>
                <a:sym typeface="Lato"/>
              </a:rPr>
              <a:t>”</a:t>
            </a:r>
            <a:endParaRPr lang="en-US" sz="12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hape 337"/>
          <p:cNvSpPr txBox="1"/>
          <p:nvPr/>
        </p:nvSpPr>
        <p:spPr>
          <a:xfrm>
            <a:off x="667566" y="2527141"/>
            <a:ext cx="4307846" cy="415713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216000" rIns="216000" bIns="2160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;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 sum = 0;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 err="1">
                <a:solidFill>
                  <a:schemeClr val="accent1"/>
                </a:solidFill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>
                <a:solidFill>
                  <a:schemeClr val="accent1"/>
                </a:solidFill>
                <a:latin typeface="Roboto Mono" charset="0"/>
                <a:ea typeface="Roboto Mono" charset="0"/>
                <a:cs typeface="Roboto Mono" charset="0"/>
              </a:rPr>
              <a:t> product = 1;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 w = 7;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for(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 = 1; 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 &lt; N; ++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) {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 sum = sum + </a:t>
            </a:r>
            <a:r>
              <a:rPr lang="en-US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 + w;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product = product * </a:t>
            </a:r>
            <a:r>
              <a:rPr lang="en-US" sz="1400" dirty="0" err="1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;</a:t>
            </a:r>
            <a:b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</a:rPr>
              <a:t>}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console.log</a:t>
            </a:r>
            <a:r>
              <a:rPr lang="en-US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(sum);</a:t>
            </a:r>
          </a:p>
          <a:p>
            <a:r>
              <a:rPr lang="en-US" sz="1400" dirty="0" err="1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console.log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(product</a:t>
            </a:r>
            <a:r>
              <a:rPr lang="en-US" sz="1400" dirty="0" smtClean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</a:rPr>
              <a:t>);</a:t>
            </a:r>
            <a:endParaRPr lang="en-US" sz="1400" dirty="0">
              <a:solidFill>
                <a:srgbClr val="5B9BD5"/>
              </a:solidFill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hape 337"/>
          <p:cNvSpPr txBox="1"/>
          <p:nvPr/>
        </p:nvSpPr>
        <p:spPr>
          <a:xfrm>
            <a:off x="5168370" y="2527143"/>
            <a:ext cx="3307372" cy="211317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216000" rIns="216000" bIns="216000" anchor="t" anchorCtr="0">
            <a:noAutofit/>
          </a:bodyPr>
          <a:lstStyle/>
          <a:p>
            <a:pPr lvl="0"/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;</a:t>
            </a:r>
            <a: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sum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= 0;</a:t>
            </a:r>
            <a:b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w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= 7;</a:t>
            </a:r>
            <a: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for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(</a:t>
            </a: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= 1; </a:t>
            </a: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&lt; </a:t>
            </a: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N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; ++</a:t>
            </a:r>
            <a:r>
              <a:rPr lang="mr-IN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) {</a:t>
            </a:r>
            <a: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 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sum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= 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sum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+ 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+ 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w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;</a:t>
            </a:r>
            <a: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}</a:t>
            </a:r>
            <a: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console.log</a:t>
            </a:r>
            <a:r>
              <a:rPr lang="mr-IN" sz="1400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(</a:t>
            </a:r>
            <a:r>
              <a:rPr lang="mr-IN" sz="1400" dirty="0" err="1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sum</a:t>
            </a:r>
            <a:r>
              <a:rPr lang="mr-IN" sz="1400" dirty="0" smtClean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);</a:t>
            </a:r>
            <a:r>
              <a:rPr lang="pt-PT" sz="1400" dirty="0" smtClean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     </a:t>
            </a:r>
            <a:endParaRPr lang="mr-IN" sz="1400" dirty="0">
              <a:solidFill>
                <a:srgbClr val="FF4A4A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7" name="Shape 337"/>
          <p:cNvSpPr txBox="1"/>
          <p:nvPr/>
        </p:nvSpPr>
        <p:spPr>
          <a:xfrm>
            <a:off x="5168369" y="4849701"/>
            <a:ext cx="3307373" cy="183457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216000" rIns="216000" bIns="216000" anchor="t" anchorCtr="0">
            <a:noAutofit/>
          </a:bodyPr>
          <a:lstStyle/>
          <a:p>
            <a:pPr lvl="0"/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;</a:t>
            </a:r>
            <a:r>
              <a:rPr lang="en-US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en-US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en-US" sz="1400" dirty="0" err="1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product = 1;</a:t>
            </a:r>
            <a:b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for(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= 1; 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&lt; N; ++</a:t>
            </a:r>
            <a:r>
              <a:rPr lang="en-US" sz="1400" dirty="0" err="1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) {</a:t>
            </a:r>
            <a:r>
              <a:rPr lang="en-US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en-US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en-US" sz="14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 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product = product * </a:t>
            </a:r>
            <a:r>
              <a:rPr lang="en-US" sz="1400" dirty="0" err="1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;</a:t>
            </a:r>
            <a:b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en-US" sz="1400" dirty="0">
                <a:solidFill>
                  <a:srgbClr val="7030A0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}</a:t>
            </a:r>
          </a:p>
          <a:p>
            <a:pPr lvl="0"/>
            <a:r>
              <a:rPr lang="en-US" sz="1400" dirty="0" err="1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console.log</a:t>
            </a:r>
            <a:r>
              <a:rPr lang="en-US" sz="1400" dirty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(product</a:t>
            </a:r>
            <a:r>
              <a:rPr lang="en-US" sz="1400" dirty="0" smtClean="0">
                <a:solidFill>
                  <a:srgbClr val="5B9BD5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);</a:t>
            </a:r>
            <a:endParaRPr lang="en-US" sz="1400" dirty="0">
              <a:solidFill>
                <a:srgbClr val="5B9BD5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35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840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Heap Serialization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4" name="Shape 337"/>
          <p:cNvSpPr txBox="1"/>
          <p:nvPr/>
        </p:nvSpPr>
        <p:spPr>
          <a:xfrm>
            <a:off x="667566" y="3810870"/>
            <a:ext cx="5132210" cy="252897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216000" rIns="216000" bIns="2160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arr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= [];</a:t>
            </a:r>
          </a:p>
          <a:p>
            <a:pPr>
              <a:lnSpc>
                <a:spcPct val="150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&lt; 10;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pPr>
              <a:lnSpc>
                <a:spcPct val="150000"/>
              </a:lnSpc>
            </a:pP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arr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] =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 * 2;</a:t>
            </a:r>
          </a:p>
          <a:p>
            <a:pPr>
              <a:lnSpc>
                <a:spcPct val="150000"/>
              </a:lnSpc>
            </a:pP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pPr>
              <a:lnSpc>
                <a:spcPct val="150000"/>
              </a:lnSpc>
            </a:pPr>
            <a:r>
              <a:rPr lang="mr-IN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mr-IN" sz="1400" dirty="0">
                <a:latin typeface="Roboto Mono" charset="0"/>
                <a:ea typeface="Roboto Mono" charset="0"/>
                <a:cs typeface="Roboto Mono" charset="0"/>
              </a:rPr>
            </a:br>
            <a:endParaRPr lang="en-US" sz="14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8" name="Shape 337"/>
          <p:cNvSpPr txBox="1"/>
          <p:nvPr/>
        </p:nvSpPr>
        <p:spPr>
          <a:xfrm>
            <a:off x="6147523" y="3810869"/>
            <a:ext cx="4964147" cy="252897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216000" rIns="216000" bIns="2160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, </a:t>
            </a: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arr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;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arr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[0, 2, 4, 6, 8, 10, 12, 14, 16, 18];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0;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1;</a:t>
            </a:r>
          </a:p>
          <a:p>
            <a:pPr lvl="0">
              <a:lnSpc>
                <a:spcPct val="115000"/>
              </a:lnSpc>
            </a:pP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...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8;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9;</a:t>
            </a:r>
          </a:p>
          <a:p>
            <a:pPr lvl="0">
              <a:lnSpc>
                <a:spcPct val="115000"/>
              </a:lnSpc>
            </a:pPr>
            <a:r>
              <a:rPr lang="mr-IN" sz="14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i</a:t>
            </a: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> = 10;</a:t>
            </a:r>
          </a:p>
          <a:p>
            <a:pPr lvl="0">
              <a:lnSpc>
                <a:spcPct val="115000"/>
              </a:lnSpc>
            </a:pP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mr-IN" sz="1400" dirty="0"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endParaRPr lang="mr-IN" sz="1400" dirty="0"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7566" y="2622699"/>
            <a:ext cx="10444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</a:rPr>
              <a:t>Optimization technique (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</a:rPr>
              <a:t>prepack.io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</a:rPr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</a:rPr>
              <a:t>Walks the heap in order, generating fresh straightforward JavaScript code that creates and links all objects reachable in the initialized heap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36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900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Heap Serialization (2)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94925" y="1696144"/>
            <a:ext cx="56993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Another example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A multi-dimension array with infinite number of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subscripts</a:t>
            </a:r>
            <a:endParaRPr lang="en-US" sz="14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" name="Shape 337"/>
          <p:cNvSpPr txBox="1"/>
          <p:nvPr/>
        </p:nvSpPr>
        <p:spPr>
          <a:xfrm>
            <a:off x="667566" y="2644771"/>
            <a:ext cx="4348187" cy="391739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r>
              <a:rPr lang="mr-IN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mr-IN" sz="1200" b="1" dirty="0" err="1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mda.js</a:t>
            </a:r>
            <a:endParaRPr lang="mr-IN" sz="12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mr-IN" sz="12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mr-IN" sz="12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</a:rPr>
            </a:b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- 1;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&gt;=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--)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*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return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mr-IN" sz="12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(24, 7</a:t>
            </a:r>
            <a:r>
              <a:rPr lang="mr-IN" sz="1200" dirty="0" smtClean="0">
                <a:latin typeface="Roboto Mono" charset="0"/>
                <a:ea typeface="Roboto Mono" charset="0"/>
                <a:cs typeface="Roboto Mono" charset="0"/>
              </a:rPr>
              <a:t>);</a:t>
            </a:r>
            <a:endParaRPr lang="mr-IN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hape 337"/>
          <p:cNvSpPr txBox="1"/>
          <p:nvPr/>
        </p:nvSpPr>
        <p:spPr>
          <a:xfrm>
            <a:off x="5250940" y="2644770"/>
            <a:ext cx="6273495" cy="391739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r>
              <a:rPr lang="es-ES_tradnl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es-ES_tradnl" sz="12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Generated</a:t>
            </a:r>
            <a:r>
              <a:rPr lang="es-ES_tradnl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s-ES_tradnl" sz="12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by</a:t>
            </a:r>
            <a:r>
              <a:rPr lang="es-ES_tradnl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s-ES_tradnl" sz="12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prepack.io</a:t>
            </a:r>
            <a:endParaRPr lang="es-ES_tradnl" sz="12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s-ES_tradnl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s-ES_tradnl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</a:br>
            <a:r>
              <a:rPr lang="es-ES_tradn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 m;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s-ES_tradnl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() {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es-ES_tradn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 _4 = [, , , , , , , , , , , , , , , , , , , , , , , , ];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_4[0] = _4;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es-ES_tradn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 _7 = [, , , _4, , , , , , , , , , , , , , , , , , , , , ];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_4[21] = _7;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_7[0] = _7;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es-ES_tradn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 _a = [, , , _7, , , _4, , , , , , , , , , , , , , , , , , ];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_4[18] = _a;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...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_m[14] = _o;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_8[23] = _o;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_n[7] = _o;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_o[0] = _o;</a:t>
            </a:r>
          </a:p>
          <a:p>
            <a:r>
              <a:rPr lang="es-ES_tradnl" sz="1200" dirty="0">
                <a:latin typeface="Roboto Mono" charset="0"/>
                <a:ea typeface="Roboto Mono" charset="0"/>
                <a:cs typeface="Roboto Mono" charset="0"/>
              </a:rPr>
              <a:t> m = [_o, _n, _m, _l, _k, _j, _i, _1, _h, _g, _f, _e, _d, _c, _b, _a, _9, _8, _7, _6, _5, _4, _3, _2];</a:t>
            </a:r>
          </a:p>
          <a:p>
            <a:r>
              <a:rPr lang="es-ES_tradnl" sz="1200" dirty="0" smtClean="0">
                <a:latin typeface="Roboto Mono" charset="0"/>
                <a:ea typeface="Roboto Mono" charset="0"/>
                <a:cs typeface="Roboto Mono" charset="0"/>
              </a:rPr>
              <a:t>}());</a:t>
            </a:r>
            <a:endParaRPr lang="es-ES_tradnl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37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154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Deobfuscation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Tools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7566" y="3122476"/>
            <a:ext cx="10317934" cy="2652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sz="2200" dirty="0">
                <a:latin typeface="Montserrat" charset="0"/>
                <a:ea typeface="Montserrat" charset="0"/>
                <a:cs typeface="Montserrat" charset="0"/>
              </a:rPr>
              <a:t>JavaScript Malware Analysis: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JStillery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JSDetox</a:t>
            </a:r>
            <a:endParaRPr lang="en-US" sz="2200" b="1" dirty="0">
              <a:latin typeface="Montserrat" charset="0"/>
              <a:ea typeface="Montserrat" charset="0"/>
              <a:cs typeface="Montserrat" charset="0"/>
            </a:endParaRPr>
          </a:p>
          <a:p>
            <a:pPr fontAlgn="base">
              <a:lnSpc>
                <a:spcPct val="200000"/>
              </a:lnSpc>
            </a:pPr>
            <a:r>
              <a:rPr lang="en-US" sz="2200" dirty="0">
                <a:latin typeface="Montserrat" charset="0"/>
                <a:ea typeface="Montserrat" charset="0"/>
                <a:cs typeface="Montserrat" charset="0"/>
              </a:rPr>
              <a:t>JavaScript </a:t>
            </a:r>
            <a:r>
              <a:rPr lang="en-US" sz="2200" dirty="0" err="1" smtClean="0">
                <a:latin typeface="Montserrat" charset="0"/>
                <a:ea typeface="Montserrat" charset="0"/>
                <a:cs typeface="Montserrat" charset="0"/>
              </a:rPr>
              <a:t>DeObfuscation</a:t>
            </a:r>
            <a:r>
              <a:rPr lang="en-US" sz="2200" dirty="0">
                <a:latin typeface="Montserrat" charset="0"/>
                <a:ea typeface="Montserrat" charset="0"/>
                <a:cs typeface="Montserrat" charset="0"/>
              </a:rPr>
              <a:t>: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JStillery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JSDetox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JSNice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 </a:t>
            </a:r>
          </a:p>
          <a:p>
            <a:pPr fontAlgn="base">
              <a:lnSpc>
                <a:spcPct val="200000"/>
              </a:lnSpc>
            </a:pPr>
            <a:r>
              <a:rPr lang="en-US" sz="2200" dirty="0">
                <a:latin typeface="Montserrat" charset="0"/>
                <a:ea typeface="Montserrat" charset="0"/>
                <a:cs typeface="Montserrat" charset="0"/>
              </a:rPr>
              <a:t>JavaScript Optimization: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Prepack.io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, Closure </a:t>
            </a:r>
            <a:r>
              <a:rPr lang="en-US" sz="2200" b="1" dirty="0" smtClean="0">
                <a:latin typeface="Montserrat" charset="0"/>
                <a:ea typeface="Montserrat" charset="0"/>
                <a:cs typeface="Montserrat" charset="0"/>
              </a:rPr>
              <a:t>compiler, </a:t>
            </a:r>
            <a:r>
              <a:rPr lang="en-US" sz="2200" b="1" dirty="0" err="1" smtClean="0">
                <a:latin typeface="Montserrat" charset="0"/>
                <a:ea typeface="Montserrat" charset="0"/>
                <a:cs typeface="Montserrat" charset="0"/>
              </a:rPr>
              <a:t>jsbeautifier</a:t>
            </a:r>
            <a:endParaRPr lang="en-US" sz="2200" b="1" dirty="0">
              <a:latin typeface="Montserrat" charset="0"/>
              <a:ea typeface="Montserrat" charset="0"/>
              <a:cs typeface="Montserrat" charset="0"/>
            </a:endParaRPr>
          </a:p>
          <a:p>
            <a:pPr fontAlgn="base">
              <a:lnSpc>
                <a:spcPct val="200000"/>
              </a:lnSpc>
            </a:pPr>
            <a:r>
              <a:rPr lang="en-US" sz="2200" dirty="0">
                <a:latin typeface="Montserrat" charset="0"/>
                <a:ea typeface="Montserrat" charset="0"/>
                <a:cs typeface="Montserrat" charset="0"/>
              </a:rPr>
              <a:t>JavaScript Engines: 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V8,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SpiderMonkey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n-US" sz="2200" b="1" dirty="0" err="1">
                <a:latin typeface="Montserrat" charset="0"/>
                <a:ea typeface="Montserrat" charset="0"/>
                <a:cs typeface="Montserrat" charset="0"/>
              </a:rPr>
              <a:t>Nodejs's</a:t>
            </a:r>
            <a:r>
              <a:rPr lang="en-US" sz="2200" b="1" dirty="0">
                <a:latin typeface="Montserrat" charset="0"/>
                <a:ea typeface="Montserrat" charset="0"/>
                <a:cs typeface="Montserrat" charset="0"/>
              </a:rPr>
              <a:t> VM </a:t>
            </a:r>
            <a:r>
              <a:rPr lang="en-US" sz="2200" b="1" dirty="0" smtClean="0">
                <a:latin typeface="Montserrat" charset="0"/>
                <a:ea typeface="Montserrat" charset="0"/>
                <a:cs typeface="Montserrat" charset="0"/>
              </a:rPr>
              <a:t>module</a:t>
            </a:r>
            <a:endParaRPr lang="en-US" sz="22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38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44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Deobfuscation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Tools &amp; Techniques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871402"/>
              </p:ext>
            </p:extLst>
          </p:nvPr>
        </p:nvGraphicFramePr>
        <p:xfrm>
          <a:off x="1416866" y="2536649"/>
          <a:ext cx="9153720" cy="4032684"/>
        </p:xfrm>
        <a:graphic>
          <a:graphicData uri="http://schemas.openxmlformats.org/drawingml/2006/table">
            <a:tbl>
              <a:tblPr/>
              <a:tblGrid>
                <a:gridCol w="1588769"/>
                <a:gridCol w="946466"/>
                <a:gridCol w="1244231"/>
                <a:gridCol w="1285845"/>
                <a:gridCol w="1021831"/>
                <a:gridCol w="1051438"/>
                <a:gridCol w="2015140"/>
              </a:tblGrid>
              <a:tr h="1004748">
                <a:tc>
                  <a:txBody>
                    <a:bodyPr/>
                    <a:lstStyle/>
                    <a:p>
                      <a:pPr fontAlgn="t"/>
                      <a:r>
                        <a:rPr lang="sk-SK" sz="1200" dirty="0"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 </a:t>
                      </a: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Constant Folding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Constant Propagation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Dead Code Elimination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Symbolic Execution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Concrete Execution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JS Interpreter / engine / emulation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err="1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JStillery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Node VM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JSDetox</a:t>
                      </a:r>
                      <a:endParaRPr lang="en-US" sz="1200" b="1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err="1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JSNice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rgbClr val="FFFFFF"/>
                        </a:solidFill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err="1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Prepack.io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Interpreter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</a:tr>
              <a:tr h="604218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Closure Compiler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err="1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SpiderMonkey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Engine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</a:tr>
              <a:tr h="4039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solidFill>
                            <a:srgbClr val="F5F5F5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V8</a:t>
                      </a:r>
                      <a:endParaRPr lang="en-US" sz="1200" b="1" dirty="0">
                        <a:solidFill>
                          <a:srgbClr val="F5F5F5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55E6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A4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Roboto Mono" charset="0"/>
                          <a:ea typeface="Roboto Mono" charset="0"/>
                          <a:cs typeface="Roboto Mono" charset="0"/>
                        </a:rPr>
                        <a:t>Engine</a:t>
                      </a:r>
                      <a:endParaRPr lang="en-US" sz="1200" b="1" dirty="0">
                        <a:solidFill>
                          <a:srgbClr val="FFFFFF"/>
                        </a:solidFill>
                        <a:effectLst/>
                        <a:latin typeface="Roboto Mono" charset="0"/>
                        <a:ea typeface="Roboto Mono" charset="0"/>
                        <a:cs typeface="Roboto Mono" charset="0"/>
                      </a:endParaRPr>
                    </a:p>
                  </a:txBody>
                  <a:tcPr marL="93003" marR="93003" marT="93003" marB="93003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8C3C4"/>
                    </a:solidFill>
                  </a:tcPr>
                </a:tc>
              </a:tr>
            </a:tbl>
          </a:graphicData>
        </a:graphic>
      </p:graphicFrame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39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67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370564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 smtClean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Code Protection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882" y="3746038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809749"/>
            <a:ext cx="522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Part 1</a:t>
            </a:r>
            <a:endParaRPr lang="en-US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600" y="4599083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64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1043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Sample #1: Minified Code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37"/>
          <p:cNvSpPr txBox="1"/>
          <p:nvPr/>
        </p:nvSpPr>
        <p:spPr>
          <a:xfrm>
            <a:off x="667567" y="2527140"/>
            <a:ext cx="5107592" cy="4098249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r>
              <a:rPr lang="mr-IN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pt-PT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s1_A_original</a:t>
            </a:r>
            <a:r>
              <a:rPr lang="mr-IN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.js</a:t>
            </a:r>
            <a:endParaRPr lang="mr-IN" sz="12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mr-IN" sz="12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mr-IN" sz="1200" dirty="0">
                <a:solidFill>
                  <a:srgbClr val="0099FF"/>
                </a:solidFill>
                <a:latin typeface="Roboto Mono" charset="0"/>
                <a:ea typeface="Roboto Mono" charset="0"/>
                <a:cs typeface="Roboto Mono" charset="0"/>
              </a:rPr>
            </a:b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() {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- 1;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&gt;=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--)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*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return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};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(24, 7);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…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else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===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[17][21])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console.log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("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There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no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spoon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.");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r>
              <a:rPr lang="mr-IN" sz="1200" dirty="0" smtClean="0">
                <a:latin typeface="Roboto Mono" charset="0"/>
                <a:ea typeface="Roboto Mono" charset="0"/>
                <a:cs typeface="Roboto Mono" charset="0"/>
              </a:rPr>
              <a:t>}());</a:t>
            </a:r>
            <a:endParaRPr lang="mr-IN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hape 337"/>
          <p:cNvSpPr txBox="1"/>
          <p:nvPr/>
        </p:nvSpPr>
        <p:spPr>
          <a:xfrm>
            <a:off x="5994273" y="2527141"/>
            <a:ext cx="5716464" cy="265786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lvl="0"/>
            <a:r>
              <a:rPr lang="en-US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// Minified with </a:t>
            </a:r>
            <a:r>
              <a:rPr lang="en-US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UglifyJS2</a:t>
            </a:r>
            <a:r>
              <a:rPr lang="en-US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</a:t>
            </a:r>
            <a:r>
              <a:rPr lang="en-US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(s1_B_uflifyjs.js)</a:t>
            </a:r>
            <a:endParaRPr lang="en-US" sz="12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  <a:sym typeface="Lato"/>
            </a:endParaRP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/>
            </a:r>
            <a:b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</a:b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!function(){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o=function(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o,n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){for(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r=[],e=0;o&gt;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e;e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++)r[(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e+n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)%o]=[]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for(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t=0;o&gt;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t;t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++)for(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 a=o-1;a&gt;=0;a--)r[t][(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a+n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*t)%o]=r[a]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return r},n=o(24,7),r=n[15][13][22][4]</a:t>
            </a:r>
          </a:p>
          <a:p>
            <a:pPr lvl="0"/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r===n[12][2]?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console.log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("Do not try and bend the spoon."):r===n[17][21]&amp;&amp;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  <a:sym typeface="Lato"/>
              </a:rPr>
              <a:t>console.log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("There is no spoon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  <a:sym typeface="Lato"/>
              </a:rPr>
              <a:t>.")}()</a:t>
            </a:r>
            <a:endParaRPr lang="mr-IN" sz="1200" dirty="0"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4" name="Shape 337"/>
          <p:cNvSpPr txBox="1"/>
          <p:nvPr/>
        </p:nvSpPr>
        <p:spPr>
          <a:xfrm>
            <a:off x="5994273" y="5351538"/>
            <a:ext cx="5716464" cy="12738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lvl="0"/>
            <a:r>
              <a:rPr lang="en-US" sz="12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// </a:t>
            </a:r>
            <a:r>
              <a:rPr lang="en-US" sz="12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Deobfuscated</a:t>
            </a:r>
            <a:r>
              <a:rPr lang="en-US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with </a:t>
            </a:r>
            <a:r>
              <a:rPr lang="en-US" sz="12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prepack.io</a:t>
            </a:r>
            <a:r>
              <a:rPr lang="en-US" sz="12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 (s1_C_prepackio.js)</a:t>
            </a:r>
          </a:p>
          <a:p>
            <a:pPr lvl="0"/>
            <a:endParaRPr lang="en-US" sz="1200" b="1" dirty="0">
              <a:latin typeface="Roboto Mono" charset="0"/>
              <a:ea typeface="Roboto Mono" charset="0"/>
              <a:cs typeface="Roboto Mono" charset="0"/>
              <a:sym typeface="Lato"/>
            </a:endParaRPr>
          </a:p>
          <a:p>
            <a:pPr lvl="0"/>
            <a:r>
              <a:rPr lang="en-US" sz="1200" dirty="0" err="1" smtClean="0">
                <a:latin typeface="Roboto Mono" charset="0"/>
                <a:ea typeface="Roboto Mono" charset="0"/>
                <a:cs typeface="Roboto Mono" charset="0"/>
                <a:sym typeface="Lato"/>
              </a:rPr>
              <a:t>console.log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  <a:sym typeface="Lato"/>
              </a:rPr>
              <a:t>("There is no spoon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  <a:sym typeface="Lato"/>
              </a:rPr>
              <a:t>.”)</a:t>
            </a:r>
            <a:endParaRPr lang="en-US" sz="1200" dirty="0"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88200" y="1866257"/>
            <a:ext cx="45225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&lt;or&gt; Using 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a </a:t>
            </a:r>
            <a:r>
              <a:rPr lang="en-US" sz="1400" dirty="0" err="1">
                <a:latin typeface="Montserrat" charset="0"/>
                <a:ea typeface="Montserrat" charset="0"/>
                <a:cs typeface="Montserrat" charset="0"/>
              </a:rPr>
              <a:t>minifier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 to obfuscate </a:t>
            </a:r>
            <a:r>
              <a:rPr lang="en-US" sz="1400" dirty="0" smtClean="0">
                <a:latin typeface="Montserrat" charset="0"/>
                <a:ea typeface="Montserrat" charset="0"/>
                <a:cs typeface="Montserrat" charset="0"/>
              </a:rPr>
              <a:t>doesn’t work!</a:t>
            </a:r>
            <a:endParaRPr lang="en-US" sz="1400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75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Sample #2: </a:t>
            </a:r>
            <a:r>
              <a:rPr lang="en-US" sz="4000" dirty="0" err="1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JSFuck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0" name="Shape 337"/>
          <p:cNvSpPr txBox="1"/>
          <p:nvPr/>
        </p:nvSpPr>
        <p:spPr>
          <a:xfrm>
            <a:off x="2782221" y="2527141"/>
            <a:ext cx="9024767" cy="294321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][(![]+[])[+[]]+([![]]+[][[]])[+!+[]+[+[]]]+(![]+[])[!+[]+!+[]]+(!![]+[])[+[]]+(!![]+[])[!+[]+!+[]+!+[]]+(!![]+[])[+!+[]]][([][(![]+[])[+[]]+([![]]+[][[]])[+!+[]+[+[]]]+(![]+[])[!+[]+!+[]]+(!![]+[])[+[]]+(!![]+[])[!+[]+!+[]+!+[]]+(!![]+[])[+!+[]]]+[])[!+[]+!+[]+!+[]]+(!![]+[][(![]+[])[+[]]+([![]]+[][[]])[+!+[]+[+[]]]+(![]+[])[!+[]+!+[]]+(!![]+[])[+[]]+(!![]+[])[!+[]+!+[]+!+[]]+(!![]+[])[+!+[]]])[+!+[]+[+[]]]+([][[]]+[])[+!+[]]+(![]+[])[!+[]+!+[]+!+[]]+(!![]+[])[+[]]+(!![]+[])[+!+[]]+([][[]]+[])[+[]]+([][(![]+[])[+[]]+([![]]+[][[]])[+!+[]+[+[]]]+(![]+[])[!+[]+!+[]]+(!![]+[])[+[]]+(!![]+[])[!+[]+!+[]+!+[]]+(!![]+[])[+!+[]]]+[])[!+[]+!+[]+!+[]]+(!![]+[])[+[]]+(!![]+[][(![]+[])[+[]]+([![]]+[][[]])[+!+[]+[+[]]]+(![]+[])[!+[]+!+[]]+(!![]+[])[+[]]+(!![]+[])[!+[]+!+[]+!+[]]+(!![]+[])[+!+[]]])[+!+[]+[+[]]]+(!![]+[])[+!+[]]]((![]+[])[+!+[]]+(![]+[])[!+[]+!+[]]+(!![]+[])[!+[]+!+[]+!+[]]+(!![]+[])[+!+[]]+(!![]+[])[+[]]+(![]+[][(![]+[])[+[]]+([![]]+[][[]])[+!+[]+[+[]]]+(![]+[])[!+[]+!+[]]+(!![]+[])[+[]]+(!![]+[])[!+[]+!+[]+!+[]]+(!![]+[])[+!+[]]])[!+[]+!+[]+[+[]]]+[+!+[]]+(!![]+[][(![]+[])[+[]]+([![]]+[][[]])[+!+[]+[+[]]]+(![]+[])[!+[]+!+[]]+(!![]+[])[+[]]+(!![]+[])[!+[]+!+[]+!+[]]+(!![]+[])[+!+[]]])[!+[]+!+[]+[+[]]])()</a:t>
            </a:r>
          </a:p>
        </p:txBody>
      </p:sp>
      <p:sp>
        <p:nvSpPr>
          <p:cNvPr id="14" name="Shape 337"/>
          <p:cNvSpPr txBox="1"/>
          <p:nvPr/>
        </p:nvSpPr>
        <p:spPr>
          <a:xfrm>
            <a:off x="7423703" y="5720735"/>
            <a:ext cx="4383285" cy="79058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4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en-US" sz="14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Deobfuscated</a:t>
            </a:r>
            <a:r>
              <a:rPr lang="en-US" sz="14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4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with </a:t>
            </a:r>
            <a:r>
              <a:rPr lang="en-US" sz="1400" b="1" dirty="0" err="1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JStillery</a:t>
            </a:r>
            <a:endParaRPr lang="en-US" sz="14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[].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filter.constructor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('alert(1</a:t>
            </a: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</a:rPr>
              <a:t>)')();</a:t>
            </a:r>
            <a:endParaRPr lang="en-US" sz="14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21" name="Shape 337"/>
          <p:cNvSpPr txBox="1"/>
          <p:nvPr/>
        </p:nvSpPr>
        <p:spPr>
          <a:xfrm>
            <a:off x="2782221" y="5720735"/>
            <a:ext cx="4292347" cy="79058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4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en-US" sz="1400" b="1" dirty="0" err="1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Deobfuscated</a:t>
            </a:r>
            <a:r>
              <a:rPr lang="en-US" sz="14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4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with </a:t>
            </a:r>
            <a:r>
              <a:rPr lang="en-US" sz="1400" b="1" dirty="0" smtClean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</a:rPr>
              <a:t>Prepack</a:t>
            </a:r>
            <a:endParaRPr lang="en-US" sz="1400" b="1" dirty="0">
              <a:solidFill>
                <a:srgbClr val="004987"/>
              </a:solidFill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400" dirty="0" err="1" smtClean="0">
                <a:latin typeface="Roboto Mono" charset="0"/>
                <a:ea typeface="Roboto Mono" charset="0"/>
                <a:cs typeface="Roboto Mono" charset="0"/>
              </a:rPr>
              <a:t>ReferenceError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:</a:t>
            </a: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</a:rPr>
              <a:t> alert is not defined</a:t>
            </a:r>
            <a:endParaRPr lang="en-US" sz="14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hape 337"/>
          <p:cNvSpPr txBox="1"/>
          <p:nvPr/>
        </p:nvSpPr>
        <p:spPr>
          <a:xfrm>
            <a:off x="667566" y="2527141"/>
            <a:ext cx="1952262" cy="92671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sz="1400" b="1" dirty="0">
                <a:solidFill>
                  <a:srgbClr val="004987"/>
                </a:solidFill>
                <a:latin typeface="Roboto Mono" charset="0"/>
                <a:ea typeface="Roboto Mono" charset="0"/>
                <a:cs typeface="Roboto Mono" charset="0"/>
                <a:sym typeface="Lato"/>
              </a:rPr>
              <a:t>// Source code </a:t>
            </a:r>
          </a:p>
          <a:p>
            <a:pPr lvl="0">
              <a:lnSpc>
                <a:spcPct val="115000"/>
              </a:lnSpc>
            </a:pP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  <a:sym typeface="Lato"/>
              </a:rPr>
              <a:t>alert(1)</a:t>
            </a:r>
            <a:endParaRPr lang="en-US" sz="1400" dirty="0"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687399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Sample #3: Javascript2img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Shape 337"/>
          <p:cNvSpPr txBox="1"/>
          <p:nvPr/>
        </p:nvSpPr>
        <p:spPr>
          <a:xfrm>
            <a:off x="667566" y="2433012"/>
            <a:ext cx="1952262" cy="92671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sz="1400" b="1" dirty="0">
                <a:latin typeface="Roboto Mono" charset="0"/>
                <a:ea typeface="Roboto Mono" charset="0"/>
                <a:cs typeface="Roboto Mono" charset="0"/>
                <a:sym typeface="Lato"/>
              </a:rPr>
              <a:t>// Source code </a:t>
            </a:r>
          </a:p>
          <a:p>
            <a:pPr lvl="0">
              <a:lnSpc>
                <a:spcPct val="115000"/>
              </a:lnSpc>
            </a:pP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  <a:sym typeface="Lato"/>
              </a:rPr>
              <a:t>alert(1)</a:t>
            </a:r>
            <a:endParaRPr lang="en-US" sz="1400" dirty="0">
              <a:latin typeface="Roboto Mono" charset="0"/>
              <a:ea typeface="Roboto Mono" charset="0"/>
              <a:cs typeface="Roboto Mono" charset="0"/>
              <a:sym typeface="Lato"/>
            </a:endParaRPr>
          </a:p>
        </p:txBody>
      </p:sp>
      <p:sp>
        <p:nvSpPr>
          <p:cNvPr id="16" name="Shape 337"/>
          <p:cNvSpPr txBox="1"/>
          <p:nvPr/>
        </p:nvSpPr>
        <p:spPr>
          <a:xfrm>
            <a:off x="2782222" y="2433013"/>
            <a:ext cx="8495379" cy="312958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000" dirty="0" smtClean="0">
                <a:latin typeface="Roboto Mono" charset="0"/>
                <a:ea typeface="Roboto Mono" charset="0"/>
                <a:cs typeface="Roboto Mono" charset="0"/>
              </a:rPr>
              <a:t>vc167ceaa2357dd0f98caf9a7514f1ea5=[function(v7c646b50cc88f596bb622e66bb6a6617){return"0159a99ed28b0581890608d24ada9decc48741970ca1f991bf30dd786c7d46f3c4c6bd7e"},function(v7c646b50cc88f596bb622e66bb6a6617){return v4a30630c14033738ffde5e5aee6844aa.createElement(v7c646b50cc88f596bb622e66bb6a6617)},function(v7c646b50cc88f596bb622e66bb6a6617){return v7c646b50cc88f596bb622e66bb6a6617[0].</a:t>
            </a:r>
            <a:r>
              <a:rPr lang="en-US" sz="1000" dirty="0" err="1" smtClean="0">
                <a:latin typeface="Roboto Mono" charset="0"/>
                <a:ea typeface="Roboto Mono" charset="0"/>
                <a:cs typeface="Roboto Mono" charset="0"/>
              </a:rPr>
              <a:t>getContext</a:t>
            </a:r>
            <a:r>
              <a:rPr lang="en-US" sz="1000" dirty="0" smtClean="0">
                <a:latin typeface="Roboto Mono" charset="0"/>
                <a:ea typeface="Roboto Mono" charset="0"/>
                <a:cs typeface="Roboto Mono" charset="0"/>
              </a:rPr>
              <a:t>(v7c646b50cc88f596bb622e66bb6a6617[1])},function(v7c646b50cc88f596bb622e66bb6a6617){return v7c646b50cc88f596bb622e66bb6a6617[0].text=v7c646b50cc88f596bb622e66bb6a6617[1]},function(v7c646b50cc88f596bb622e66bb6a6617){return null},function(v7c646b50cc88f596bb622e66bb6a6617){"ff1eb8bd6cb17940ab78c0eeecf66268772f206117131af045e227576bc98bfec16f75d2"},function(v7c646b50cc88f596bb622e66bb6a6617){return"8d8ebea7b076c177ecd21e2d0d7e52fa74c48f3c0df27f78a9339990332cf02c05677579"},function(v7c646b50cc88f596bb622e66bb6a6617){v7c646b50cc88f596bb622e66bb6a6617.style.display="</a:t>
            </a:r>
            <a:r>
              <a:rPr lang="en-US" sz="1000" dirty="0" err="1" smtClean="0">
                <a:latin typeface="Roboto Mono" charset="0"/>
                <a:ea typeface="Roboto Mono" charset="0"/>
                <a:cs typeface="Roboto Mono" charset="0"/>
              </a:rPr>
              <a:t>none";return</a:t>
            </a:r>
            <a:r>
              <a:rPr lang="en-US" sz="10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000" dirty="0" smtClean="0">
                <a:latin typeface="Roboto Mono" charset="0"/>
                <a:ea typeface="Roboto Mono" charset="0"/>
                <a:cs typeface="Roboto Mono" charset="0"/>
              </a:rPr>
              <a:t>d1794f6c2a974ee78c23dbf=vc167ceaa2357dd0f98caf9a7514f1ea5[4](v24fcc9be09909ff7ccd7c146dfa2d493);v1341746e3d58a8c0d7ce43b877b6beb1=vc167ceaa2357dd0f98caf9a7514f1ea5[4](v24fcc9be09909ff7ccd7c146dfa2d493);v7c646b50cc88f596bb622e66bb6a6617=vc167ceaa2357dd0f98caf9a7514f1ea5[4](v24fcc9be09909ff7ccd7c146dfa2d493);v7c646b50cc88f596bb622e66bb6a6617=vc167ceaa2357dd0f98caf9a7514f1ea5[4]);</a:t>
            </a:r>
          </a:p>
          <a:p>
            <a:endParaRPr lang="en-US" sz="10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7" name="Shape 337"/>
          <p:cNvSpPr txBox="1"/>
          <p:nvPr/>
        </p:nvSpPr>
        <p:spPr>
          <a:xfrm>
            <a:off x="6205749" y="5722334"/>
            <a:ext cx="5071852" cy="84954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08000" tIns="108000" rIns="180000" bIns="180000" anchor="t" anchorCtr="0">
            <a:noAutofit/>
          </a:bodyPr>
          <a:lstStyle/>
          <a:p>
            <a:r>
              <a:rPr lang="en-US" sz="1300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en-US" sz="1300" b="1" dirty="0" err="1" smtClean="0">
                <a:latin typeface="Roboto Mono" charset="0"/>
                <a:ea typeface="Roboto Mono" charset="0"/>
                <a:cs typeface="Roboto Mono" charset="0"/>
              </a:rPr>
              <a:t>Deofuscated</a:t>
            </a:r>
            <a:r>
              <a:rPr lang="en-US" sz="1300" b="1" dirty="0" smtClean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300" b="1" dirty="0">
                <a:latin typeface="Roboto Mono" charset="0"/>
                <a:ea typeface="Roboto Mono" charset="0"/>
                <a:cs typeface="Roboto Mono" charset="0"/>
              </a:rPr>
              <a:t>with </a:t>
            </a:r>
            <a:r>
              <a:rPr lang="en-US" sz="1300" b="1" dirty="0" err="1">
                <a:latin typeface="Roboto Mono" charset="0"/>
                <a:ea typeface="Roboto Mono" charset="0"/>
                <a:cs typeface="Roboto Mono" charset="0"/>
              </a:rPr>
              <a:t>PoisonJS</a:t>
            </a:r>
            <a:endParaRPr lang="en-US" sz="13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300" dirty="0">
                <a:latin typeface="Roboto Mono" charset="0"/>
                <a:ea typeface="Roboto Mono" charset="0"/>
                <a:cs typeface="Roboto Mono" charset="0"/>
              </a:rPr>
              <a:t>alert(1</a:t>
            </a:r>
            <a:r>
              <a:rPr lang="en-US" sz="1300" dirty="0" smtClean="0">
                <a:latin typeface="Roboto Mono" charset="0"/>
                <a:ea typeface="Roboto Mono" charset="0"/>
                <a:cs typeface="Roboto Mono" charset="0"/>
              </a:rPr>
              <a:t>)</a:t>
            </a:r>
            <a:r>
              <a:rPr lang="en-US" sz="1300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300" b="1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300" b="1" dirty="0">
                <a:latin typeface="Roboto Mono" charset="0"/>
                <a:ea typeface="Roboto Mono" charset="0"/>
                <a:cs typeface="Roboto Mono" charset="0"/>
              </a:rPr>
              <a:t>// continues</a:t>
            </a:r>
            <a:r>
              <a:rPr lang="en-US" sz="1300" b="1" dirty="0" smtClean="0">
                <a:latin typeface="Roboto Mono" charset="0"/>
                <a:ea typeface="Roboto Mono" charset="0"/>
                <a:cs typeface="Roboto Mono" charset="0"/>
              </a:rPr>
              <a:t>...</a:t>
            </a:r>
            <a:endParaRPr lang="en-US" sz="1300" b="1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42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981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Sample #3: Javascript2img (2)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666402" y="2367747"/>
            <a:ext cx="11188713" cy="644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Each line is the result of a monkey patched function that has executed and logged to the console</a:t>
            </a:r>
          </a:p>
          <a:p>
            <a:pPr marL="285750" lvl="0" indent="-285750">
              <a:lnSpc>
                <a:spcPct val="12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The last line is the input code, everything else is boilerplate added by the obfuscator</a:t>
            </a:r>
          </a:p>
        </p:txBody>
      </p:sp>
      <p:sp>
        <p:nvSpPr>
          <p:cNvPr id="14" name="Shape 337"/>
          <p:cNvSpPr txBox="1"/>
          <p:nvPr/>
        </p:nvSpPr>
        <p:spPr>
          <a:xfrm>
            <a:off x="666402" y="3067357"/>
            <a:ext cx="10861539" cy="360238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216000" tIns="144000" rIns="216000" bIns="288000" anchor="t" anchorCtr="0">
            <a:noAutofit/>
          </a:bodyPr>
          <a:lstStyle/>
          <a:p>
            <a:r>
              <a:rPr lang="en-US" sz="1200" b="1" dirty="0" smtClean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 err="1" smtClean="0">
                <a:latin typeface="Roboto Mono" charset="0"/>
                <a:ea typeface="Roboto Mono" charset="0"/>
                <a:cs typeface="Roboto Mono" charset="0"/>
              </a:rPr>
              <a:t>unescape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200" dirty="0" err="1" smtClean="0">
                <a:latin typeface="Roboto Mono" charset="0"/>
                <a:ea typeface="Roboto Mono" charset="0"/>
                <a:cs typeface="Roboto Mono" charset="0"/>
              </a:rPr>
              <a:t>decodeURIComponent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200" dirty="0" err="1" smtClean="0">
                <a:latin typeface="Roboto Mono" charset="0"/>
                <a:ea typeface="Roboto Mono" charset="0"/>
                <a:cs typeface="Roboto Mono" charset="0"/>
              </a:rPr>
              <a:t>window.atob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(v7c646b50cc88f596bb622e66bb6a6617)))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document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v4a30630c14033738ffde5e5aee6844aa.getElementById(v7c646b50cc88f596bb622e66bb6a6617);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new Image();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'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data:image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/png;base64,';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'canvas';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'none';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'2d';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return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String.fromCharCode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(v7c646b50cc88f596bb622e66bb6a6617);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for 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(ve324453514c7a3860e25f62a14b2a43a = v1341746e3d58a8c0d7ce43b877b6beb1[2]; ve324453514c7a3860e25f62a14b2a43a &lt; v624188683b10d830edc64001e2ffd806.data.length; ve324453514c7a3860e25f62a14b2a43a += 4) vbe62785667f315dd97269f898bad0fe6 += (v624188683b10d830edc64001e2ffd806.data[ve324453514c7a3860e25f62a14b2a43a] != v1341746e3d58a8c0d7ce43b877b6beb1[1]) ? v28cde49dfe1e98499bf428e006ab8f11(v624188683b10d830edc64001e2ffd806.data[ve324453514c7a3860e25f62a14b2a43a]) : vbca103416d1794f6c2a974ee78c23dbf[4];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vbe62785667f315dd97269f898bad0fe6 = vbe62785667f315dd97269f898bad0fe6.trim();</a:t>
            </a:r>
          </a:p>
          <a:p>
            <a:r>
              <a:rPr lang="en-US" sz="1200" b="1" dirty="0">
                <a:solidFill>
                  <a:srgbClr val="FF4A4A"/>
                </a:solidFill>
                <a:latin typeface="Roboto Mono" charset="0"/>
                <a:ea typeface="Roboto Mono" charset="0"/>
                <a:cs typeface="Roboto Mono" charset="0"/>
              </a:rPr>
              <a:t>Log: </a:t>
            </a:r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alert(1)</a:t>
            </a:r>
            <a:endParaRPr lang="en-US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43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11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#4: Control Flow Obfuscation</a:t>
            </a:r>
            <a:endParaRPr lang="en-US" sz="36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7126941" y="1634472"/>
            <a:ext cx="5065058" cy="726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tx1"/>
              </a:buClr>
              <a:buSzPct val="100000"/>
            </a:pP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Control-flow obfuscation techniques can have a hard time deterring interpreters that do control-flow analysis and are able to remove dead code and control-flow obfuscation </a:t>
            </a:r>
            <a:r>
              <a:rPr lang="en-US" sz="12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overhead</a:t>
            </a:r>
            <a:endParaRPr lang="en-US" sz="1200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6" name="Shape 337"/>
          <p:cNvSpPr txBox="1"/>
          <p:nvPr/>
        </p:nvSpPr>
        <p:spPr>
          <a:xfrm>
            <a:off x="667566" y="2527141"/>
            <a:ext cx="5527075" cy="40350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mr-IN" sz="1200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pt-PT" sz="1200" b="1" dirty="0" smtClean="0">
                <a:latin typeface="Roboto Mono" charset="0"/>
                <a:ea typeface="Roboto Mono" charset="0"/>
                <a:cs typeface="Roboto Mono" charset="0"/>
              </a:rPr>
              <a:t>s4_A_original.js</a:t>
            </a:r>
            <a:endParaRPr lang="mr-IN" sz="12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() {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,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k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[];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&lt;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++)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for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- 1;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&gt;= 0;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--)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 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][(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+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*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) %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len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j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];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 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return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};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(24, 7);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…</a:t>
            </a:r>
          </a:p>
          <a:p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else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(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ref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===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[17][21]) {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 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console.log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("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There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is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no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mr-IN" sz="1200" dirty="0" err="1">
                <a:latin typeface="Roboto Mono" charset="0"/>
                <a:ea typeface="Roboto Mono" charset="0"/>
                <a:cs typeface="Roboto Mono" charset="0"/>
              </a:rPr>
              <a:t>spoon</a:t>
            </a:r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.");</a:t>
            </a:r>
          </a:p>
          <a:p>
            <a:r>
              <a:rPr lang="mr-IN" sz="12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r>
              <a:rPr lang="mr-IN" sz="1200" dirty="0" smtClean="0">
                <a:latin typeface="Roboto Mono" charset="0"/>
                <a:ea typeface="Roboto Mono" charset="0"/>
                <a:cs typeface="Roboto Mono" charset="0"/>
              </a:rPr>
              <a:t>}());</a:t>
            </a:r>
            <a:endParaRPr lang="mr-IN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7" name="Shape 337"/>
          <p:cNvSpPr txBox="1"/>
          <p:nvPr/>
        </p:nvSpPr>
        <p:spPr>
          <a:xfrm>
            <a:off x="6436980" y="2508894"/>
            <a:ext cx="5028908" cy="405327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mr-IN" sz="1200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pt-PT" sz="1200" b="1" dirty="0" smtClean="0">
                <a:latin typeface="Roboto Mono" charset="0"/>
                <a:ea typeface="Roboto Mono" charset="0"/>
                <a:cs typeface="Roboto Mono" charset="0"/>
              </a:rPr>
              <a:t>s4_B_cfo.js</a:t>
            </a:r>
            <a:endParaRPr lang="mr-IN" sz="12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…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var createMDA = function (len, shift) {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var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o = 2;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while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(o !== 10) {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switch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(o) {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case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13: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j-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-;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o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= 6;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case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14: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mda[i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][(j + shift * i) % len] = mda[j];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o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= 13;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case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6: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o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= j &gt;= 0 ? 14 : 12;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case </a:t>
            </a:r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9:</a:t>
            </a:r>
          </a:p>
          <a:p>
            <a:r>
              <a:rPr lang="is-IS" sz="1200" dirty="0">
                <a:latin typeface="Roboto Mono" charset="0"/>
                <a:ea typeface="Roboto Mono" charset="0"/>
                <a:cs typeface="Roboto Mono" charset="0"/>
              </a:rPr>
              <a:t>        </a:t>
            </a:r>
            <a:r>
              <a:rPr lang="is-IS" sz="1200" dirty="0" smtClean="0">
                <a:latin typeface="Roboto Mono" charset="0"/>
                <a:ea typeface="Roboto Mono" charset="0"/>
                <a:cs typeface="Roboto Mono" charset="0"/>
              </a:rPr>
              <a:t>…</a:t>
            </a:r>
            <a:endParaRPr lang="is-IS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44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850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#4: </a:t>
            </a:r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Control Flow 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Obfuscation (2)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309"/>
          <p:cNvSpPr txBox="1"/>
          <p:nvPr/>
        </p:nvSpPr>
        <p:spPr>
          <a:xfrm>
            <a:off x="8393953" y="1747483"/>
            <a:ext cx="3106271" cy="518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20000"/>
              </a:lnSpc>
              <a:buClr>
                <a:schemeClr val="tx1"/>
              </a:buClr>
              <a:buSzPct val="100000"/>
            </a:pP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Prepack.io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 was able to de-obfuscate this. 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JStillery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  <a:sym typeface="Lato"/>
              </a:rPr>
              <a:t> wasn’t.</a:t>
            </a:r>
          </a:p>
        </p:txBody>
      </p:sp>
      <p:sp>
        <p:nvSpPr>
          <p:cNvPr id="16" name="Shape 337"/>
          <p:cNvSpPr txBox="1"/>
          <p:nvPr/>
        </p:nvSpPr>
        <p:spPr>
          <a:xfrm>
            <a:off x="667566" y="2527141"/>
            <a:ext cx="5527075" cy="40350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pl-PL" sz="1200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pt-PT" sz="1200" b="1" dirty="0" smtClean="0">
                <a:latin typeface="Roboto Mono" charset="0"/>
                <a:ea typeface="Roboto Mono" charset="0"/>
                <a:cs typeface="Roboto Mono" charset="0"/>
              </a:rPr>
              <a:t>s4_C_jstillery.js</a:t>
            </a:r>
            <a:endParaRPr lang="pl-PL" sz="12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…</a:t>
            </a:r>
          </a:p>
          <a:p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createMDA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= 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function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(len, 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o = 2;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while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(o !== 10) {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switch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(o) {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case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13: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j--;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o = 6;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case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14: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[i][(j + 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shift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* i) % len] = 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mda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[j];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o = 13;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case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6: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o = j &gt;= 0 ? 14 : 12;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break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pl-PL" sz="1200" dirty="0" err="1">
                <a:latin typeface="Roboto Mono" charset="0"/>
                <a:ea typeface="Roboto Mono" charset="0"/>
                <a:cs typeface="Roboto Mono" charset="0"/>
              </a:rPr>
              <a:t>case</a:t>
            </a:r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 9:</a:t>
            </a:r>
          </a:p>
          <a:p>
            <a:r>
              <a:rPr lang="pl-PL" sz="1200" dirty="0">
                <a:latin typeface="Roboto Mono" charset="0"/>
                <a:ea typeface="Roboto Mono" charset="0"/>
                <a:cs typeface="Roboto Mono" charset="0"/>
              </a:rPr>
              <a:t>         …</a:t>
            </a:r>
          </a:p>
          <a:p>
            <a:r>
              <a:rPr lang="pl-PL" sz="1200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pl-PL" sz="1200" b="1" dirty="0">
                <a:latin typeface="Roboto Mono" charset="0"/>
                <a:ea typeface="Roboto Mono" charset="0"/>
                <a:cs typeface="Roboto Mono" charset="0"/>
              </a:rPr>
            </a:br>
            <a:endParaRPr lang="pl-PL" sz="1200" b="1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7" name="Shape 337"/>
          <p:cNvSpPr txBox="1"/>
          <p:nvPr/>
        </p:nvSpPr>
        <p:spPr>
          <a:xfrm>
            <a:off x="6436980" y="2508894"/>
            <a:ext cx="5028908" cy="405327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pl-PL" sz="1200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pt-PT" sz="1200" b="1" dirty="0" smtClean="0">
                <a:latin typeface="Roboto Mono" charset="0"/>
                <a:ea typeface="Roboto Mono" charset="0"/>
                <a:cs typeface="Roboto Mono" charset="0"/>
              </a:rPr>
              <a:t>s4_D_prepackio.js</a:t>
            </a:r>
            <a:endParaRPr lang="pl-PL" sz="12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b="1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O3ffff; 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O3ffff = 2; </a:t>
            </a:r>
          </a:p>
          <a:p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console.log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("There is no spoon."); 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O3ffff = 1;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dirty="0">
                <a:latin typeface="Roboto Mono" charset="0"/>
                <a:ea typeface="Roboto Mono" charset="0"/>
                <a:cs typeface="Roboto Mono" charset="0"/>
              </a:rPr>
            </a:br>
            <a:endParaRPr lang="en-US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45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97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Detect Interpreters / Emulators</a:t>
            </a:r>
          </a:p>
        </p:txBody>
      </p:sp>
      <p:sp>
        <p:nvSpPr>
          <p:cNvPr id="12" name="Shape 309"/>
          <p:cNvSpPr txBox="1"/>
          <p:nvPr/>
        </p:nvSpPr>
        <p:spPr>
          <a:xfrm>
            <a:off x="666402" y="2918012"/>
            <a:ext cx="11188713" cy="3546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Detect </a:t>
            </a: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limited environments: no DOM, no </a:t>
            </a:r>
            <a:r>
              <a:rPr lang="en-US" b="1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WebGL</a:t>
            </a: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, </a:t>
            </a:r>
            <a:r>
              <a:rPr lang="en-US" b="1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Nodejs's</a:t>
            </a: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 VM module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Just exit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Return alternative / dead code</a:t>
            </a:r>
          </a:p>
          <a:p>
            <a:pPr marL="742950" lvl="1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Keep process busy / drain resources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46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695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Detect Interpreters / 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Emulators (2)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Shape 309"/>
          <p:cNvSpPr txBox="1"/>
          <p:nvPr/>
        </p:nvSpPr>
        <p:spPr>
          <a:xfrm>
            <a:off x="666402" y="2338883"/>
            <a:ext cx="11188713" cy="1317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  <a:sym typeface="Lato"/>
              </a:rPr>
              <a:t>Detect emulators and interpreters: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DOM objects and properties: `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document.location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`, `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navigator.plugins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`</a:t>
            </a:r>
          </a:p>
          <a:p>
            <a:pPr marL="285750" lvl="0" indent="-285750">
              <a:lnSpc>
                <a:spcPct val="150000"/>
              </a:lnSpc>
              <a:buClr>
                <a:schemeClr val="tx1"/>
              </a:buClr>
              <a:buSzPct val="100000"/>
              <a:buFont typeface="Arial" charset="0"/>
              <a:buChar char="•"/>
            </a:pP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WebGL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 computations: make the next execution depend on result of a </a:t>
            </a:r>
            <a:r>
              <a:rPr lang="en-US" sz="1600" dirty="0" err="1">
                <a:latin typeface="Montserrat" charset="0"/>
                <a:ea typeface="Montserrat" charset="0"/>
                <a:cs typeface="Montserrat" charset="0"/>
                <a:sym typeface="Lato"/>
              </a:rPr>
              <a:t>WebGL</a:t>
            </a:r>
            <a:r>
              <a:rPr lang="en-US" sz="1600" dirty="0">
                <a:latin typeface="Montserrat" charset="0"/>
                <a:ea typeface="Montserrat" charset="0"/>
                <a:cs typeface="Montserrat" charset="0"/>
                <a:sym typeface="Lato"/>
              </a:rPr>
              <a:t> computation</a:t>
            </a:r>
          </a:p>
        </p:txBody>
      </p:sp>
      <p:sp>
        <p:nvSpPr>
          <p:cNvPr id="9" name="Shape 337"/>
          <p:cNvSpPr txBox="1"/>
          <p:nvPr/>
        </p:nvSpPr>
        <p:spPr>
          <a:xfrm>
            <a:off x="744902" y="3755996"/>
            <a:ext cx="5153544" cy="277927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400" b="1" dirty="0">
                <a:latin typeface="Roboto Mono" charset="0"/>
                <a:ea typeface="Roboto Mono" charset="0"/>
                <a:cs typeface="Roboto Mono" charset="0"/>
              </a:rPr>
              <a:t>// Enumerate functions, objects, and properties available in `this</a:t>
            </a:r>
            <a:r>
              <a:rPr lang="en-US" sz="1400" b="1" dirty="0" smtClean="0">
                <a:latin typeface="Roboto Mono" charset="0"/>
                <a:ea typeface="Roboto Mono" charset="0"/>
                <a:cs typeface="Roboto Mono" charset="0"/>
              </a:rPr>
              <a:t>`</a:t>
            </a:r>
          </a:p>
          <a:p>
            <a:endParaRPr lang="en-US" sz="14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for (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in this) </a:t>
            </a: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</a:rPr>
              <a:t>{}</a:t>
            </a:r>
            <a:endParaRPr lang="en-US" sz="14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1" name="Shape 337"/>
          <p:cNvSpPr txBox="1"/>
          <p:nvPr/>
        </p:nvSpPr>
        <p:spPr>
          <a:xfrm>
            <a:off x="6455972" y="3755996"/>
            <a:ext cx="5153544" cy="277927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400" b="1" dirty="0">
                <a:latin typeface="Roboto Mono" charset="0"/>
                <a:ea typeface="Roboto Mono" charset="0"/>
                <a:cs typeface="Roboto Mono" charset="0"/>
              </a:rPr>
              <a:t>// Document object is not present in </a:t>
            </a:r>
            <a:r>
              <a:rPr lang="en-US" sz="1400" b="1" dirty="0" err="1">
                <a:latin typeface="Roboto Mono" charset="0"/>
                <a:ea typeface="Roboto Mono" charset="0"/>
                <a:cs typeface="Roboto Mono" charset="0"/>
              </a:rPr>
              <a:t>prepack.io</a:t>
            </a:r>
            <a:endParaRPr lang="en-US" sz="1400" b="1" dirty="0">
              <a:latin typeface="Roboto Mono" charset="0"/>
              <a:ea typeface="Roboto Mono" charset="0"/>
              <a:cs typeface="Roboto Mono" charset="0"/>
            </a:endParaRPr>
          </a:p>
          <a:p>
            <a:endParaRPr lang="en-US" sz="1400" dirty="0" smtClean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400" dirty="0" err="1" smtClean="0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400" dirty="0" smtClean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"self";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"window";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setTimeout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clearTimeout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setInterval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clearInterval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";</a:t>
            </a:r>
          </a:p>
          <a:p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 = "</a:t>
            </a:r>
            <a:r>
              <a:rPr lang="en-US" sz="14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>"; </a:t>
            </a:r>
          </a:p>
          <a:p>
            <a:r>
              <a:rPr lang="en-US" sz="14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400" dirty="0">
                <a:latin typeface="Roboto Mono" charset="0"/>
                <a:ea typeface="Roboto Mono" charset="0"/>
                <a:cs typeface="Roboto Mono" charset="0"/>
              </a:rPr>
            </a:br>
            <a:endParaRPr lang="is-IS" sz="14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47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96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Detect Interpreters / </a:t>
            </a:r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Emulators (3)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9" name="Shape 337"/>
          <p:cNvSpPr txBox="1"/>
          <p:nvPr/>
        </p:nvSpPr>
        <p:spPr>
          <a:xfrm>
            <a:off x="666401" y="3267093"/>
            <a:ext cx="5209963" cy="313370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200" b="1" dirty="0" smtClean="0">
                <a:latin typeface="Roboto Mono" charset="0"/>
                <a:ea typeface="Roboto Mono" charset="0"/>
                <a:cs typeface="Roboto Mono" charset="0"/>
              </a:rPr>
              <a:t>//Detects emulator</a:t>
            </a:r>
          </a:p>
          <a:p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function() {</a:t>
            </a:r>
          </a:p>
          <a:p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b;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// Look for document in `this`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for 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var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in this) {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  if 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=== 'document') b = this[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i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];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if (b + '' !== '[object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HTMLDocument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]') {</a:t>
            </a:r>
          </a:p>
          <a:p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>   return 'Emulator detected.';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}</a:t>
            </a:r>
          </a:p>
          <a:p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b="1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> return 'Running on a Browser';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}());</a:t>
            </a:r>
          </a:p>
          <a:p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sz="1200" b="1" dirty="0">
                <a:latin typeface="Roboto Mono" charset="0"/>
                <a:ea typeface="Roboto Mono" charset="0"/>
                <a:cs typeface="Roboto Mono" charset="0"/>
              </a:rPr>
            </a:br>
            <a:endParaRPr lang="en-US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20" name="Shape 337"/>
          <p:cNvSpPr txBox="1"/>
          <p:nvPr/>
        </p:nvSpPr>
        <p:spPr>
          <a:xfrm>
            <a:off x="6314472" y="3267093"/>
            <a:ext cx="5209963" cy="313370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>/</a:t>
            </a:r>
            <a:r>
              <a:rPr lang="en-US" sz="1200" b="1" dirty="0" smtClean="0">
                <a:latin typeface="Roboto Mono" charset="0"/>
                <a:ea typeface="Roboto Mono" charset="0"/>
                <a:cs typeface="Roboto Mono" charset="0"/>
              </a:rPr>
              <a:t>/Keep </a:t>
            </a:r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>process busy just draining </a:t>
            </a:r>
            <a:r>
              <a:rPr lang="en-US" sz="1200" b="1" dirty="0" smtClean="0">
                <a:latin typeface="Roboto Mono" charset="0"/>
                <a:ea typeface="Roboto Mono" charset="0"/>
                <a:cs typeface="Roboto Mono" charset="0"/>
              </a:rPr>
              <a:t>resources</a:t>
            </a:r>
          </a:p>
          <a:p>
            <a:endParaRPr lang="en-US" sz="1200" b="1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(function 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fn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 () {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if (</a:t>
            </a:r>
            <a:r>
              <a:rPr lang="en-US" sz="1200" b="1" dirty="0">
                <a:latin typeface="Roboto Mono" charset="0"/>
                <a:ea typeface="Roboto Mono" charset="0"/>
                <a:cs typeface="Roboto Mono" charset="0"/>
              </a:rPr>
              <a:t>detected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) {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  while (true) {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     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setTimeout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(</a:t>
            </a:r>
            <a:r>
              <a:rPr lang="en-US" sz="1200" dirty="0" err="1">
                <a:latin typeface="Roboto Mono" charset="0"/>
                <a:ea typeface="Roboto Mono" charset="0"/>
                <a:cs typeface="Roboto Mono" charset="0"/>
              </a:rPr>
              <a:t>fn</a:t>
            </a:r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, 0);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  }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}</a:t>
            </a:r>
          </a:p>
          <a:p>
            <a:r>
              <a:rPr lang="en-US" sz="1200" dirty="0">
                <a:latin typeface="Roboto Mono" charset="0"/>
                <a:ea typeface="Roboto Mono" charset="0"/>
                <a:cs typeface="Roboto Mono" charset="0"/>
              </a:rPr>
              <a:t> // never reaches this part of the code</a:t>
            </a:r>
          </a:p>
          <a:p>
            <a:r>
              <a:rPr lang="en-US" sz="1200" dirty="0" smtClean="0">
                <a:latin typeface="Roboto Mono" charset="0"/>
                <a:ea typeface="Roboto Mono" charset="0"/>
                <a:cs typeface="Roboto Mono" charset="0"/>
              </a:rPr>
              <a:t>}());</a:t>
            </a:r>
            <a:endParaRPr lang="en-US" sz="1200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48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731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Sample #5: Interpreter detection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Shape 309"/>
          <p:cNvSpPr txBox="1"/>
          <p:nvPr/>
        </p:nvSpPr>
        <p:spPr>
          <a:xfrm>
            <a:off x="666402" y="2567482"/>
            <a:ext cx="11188713" cy="632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This time let's try to combine </a:t>
            </a:r>
            <a:r>
              <a:rPr lang="en-US" sz="20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it with interpreter detection.</a:t>
            </a:r>
            <a:endParaRPr lang="en-US" sz="20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9" name="Shape 337"/>
          <p:cNvSpPr txBox="1"/>
          <p:nvPr/>
        </p:nvSpPr>
        <p:spPr>
          <a:xfrm>
            <a:off x="666402" y="3435568"/>
            <a:ext cx="5203376" cy="268440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r>
              <a:rPr lang="mr-IN" dirty="0" err="1">
                <a:latin typeface="Roboto Mono" charset="0"/>
                <a:ea typeface="Roboto Mono" charset="0"/>
                <a:cs typeface="Roboto Mono" charset="0"/>
              </a:rPr>
              <a:t>code</a:t>
            </a:r>
            <a:endParaRPr lang="mr-IN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mr-IN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mr-IN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mr-IN" b="1" dirty="0">
                <a:latin typeface="Roboto Mono" charset="0"/>
                <a:ea typeface="Roboto Mono" charset="0"/>
                <a:cs typeface="Roboto Mono" charset="0"/>
              </a:rPr>
              <a:t>// </a:t>
            </a:r>
            <a:r>
              <a:rPr lang="en-US" b="1" dirty="0" smtClean="0">
                <a:latin typeface="Roboto Mono" charset="0"/>
                <a:ea typeface="Roboto Mono" charset="0"/>
                <a:cs typeface="Roboto Mono" charset="0"/>
              </a:rPr>
              <a:t>s5_A_interpreterdetection.js</a:t>
            </a:r>
            <a:endParaRPr lang="en-US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1" name="Shape 337"/>
          <p:cNvSpPr txBox="1"/>
          <p:nvPr/>
        </p:nvSpPr>
        <p:spPr>
          <a:xfrm>
            <a:off x="6260758" y="3435568"/>
            <a:ext cx="5203376" cy="268440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0" dist="1524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spcFirstLastPara="1" wrap="square" lIns="360000" tIns="360000" rIns="360000" bIns="360000" anchor="t" anchorCtr="0">
            <a:noAutofit/>
          </a:bodyPr>
          <a:lstStyle/>
          <a:p>
            <a:r>
              <a:rPr lang="en-US" dirty="0" smtClean="0">
                <a:latin typeface="Roboto Mono" charset="0"/>
                <a:ea typeface="Roboto Mono" charset="0"/>
                <a:cs typeface="Roboto Mono" charset="0"/>
              </a:rPr>
              <a:t>runtime</a:t>
            </a:r>
            <a:endParaRPr lang="en-US" dirty="0">
              <a:latin typeface="Roboto Mono" charset="0"/>
              <a:ea typeface="Roboto Mono" charset="0"/>
              <a:cs typeface="Roboto Mono" charset="0"/>
            </a:endParaRPr>
          </a:p>
          <a:p>
            <a:r>
              <a:rPr lang="en-US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b="1" dirty="0">
                <a:latin typeface="Roboto Mono" charset="0"/>
                <a:ea typeface="Roboto Mono" charset="0"/>
                <a:cs typeface="Roboto Mono" charset="0"/>
              </a:rPr>
            </a:br>
            <a:r>
              <a:rPr lang="en-US" b="1" dirty="0">
                <a:latin typeface="Roboto Mono" charset="0"/>
                <a:ea typeface="Roboto Mono" charset="0"/>
                <a:cs typeface="Roboto Mono" charset="0"/>
              </a:rPr>
              <a:t>// interpreter is just stuck running</a:t>
            </a:r>
          </a:p>
          <a:p>
            <a:r>
              <a:rPr lang="en-US" b="1" dirty="0">
                <a:latin typeface="Roboto Mono" charset="0"/>
                <a:ea typeface="Roboto Mono" charset="0"/>
                <a:cs typeface="Roboto Mono" charset="0"/>
              </a:rPr>
              <a:t/>
            </a:r>
            <a:br>
              <a:rPr lang="en-US" b="1" dirty="0">
                <a:latin typeface="Roboto Mono" charset="0"/>
                <a:ea typeface="Roboto Mono" charset="0"/>
                <a:cs typeface="Roboto Mono" charset="0"/>
              </a:rPr>
            </a:br>
            <a:endParaRPr lang="en-US" b="1" dirty="0">
              <a:latin typeface="Roboto Mono" charset="0"/>
              <a:ea typeface="Roboto Mono" charset="0"/>
              <a:cs typeface="Roboto Mono" charset="0"/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49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48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Intellectual Property Protection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81999" y="2499709"/>
            <a:ext cx="9555801" cy="3837524"/>
            <a:chOff x="1280160" y="2562318"/>
            <a:chExt cx="9150881" cy="383752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5195" y="3426505"/>
              <a:ext cx="1442878" cy="17555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0086" y="3426505"/>
              <a:ext cx="1442878" cy="17555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7436" y="4026493"/>
              <a:ext cx="833287" cy="55552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087524" y="5384179"/>
              <a:ext cx="31982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Alice</a:t>
              </a:r>
            </a:p>
            <a:p>
              <a:pPr algn="ctr"/>
              <a:endParaRPr lang="en-US" sz="1200" dirty="0">
                <a:latin typeface="Montserrat" charset="0"/>
                <a:ea typeface="Montserrat" charset="0"/>
                <a:cs typeface="Montserrat" charset="0"/>
              </a:endParaRPr>
            </a:p>
            <a:p>
              <a:pPr algn="ctr"/>
              <a:r>
                <a:rPr lang="en-US" sz="1200" b="1" dirty="0" smtClean="0">
                  <a:latin typeface="Montserrat" charset="0"/>
                  <a:ea typeface="Montserrat" charset="0"/>
                  <a:cs typeface="Montserrat" charset="0"/>
                </a:rPr>
                <a:t>Software Developer</a:t>
              </a:r>
            </a:p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Sells her software over the Internet</a:t>
              </a:r>
              <a:endParaRPr lang="en-US" sz="12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92009" y="5384179"/>
              <a:ext cx="41390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Bob</a:t>
              </a:r>
            </a:p>
            <a:p>
              <a:pPr algn="ctr"/>
              <a:endParaRPr lang="en-US" sz="1200" dirty="0" smtClean="0">
                <a:latin typeface="Montserrat" charset="0"/>
                <a:ea typeface="Montserrat" charset="0"/>
                <a:cs typeface="Montserrat" charset="0"/>
              </a:endParaRPr>
            </a:p>
            <a:p>
              <a:pPr algn="ctr"/>
              <a:r>
                <a:rPr lang="en-US" sz="1200" b="1" dirty="0" smtClean="0">
                  <a:latin typeface="Montserrat" charset="0"/>
                  <a:ea typeface="Montserrat" charset="0"/>
                  <a:cs typeface="Montserrat" charset="0"/>
                </a:rPr>
                <a:t>Reverse Engineer</a:t>
              </a:r>
            </a:p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Wants algorithms and data structures</a:t>
              </a:r>
            </a:p>
            <a:p>
              <a:pPr algn="ctr"/>
              <a:r>
                <a:rPr lang="en-US" sz="1200" dirty="0" smtClean="0">
                  <a:latin typeface="Montserrat" charset="0"/>
                  <a:ea typeface="Montserrat" charset="0"/>
                  <a:cs typeface="Montserrat" charset="0"/>
                </a:rPr>
                <a:t>Does not need to revert back to original source code</a:t>
              </a:r>
              <a:endParaRPr lang="en-US" sz="12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448" y="2562318"/>
              <a:ext cx="1668937" cy="127734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280160" y="2967083"/>
              <a:ext cx="1606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004987"/>
                  </a:solidFill>
                  <a:latin typeface="Montserrat" charset="0"/>
                  <a:ea typeface="Montserrat" charset="0"/>
                  <a:cs typeface="Montserrat" charset="0"/>
                </a:rPr>
                <a:t>Legal or Technical Protection?</a:t>
              </a:r>
              <a:endParaRPr lang="en-US" sz="1200" dirty="0">
                <a:solidFill>
                  <a:srgbClr val="0049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22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5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479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62987" y="2145425"/>
            <a:ext cx="11266026" cy="2567151"/>
            <a:chOff x="462987" y="1849703"/>
            <a:chExt cx="11266026" cy="2567151"/>
          </a:xfrm>
        </p:grpSpPr>
        <p:sp>
          <p:nvSpPr>
            <p:cNvPr id="3" name="TextBox 2"/>
            <p:cNvSpPr txBox="1"/>
            <p:nvPr/>
          </p:nvSpPr>
          <p:spPr>
            <a:xfrm>
              <a:off x="462987" y="1849703"/>
              <a:ext cx="112660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0" dirty="0" smtClean="0">
                  <a:solidFill>
                    <a:schemeClr val="bg1">
                      <a:lumMod val="95000"/>
                    </a:schemeClr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Conclusions</a:t>
              </a:r>
              <a:endPara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0882" y="3373309"/>
              <a:ext cx="5730238" cy="48578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14477" y="3437020"/>
              <a:ext cx="5224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55E6D"/>
                  </a:solidFill>
                  <a:latin typeface="Montserrat" charset="0"/>
                  <a:ea typeface="Montserrat" charset="0"/>
                  <a:cs typeface="Montserrat" charset="0"/>
                </a:rPr>
                <a:t>Part 5</a:t>
              </a:r>
              <a:endParaRPr lang="en-US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9600" y="4226354"/>
              <a:ext cx="812800" cy="190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7438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Conclusions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Shape 309"/>
          <p:cNvSpPr txBox="1"/>
          <p:nvPr/>
        </p:nvSpPr>
        <p:spPr>
          <a:xfrm>
            <a:off x="666402" y="2500247"/>
            <a:ext cx="11188713" cy="4035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Software Protections is a complex subject! 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endParaRPr lang="en-US" sz="2000" b="1" dirty="0" smtClean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How </a:t>
            </a:r>
            <a:r>
              <a:rPr lang="en-US" sz="20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can </a:t>
            </a:r>
            <a:r>
              <a:rPr lang="en-US" sz="20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a security practitioner know </a:t>
            </a:r>
            <a:r>
              <a:rPr lang="en-US" sz="20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the strength of the JavaScript software protection?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dirty="0">
                <a:latin typeface="Montserrat" charset="0"/>
                <a:ea typeface="Montserrat" charset="0"/>
                <a:cs typeface="Montserrat" charset="0"/>
                <a:sym typeface="Lato"/>
              </a:rPr>
              <a:t>JavaScript is very complex and its very tricky to know </a:t>
            </a:r>
            <a:r>
              <a:rPr lang="en-US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this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Lots of </a:t>
            </a:r>
            <a:r>
              <a:rPr lang="en-US" dirty="0" err="1" smtClean="0">
                <a:latin typeface="Montserrat" charset="0"/>
                <a:ea typeface="Montserrat" charset="0"/>
                <a:cs typeface="Montserrat" charset="0"/>
                <a:sym typeface="Lato"/>
              </a:rPr>
              <a:t>deobfuscation</a:t>
            </a:r>
            <a:r>
              <a:rPr lang="en-US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 and optimization techniques to master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Intuitively we judge a protection strength based on its </a:t>
            </a:r>
            <a:r>
              <a:rPr lang="en-US" i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potency</a:t>
            </a:r>
            <a:r>
              <a:rPr lang="en-US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, not its </a:t>
            </a:r>
            <a:r>
              <a:rPr lang="en-US" i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resilience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endParaRPr lang="en-US" i="1" dirty="0" smtClean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Where should we start?</a:t>
            </a:r>
            <a:endParaRPr lang="en-US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endParaRPr lang="en-US" sz="2000" b="1" dirty="0"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51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8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Conclusions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2" name="Shape 309"/>
          <p:cNvSpPr txBox="1"/>
          <p:nvPr/>
        </p:nvSpPr>
        <p:spPr>
          <a:xfrm>
            <a:off x="666402" y="2500247"/>
            <a:ext cx="11188713" cy="4035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4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We </a:t>
            </a:r>
            <a:r>
              <a:rPr lang="en-US" sz="2400" b="1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are proposing </a:t>
            </a:r>
            <a:r>
              <a:rPr lang="en-US" sz="2400" b="1" dirty="0">
                <a:latin typeface="Montserrat" charset="0"/>
                <a:ea typeface="Montserrat" charset="0"/>
                <a:cs typeface="Montserrat" charset="0"/>
                <a:sym typeface="Lato"/>
              </a:rPr>
              <a:t>a methodology to measure it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dirty="0">
                <a:latin typeface="Montserrat" charset="0"/>
                <a:ea typeface="Montserrat" charset="0"/>
                <a:cs typeface="Montserrat" charset="0"/>
                <a:sym typeface="Lato"/>
              </a:rPr>
              <a:t>Inspired by the MSTG and MASVS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dirty="0">
                <a:latin typeface="Montserrat" charset="0"/>
                <a:ea typeface="Montserrat" charset="0"/>
                <a:cs typeface="Montserrat" charset="0"/>
                <a:sym typeface="Lato"/>
              </a:rPr>
              <a:t>Specific to JavaScript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dirty="0">
                <a:latin typeface="Montserrat" charset="0"/>
                <a:ea typeface="Montserrat" charset="0"/>
                <a:cs typeface="Montserrat" charset="0"/>
                <a:sym typeface="Lato"/>
              </a:rPr>
              <a:t>Outcomes: checklist, this talk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endParaRPr lang="en-US" sz="2000" dirty="0" smtClean="0">
              <a:latin typeface="Montserrat" charset="0"/>
              <a:ea typeface="Montserrat" charset="0"/>
              <a:cs typeface="Montserrat" charset="0"/>
              <a:sym typeface="Lato"/>
            </a:endParaRP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Where </a:t>
            </a:r>
            <a:r>
              <a:rPr lang="en-US" sz="2000" dirty="0">
                <a:latin typeface="Montserrat" charset="0"/>
                <a:ea typeface="Montserrat" charset="0"/>
                <a:cs typeface="Montserrat" charset="0"/>
                <a:sym typeface="Lato"/>
              </a:rPr>
              <a:t>should we take this? </a:t>
            </a:r>
            <a:r>
              <a:rPr lang="en-US" sz="2000" dirty="0" smtClean="0">
                <a:latin typeface="Montserrat" charset="0"/>
                <a:ea typeface="Montserrat" charset="0"/>
                <a:cs typeface="Montserrat" charset="0"/>
                <a:sym typeface="Lato"/>
              </a:rPr>
              <a:t>Feedback needed!</a:t>
            </a:r>
          </a:p>
          <a:p>
            <a:pPr lvl="0">
              <a:lnSpc>
                <a:spcPct val="150000"/>
              </a:lnSpc>
              <a:buClr>
                <a:schemeClr val="tx1"/>
              </a:buClr>
              <a:buSzPct val="100000"/>
            </a:pPr>
            <a:r>
              <a:rPr lang="en-US" sz="20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https</a:t>
            </a:r>
            <a:r>
              <a:rPr lang="en-US" sz="20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://</a:t>
            </a:r>
            <a:r>
              <a:rPr lang="en-US" sz="2000" dirty="0" err="1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github.com</a:t>
            </a:r>
            <a:r>
              <a:rPr lang="en-US" sz="20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2000" dirty="0" err="1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pfortuna</a:t>
            </a:r>
            <a:r>
              <a:rPr lang="en-US" sz="20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/</a:t>
            </a:r>
            <a:r>
              <a:rPr lang="en-US" sz="2000" dirty="0" err="1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javascript</a:t>
            </a:r>
            <a:r>
              <a:rPr lang="en-US" sz="2000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-software-protections-</a:t>
            </a:r>
            <a:r>
              <a:rPr lang="en-US" sz="2000" dirty="0" smtClean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  <a:sym typeface="Lato"/>
              </a:rPr>
              <a:t>checklist</a:t>
            </a:r>
            <a:endParaRPr lang="en-US" sz="2000" dirty="0">
              <a:solidFill>
                <a:srgbClr val="057FAF"/>
              </a:solidFill>
              <a:latin typeface="Montserrat" charset="0"/>
              <a:ea typeface="Montserrat" charset="0"/>
              <a:cs typeface="Montserrat" charset="0"/>
              <a:sym typeface="Lato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52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07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62987" y="2145425"/>
            <a:ext cx="11266026" cy="2567151"/>
            <a:chOff x="462987" y="1849703"/>
            <a:chExt cx="11266026" cy="2567151"/>
          </a:xfrm>
        </p:grpSpPr>
        <p:sp>
          <p:nvSpPr>
            <p:cNvPr id="3" name="TextBox 2"/>
            <p:cNvSpPr txBox="1"/>
            <p:nvPr/>
          </p:nvSpPr>
          <p:spPr>
            <a:xfrm>
              <a:off x="462987" y="1849703"/>
              <a:ext cx="1126602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0" dirty="0" smtClean="0">
                  <a:solidFill>
                    <a:schemeClr val="bg1">
                      <a:lumMod val="95000"/>
                    </a:schemeClr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Thank You!</a:t>
              </a:r>
              <a:endPara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0882" y="3373309"/>
              <a:ext cx="5730238" cy="48578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514477" y="3437020"/>
              <a:ext cx="5224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55E6D"/>
                  </a:solidFill>
                  <a:latin typeface="Montserrat" charset="0"/>
                  <a:ea typeface="Montserrat" charset="0"/>
                  <a:cs typeface="Montserrat" charset="0"/>
                </a:rPr>
                <a:t>@</a:t>
              </a:r>
              <a:r>
                <a:rPr lang="en-US" dirty="0" err="1" smtClean="0">
                  <a:solidFill>
                    <a:srgbClr val="055E6D"/>
                  </a:solidFill>
                  <a:latin typeface="Montserrat" charset="0"/>
                  <a:ea typeface="Montserrat" charset="0"/>
                  <a:cs typeface="Montserrat" charset="0"/>
                </a:rPr>
                <a:t>pedrofortuna</a:t>
              </a:r>
              <a:endParaRPr lang="en-US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9600" y="4226354"/>
              <a:ext cx="812800" cy="19050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1739900" y="5803993"/>
            <a:ext cx="8674103" cy="549071"/>
            <a:chOff x="3230882" y="3310020"/>
            <a:chExt cx="5798153" cy="54907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0882" y="3373309"/>
              <a:ext cx="5730238" cy="48578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366711" y="3310020"/>
              <a:ext cx="566232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chemeClr val="tx1"/>
                </a:buClr>
                <a:buSzPct val="100000"/>
              </a:pPr>
              <a:r>
                <a:rPr lang="en-US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https://</a:t>
              </a:r>
              <a:r>
                <a:rPr lang="en-US" dirty="0" err="1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github.com</a:t>
              </a:r>
              <a:r>
                <a:rPr lang="en-US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/</a:t>
              </a:r>
              <a:r>
                <a:rPr lang="en-US" dirty="0" err="1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pfortuna</a:t>
              </a:r>
              <a:r>
                <a:rPr lang="en-US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/</a:t>
              </a:r>
              <a:r>
                <a:rPr lang="en-US" dirty="0" err="1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javascript</a:t>
              </a:r>
              <a:r>
                <a:rPr lang="en-US" dirty="0">
                  <a:solidFill>
                    <a:srgbClr val="057FAF"/>
                  </a:solidFill>
                  <a:latin typeface="Montserrat" charset="0"/>
                  <a:ea typeface="Montserrat" charset="0"/>
                  <a:cs typeface="Montserrat" charset="0"/>
                  <a:sym typeface="Lato"/>
                </a:rPr>
                <a:t>-software-protections-checklist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01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7567" y="1652718"/>
            <a:ext cx="39501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Intellectual Property Protection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43775" y="3683727"/>
            <a:ext cx="3137057" cy="2619687"/>
            <a:chOff x="667566" y="3706717"/>
            <a:chExt cx="3137057" cy="2619687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745" y="4570904"/>
              <a:ext cx="1442878" cy="17555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998" y="3706717"/>
              <a:ext cx="1668937" cy="127734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67566" y="3983466"/>
              <a:ext cx="16066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004987"/>
                  </a:solidFill>
                  <a:latin typeface="Montserrat" charset="0"/>
                  <a:ea typeface="Montserrat" charset="0"/>
                  <a:cs typeface="Montserrat" charset="0"/>
                </a:rPr>
                <a:t>?</a:t>
              </a:r>
              <a:endParaRPr lang="en-US" sz="3200" b="1" dirty="0">
                <a:solidFill>
                  <a:srgbClr val="0049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611606100"/>
              </p:ext>
            </p:extLst>
          </p:nvPr>
        </p:nvGraphicFramePr>
        <p:xfrm>
          <a:off x="4383024" y="2155435"/>
          <a:ext cx="7808976" cy="4147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6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58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7566" y="2698095"/>
            <a:ext cx="9632134" cy="418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Obfuscation</a:t>
            </a:r>
          </a:p>
          <a:p>
            <a:pPr>
              <a:lnSpc>
                <a:spcPct val="150000"/>
              </a:lnSpc>
            </a:pP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“</a:t>
            </a: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transforms a program into a form that is </a:t>
            </a:r>
            <a:r>
              <a:rPr lang="en-US" sz="1400" i="1" u="sng" dirty="0">
                <a:latin typeface="Montserrat" charset="0"/>
                <a:ea typeface="Montserrat" charset="0"/>
                <a:cs typeface="Montserrat" charset="0"/>
              </a:rPr>
              <a:t>more difficult</a:t>
            </a:r>
            <a:r>
              <a:rPr lang="en-US" sz="14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for an adversary to understand or change than the original code” [1]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More Difficult</a:t>
            </a:r>
          </a:p>
          <a:p>
            <a:pPr>
              <a:lnSpc>
                <a:spcPct val="150000"/>
              </a:lnSpc>
            </a:pP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“</a:t>
            </a: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requires more human time, more money, or more computing power to analyze than the original program.”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latin typeface="Montserrat" charset="0"/>
                <a:ea typeface="Montserrat" charset="0"/>
                <a:cs typeface="Montserrat" charset="0"/>
              </a:rPr>
              <a:t>[1] in 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</a:rPr>
              <a:t>Collberg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</a:rPr>
              <a:t>, C., and 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</a:rPr>
              <a:t>Nagra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</a:rPr>
              <a:t>, J., “Surreptitious software: obfuscation, watermarking, and </a:t>
            </a:r>
            <a:r>
              <a:rPr lang="en-US" sz="1200" dirty="0" err="1">
                <a:latin typeface="Montserrat" charset="0"/>
                <a:ea typeface="Montserrat" charset="0"/>
                <a:cs typeface="Montserrat" charset="0"/>
              </a:rPr>
              <a:t>tamperproofing</a:t>
            </a:r>
            <a:r>
              <a:rPr lang="en-US" sz="1200" dirty="0">
                <a:latin typeface="Montserrat" charset="0"/>
                <a:ea typeface="Montserrat" charset="0"/>
                <a:cs typeface="Montserrat" charset="0"/>
              </a:rPr>
              <a:t> for software protection.”, Addison-Wesley Professional, 2010.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 Obfuscation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7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094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7566" y="2527141"/>
            <a:ext cx="818246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Montserrat" charset="0"/>
                <a:ea typeface="Montserrat" charset="0"/>
                <a:cs typeface="Montserrat" charset="0"/>
              </a:rPr>
              <a:t>Lowers the Code Quality in terms of</a:t>
            </a:r>
          </a:p>
          <a:p>
            <a:pPr>
              <a:lnSpc>
                <a:spcPct val="150000"/>
              </a:lnSpc>
            </a:pPr>
            <a:endParaRPr lang="en-US" sz="1400" b="1" dirty="0" smtClean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 smtClean="0">
                <a:latin typeface="Montserrat" charset="0"/>
                <a:ea typeface="Montserrat" charset="0"/>
                <a:cs typeface="Montserrat" charset="0"/>
              </a:rPr>
              <a:t>Readability</a:t>
            </a: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Delay program </a:t>
            </a: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understanding</a:t>
            </a:r>
            <a:endParaRPr lang="en-US" sz="1400" i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Time required to reverse it &gt; program useful </a:t>
            </a: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lifetime</a:t>
            </a:r>
            <a:endParaRPr lang="en-US" sz="1400" i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Resources needed to reverse it &gt; value obtained from reversing it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 smtClean="0">
                <a:latin typeface="Montserrat" charset="0"/>
                <a:ea typeface="Montserrat" charset="0"/>
                <a:cs typeface="Montserrat" charset="0"/>
              </a:rPr>
              <a:t>Maintainability</a:t>
            </a: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Delay program </a:t>
            </a: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modification</a:t>
            </a:r>
            <a:endParaRPr lang="en-US" sz="1400" i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" charset="0"/>
                <a:ea typeface="Montserrat" charset="0"/>
                <a:cs typeface="Montserrat" charset="0"/>
              </a:rPr>
              <a:t>Cost reversing it &gt; cost of developing it from </a:t>
            </a:r>
            <a:r>
              <a:rPr lang="en-US" sz="1400" i="1" dirty="0" smtClean="0">
                <a:latin typeface="Montserrat" charset="0"/>
                <a:ea typeface="Montserrat" charset="0"/>
                <a:cs typeface="Montserrat" charset="0"/>
              </a:rPr>
              <a:t>scratch</a:t>
            </a: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Manually reversing obfuscation is </a:t>
            </a:r>
            <a:r>
              <a:rPr lang="en-US" sz="1400" b="1" u="sng" dirty="0">
                <a:latin typeface="Montserrat" charset="0"/>
                <a:ea typeface="Montserrat" charset="0"/>
                <a:cs typeface="Montserrat" charset="0"/>
              </a:rPr>
              <a:t>always</a:t>
            </a:r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400" b="1" dirty="0" smtClean="0">
                <a:latin typeface="Montserrat" charset="0"/>
                <a:ea typeface="Montserrat" charset="0"/>
                <a:cs typeface="Montserrat" charset="0"/>
              </a:rPr>
              <a:t>possible</a:t>
            </a:r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 Obfuscation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62907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85534" y="394932"/>
            <a:ext cx="9308757" cy="910006"/>
            <a:chOff x="2685534" y="394932"/>
            <a:chExt cx="9308757" cy="910006"/>
          </a:xfrm>
        </p:grpSpPr>
        <p:sp>
          <p:nvSpPr>
            <p:cNvPr id="6" name="TextBox 5"/>
            <p:cNvSpPr txBox="1"/>
            <p:nvPr/>
          </p:nvSpPr>
          <p:spPr>
            <a:xfrm>
              <a:off x="2685534" y="394932"/>
              <a:ext cx="93087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Montserrat Ultra Light" charset="0"/>
                  <a:ea typeface="Montserrat Ultra Light" charset="0"/>
                  <a:cs typeface="Montserrat Ultra Light" charset="0"/>
                </a:rPr>
                <a:t>A methodology for Assessing JavaScript Software Protections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5534" y="959195"/>
              <a:ext cx="2895600" cy="345743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782222" y="972904"/>
              <a:ext cx="26300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Pedro Fortuna</a:t>
              </a:r>
              <a:endPara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67566" y="1652719"/>
            <a:ext cx="10856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Code Obfuscation Example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1" name="Shape 278"/>
          <p:cNvSpPr txBox="1"/>
          <p:nvPr/>
        </p:nvSpPr>
        <p:spPr>
          <a:xfrm>
            <a:off x="739717" y="6092412"/>
            <a:ext cx="2776578" cy="546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smtClean="0">
                <a:latin typeface="Montserrat" charset="0"/>
                <a:ea typeface="Montserrat" charset="0"/>
                <a:cs typeface="Montserrat" charset="0"/>
              </a:rPr>
              <a:t>Source</a:t>
            </a:r>
            <a:endParaRPr sz="1200" b="1" dirty="0">
              <a:latin typeface="Montserrat" charset="0"/>
              <a:ea typeface="Montserrat" charset="0"/>
              <a:cs typeface="Montserrat" charset="0"/>
            </a:endParaRPr>
          </a:p>
          <a:p>
            <a:pPr marL="0" lv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 dirty="0">
                <a:solidFill>
                  <a:srgbClr val="004987"/>
                </a:solidFill>
                <a:latin typeface="Montserrat" charset="0"/>
                <a:ea typeface="Montserrat" charset="0"/>
                <a:cs typeface="Montserrat" charset="0"/>
                <a:hlinkClick r:id="rId5"/>
              </a:rPr>
              <a:t>http://plnkr.co/edit/osF9YRih8ucblO98VqXI</a:t>
            </a:r>
            <a:endParaRPr sz="900" dirty="0">
              <a:solidFill>
                <a:srgbClr val="004987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Shape 279"/>
          <p:cNvSpPr txBox="1"/>
          <p:nvPr/>
        </p:nvSpPr>
        <p:spPr>
          <a:xfrm>
            <a:off x="4709854" y="6092412"/>
            <a:ext cx="2769966" cy="5023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smtClean="0">
                <a:latin typeface="Montserrat" charset="0"/>
                <a:ea typeface="Montserrat" charset="0"/>
                <a:cs typeface="Montserrat" charset="0"/>
              </a:rPr>
              <a:t>Obfuscated</a:t>
            </a:r>
            <a:endParaRPr sz="1200" b="1" dirty="0">
              <a:latin typeface="Montserrat" charset="0"/>
              <a:ea typeface="Montserrat" charset="0"/>
              <a:cs typeface="Montserrat" charset="0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 dirty="0">
                <a:solidFill>
                  <a:schemeClr val="hlink"/>
                </a:solidFill>
                <a:latin typeface="Montserrat" charset="0"/>
                <a:ea typeface="Montserrat" charset="0"/>
                <a:cs typeface="Montserrat" charset="0"/>
                <a:hlinkClick r:id="rId6"/>
              </a:rPr>
              <a:t>http://plnkr.co/edit/lyVeqhOZmjCR7Pd24A5r</a:t>
            </a:r>
            <a:endParaRPr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79"/>
          <p:cNvSpPr txBox="1"/>
          <p:nvPr/>
        </p:nvSpPr>
        <p:spPr>
          <a:xfrm>
            <a:off x="8647541" y="6092412"/>
            <a:ext cx="2828402" cy="517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 smtClean="0">
                <a:latin typeface="Montserrat" charset="0"/>
                <a:ea typeface="Montserrat" charset="0"/>
                <a:cs typeface="Montserrat" charset="0"/>
              </a:rPr>
              <a:t>Beautified</a:t>
            </a:r>
            <a:endParaRPr sz="1200" b="1" dirty="0">
              <a:latin typeface="Montserrat" charset="0"/>
              <a:ea typeface="Montserrat" charset="0"/>
              <a:cs typeface="Montserrat" charset="0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u="sng" dirty="0" smtClean="0">
                <a:solidFill>
                  <a:schemeClr val="hlink"/>
                </a:solidFill>
                <a:latin typeface="Montserrat" charset="0"/>
                <a:ea typeface="Montserrat" charset="0"/>
                <a:cs typeface="Montserrat" charset="0"/>
                <a:hlinkClick r:id="rId7"/>
              </a:rPr>
              <a:t>http://plnkr.co/edit/xF9ZOm4NhaRA7ocBdLwv</a:t>
            </a:r>
            <a:endParaRPr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16" name="Picture 15" descr="Screen Shot 2018-02-20 at 10.13.4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34" y="2624458"/>
            <a:ext cx="3212006" cy="3245638"/>
          </a:xfrm>
          <a:prstGeom prst="rect">
            <a:avLst/>
          </a:prstGeom>
        </p:spPr>
      </p:pic>
      <p:pic>
        <p:nvPicPr>
          <p:cNvPr id="17" name="Picture 16" descr="Screen Shot 2018-02-20 at 10.14.20.pn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5" b="11282"/>
          <a:stretch/>
        </p:blipFill>
        <p:spPr>
          <a:xfrm>
            <a:off x="8455739" y="2624715"/>
            <a:ext cx="3212006" cy="3242510"/>
          </a:xfrm>
          <a:prstGeom prst="rect">
            <a:avLst/>
          </a:prstGeom>
        </p:spPr>
      </p:pic>
      <p:pic>
        <p:nvPicPr>
          <p:cNvPr id="18" name="Picture 17" descr="Screen Shot 2018-02-20 at 10.12.48.p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68" b="16168"/>
          <a:stretch/>
        </p:blipFill>
        <p:spPr>
          <a:xfrm>
            <a:off x="522093" y="2644875"/>
            <a:ext cx="3211826" cy="3242508"/>
          </a:xfrm>
          <a:prstGeom prst="rect">
            <a:avLst/>
          </a:prstGeom>
        </p:spPr>
      </p:pic>
      <p:sp>
        <p:nvSpPr>
          <p:cNvPr id="2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251091" y="6356350"/>
            <a:ext cx="2743200" cy="365125"/>
          </a:xfrm>
        </p:spPr>
        <p:txBody>
          <a:bodyPr/>
          <a:lstStyle/>
          <a:p>
            <a:r>
              <a:rPr lang="en-US" sz="1400" dirty="0" smtClean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9</a:t>
            </a:r>
            <a:endParaRPr lang="en-US" sz="1400" dirty="0">
              <a:solidFill>
                <a:srgbClr val="055E6D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419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</TotalTime>
  <Words>3790</Words>
  <Application>Microsoft Macintosh PowerPoint</Application>
  <PresentationFormat>Custom</PresentationFormat>
  <Paragraphs>714</Paragraphs>
  <Slides>53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Pedro Fortuna</cp:lastModifiedBy>
  <cp:revision>272</cp:revision>
  <dcterms:created xsi:type="dcterms:W3CDTF">2017-09-12T15:05:14Z</dcterms:created>
  <dcterms:modified xsi:type="dcterms:W3CDTF">2018-07-17T14:14:22Z</dcterms:modified>
</cp:coreProperties>
</file>