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57" r:id="rId3"/>
    <p:sldId id="262" r:id="rId4"/>
    <p:sldId id="308" r:id="rId5"/>
    <p:sldId id="263" r:id="rId6"/>
    <p:sldId id="264" r:id="rId7"/>
    <p:sldId id="265" r:id="rId8"/>
    <p:sldId id="280" r:id="rId9"/>
    <p:sldId id="266" r:id="rId10"/>
    <p:sldId id="267" r:id="rId11"/>
    <p:sldId id="295" r:id="rId12"/>
    <p:sldId id="291" r:id="rId13"/>
    <p:sldId id="281" r:id="rId14"/>
    <p:sldId id="296" r:id="rId15"/>
    <p:sldId id="292" r:id="rId16"/>
    <p:sldId id="297" r:id="rId17"/>
    <p:sldId id="298" r:id="rId18"/>
    <p:sldId id="299" r:id="rId19"/>
    <p:sldId id="293" r:id="rId20"/>
    <p:sldId id="282" r:id="rId21"/>
    <p:sldId id="269" r:id="rId22"/>
    <p:sldId id="290" r:id="rId23"/>
    <p:sldId id="311" r:id="rId24"/>
    <p:sldId id="283" r:id="rId25"/>
    <p:sldId id="270" r:id="rId26"/>
    <p:sldId id="271" r:id="rId27"/>
    <p:sldId id="309" r:id="rId28"/>
    <p:sldId id="300" r:id="rId29"/>
    <p:sldId id="301" r:id="rId30"/>
    <p:sldId id="273" r:id="rId31"/>
    <p:sldId id="272" r:id="rId32"/>
    <p:sldId id="306" r:id="rId33"/>
    <p:sldId id="312" r:id="rId34"/>
    <p:sldId id="313" r:id="rId35"/>
    <p:sldId id="307" r:id="rId36"/>
    <p:sldId id="314" r:id="rId37"/>
    <p:sldId id="284" r:id="rId38"/>
    <p:sldId id="27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dullah Munawar" initials="AM" lastIdx="1" clrIdx="0">
    <p:extLst>
      <p:ext uri="{19B8F6BF-5375-455C-9EA6-DF929625EA0E}">
        <p15:presenceInfo xmlns:p15="http://schemas.microsoft.com/office/powerpoint/2012/main" userId="71a48556-562e-4c93-87c0-55e87c042f5c" providerId="Windows Live"/>
      </p:ext>
    </p:extLst>
  </p:cmAuthor>
  <p:cmAuthor id="2" name="jack.mannino@nvisium.com" initials="ja" lastIdx="11" clrIdx="1">
    <p:extLst>
      <p:ext uri="{19B8F6BF-5375-455C-9EA6-DF929625EA0E}">
        <p15:presenceInfo xmlns:p15="http://schemas.microsoft.com/office/powerpoint/2012/main" userId="S::urn:spo:guest#jack.mannino@nvisium.com::" providerId="AD"/>
      </p:ext>
    </p:extLst>
  </p:cmAuthor>
  <p:cmAuthor id="3" name="Abdullah Munawar" initials="AM [2]" lastIdx="3" clrIdx="2">
    <p:extLst>
      <p:ext uri="{19B8F6BF-5375-455C-9EA6-DF929625EA0E}">
        <p15:presenceInfo xmlns:p15="http://schemas.microsoft.com/office/powerpoint/2012/main" userId="S::abdullah.munawar@nvisium.onmicrosoft.com::71a48556-562e-4c93-87c0-55e87c042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8C3C4"/>
    <a:srgbClr val="057FAF"/>
    <a:srgbClr val="055E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54D161-5382-491C-AD28-F3FEEE165DEF}" v="30" dt="2018-07-06T12:03:02.385"/>
    <p1510:client id="{3D02BA35-6C4F-4CD9-B2DB-30DDCDCBDACE}" v="40" dt="2018-07-06T11:03:18.473"/>
    <p1510:client id="{D255FF76-A0DC-4DC6-841A-7C443521A875}" v="124" dt="2018-07-06T12:04:47.949"/>
    <p1510:client id="{0583A8A4-7B3D-4AD8-A85F-D5D6838314D4}" v="3" dt="2018-07-06T10:53:28.638"/>
    <p1510:client id="{ED671EC5-1EE6-483F-AEE5-C7AC286BA80F}" v="15" dt="2018-07-05T19:49:40.426"/>
    <p1510:client id="{11698CA3-4328-4490-B8C7-793A3E9B257B}" v="153" dt="2018-07-06T12:02:04.447"/>
    <p1510:client id="{20D49D46-A768-4D95-86AF-8E7B4F842641}" v="58" dt="2018-07-06T11:29:49.652"/>
    <p1510:client id="{C1483587-63BC-4253-B46D-890786BBC0E9}" v="132" dt="2018-07-06T11:45:41.293"/>
    <p1510:client id="{2DB21B4D-77CB-4C89-99D1-FF328F9FA969}" v="63" dt="2018-07-05T19:10:54.089"/>
    <p1510:client id="{473F492A-D00F-42BF-B0EF-8AA57E83A4AF}" v="47" dt="2018-07-05T19:18:23.311"/>
    <p1510:client id="{9682D9C6-4F37-4244-A52B-78D4B2323076}" v="84" dt="2018-07-05T18:25:24.937"/>
    <p1510:client id="{02E6866C-F636-4FB2-B369-5F378ADC5091}" v="294" dt="2018-07-06T12:25:48.190"/>
    <p1510:client id="{0A41E8B9-5C88-4718-811D-053448385A03}" v="41" dt="2018-07-05T18:31:40.092"/>
    <p1510:client id="{79658E49-1C3A-4551-B25C-EFB8159FEDB6}" v="447" dt="2018-07-06T12:29:09.088"/>
    <p1510:client id="{0F198746-28AF-4C2D-83C1-A1923D16A56F}" v="16" dt="2018-07-05T17:40:58.345"/>
    <p1510:client id="{815F6EEE-13E2-4D2A-B972-D1A9AB8AA3A4}" v="425" dt="2018-07-06T11:28:52.971"/>
    <p1510:client id="{D9119BF6-5062-42A2-8E38-89C46E291256}" v="5" dt="2018-07-06T11:34:40.135"/>
    <p1510:client id="{DEC8C11A-40D5-4084-98CB-502E0DF20D4A}" v="87" dt="2018-07-05T19:48:02.778"/>
    <p1510:client id="{D140309B-EA3F-48C0-B158-1776318228E4}" v="21" dt="2018-07-05T17:45:10.569"/>
    <p1510:client id="{94CDC6A6-A8F2-4343-AE26-F27AF0D6B09C}" v="656" dt="2018-07-05T18:34:39.722"/>
    <p1510:client id="{2D23C7F3-2F2F-4901-B571-371A749DF16D}" v="161" dt="2018-07-06T11:42:58.632"/>
    <p1510:client id="{90D9EC76-84E9-4D6D-9C61-B3A6E7F1C117}" v="3" dt="2018-07-05T18:26:55.150"/>
    <p1510:client id="{25608620-3B6B-4BAB-91B4-EC34368DEAE0}" v="3" dt="2018-07-05T18:00:31.726"/>
    <p1510:client id="{5AAE2458-B597-4323-8456-9D7230404329}" v="559" dt="2018-07-06T11:17:51.859"/>
    <p1510:client id="{BB914DC6-42F6-45EB-83D5-4D57DC8A92FB}" v="7" dt="2018-07-05T16:31:09.560"/>
    <p1510:client id="{21119AE2-0FFD-4A87-ABB8-A07644B32B8D}" v="1" dt="2018-07-05T16:27:56.560"/>
    <p1510:client id="{859C657A-D49B-497C-A698-4E88BECC9988}" v="13" dt="2018-07-05T15:03:50.006"/>
    <p1510:client id="{F5816579-5F84-435A-AFC1-E2119FE5B331}" v="170" dt="2018-07-06T11:08:44.855"/>
    <p1510:client id="{B3B339DA-DB63-40D1-85A7-680467AFAE2F}" v="57" dt="2018-07-06T11:11:28.825"/>
    <p1510:client id="{B73A2A56-E394-446C-97AA-8B6B1ECD008F}" v="4" dt="2018-07-05T16:43:04.633"/>
    <p1510:client id="{D93BCDDD-9A15-47BF-BECF-342633C57303}" v="30" dt="2018-07-06T12:09:35.712"/>
    <p1510:client id="{87FCE8CB-2710-4671-8470-30CC2F7D60E1}" v="1" dt="2018-07-05T18:41:20.963"/>
    <p1510:client id="{08B4A08B-CC38-464F-B66A-97D3A9726694}" v="274" dt="2018-07-05T15:35:53.936"/>
    <p1510:client id="{A2950BD2-695A-4AAE-94E0-E3137299F262}" v="170" dt="2018-07-05T13:07:27.841"/>
    <p1510:client id="{ADAF711A-2AF8-45EA-AA02-98F00028972F}" v="1" dt="2018-07-05T17:49:28.311"/>
    <p1510:client id="{066E0C25-4ED9-4CFF-9377-F542B451A8BF}" v="3" dt="2018-07-05T13:09:05.205"/>
    <p1510:client id="{073A7FE5-33EE-4094-BFF3-790820DC4077}" v="353" dt="2018-07-06T12:15:44.808"/>
    <p1510:client id="{0E89E1BA-5E99-41A3-9B4C-5D8EA6648F8E}" v="24" dt="2018-07-06T10:54:49.678"/>
    <p1510:client id="{5E21D683-E98B-464B-A109-F6ED4086848B}" v="2" dt="2018-07-05T17:03:03.397"/>
    <p1510:client id="{0A97738A-5AEF-4FAC-A63E-C04D6E99D889}" v="105" dt="2018-07-06T10:59:39.518"/>
    <p1510:client id="{FAB0E6CF-D9F0-46AE-BAED-E6585455D55C}" v="228" dt="2018-07-06T11:39:24.9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68132"/>
  </p:normalViewPr>
  <p:slideViewPr>
    <p:cSldViewPr snapToGrid="0">
      <p:cViewPr varScale="1">
        <p:scale>
          <a:sx n="84" d="100"/>
          <a:sy n="84" d="100"/>
        </p:scale>
        <p:origin x="1624" y="1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B1B0C5-CE38-4AE9-9549-DC462391B0EF}" type="doc">
      <dgm:prSet loTypeId="urn:microsoft.com/office/officeart/2005/8/layout/hProcess9" loCatId="process" qsTypeId="urn:microsoft.com/office/officeart/2005/8/quickstyle/simple1" qsCatId="simple" csTypeId="urn:microsoft.com/office/officeart/2005/8/colors/accent1_4" csCatId="accent1" phldr="1"/>
      <dgm:spPr/>
    </dgm:pt>
    <dgm:pt modelId="{055B8AB6-F52D-40BD-B7BE-1DFF7F85644E}">
      <dgm:prSet phldrT="[Text]"/>
      <dgm:spPr/>
      <dgm:t>
        <a:bodyPr/>
        <a:lstStyle/>
        <a:p>
          <a:r>
            <a:rPr lang="en-US">
              <a:cs typeface="Calibri Light"/>
            </a:rPr>
            <a:t>Design</a:t>
          </a:r>
        </a:p>
      </dgm:t>
    </dgm:pt>
    <dgm:pt modelId="{55B85648-7145-4846-99C4-5FDA3CF58564}" type="parTrans" cxnId="{DFEF0073-F169-41CA-969A-9DC5356B77FE}">
      <dgm:prSet/>
      <dgm:spPr/>
    </dgm:pt>
    <dgm:pt modelId="{351884CF-2974-4BCA-AAEB-0A606E67F3EA}" type="sibTrans" cxnId="{DFEF0073-F169-41CA-969A-9DC5356B77FE}">
      <dgm:prSet/>
      <dgm:spPr/>
    </dgm:pt>
    <dgm:pt modelId="{CE7C2E72-EC43-416E-802D-AC2561BB9A78}">
      <dgm:prSet phldrT="[Text]"/>
      <dgm:spPr/>
      <dgm:t>
        <a:bodyPr/>
        <a:lstStyle/>
        <a:p>
          <a:r>
            <a:rPr lang="en-US">
              <a:cs typeface="Calibri Light"/>
            </a:rPr>
            <a:t>Build</a:t>
          </a:r>
        </a:p>
      </dgm:t>
    </dgm:pt>
    <dgm:pt modelId="{8DDE5D93-8BB2-42AA-B7E6-D4F59CD054FE}" type="parTrans" cxnId="{129BDDBD-42BA-4195-B738-B0EBEF51D19F}">
      <dgm:prSet/>
      <dgm:spPr/>
    </dgm:pt>
    <dgm:pt modelId="{E6AF0303-6FE8-4B1F-B620-CEC06D2CDE8F}" type="sibTrans" cxnId="{129BDDBD-42BA-4195-B738-B0EBEF51D19F}">
      <dgm:prSet/>
      <dgm:spPr/>
    </dgm:pt>
    <dgm:pt modelId="{78EEE071-16C5-4574-A627-974D00448760}">
      <dgm:prSet phldrT="[Text]"/>
      <dgm:spPr/>
      <dgm:t>
        <a:bodyPr/>
        <a:lstStyle/>
        <a:p>
          <a:r>
            <a:rPr lang="en-US">
              <a:cs typeface="Calibri Light"/>
            </a:rPr>
            <a:t>Ship</a:t>
          </a:r>
        </a:p>
      </dgm:t>
    </dgm:pt>
    <dgm:pt modelId="{90DB201E-1DEE-4D38-9416-A13052A17AA8}" type="parTrans" cxnId="{E48DEA3F-C3BB-4185-886B-655F676486FB}">
      <dgm:prSet/>
      <dgm:spPr/>
    </dgm:pt>
    <dgm:pt modelId="{F0DA663C-447F-481D-90CB-E67A2B3BB32B}" type="sibTrans" cxnId="{E48DEA3F-C3BB-4185-886B-655F676486FB}">
      <dgm:prSet/>
      <dgm:spPr/>
    </dgm:pt>
    <dgm:pt modelId="{5769BF11-44F6-40F1-A4E0-BBC828E176B3}">
      <dgm:prSet phldrT="[Text]"/>
      <dgm:spPr/>
      <dgm:t>
        <a:bodyPr/>
        <a:lstStyle/>
        <a:p>
          <a:r>
            <a:rPr lang="en-US">
              <a:cs typeface="Calibri Light"/>
            </a:rPr>
            <a:t>Run</a:t>
          </a:r>
        </a:p>
      </dgm:t>
    </dgm:pt>
    <dgm:pt modelId="{F3D9A9F5-E998-4198-A685-EA2686EE65B0}" type="parTrans" cxnId="{B12E25AA-52A4-402A-A1C3-EAF145308173}">
      <dgm:prSet/>
      <dgm:spPr/>
    </dgm:pt>
    <dgm:pt modelId="{96C80347-A5F9-41FF-A02A-E5B204AC9EB0}" type="sibTrans" cxnId="{B12E25AA-52A4-402A-A1C3-EAF145308173}">
      <dgm:prSet/>
      <dgm:spPr/>
    </dgm:pt>
    <dgm:pt modelId="{6CD1090D-29F8-47A1-8D88-1D70EA323D8C}" type="pres">
      <dgm:prSet presAssocID="{4AB1B0C5-CE38-4AE9-9549-DC462391B0EF}" presName="CompostProcess" presStyleCnt="0">
        <dgm:presLayoutVars>
          <dgm:dir/>
          <dgm:resizeHandles val="exact"/>
        </dgm:presLayoutVars>
      </dgm:prSet>
      <dgm:spPr/>
    </dgm:pt>
    <dgm:pt modelId="{684FFDA2-668F-42C5-BCBA-A2894672DF7A}" type="pres">
      <dgm:prSet presAssocID="{4AB1B0C5-CE38-4AE9-9549-DC462391B0EF}" presName="arrow" presStyleLbl="bgShp" presStyleIdx="0" presStyleCnt="1"/>
      <dgm:spPr/>
    </dgm:pt>
    <dgm:pt modelId="{C7260703-91CA-47B2-8CAF-FB1F7D94283B}" type="pres">
      <dgm:prSet presAssocID="{4AB1B0C5-CE38-4AE9-9549-DC462391B0EF}" presName="linearProcess" presStyleCnt="0"/>
      <dgm:spPr/>
    </dgm:pt>
    <dgm:pt modelId="{49E6914C-3A17-4FAA-8D66-B6614A2C851B}" type="pres">
      <dgm:prSet presAssocID="{055B8AB6-F52D-40BD-B7BE-1DFF7F85644E}" presName="textNode" presStyleLbl="node1" presStyleIdx="0" presStyleCnt="4">
        <dgm:presLayoutVars>
          <dgm:bulletEnabled val="1"/>
        </dgm:presLayoutVars>
      </dgm:prSet>
      <dgm:spPr/>
    </dgm:pt>
    <dgm:pt modelId="{4639E430-7F9A-4112-92CE-FFE060153BA6}" type="pres">
      <dgm:prSet presAssocID="{351884CF-2974-4BCA-AAEB-0A606E67F3EA}" presName="sibTrans" presStyleCnt="0"/>
      <dgm:spPr/>
    </dgm:pt>
    <dgm:pt modelId="{942B6DB9-EDCA-4476-948E-D16D55D716E3}" type="pres">
      <dgm:prSet presAssocID="{CE7C2E72-EC43-416E-802D-AC2561BB9A78}" presName="textNode" presStyleLbl="node1" presStyleIdx="1" presStyleCnt="4">
        <dgm:presLayoutVars>
          <dgm:bulletEnabled val="1"/>
        </dgm:presLayoutVars>
      </dgm:prSet>
      <dgm:spPr/>
    </dgm:pt>
    <dgm:pt modelId="{C9BC97E2-AC51-4F77-A690-283F7B6FDF42}" type="pres">
      <dgm:prSet presAssocID="{E6AF0303-6FE8-4B1F-B620-CEC06D2CDE8F}" presName="sibTrans" presStyleCnt="0"/>
      <dgm:spPr/>
    </dgm:pt>
    <dgm:pt modelId="{9C050F57-E13D-4D14-8E92-BABDE65566BA}" type="pres">
      <dgm:prSet presAssocID="{78EEE071-16C5-4574-A627-974D00448760}" presName="textNode" presStyleLbl="node1" presStyleIdx="2" presStyleCnt="4">
        <dgm:presLayoutVars>
          <dgm:bulletEnabled val="1"/>
        </dgm:presLayoutVars>
      </dgm:prSet>
      <dgm:spPr/>
    </dgm:pt>
    <dgm:pt modelId="{3EDCD66C-EF8C-4720-87CD-BD0B01B9BEC4}" type="pres">
      <dgm:prSet presAssocID="{F0DA663C-447F-481D-90CB-E67A2B3BB32B}" presName="sibTrans" presStyleCnt="0"/>
      <dgm:spPr/>
    </dgm:pt>
    <dgm:pt modelId="{26EFFA69-0394-4CDC-AFAE-B93CBBF63569}" type="pres">
      <dgm:prSet presAssocID="{5769BF11-44F6-40F1-A4E0-BBC828E176B3}" presName="textNode" presStyleLbl="node1" presStyleIdx="3" presStyleCnt="4">
        <dgm:presLayoutVars>
          <dgm:bulletEnabled val="1"/>
        </dgm:presLayoutVars>
      </dgm:prSet>
      <dgm:spPr/>
    </dgm:pt>
  </dgm:ptLst>
  <dgm:cxnLst>
    <dgm:cxn modelId="{C02AED02-7EFC-4BCF-ADF7-F84AEA97A477}" type="presOf" srcId="{055B8AB6-F52D-40BD-B7BE-1DFF7F85644E}" destId="{49E6914C-3A17-4FAA-8D66-B6614A2C851B}" srcOrd="0" destOrd="0" presId="urn:microsoft.com/office/officeart/2005/8/layout/hProcess9"/>
    <dgm:cxn modelId="{0EDACE18-1FE0-4496-A607-184D9B3163AF}" type="presOf" srcId="{5769BF11-44F6-40F1-A4E0-BBC828E176B3}" destId="{26EFFA69-0394-4CDC-AFAE-B93CBBF63569}" srcOrd="0" destOrd="0" presId="urn:microsoft.com/office/officeart/2005/8/layout/hProcess9"/>
    <dgm:cxn modelId="{E48DEA3F-C3BB-4185-886B-655F676486FB}" srcId="{4AB1B0C5-CE38-4AE9-9549-DC462391B0EF}" destId="{78EEE071-16C5-4574-A627-974D00448760}" srcOrd="2" destOrd="0" parTransId="{90DB201E-1DEE-4D38-9416-A13052A17AA8}" sibTransId="{F0DA663C-447F-481D-90CB-E67A2B3BB32B}"/>
    <dgm:cxn modelId="{DFEF0073-F169-41CA-969A-9DC5356B77FE}" srcId="{4AB1B0C5-CE38-4AE9-9549-DC462391B0EF}" destId="{055B8AB6-F52D-40BD-B7BE-1DFF7F85644E}" srcOrd="0" destOrd="0" parTransId="{55B85648-7145-4846-99C4-5FDA3CF58564}" sibTransId="{351884CF-2974-4BCA-AAEB-0A606E67F3EA}"/>
    <dgm:cxn modelId="{A9E46DA1-6BA1-41FC-BFA7-68EFDE6332D2}" type="presOf" srcId="{78EEE071-16C5-4574-A627-974D00448760}" destId="{9C050F57-E13D-4D14-8E92-BABDE65566BA}" srcOrd="0" destOrd="0" presId="urn:microsoft.com/office/officeart/2005/8/layout/hProcess9"/>
    <dgm:cxn modelId="{B12E25AA-52A4-402A-A1C3-EAF145308173}" srcId="{4AB1B0C5-CE38-4AE9-9549-DC462391B0EF}" destId="{5769BF11-44F6-40F1-A4E0-BBC828E176B3}" srcOrd="3" destOrd="0" parTransId="{F3D9A9F5-E998-4198-A685-EA2686EE65B0}" sibTransId="{96C80347-A5F9-41FF-A02A-E5B204AC9EB0}"/>
    <dgm:cxn modelId="{0EFB6FB8-4BA7-4D7F-82FD-744D6160FD04}" type="presOf" srcId="{CE7C2E72-EC43-416E-802D-AC2561BB9A78}" destId="{942B6DB9-EDCA-4476-948E-D16D55D716E3}" srcOrd="0" destOrd="0" presId="urn:microsoft.com/office/officeart/2005/8/layout/hProcess9"/>
    <dgm:cxn modelId="{129BDDBD-42BA-4195-B738-B0EBEF51D19F}" srcId="{4AB1B0C5-CE38-4AE9-9549-DC462391B0EF}" destId="{CE7C2E72-EC43-416E-802D-AC2561BB9A78}" srcOrd="1" destOrd="0" parTransId="{8DDE5D93-8BB2-42AA-B7E6-D4F59CD054FE}" sibTransId="{E6AF0303-6FE8-4B1F-B620-CEC06D2CDE8F}"/>
    <dgm:cxn modelId="{118EB4C5-3A88-4ABB-B2C8-BA4F63D33C00}" type="presOf" srcId="{4AB1B0C5-CE38-4AE9-9549-DC462391B0EF}" destId="{6CD1090D-29F8-47A1-8D88-1D70EA323D8C}" srcOrd="0" destOrd="0" presId="urn:microsoft.com/office/officeart/2005/8/layout/hProcess9"/>
    <dgm:cxn modelId="{238379FD-35A0-49BA-8C4E-9A9052BB49D9}" type="presParOf" srcId="{6CD1090D-29F8-47A1-8D88-1D70EA323D8C}" destId="{684FFDA2-668F-42C5-BCBA-A2894672DF7A}" srcOrd="0" destOrd="0" presId="urn:microsoft.com/office/officeart/2005/8/layout/hProcess9"/>
    <dgm:cxn modelId="{27D68DBA-B02A-4ABC-B274-ED14BA4EBA07}" type="presParOf" srcId="{6CD1090D-29F8-47A1-8D88-1D70EA323D8C}" destId="{C7260703-91CA-47B2-8CAF-FB1F7D94283B}" srcOrd="1" destOrd="0" presId="urn:microsoft.com/office/officeart/2005/8/layout/hProcess9"/>
    <dgm:cxn modelId="{EBFC96BB-4811-4BDB-82F2-D74F764224F1}" type="presParOf" srcId="{C7260703-91CA-47B2-8CAF-FB1F7D94283B}" destId="{49E6914C-3A17-4FAA-8D66-B6614A2C851B}" srcOrd="0" destOrd="0" presId="urn:microsoft.com/office/officeart/2005/8/layout/hProcess9"/>
    <dgm:cxn modelId="{D04DF411-1F9E-4182-A46D-76AC9ACE6865}" type="presParOf" srcId="{C7260703-91CA-47B2-8CAF-FB1F7D94283B}" destId="{4639E430-7F9A-4112-92CE-FFE060153BA6}" srcOrd="1" destOrd="0" presId="urn:microsoft.com/office/officeart/2005/8/layout/hProcess9"/>
    <dgm:cxn modelId="{7A30A3D1-0399-47AC-AD1E-A4DE4C022C45}" type="presParOf" srcId="{C7260703-91CA-47B2-8CAF-FB1F7D94283B}" destId="{942B6DB9-EDCA-4476-948E-D16D55D716E3}" srcOrd="2" destOrd="0" presId="urn:microsoft.com/office/officeart/2005/8/layout/hProcess9"/>
    <dgm:cxn modelId="{AAF3D77D-C0DE-4EF7-B4A3-8744FD4A7F5D}" type="presParOf" srcId="{C7260703-91CA-47B2-8CAF-FB1F7D94283B}" destId="{C9BC97E2-AC51-4F77-A690-283F7B6FDF42}" srcOrd="3" destOrd="0" presId="urn:microsoft.com/office/officeart/2005/8/layout/hProcess9"/>
    <dgm:cxn modelId="{287BF6A7-3FEE-43B6-8A1F-26A85177F8BD}" type="presParOf" srcId="{C7260703-91CA-47B2-8CAF-FB1F7D94283B}" destId="{9C050F57-E13D-4D14-8E92-BABDE65566BA}" srcOrd="4" destOrd="0" presId="urn:microsoft.com/office/officeart/2005/8/layout/hProcess9"/>
    <dgm:cxn modelId="{0512BFEB-3D25-4272-B160-B9B08F79ABD5}" type="presParOf" srcId="{C7260703-91CA-47B2-8CAF-FB1F7D94283B}" destId="{3EDCD66C-EF8C-4720-87CD-BD0B01B9BEC4}" srcOrd="5" destOrd="0" presId="urn:microsoft.com/office/officeart/2005/8/layout/hProcess9"/>
    <dgm:cxn modelId="{76F8C746-E9B9-4351-9C51-6A9E53D2B968}" type="presParOf" srcId="{C7260703-91CA-47B2-8CAF-FB1F7D94283B}" destId="{26EFFA69-0394-4CDC-AFAE-B93CBBF63569}" srcOrd="6"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4FFDA2-668F-42C5-BCBA-A2894672DF7A}">
      <dsp:nvSpPr>
        <dsp:cNvPr id="0" name=""/>
        <dsp:cNvSpPr/>
      </dsp:nvSpPr>
      <dsp:spPr>
        <a:xfrm>
          <a:off x="663497" y="0"/>
          <a:ext cx="7519638" cy="5023623"/>
        </a:xfrm>
        <a:prstGeom prst="rightArrow">
          <a:avLst/>
        </a:prstGeom>
        <a:solidFill>
          <a:schemeClr val="accent1">
            <a:tint val="5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E6914C-3A17-4FAA-8D66-B6614A2C851B}">
      <dsp:nvSpPr>
        <dsp:cNvPr id="0" name=""/>
        <dsp:cNvSpPr/>
      </dsp:nvSpPr>
      <dsp:spPr>
        <a:xfrm>
          <a:off x="3131" y="1507086"/>
          <a:ext cx="1992706" cy="2009449"/>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US" sz="4200" kern="1200">
              <a:cs typeface="Calibri Light"/>
            </a:rPr>
            <a:t>Design</a:t>
          </a:r>
        </a:p>
      </dsp:txBody>
      <dsp:txXfrm>
        <a:off x="100407" y="1604362"/>
        <a:ext cx="1798154" cy="1814897"/>
      </dsp:txXfrm>
    </dsp:sp>
    <dsp:sp modelId="{942B6DB9-EDCA-4476-948E-D16D55D716E3}">
      <dsp:nvSpPr>
        <dsp:cNvPr id="0" name=""/>
        <dsp:cNvSpPr/>
      </dsp:nvSpPr>
      <dsp:spPr>
        <a:xfrm>
          <a:off x="2285686" y="1507086"/>
          <a:ext cx="1992706" cy="2009449"/>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US" sz="4200" kern="1200">
              <a:cs typeface="Calibri Light"/>
            </a:rPr>
            <a:t>Build</a:t>
          </a:r>
        </a:p>
      </dsp:txBody>
      <dsp:txXfrm>
        <a:off x="2382962" y="1604362"/>
        <a:ext cx="1798154" cy="1814897"/>
      </dsp:txXfrm>
    </dsp:sp>
    <dsp:sp modelId="{9C050F57-E13D-4D14-8E92-BABDE65566BA}">
      <dsp:nvSpPr>
        <dsp:cNvPr id="0" name=""/>
        <dsp:cNvSpPr/>
      </dsp:nvSpPr>
      <dsp:spPr>
        <a:xfrm>
          <a:off x="4568240" y="1507086"/>
          <a:ext cx="1992706" cy="2009449"/>
        </a:xfrm>
        <a:prstGeom prst="roundRect">
          <a:avLst/>
        </a:prstGeom>
        <a:solidFill>
          <a:schemeClr val="accent1">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US" sz="4200" kern="1200">
              <a:cs typeface="Calibri Light"/>
            </a:rPr>
            <a:t>Ship</a:t>
          </a:r>
        </a:p>
      </dsp:txBody>
      <dsp:txXfrm>
        <a:off x="4665516" y="1604362"/>
        <a:ext cx="1798154" cy="1814897"/>
      </dsp:txXfrm>
    </dsp:sp>
    <dsp:sp modelId="{26EFFA69-0394-4CDC-AFAE-B93CBBF63569}">
      <dsp:nvSpPr>
        <dsp:cNvPr id="0" name=""/>
        <dsp:cNvSpPr/>
      </dsp:nvSpPr>
      <dsp:spPr>
        <a:xfrm>
          <a:off x="6850795" y="1507086"/>
          <a:ext cx="1992706" cy="2009449"/>
        </a:xfrm>
        <a:prstGeom prst="round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US" sz="4200" kern="1200">
              <a:cs typeface="Calibri Light"/>
            </a:rPr>
            <a:t>Run</a:t>
          </a:r>
        </a:p>
      </dsp:txBody>
      <dsp:txXfrm>
        <a:off x="6948071" y="1604362"/>
        <a:ext cx="1798154" cy="181489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D6FF3-C0E8-A247-AF58-3512801C909A}" type="datetimeFigureOut">
              <a:rPr lang="en-US" smtClean="0"/>
              <a:t>7/6/18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FA777-3844-5C49-A73C-C01A83BCFE70}" type="slidenum">
              <a:rPr lang="en-US" smtClean="0"/>
              <a:t>‹#›</a:t>
            </a:fld>
            <a:endParaRPr lang="en-US"/>
          </a:p>
        </p:txBody>
      </p:sp>
    </p:spTree>
    <p:extLst>
      <p:ext uri="{BB962C8B-B14F-4D97-AF65-F5344CB8AC3E}">
        <p14:creationId xmlns:p14="http://schemas.microsoft.com/office/powerpoint/2010/main" val="3099417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came up with the idea for this presentation based upon discussions with multiple organizations asking us the same question.</a:t>
            </a:r>
          </a:p>
          <a:p>
            <a:endParaRPr lang="en-US"/>
          </a:p>
          <a:p>
            <a:r>
              <a:rPr lang="en-US"/>
              <a:t>"OK, containers are cool and we want to use them. How do we develop an enterprise strategy for incorporating security throughout the lifecycle?"</a:t>
            </a:r>
          </a:p>
          <a:p>
            <a:endParaRPr lang="en-US"/>
          </a:p>
          <a:p>
            <a:r>
              <a:rPr lang="en-US"/>
              <a:t>Therefore, this presentation will first cover container basics, then dive into each phase of the Container Security Lifecycle</a:t>
            </a:r>
          </a:p>
          <a:p>
            <a:endParaRPr lang="en-US"/>
          </a:p>
          <a:p>
            <a:r>
              <a:rPr lang="en-US"/>
              <a:t>By the end of the presentation you should have a good idea of how to ensure your organization follows security best practices throughout the lifecycle</a:t>
            </a:r>
          </a:p>
        </p:txBody>
      </p:sp>
      <p:sp>
        <p:nvSpPr>
          <p:cNvPr id="4" name="Slide Number Placeholder 3"/>
          <p:cNvSpPr>
            <a:spLocks noGrp="1"/>
          </p:cNvSpPr>
          <p:nvPr>
            <p:ph type="sldNum" sz="quarter" idx="10"/>
          </p:nvPr>
        </p:nvSpPr>
        <p:spPr/>
        <p:txBody>
          <a:bodyPr/>
          <a:lstStyle/>
          <a:p>
            <a:fld id="{085FA777-3844-5C49-A73C-C01A83BCFE70}" type="slidenum">
              <a:rPr lang="en-US" smtClean="0"/>
              <a:t>2</a:t>
            </a:fld>
            <a:endParaRPr lang="en-US"/>
          </a:p>
        </p:txBody>
      </p:sp>
    </p:spTree>
    <p:extLst>
      <p:ext uri="{BB962C8B-B14F-4D97-AF65-F5344CB8AC3E}">
        <p14:creationId xmlns:p14="http://schemas.microsoft.com/office/powerpoint/2010/main" val="3727159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Making images as small and as sole-purposed as possible. This will limit the attack surface</a:t>
            </a:r>
          </a:p>
          <a:p>
            <a:endParaRPr lang="en-US">
              <a:cs typeface="Calibri"/>
            </a:endParaRPr>
          </a:p>
          <a:p>
            <a:r>
              <a:rPr lang="en-US">
                <a:cs typeface="Calibri"/>
              </a:rPr>
              <a:t>Utilize Alpine Linux based images</a:t>
            </a:r>
          </a:p>
          <a:p>
            <a:endParaRPr lang="en-US">
              <a:cs typeface="Calibri"/>
            </a:endParaRPr>
          </a:p>
          <a:p>
            <a:r>
              <a:rPr lang="en-US">
                <a:cs typeface="Calibri"/>
              </a:rPr>
              <a:t>Utilize specific version tags vs the 'Image: Latest' tag. If you do this, you won't be able to determine if you're actually on the most current image.</a:t>
            </a:r>
          </a:p>
          <a:p>
            <a:endParaRPr lang="en-US">
              <a:cs typeface="Calibri"/>
            </a:endParaRPr>
          </a:p>
          <a:p>
            <a:r>
              <a:rPr lang="en-US">
                <a:cs typeface="Calibri"/>
              </a:rPr>
              <a:t>Utilizing images with kernel security features is highly recommended</a:t>
            </a:r>
          </a:p>
          <a:p>
            <a:endParaRPr lang="en-US">
              <a:cs typeface="Calibri"/>
            </a:endParaRPr>
          </a:p>
          <a:p>
            <a:r>
              <a:rPr lang="en-US">
                <a:cs typeface="Calibri"/>
              </a:rPr>
              <a:t>Example: You can check if the images you pulled down from </a:t>
            </a:r>
            <a:r>
              <a:rPr lang="en-US" err="1">
                <a:cs typeface="Calibri"/>
              </a:rPr>
              <a:t>dockerhub</a:t>
            </a:r>
            <a:r>
              <a:rPr lang="en-US">
                <a:cs typeface="Calibri"/>
              </a:rPr>
              <a:t> has </a:t>
            </a:r>
            <a:r>
              <a:rPr lang="en-US" err="1">
                <a:cs typeface="Calibri"/>
              </a:rPr>
              <a:t>seccomp</a:t>
            </a:r>
            <a:r>
              <a:rPr lang="en-US">
                <a:cs typeface="Calibri"/>
              </a:rPr>
              <a:t> or app armor enabled</a:t>
            </a:r>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15</a:t>
            </a:fld>
            <a:endParaRPr lang="en-US"/>
          </a:p>
        </p:txBody>
      </p:sp>
    </p:spTree>
    <p:extLst>
      <p:ext uri="{BB962C8B-B14F-4D97-AF65-F5344CB8AC3E}">
        <p14:creationId xmlns:p14="http://schemas.microsoft.com/office/powerpoint/2010/main" val="2879828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Privileges</a:t>
            </a:r>
            <a:endParaRPr lang="en-US">
              <a:cs typeface="Calibri"/>
            </a:endParaRPr>
          </a:p>
          <a:p>
            <a:pPr marL="171450" indent="-171450">
              <a:buChar char="•"/>
            </a:pPr>
            <a:r>
              <a:rPr lang="en-US"/>
              <a:t>Avoid root or any elevated privileges</a:t>
            </a:r>
            <a:endParaRPr lang="en-US">
              <a:cs typeface="Calibri"/>
            </a:endParaRPr>
          </a:p>
          <a:p>
            <a:pPr marL="171450" indent="-171450">
              <a:buChar char="•"/>
            </a:pPr>
            <a:r>
              <a:rPr lang="en-US"/>
              <a:t>Separate process for building and running containers</a:t>
            </a:r>
            <a:endParaRPr lang="en-US">
              <a:cs typeface="Calibri"/>
            </a:endParaRPr>
          </a:p>
          <a:p>
            <a:pPr marL="171450" lvl="1" indent="-171450">
              <a:buChar char="•"/>
            </a:pPr>
            <a:r>
              <a:rPr lang="en-US"/>
              <a:t>Determine if you can separate process for building containers needs higher privileges while process for running containers does not</a:t>
            </a:r>
            <a:endParaRPr lang="en-US">
              <a:cs typeface="Calibri"/>
            </a:endParaRPr>
          </a:p>
          <a:p>
            <a:pPr marL="171450" lvl="1" indent="-171450">
              <a:buChar char="•"/>
            </a:pPr>
            <a:r>
              <a:rPr lang="en-US">
                <a:cs typeface="Calibri"/>
              </a:rPr>
              <a:t>Example – Ping command only requires 1 of the many root capabilities, which is CAP_NET_RAW which allows ping to work with raw sockets on Linux. Beyond that, you can successfully remove all other root privileges from the container and it will still function.</a:t>
            </a:r>
          </a:p>
        </p:txBody>
      </p:sp>
      <p:sp>
        <p:nvSpPr>
          <p:cNvPr id="4" name="Slide Number Placeholder 3"/>
          <p:cNvSpPr>
            <a:spLocks noGrp="1"/>
          </p:cNvSpPr>
          <p:nvPr>
            <p:ph type="sldNum" sz="quarter" idx="10"/>
          </p:nvPr>
        </p:nvSpPr>
        <p:spPr/>
        <p:txBody>
          <a:bodyPr/>
          <a:lstStyle/>
          <a:p>
            <a:fld id="{085FA777-3844-5C49-A73C-C01A83BCFE70}" type="slidenum">
              <a:rPr lang="en-US" smtClean="0"/>
              <a:t>16</a:t>
            </a:fld>
            <a:endParaRPr lang="en-US"/>
          </a:p>
        </p:txBody>
      </p:sp>
    </p:spTree>
    <p:extLst>
      <p:ext uri="{BB962C8B-B14F-4D97-AF65-F5344CB8AC3E}">
        <p14:creationId xmlns:p14="http://schemas.microsoft.com/office/powerpoint/2010/main" val="1797411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Seccomp</a:t>
            </a:r>
            <a:endParaRPr lang="en-US" err="1">
              <a:cs typeface="Calibri"/>
            </a:endParaRPr>
          </a:p>
          <a:p>
            <a:pPr marL="171450" indent="-171450">
              <a:buChar char="•"/>
            </a:pPr>
            <a:r>
              <a:rPr lang="en-US">
                <a:cs typeface="Calibri"/>
              </a:rPr>
              <a:t>For kernel hardening – you have to restrict the actions a container can perform</a:t>
            </a:r>
            <a:endParaRPr lang="en-US"/>
          </a:p>
          <a:p>
            <a:pPr marL="171450" indent="-171450">
              <a:buChar char="•"/>
            </a:pPr>
            <a:r>
              <a:rPr lang="en-US"/>
              <a:t>We can do this with '</a:t>
            </a:r>
            <a:r>
              <a:rPr lang="en-US" err="1"/>
              <a:t>Seccomp</a:t>
            </a:r>
            <a:r>
              <a:rPr lang="en-US"/>
              <a:t>' which is a </a:t>
            </a:r>
            <a:r>
              <a:rPr lang="en-US" err="1"/>
              <a:t>linux</a:t>
            </a:r>
            <a:r>
              <a:rPr lang="en-US"/>
              <a:t> kernel feature and can be used to restrict the actions available within the container</a:t>
            </a:r>
            <a:endParaRPr lang="en-US">
              <a:cs typeface="Calibri"/>
            </a:endParaRPr>
          </a:p>
          <a:p>
            <a:pPr marL="171450" indent="-171450">
              <a:buChar char="•"/>
            </a:pPr>
            <a:r>
              <a:rPr lang="en-US"/>
              <a:t>Comes built into docker but it has to be enabled</a:t>
            </a:r>
            <a:endParaRPr lang="en-US">
              <a:cs typeface="Calibri"/>
            </a:endParaRPr>
          </a:p>
          <a:p>
            <a:pPr marL="171450" indent="-171450">
              <a:buChar char="•"/>
            </a:pPr>
            <a:r>
              <a:rPr lang="en-US"/>
              <a:t>&lt;code example&gt;</a:t>
            </a:r>
            <a:endParaRPr lang="en-US">
              <a:cs typeface="Calibri"/>
            </a:endParaRPr>
          </a:p>
          <a:p>
            <a:endParaRPr lang="en-US">
              <a:cs typeface="Calibri"/>
            </a:endParaRPr>
          </a:p>
          <a:p>
            <a:endParaRPr lang="en-US">
              <a:cs typeface="Calibri"/>
            </a:endParaRPr>
          </a:p>
          <a:p>
            <a:r>
              <a:rPr lang="en-US">
                <a:cs typeface="Calibri"/>
              </a:rPr>
              <a:t>The </a:t>
            </a:r>
            <a:r>
              <a:rPr lang="en-US" err="1">
                <a:cs typeface="Calibri"/>
              </a:rPr>
              <a:t>defaultAction</a:t>
            </a:r>
            <a:r>
              <a:rPr lang="en-US">
                <a:cs typeface="Calibri"/>
              </a:rPr>
              <a:t> within this specific policy is 'SCMP_ACT_ERRNO'. However, there are 4 other options for developing a policy</a:t>
            </a:r>
            <a:endParaRPr lang="en-US"/>
          </a:p>
          <a:p>
            <a:r>
              <a:rPr lang="en-US">
                <a:cs typeface="Calibri"/>
              </a:rPr>
              <a:t>Here is a snippet from a </a:t>
            </a:r>
            <a:r>
              <a:rPr lang="en-US" err="1">
                <a:cs typeface="Calibri"/>
              </a:rPr>
              <a:t>seccomp</a:t>
            </a:r>
            <a:r>
              <a:rPr lang="en-US">
                <a:cs typeface="Calibri"/>
              </a:rPr>
              <a:t> policy, if the call is not explicitly denied, it is white listed.</a:t>
            </a:r>
            <a:endParaRPr lang="en-US"/>
          </a:p>
          <a:p>
            <a:endParaRPr lang="en-US">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17</a:t>
            </a:fld>
            <a:endParaRPr lang="en-US"/>
          </a:p>
        </p:txBody>
      </p:sp>
    </p:spTree>
    <p:extLst>
      <p:ext uri="{BB962C8B-B14F-4D97-AF65-F5344CB8AC3E}">
        <p14:creationId xmlns:p14="http://schemas.microsoft.com/office/powerpoint/2010/main" val="2902572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AppAmor</a:t>
            </a:r>
          </a:p>
          <a:p>
            <a:pPr marL="285750" indent="-285750">
              <a:buChar char="•"/>
            </a:pPr>
            <a:r>
              <a:rPr lang="en-US" err="1"/>
              <a:t>AppArmor</a:t>
            </a:r>
            <a:r>
              <a:rPr lang="en-US"/>
              <a:t> is a Linux kernel security module that you can use to restrict the capabilities of processes running within</a:t>
            </a:r>
            <a:r>
              <a:rPr lang="en-US">
                <a:cs typeface="Calibri"/>
              </a:rPr>
              <a:t> a container</a:t>
            </a:r>
          </a:p>
          <a:p>
            <a:pPr marL="285750" indent="-285750">
              <a:buChar char="•"/>
            </a:pPr>
            <a:r>
              <a:rPr lang="en-US"/>
              <a:t>Profiles can run in enforcing mode which blocks unauthorized attempts to access capabilities, or complain mode which only triggers alerts</a:t>
            </a:r>
            <a:endParaRPr lang="en-US">
              <a:cs typeface="Calibri"/>
            </a:endParaRPr>
          </a:p>
          <a:p>
            <a:endParaRPr lang="en-US">
              <a:cs typeface="Calibri"/>
            </a:endParaRPr>
          </a:p>
          <a:p>
            <a:r>
              <a:rPr lang="en-US" err="1"/>
              <a:t>SELinux</a:t>
            </a:r>
            <a:endParaRPr lang="en-US" err="1">
              <a:cs typeface="Calibri"/>
            </a:endParaRPr>
          </a:p>
          <a:p>
            <a:pPr marL="285750" indent="-285750">
              <a:buChar char="•"/>
            </a:pPr>
            <a:r>
              <a:rPr lang="en-US"/>
              <a:t>Focuses on processes and specifying which resources those procesess can access using a labeling system</a:t>
            </a:r>
            <a:endParaRPr lang="en-US">
              <a:cs typeface="Calibri"/>
            </a:endParaRPr>
          </a:p>
          <a:p>
            <a:pPr marL="285750" indent="-285750">
              <a:buChar char="•"/>
            </a:pPr>
            <a:endParaRPr lang="en-US">
              <a:cs typeface="Calibri"/>
            </a:endParaRPr>
          </a:p>
          <a:p>
            <a:r>
              <a:rPr lang="en-US">
                <a:cs typeface="Calibri"/>
              </a:rPr>
              <a:t>Image</a:t>
            </a:r>
          </a:p>
          <a:p>
            <a:pPr marL="285750" indent="-285750">
              <a:buChar char="•"/>
            </a:pPr>
            <a:r>
              <a:rPr lang="en-US">
                <a:cs typeface="Calibri"/>
              </a:rPr>
              <a:t>The code snippet to the right is a small sample </a:t>
            </a:r>
            <a:r>
              <a:rPr lang="en-US" err="1">
                <a:cs typeface="Calibri"/>
              </a:rPr>
              <a:t>apparmor</a:t>
            </a:r>
            <a:r>
              <a:rPr lang="en-US">
                <a:cs typeface="Calibri"/>
              </a:rPr>
              <a:t> policy.</a:t>
            </a:r>
          </a:p>
          <a:p>
            <a:pPr marL="285750" indent="-285750">
              <a:buChar char="•"/>
            </a:pPr>
            <a:r>
              <a:rPr lang="en-US">
                <a:cs typeface="Calibri"/>
              </a:rPr>
              <a:t>This policy denies all network traffic at the kernel level</a:t>
            </a:r>
          </a:p>
          <a:p>
            <a:pPr marL="285750" indent="-285750">
              <a:buChar char="•"/>
            </a:pPr>
            <a:r>
              <a:rPr lang="en-US">
                <a:cs typeface="Calibri"/>
              </a:rPr>
              <a:t>With this policy implemented within a container, you should receive output like the one below</a:t>
            </a:r>
          </a:p>
          <a:p>
            <a:pPr marL="285750" lvl="1" indent="-285750">
              <a:buChar char="•"/>
            </a:pPr>
            <a:endParaRPr lang="en-US">
              <a:cs typeface="Calibri"/>
            </a:endParaRPr>
          </a:p>
          <a:p>
            <a:pPr marL="285750" lvl="1" indent="-285750">
              <a:buChar char="•"/>
            </a:pPr>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18</a:t>
            </a:fld>
            <a:endParaRPr lang="en-US"/>
          </a:p>
        </p:txBody>
      </p:sp>
    </p:spTree>
    <p:extLst>
      <p:ext uri="{BB962C8B-B14F-4D97-AF65-F5344CB8AC3E}">
        <p14:creationId xmlns:p14="http://schemas.microsoft.com/office/powerpoint/2010/main" val="576570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5750">
              <a:buChar char="•"/>
            </a:pPr>
            <a:r>
              <a:rPr lang="en-US" err="1"/>
              <a:t>Vulns</a:t>
            </a:r>
            <a:r>
              <a:rPr lang="en-US"/>
              <a:t> in your:</a:t>
            </a:r>
          </a:p>
          <a:p>
            <a:pPr lvl="1" indent="-285750">
              <a:buChar char="•"/>
            </a:pPr>
            <a:r>
              <a:rPr lang="en-US"/>
              <a:t>container configurations</a:t>
            </a:r>
            <a:endParaRPr lang="en-US">
              <a:cs typeface="Calibri"/>
            </a:endParaRPr>
          </a:p>
          <a:p>
            <a:pPr lvl="1" indent="-285750">
              <a:buChar char="•"/>
            </a:pPr>
            <a:r>
              <a:rPr lang="en-US"/>
              <a:t>container packages</a:t>
            </a:r>
            <a:endParaRPr lang="en-US">
              <a:cs typeface="Calibri"/>
            </a:endParaRPr>
          </a:p>
          <a:p>
            <a:pPr lvl="1" indent="-285750">
              <a:buChar char="•"/>
            </a:pPr>
            <a:r>
              <a:rPr lang="en-US"/>
              <a:t>Application libraries</a:t>
            </a:r>
            <a:endParaRPr lang="en-US">
              <a:cs typeface="Calibri"/>
            </a:endParaRPr>
          </a:p>
          <a:p>
            <a:pPr indent="-285750">
              <a:buChar char="•"/>
            </a:pPr>
            <a:r>
              <a:rPr lang="en-US"/>
              <a:t>Solutions: </a:t>
            </a:r>
            <a:r>
              <a:rPr lang="en-US" err="1"/>
              <a:t>clair</a:t>
            </a:r>
            <a:r>
              <a:rPr lang="en-US"/>
              <a:t>, </a:t>
            </a:r>
            <a:r>
              <a:rPr lang="en-US" err="1"/>
              <a:t>depcheck</a:t>
            </a:r>
            <a:r>
              <a:rPr lang="en-US">
                <a:cs typeface="Calibri"/>
              </a:rPr>
              <a:t>, and there are also some commercial tools</a:t>
            </a:r>
          </a:p>
          <a:p>
            <a:pPr indent="-285750">
              <a:buChar char="•"/>
            </a:pPr>
            <a:r>
              <a:rPr lang="en-US">
                <a:cs typeface="Calibri"/>
              </a:rPr>
              <a:t>Clair is a tool used to scan container images for known vulnerabilities. It does this by indexing the features present in a container and examining them against a list of known vulnerabilities</a:t>
            </a:r>
            <a:endParaRPr lang="en-US" err="1"/>
          </a:p>
          <a:p>
            <a:pPr indent="-285750">
              <a:buChar char="•"/>
            </a:pPr>
            <a:r>
              <a:rPr lang="en-US">
                <a:cs typeface="Calibri"/>
              </a:rPr>
              <a:t>Hopefully EVERYONE IN THE ROOM knows what Dependency Check is: OWASP project that scans 3rd party libraries for known vulnerabilities</a:t>
            </a:r>
            <a:endParaRPr lang="en-US"/>
          </a:p>
          <a:p>
            <a:pPr indent="-285750">
              <a:buChar char="•"/>
            </a:pPr>
            <a:r>
              <a:rPr lang="en-US">
                <a:cs typeface="Calibri"/>
              </a:rPr>
              <a:t>Brigade provides event based scripting within Kubernetes. </a:t>
            </a:r>
          </a:p>
          <a:p>
            <a:pPr indent="-285750">
              <a:buChar char="•"/>
            </a:pPr>
            <a:r>
              <a:rPr lang="en-US">
                <a:cs typeface="Calibri"/>
              </a:rPr>
              <a:t>You can configure brigade to run dependency check on a </a:t>
            </a:r>
            <a:r>
              <a:rPr lang="en-US" err="1">
                <a:cs typeface="Calibri"/>
              </a:rPr>
              <a:t>github</a:t>
            </a:r>
            <a:r>
              <a:rPr lang="en-US">
                <a:cs typeface="Calibri"/>
              </a:rPr>
              <a:t> repo through web hooks every time a developer checks-in code</a:t>
            </a:r>
            <a:endParaRPr lang="en-US"/>
          </a:p>
          <a:p>
            <a:pPr indent="-285750">
              <a:buChar char="•"/>
            </a:pPr>
            <a:r>
              <a:rPr lang="en-US">
                <a:cs typeface="Calibri"/>
              </a:rPr>
              <a:t>You can also use brigade to do the same with Clair</a:t>
            </a:r>
          </a:p>
          <a:p>
            <a:pPr indent="-285750">
              <a:buChar char="•"/>
            </a:pPr>
            <a:r>
              <a:rPr lang="en-US">
                <a:cs typeface="Calibri"/>
              </a:rPr>
              <a:t>Lastly, you can also run automated unit tests through brigade</a:t>
            </a:r>
          </a:p>
          <a:p>
            <a:pPr indent="-285750">
              <a:buChar char="•"/>
            </a:pPr>
            <a:r>
              <a:rPr lang="en-US">
                <a:cs typeface="Calibri"/>
              </a:rPr>
              <a:t>Similarly to dependency check, when a developer checks-in code/pushes a container to an envrionment, you can have brigade execute the unit tests</a:t>
            </a:r>
          </a:p>
          <a:p>
            <a:pPr indent="-285750">
              <a:buChar char="•"/>
            </a:pPr>
            <a:r>
              <a:rPr lang="en-US">
                <a:cs typeface="Calibri"/>
              </a:rPr>
              <a:t>You can then take those results and push them to a slack channel through web hooks as an alert mechanism (or anything else that accepts </a:t>
            </a:r>
            <a:r>
              <a:rPr lang="en-US" err="1">
                <a:cs typeface="Calibri"/>
              </a:rPr>
              <a:t>webhooks</a:t>
            </a:r>
            <a:r>
              <a:rPr lang="en-US">
                <a:cs typeface="Calibri"/>
              </a:rPr>
              <a:t>)</a:t>
            </a:r>
            <a:endParaRPr lang="en-US"/>
          </a:p>
        </p:txBody>
      </p:sp>
      <p:sp>
        <p:nvSpPr>
          <p:cNvPr id="4" name="Slide Number Placeholder 3"/>
          <p:cNvSpPr>
            <a:spLocks noGrp="1"/>
          </p:cNvSpPr>
          <p:nvPr>
            <p:ph type="sldNum" sz="quarter" idx="10"/>
          </p:nvPr>
        </p:nvSpPr>
        <p:spPr/>
        <p:txBody>
          <a:bodyPr/>
          <a:lstStyle/>
          <a:p>
            <a:fld id="{085FA777-3844-5C49-A73C-C01A83BCFE70}" type="slidenum">
              <a:rPr lang="en-US" smtClean="0"/>
              <a:t>19</a:t>
            </a:fld>
            <a:endParaRPr lang="en-US"/>
          </a:p>
        </p:txBody>
      </p:sp>
    </p:spTree>
    <p:extLst>
      <p:ext uri="{BB962C8B-B14F-4D97-AF65-F5344CB8AC3E}">
        <p14:creationId xmlns:p14="http://schemas.microsoft.com/office/powerpoint/2010/main" val="3812138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Design - Steer secure architecture &amp; attack surface reduction.</a:t>
            </a:r>
          </a:p>
          <a:p>
            <a:endParaRPr lang="en-US">
              <a:cs typeface="Calibri"/>
            </a:endParaRPr>
          </a:p>
          <a:p>
            <a:r>
              <a:rPr lang="en-US">
                <a:cs typeface="Calibri"/>
              </a:rPr>
              <a:t>Build - </a:t>
            </a:r>
            <a:r>
              <a:rPr lang="en-US"/>
              <a:t>Identify security issues within code and configuration. </a:t>
            </a:r>
          </a:p>
          <a:p>
            <a:endParaRPr lang="en-US">
              <a:cs typeface="Calibri"/>
            </a:endParaRPr>
          </a:p>
          <a:p>
            <a:r>
              <a:rPr lang="en-US">
                <a:cs typeface="Calibri"/>
              </a:rPr>
              <a:t>Ship - </a:t>
            </a:r>
            <a:r>
              <a:rPr lang="en-US"/>
              <a:t>Securely deploy and integrate with the runtime environment.</a:t>
            </a:r>
            <a:endParaRPr lang="en-US">
              <a:cs typeface="Calibri"/>
            </a:endParaRPr>
          </a:p>
          <a:p>
            <a:endParaRPr lang="en-US">
              <a:cs typeface="Calibri"/>
            </a:endParaRPr>
          </a:p>
          <a:p>
            <a:r>
              <a:rPr lang="en-US">
                <a:cs typeface="Calibri"/>
              </a:rPr>
              <a:t>Run - </a:t>
            </a:r>
            <a:r>
              <a:rPr lang="en-US"/>
              <a:t>Orchestration, monitoring &amp; enforcement</a:t>
            </a:r>
          </a:p>
          <a:p>
            <a:endParaRPr lang="en-US"/>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3</a:t>
            </a:fld>
            <a:endParaRPr lang="en-US"/>
          </a:p>
        </p:txBody>
      </p:sp>
    </p:spTree>
    <p:extLst>
      <p:ext uri="{BB962C8B-B14F-4D97-AF65-F5344CB8AC3E}">
        <p14:creationId xmlns:p14="http://schemas.microsoft.com/office/powerpoint/2010/main" val="2917428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kern="1200">
                <a:effectLst/>
                <a:latin typeface="+mn-lt"/>
                <a:ea typeface="+mn-ea"/>
                <a:cs typeface="+mn-cs"/>
              </a:rPr>
              <a:t>Containers are relatively dumb - service discovery, routing, and other logic is often handled by the orchestration system or through other services that provide that infrastructure to the containers.</a:t>
            </a:r>
          </a:p>
          <a:p>
            <a:endParaRPr lang="en-US">
              <a:cs typeface="Calibri"/>
            </a:endParaRPr>
          </a:p>
          <a:p>
            <a:r>
              <a:rPr lang="en-US">
                <a:cs typeface="Calibri"/>
              </a:rPr>
              <a:t>Containers are small, lightweight, sole purposed, and have sandboxed application processes.</a:t>
            </a:r>
          </a:p>
        </p:txBody>
      </p:sp>
      <p:sp>
        <p:nvSpPr>
          <p:cNvPr id="4" name="Slide Number Placeholder 3"/>
          <p:cNvSpPr>
            <a:spLocks noGrp="1"/>
          </p:cNvSpPr>
          <p:nvPr>
            <p:ph type="sldNum" sz="quarter" idx="10"/>
          </p:nvPr>
        </p:nvSpPr>
        <p:spPr/>
        <p:txBody>
          <a:bodyPr/>
          <a:lstStyle/>
          <a:p>
            <a:fld id="{085FA777-3844-5C49-A73C-C01A83BCFE70}" type="slidenum">
              <a:rPr lang="en-US" smtClean="0"/>
              <a:t>4</a:t>
            </a:fld>
            <a:endParaRPr lang="en-US"/>
          </a:p>
        </p:txBody>
      </p:sp>
    </p:spTree>
    <p:extLst>
      <p:ext uri="{BB962C8B-B14F-4D97-AF65-F5344CB8AC3E}">
        <p14:creationId xmlns:p14="http://schemas.microsoft.com/office/powerpoint/2010/main" val="3964925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Thinking architecturally:</a:t>
            </a:r>
            <a:endParaRPr lang="en-US" dirty="0">
              <a:cs typeface="Calibri"/>
            </a:endParaRPr>
          </a:p>
          <a:p>
            <a:endParaRPr lang="en-US" dirty="0">
              <a:cs typeface="Calibri"/>
            </a:endParaRPr>
          </a:p>
          <a:p>
            <a:r>
              <a:rPr lang="en-US" dirty="0">
                <a:cs typeface="Calibri"/>
              </a:rPr>
              <a:t>Inside of a containerized architecture, we have several key components including version control, container registries, ci/cd pipeline, a control plane, and cluster for running containers in production. </a:t>
            </a:r>
          </a:p>
          <a:p>
            <a:endParaRPr lang="en-US" dirty="0">
              <a:cs typeface="Calibri"/>
            </a:endParaRPr>
          </a:p>
          <a:p>
            <a:endParaRPr lang="en-US" dirty="0">
              <a:cs typeface="Calibri"/>
            </a:endParaRPr>
          </a:p>
          <a:p>
            <a:endParaRPr lang="en-US" dirty="0">
              <a:cs typeface="Calibri"/>
            </a:endParaRPr>
          </a:p>
          <a:p>
            <a:r>
              <a:rPr lang="en-US" dirty="0">
                <a:cs typeface="Calibri"/>
              </a:rPr>
              <a:t>From a security perspective, each of these layers is a place where we can embed security controls and telemetry. We need to think about building proper isolation for our containerized microservices and injecting the appropriate controls at different trust boundaries. </a:t>
            </a:r>
          </a:p>
          <a:p>
            <a:endParaRPr lang="en-US" dirty="0">
              <a:cs typeface="Calibri"/>
            </a:endParaRPr>
          </a:p>
          <a:p>
            <a:r>
              <a:rPr lang="en-US" dirty="0">
                <a:cs typeface="Calibri"/>
              </a:rPr>
              <a:t>We also need to consider the communication patterns between teams and users, as well as between the services themselves. Do we need to call out over the network between services or would this be an indicator of an anomaly? Understand these relationships and concerns upfront.</a:t>
            </a: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5</a:t>
            </a:fld>
            <a:endParaRPr lang="en-US"/>
          </a:p>
        </p:txBody>
      </p:sp>
    </p:spTree>
    <p:extLst>
      <p:ext uri="{BB962C8B-B14F-4D97-AF65-F5344CB8AC3E}">
        <p14:creationId xmlns:p14="http://schemas.microsoft.com/office/powerpoint/2010/main" val="1440204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Small sole purposed nature </a:t>
            </a: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6</a:t>
            </a:fld>
            <a:endParaRPr lang="en-US"/>
          </a:p>
        </p:txBody>
      </p:sp>
    </p:spTree>
    <p:extLst>
      <p:ext uri="{BB962C8B-B14F-4D97-AF65-F5344CB8AC3E}">
        <p14:creationId xmlns:p14="http://schemas.microsoft.com/office/powerpoint/2010/main" val="54076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there is a reason to be optimistic about the layers of security containers provide, migrating an old vulnerable application to a container will not magically make your application secure</a:t>
            </a:r>
          </a:p>
          <a:p>
            <a:pPr marL="285750" indent="-285750">
              <a:buChar char="•"/>
            </a:pPr>
            <a:r>
              <a:rPr lang="en-US"/>
              <a:t>Taking an old Struts application and migrating it to a container will not make it more secure</a:t>
            </a:r>
            <a:endParaRPr lang="en-US">
              <a:cs typeface="Calibri"/>
            </a:endParaRPr>
          </a:p>
          <a:p>
            <a:br>
              <a:rPr lang="en-US"/>
            </a:br>
            <a:endParaRPr lang="en-US"/>
          </a:p>
          <a:p>
            <a:r>
              <a:rPr lang="en-US"/>
              <a:t>Introduction of a whole new technology that could contain vulnerable components</a:t>
            </a:r>
            <a:endParaRPr lang="en-US">
              <a:cs typeface="Calibri"/>
            </a:endParaRPr>
          </a:p>
          <a:p>
            <a:pPr marL="285750" indent="-285750">
              <a:buChar char="•"/>
            </a:pPr>
            <a:r>
              <a:rPr lang="en-US"/>
              <a:t>Kubernetes , Docker, etc. all have CVEs listed</a:t>
            </a:r>
            <a:endParaRPr lang="en-US">
              <a:cs typeface="Calibri"/>
            </a:endParaRPr>
          </a:p>
          <a:p>
            <a:pPr marL="285750" indent="-285750">
              <a:buChar char="•"/>
            </a:pPr>
            <a:r>
              <a:rPr lang="en-US"/>
              <a:t>CVE list for Kubernetes only started in 2016, Docker since 2014</a:t>
            </a:r>
            <a:endParaRPr lang="en-US">
              <a:cs typeface="Calibri"/>
            </a:endParaRPr>
          </a:p>
          <a:p>
            <a:pPr marL="285750" indent="-285750">
              <a:buChar char="•"/>
            </a:pPr>
            <a:r>
              <a:rPr lang="en-US"/>
              <a:t>Additional components discussed in this presentation could also introduce new vulnerabilities</a:t>
            </a:r>
            <a:endParaRPr lang="en-US">
              <a:cs typeface="Calibri"/>
            </a:endParaRPr>
          </a:p>
          <a:p>
            <a:br>
              <a:rPr lang="en-US"/>
            </a:br>
            <a:endParaRPr lang="en-US"/>
          </a:p>
          <a:p>
            <a:r>
              <a:rPr lang="en-US"/>
              <a:t>Containers and container orchestration introduces a whole new tech stack</a:t>
            </a:r>
            <a:endParaRPr lang="en-US">
              <a:cs typeface="Calibri"/>
            </a:endParaRPr>
          </a:p>
          <a:p>
            <a:pPr marL="285750" indent="-285750">
              <a:buChar char="•"/>
            </a:pPr>
            <a:r>
              <a:rPr lang="en-US"/>
              <a:t>Training or hiring of individuals with a skill set to architect, manage, maintain, and keep secure</a:t>
            </a:r>
            <a:endParaRPr lang="en-US">
              <a:cs typeface="Calibri"/>
            </a:endParaRPr>
          </a:p>
          <a:p>
            <a:pPr marL="285750" indent="-285750">
              <a:buChar char="•"/>
            </a:pPr>
            <a:r>
              <a:rPr lang="en-US"/>
              <a:t>Who is responsible for these new components?</a:t>
            </a:r>
            <a:endParaRPr lang="en-US">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7</a:t>
            </a:fld>
            <a:endParaRPr lang="en-US"/>
          </a:p>
        </p:txBody>
      </p:sp>
    </p:spTree>
    <p:extLst>
      <p:ext uri="{BB962C8B-B14F-4D97-AF65-F5344CB8AC3E}">
        <p14:creationId xmlns:p14="http://schemas.microsoft.com/office/powerpoint/2010/main" val="3076065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took calculated risks and surely compromised on some ideals. Theme = this is where we start to think about access patterns (users, </a:t>
            </a:r>
            <a:r>
              <a:rPr lang="en-US" err="1"/>
              <a:t>devs</a:t>
            </a:r>
            <a:r>
              <a:rPr lang="en-US"/>
              <a:t>), </a:t>
            </a:r>
            <a:br>
              <a:rPr lang="en-US"/>
            </a:br>
            <a:r>
              <a:rPr lang="en-US"/>
              <a:t>Design things: architecture (microservices, service mesh, </a:t>
            </a:r>
            <a:r>
              <a:rPr lang="en-US" err="1"/>
              <a:t>api</a:t>
            </a:r>
            <a:r>
              <a:rPr lang="en-US"/>
              <a:t> gateway, bounded context </a:t>
            </a:r>
            <a:r>
              <a:rPr lang="en-US" err="1"/>
              <a:t>etc</a:t>
            </a:r>
            <a:r>
              <a:rPr lang="en-US"/>
              <a:t>), bare-metal vs. cloud-native, dev/ops/user access, infrastructure &amp; tooling, network segmentation &amp; isolation, security </a:t>
            </a:r>
            <a:r>
              <a:rPr lang="en-US" err="1"/>
              <a:t>opinionations</a:t>
            </a:r>
            <a:r>
              <a:rPr lang="en-US"/>
              <a:t>, encryption between service, authentication, secrets management solution &amp; processes, etc.</a:t>
            </a:r>
          </a:p>
        </p:txBody>
      </p:sp>
      <p:sp>
        <p:nvSpPr>
          <p:cNvPr id="4" name="Slide Number Placeholder 3"/>
          <p:cNvSpPr>
            <a:spLocks noGrp="1"/>
          </p:cNvSpPr>
          <p:nvPr>
            <p:ph type="sldNum" sz="quarter" idx="10"/>
          </p:nvPr>
        </p:nvSpPr>
        <p:spPr/>
        <p:txBody>
          <a:bodyPr/>
          <a:lstStyle/>
          <a:p>
            <a:fld id="{085FA777-3844-5C49-A73C-C01A83BCFE70}" type="slidenum">
              <a:rPr lang="en-US" smtClean="0"/>
              <a:t>9</a:t>
            </a:fld>
            <a:endParaRPr lang="en-US"/>
          </a:p>
        </p:txBody>
      </p:sp>
    </p:spTree>
    <p:extLst>
      <p:ext uri="{BB962C8B-B14F-4D97-AF65-F5344CB8AC3E}">
        <p14:creationId xmlns:p14="http://schemas.microsoft.com/office/powerpoint/2010/main" val="1131775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10</a:t>
            </a:fld>
            <a:endParaRPr lang="en-US"/>
          </a:p>
        </p:txBody>
      </p:sp>
    </p:spTree>
    <p:extLst>
      <p:ext uri="{BB962C8B-B14F-4D97-AF65-F5344CB8AC3E}">
        <p14:creationId xmlns:p14="http://schemas.microsoft.com/office/powerpoint/2010/main" val="4209294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build phase focuses on everything from development until the time you are ready to deploy that application.</a:t>
            </a:r>
          </a:p>
          <a:p>
            <a:endParaRPr lang="en-US">
              <a:cs typeface="Calibri"/>
            </a:endParaRPr>
          </a:p>
          <a:p>
            <a:r>
              <a:rPr lang="en-US">
                <a:cs typeface="Calibri"/>
              </a:rPr>
              <a:t>Essentially everything pre-deployment</a:t>
            </a:r>
          </a:p>
          <a:p>
            <a:endParaRPr lang="en-US">
              <a:cs typeface="Calibri"/>
            </a:endParaRPr>
          </a:p>
        </p:txBody>
      </p:sp>
      <p:sp>
        <p:nvSpPr>
          <p:cNvPr id="4" name="Slide Number Placeholder 3"/>
          <p:cNvSpPr>
            <a:spLocks noGrp="1"/>
          </p:cNvSpPr>
          <p:nvPr>
            <p:ph type="sldNum" sz="quarter" idx="10"/>
          </p:nvPr>
        </p:nvSpPr>
        <p:spPr/>
        <p:txBody>
          <a:bodyPr/>
          <a:lstStyle/>
          <a:p>
            <a:fld id="{085FA777-3844-5C49-A73C-C01A83BCFE70}" type="slidenum">
              <a:rPr lang="en-US" smtClean="0"/>
              <a:t>14</a:t>
            </a:fld>
            <a:endParaRPr lang="en-US"/>
          </a:p>
        </p:txBody>
      </p:sp>
    </p:spTree>
    <p:extLst>
      <p:ext uri="{BB962C8B-B14F-4D97-AF65-F5344CB8AC3E}">
        <p14:creationId xmlns:p14="http://schemas.microsoft.com/office/powerpoint/2010/main" val="3354316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FBB5E57-3F31-0F48-9E8F-92C572FC17D8}" type="datetimeFigureOut">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15061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252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445717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BB5E57-3F31-0F48-9E8F-92C572FC17D8}" type="datetimeFigureOut">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7127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BB5E57-3F31-0F48-9E8F-92C572FC17D8}" type="datetimeFigureOut">
              <a:rPr lang="en-US" smtClean="0"/>
              <a:t>7/6/18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7390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BB5E57-3F31-0F48-9E8F-92C572FC17D8}" type="datetimeFigureOut">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3835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BB5E57-3F31-0F48-9E8F-92C572FC17D8}" type="datetimeFigureOut">
              <a:rPr lang="en-US" smtClean="0"/>
              <a:t>7/6/18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36285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BB5E57-3F31-0F48-9E8F-92C572FC17D8}" type="datetimeFigureOut">
              <a:rPr lang="en-US" smtClean="0"/>
              <a:t>7/6/18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366949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B5E57-3F31-0F48-9E8F-92C572FC17D8}" type="datetimeFigureOut">
              <a:rPr lang="en-US" smtClean="0"/>
              <a:t>7/6/18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892040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733599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BB5E57-3F31-0F48-9E8F-92C572FC17D8}" type="datetimeFigureOut">
              <a:rPr lang="en-US" smtClean="0"/>
              <a:t>7/6/18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05DB12-B51B-B14F-BE6F-B5F60D62B14B}" type="slidenum">
              <a:rPr lang="en-US" smtClean="0"/>
              <a:t>‹#›</a:t>
            </a:fld>
            <a:endParaRPr lang="en-US"/>
          </a:p>
        </p:txBody>
      </p:sp>
    </p:spTree>
    <p:extLst>
      <p:ext uri="{BB962C8B-B14F-4D97-AF65-F5344CB8AC3E}">
        <p14:creationId xmlns:p14="http://schemas.microsoft.com/office/powerpoint/2010/main" val="1699014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B5E57-3F31-0F48-9E8F-92C572FC17D8}" type="datetimeFigureOut">
              <a:rPr lang="en-US" smtClean="0"/>
              <a:t>7/6/18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05DB12-B51B-B14F-BE6F-B5F60D62B14B}" type="slidenum">
              <a:rPr lang="en-US" smtClean="0"/>
              <a:t>‹#›</a:t>
            </a:fld>
            <a:endParaRPr lang="en-US"/>
          </a:p>
        </p:txBody>
      </p:sp>
    </p:spTree>
    <p:extLst>
      <p:ext uri="{BB962C8B-B14F-4D97-AF65-F5344CB8AC3E}">
        <p14:creationId xmlns:p14="http://schemas.microsoft.com/office/powerpoint/2010/main" val="1057519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16718" y="217333"/>
            <a:ext cx="8653362" cy="769441"/>
          </a:xfrm>
          <a:prstGeom prst="rect">
            <a:avLst/>
          </a:prstGeom>
          <a:noFill/>
        </p:spPr>
        <p:txBody>
          <a:bodyPr wrap="square" rtlCol="0">
            <a:spAutoFit/>
          </a:bodyPr>
          <a:lstStyle/>
          <a:p>
            <a:r>
              <a:rPr lang="en-US" sz="4400">
                <a:solidFill>
                  <a:srgbClr val="057FAF"/>
                </a:solidFill>
                <a:latin typeface="Montserrat Ultra Light" charset="0"/>
                <a:ea typeface="Montserrat Ultra Light" charset="0"/>
                <a:cs typeface="Montserrat Ultra Light" charset="0"/>
              </a:rPr>
              <a:t>Securing Containers on the High Seas</a:t>
            </a:r>
          </a:p>
        </p:txBody>
      </p:sp>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72882"/>
            <a:ext cx="12192000" cy="4705350"/>
          </a:xfrm>
          <a:prstGeom prst="rect">
            <a:avLst/>
          </a:prstGeom>
        </p:spPr>
      </p:pic>
      <p:pic>
        <p:nvPicPr>
          <p:cNvPr id="12" name="Picture 11"/>
          <p:cNvPicPr>
            <a:picLocks noChangeAspect="1"/>
          </p:cNvPicPr>
          <p:nvPr/>
        </p:nvPicPr>
        <p:blipFill>
          <a:blip r:embed="rId3"/>
          <a:stretch>
            <a:fillRect/>
          </a:stretch>
        </p:blipFill>
        <p:spPr>
          <a:xfrm>
            <a:off x="198358" y="81639"/>
            <a:ext cx="3218360" cy="2020831"/>
          </a:xfrm>
          <a:prstGeom prst="rect">
            <a:avLst/>
          </a:prstGeom>
        </p:spPr>
      </p:pic>
      <p:grpSp>
        <p:nvGrpSpPr>
          <p:cNvPr id="8" name="Group 7">
            <a:extLst>
              <a:ext uri="{FF2B5EF4-FFF2-40B4-BE49-F238E27FC236}">
                <a16:creationId xmlns:a16="http://schemas.microsoft.com/office/drawing/2014/main" id="{C5F36D63-3055-DF49-97B1-9FA59EBC08ED}"/>
              </a:ext>
            </a:extLst>
          </p:cNvPr>
          <p:cNvGrpSpPr/>
          <p:nvPr/>
        </p:nvGrpSpPr>
        <p:grpSpPr>
          <a:xfrm>
            <a:off x="8812114" y="1234084"/>
            <a:ext cx="3257966" cy="345743"/>
            <a:chOff x="6418770" y="978254"/>
            <a:chExt cx="3257966" cy="345743"/>
          </a:xfrm>
        </p:grpSpPr>
        <p:pic>
          <p:nvPicPr>
            <p:cNvPr id="11" name="Picture 10">
              <a:extLst>
                <a:ext uri="{FF2B5EF4-FFF2-40B4-BE49-F238E27FC236}">
                  <a16:creationId xmlns:a16="http://schemas.microsoft.com/office/drawing/2014/main" id="{3D360934-9838-C944-A080-A9996B58D57B}"/>
                </a:ext>
              </a:extLst>
            </p:cNvPr>
            <p:cNvPicPr>
              <a:picLocks noChangeAspect="1"/>
            </p:cNvPicPr>
            <p:nvPr/>
          </p:nvPicPr>
          <p:blipFill>
            <a:blip r:embed="rId4"/>
            <a:stretch>
              <a:fillRect/>
            </a:stretch>
          </p:blipFill>
          <p:spPr>
            <a:xfrm>
              <a:off x="6418770" y="978254"/>
              <a:ext cx="3257966" cy="345743"/>
            </a:xfrm>
            <a:prstGeom prst="rect">
              <a:avLst/>
            </a:prstGeom>
          </p:spPr>
        </p:pic>
        <p:sp>
          <p:nvSpPr>
            <p:cNvPr id="13" name="TextBox 12">
              <a:extLst>
                <a:ext uri="{FF2B5EF4-FFF2-40B4-BE49-F238E27FC236}">
                  <a16:creationId xmlns:a16="http://schemas.microsoft.com/office/drawing/2014/main" id="{13293053-F557-FE4B-A55E-0D77974F1E9D}"/>
                </a:ext>
              </a:extLst>
            </p:cNvPr>
            <p:cNvSpPr txBox="1"/>
            <p:nvPr/>
          </p:nvSpPr>
          <p:spPr>
            <a:xfrm>
              <a:off x="6684287" y="986771"/>
              <a:ext cx="2992449" cy="307777"/>
            </a:xfrm>
            <a:prstGeom prst="rect">
              <a:avLst/>
            </a:prstGeom>
            <a:noFill/>
          </p:spPr>
          <p:txBody>
            <a:bodyPr wrap="square" rtlCol="0">
              <a:spAutoFit/>
            </a:bodyPr>
            <a:lstStyle/>
            <a:p>
              <a:r>
                <a:rPr lang="en-US" sz="1400">
                  <a:solidFill>
                    <a:schemeClr val="bg1"/>
                  </a:solidFill>
                  <a:latin typeface="Montserrat Light" charset="0"/>
                  <a:ea typeface="Montserrat Light" charset="0"/>
                  <a:cs typeface="Montserrat Light" charset="0"/>
                </a:rPr>
                <a:t>Jack Mannino &amp; Abdullah Munawar</a:t>
              </a:r>
            </a:p>
          </p:txBody>
        </p:sp>
      </p:grpSp>
    </p:spTree>
    <p:extLst>
      <p:ext uri="{BB962C8B-B14F-4D97-AF65-F5344CB8AC3E}">
        <p14:creationId xmlns:p14="http://schemas.microsoft.com/office/powerpoint/2010/main" val="310568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611AC1F-57A3-4AA3-900B-44F7799A9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nchor="t">
            <a:spAutoFit/>
          </a:bodyPr>
          <a:lstStyle/>
          <a:p>
            <a:pPr algn="ctr"/>
            <a:r>
              <a:rPr lang="en-US" sz="4400" b="1">
                <a:solidFill>
                  <a:schemeClr val="bg1"/>
                </a:solidFill>
                <a:latin typeface="Montserrat Ultra Light" charset="0"/>
              </a:rPr>
              <a:t>Secure Architecture</a:t>
            </a:r>
            <a:endParaRPr lang="en-US">
              <a:solidFill>
                <a:schemeClr val="bg1"/>
              </a:solidFill>
            </a:endParaRPr>
          </a:p>
        </p:txBody>
      </p:sp>
      <p:sp>
        <p:nvSpPr>
          <p:cNvPr id="2" name="TextBox 1">
            <a:extLst>
              <a:ext uri="{FF2B5EF4-FFF2-40B4-BE49-F238E27FC236}">
                <a16:creationId xmlns:a16="http://schemas.microsoft.com/office/drawing/2014/main" id="{1589FDF0-AEEA-45AC-A590-C97DE716B81C}"/>
              </a:ext>
            </a:extLst>
          </p:cNvPr>
          <p:cNvSpPr txBox="1"/>
          <p:nvPr/>
        </p:nvSpPr>
        <p:spPr>
          <a:xfrm>
            <a:off x="2591007" y="2576883"/>
            <a:ext cx="7653580" cy="35394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a:buChar char="ü"/>
            </a:pPr>
            <a:r>
              <a:rPr lang="en-US" sz="2800">
                <a:cs typeface="Calibri"/>
              </a:rPr>
              <a:t>Orchestration &amp; Management -  Control Plane</a:t>
            </a:r>
            <a:endParaRPr lang="en-US">
              <a:cs typeface="Calibri"/>
            </a:endParaRPr>
          </a:p>
          <a:p>
            <a:pPr marL="457200" indent="-457200">
              <a:buFont typeface="Wingdings"/>
              <a:buChar char="ü"/>
            </a:pPr>
            <a:r>
              <a:rPr lang="en-US" sz="2800">
                <a:cs typeface="Calibri"/>
              </a:rPr>
              <a:t>Network Segmentation &amp; Isolation</a:t>
            </a:r>
          </a:p>
          <a:p>
            <a:pPr marL="457200" indent="-457200">
              <a:buFont typeface="Wingdings"/>
              <a:buChar char="ü"/>
            </a:pPr>
            <a:r>
              <a:rPr lang="en-US" sz="2800">
                <a:cs typeface="Calibri"/>
              </a:rPr>
              <a:t>Encrypted communications</a:t>
            </a:r>
            <a:endParaRPr lang="en-US">
              <a:cs typeface="Calibri"/>
            </a:endParaRPr>
          </a:p>
          <a:p>
            <a:pPr marL="457200" indent="-457200">
              <a:buFont typeface="Wingdings"/>
              <a:buChar char="ü"/>
            </a:pPr>
            <a:r>
              <a:rPr lang="en-US" sz="2800">
                <a:cs typeface="Calibri"/>
              </a:rPr>
              <a:t>Authentication (container &amp; cluster-level)</a:t>
            </a:r>
            <a:endParaRPr lang="en-US">
              <a:cs typeface="Calibri"/>
            </a:endParaRPr>
          </a:p>
          <a:p>
            <a:pPr marL="457200" indent="-457200">
              <a:buFont typeface="Wingdings"/>
              <a:buChar char="ü"/>
            </a:pPr>
            <a:r>
              <a:rPr lang="en-US" sz="2800">
                <a:cs typeface="Calibri"/>
              </a:rPr>
              <a:t>Identity Management &amp; Access Control</a:t>
            </a:r>
            <a:endParaRPr lang="en-US">
              <a:cs typeface="Calibri"/>
            </a:endParaRPr>
          </a:p>
          <a:p>
            <a:pPr marL="457200" indent="-457200">
              <a:buFont typeface="Wingdings"/>
              <a:buChar char="ü"/>
            </a:pPr>
            <a:r>
              <a:rPr lang="en-US" sz="2800">
                <a:cs typeface="Calibri"/>
              </a:rPr>
              <a:t>Secrets Management</a:t>
            </a:r>
          </a:p>
          <a:p>
            <a:pPr marL="457200" indent="-457200">
              <a:buFont typeface="Wingdings"/>
              <a:buChar char="ü"/>
            </a:pPr>
            <a:r>
              <a:rPr lang="en-US" sz="2800">
                <a:cs typeface="Calibri"/>
              </a:rPr>
              <a:t>Logging &amp; Monitoring</a:t>
            </a:r>
          </a:p>
          <a:p>
            <a:pPr marL="457200" indent="-457200">
              <a:buFont typeface="Wingdings"/>
              <a:buChar char="ü"/>
            </a:pPr>
            <a:endParaRPr lang="en-US" sz="2800">
              <a:cs typeface="Calibri"/>
            </a:endParaRPr>
          </a:p>
        </p:txBody>
      </p:sp>
    </p:spTree>
    <p:extLst>
      <p:ext uri="{BB962C8B-B14F-4D97-AF65-F5344CB8AC3E}">
        <p14:creationId xmlns:p14="http://schemas.microsoft.com/office/powerpoint/2010/main" val="1847707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611AC1F-57A3-4AA3-900B-44F7799A97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152878" y="419925"/>
            <a:ext cx="10046031" cy="738664"/>
          </a:xfrm>
          <a:prstGeom prst="rect">
            <a:avLst/>
          </a:prstGeom>
          <a:noFill/>
        </p:spPr>
        <p:txBody>
          <a:bodyPr wrap="square" rtlCol="0" anchor="t">
            <a:spAutoFit/>
          </a:bodyPr>
          <a:lstStyle/>
          <a:p>
            <a:pPr algn="ctr"/>
            <a:r>
              <a:rPr lang="en-US" sz="4200" b="1">
                <a:solidFill>
                  <a:schemeClr val="bg1"/>
                </a:solidFill>
                <a:latin typeface="Montserrat Ultra Light" charset="0"/>
              </a:rPr>
              <a:t>Picking the Right Container Runtime</a:t>
            </a:r>
            <a:endParaRPr lang="en-US" sz="4200">
              <a:solidFill>
                <a:schemeClr val="bg1"/>
              </a:solidFill>
              <a:cs typeface="Calibri"/>
            </a:endParaRPr>
          </a:p>
        </p:txBody>
      </p:sp>
      <p:sp>
        <p:nvSpPr>
          <p:cNvPr id="2" name="TextBox 1">
            <a:extLst>
              <a:ext uri="{FF2B5EF4-FFF2-40B4-BE49-F238E27FC236}">
                <a16:creationId xmlns:a16="http://schemas.microsoft.com/office/drawing/2014/main" id="{1589FDF0-AEEA-45AC-A590-C97DE716B81C}"/>
              </a:ext>
            </a:extLst>
          </p:cNvPr>
          <p:cNvSpPr txBox="1"/>
          <p:nvPr/>
        </p:nvSpPr>
        <p:spPr>
          <a:xfrm>
            <a:off x="354169" y="1569076"/>
            <a:ext cx="6037672" cy="440120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cs typeface="Calibri"/>
              </a:rPr>
              <a:t>Open Container Initiative (OCI) spec promotes a broader set of container tech (life beyond Docker)</a:t>
            </a:r>
          </a:p>
          <a:p>
            <a:pPr marL="457200" indent="-457200">
              <a:buFont typeface="Arial"/>
              <a:buChar char="•"/>
            </a:pPr>
            <a:r>
              <a:rPr lang="en-US" sz="2800">
                <a:cs typeface="Calibri"/>
              </a:rPr>
              <a:t>Isolate containerized resources differently</a:t>
            </a:r>
            <a:endParaRPr lang="en-US"/>
          </a:p>
          <a:p>
            <a:pPr marL="457200" indent="-457200">
              <a:buFont typeface="Arial"/>
              <a:buChar char="•"/>
            </a:pPr>
            <a:r>
              <a:rPr lang="en-US" sz="2800">
                <a:cs typeface="Calibri"/>
              </a:rPr>
              <a:t>Goal is to prevent escaping from the container</a:t>
            </a:r>
          </a:p>
          <a:p>
            <a:pPr marL="457200" indent="-457200">
              <a:buFont typeface="Arial"/>
              <a:buChar char="•"/>
            </a:pPr>
            <a:r>
              <a:rPr lang="en-US" sz="2800">
                <a:cs typeface="Calibri"/>
              </a:rPr>
              <a:t>Isolation via Namespaces &amp; Control Groups</a:t>
            </a:r>
          </a:p>
          <a:p>
            <a:pPr marL="457200" indent="-457200">
              <a:buFont typeface="Arial"/>
              <a:buChar char="•"/>
            </a:pPr>
            <a:r>
              <a:rPr lang="en-US" sz="2800">
                <a:cs typeface="Calibri"/>
              </a:rPr>
              <a:t>Isolation via Hypervisor</a:t>
            </a:r>
          </a:p>
        </p:txBody>
      </p:sp>
      <p:pic>
        <p:nvPicPr>
          <p:cNvPr id="4" name="Picture 4" descr="A screenshot of a cell phone&#10;&#10;Description generated with very high confidence">
            <a:extLst>
              <a:ext uri="{FF2B5EF4-FFF2-40B4-BE49-F238E27FC236}">
                <a16:creationId xmlns:a16="http://schemas.microsoft.com/office/drawing/2014/main" id="{F7493A02-BAAB-46DE-A7D8-2B5D8BE2AAA3}"/>
              </a:ext>
            </a:extLst>
          </p:cNvPr>
          <p:cNvPicPr>
            <a:picLocks noChangeAspect="1"/>
          </p:cNvPicPr>
          <p:nvPr/>
        </p:nvPicPr>
        <p:blipFill>
          <a:blip r:embed="rId3"/>
          <a:stretch>
            <a:fillRect/>
          </a:stretch>
        </p:blipFill>
        <p:spPr>
          <a:xfrm>
            <a:off x="6241360" y="1993415"/>
            <a:ext cx="5583178" cy="3234564"/>
          </a:xfrm>
          <a:prstGeom prst="rect">
            <a:avLst/>
          </a:prstGeom>
        </p:spPr>
      </p:pic>
      <p:sp>
        <p:nvSpPr>
          <p:cNvPr id="7" name="TextBox 6">
            <a:extLst>
              <a:ext uri="{FF2B5EF4-FFF2-40B4-BE49-F238E27FC236}">
                <a16:creationId xmlns:a16="http://schemas.microsoft.com/office/drawing/2014/main" id="{18F66258-F031-44C5-9F13-1D1AC5850CAB}"/>
              </a:ext>
            </a:extLst>
          </p:cNvPr>
          <p:cNvSpPr txBox="1"/>
          <p:nvPr/>
        </p:nvSpPr>
        <p:spPr>
          <a:xfrm>
            <a:off x="6714177" y="5331789"/>
            <a:ext cx="4637262" cy="2616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latin typeface="Arial"/>
                <a:cs typeface="Arial"/>
              </a:rPr>
              <a:t>https://blog.jessfraz.com/post/containers-security-and-echo-chambers/</a:t>
            </a:r>
            <a:endParaRPr lang="en-US" sz="1100"/>
          </a:p>
        </p:txBody>
      </p:sp>
    </p:spTree>
    <p:extLst>
      <p:ext uri="{BB962C8B-B14F-4D97-AF65-F5344CB8AC3E}">
        <p14:creationId xmlns:p14="http://schemas.microsoft.com/office/powerpoint/2010/main" val="3375594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611AC1F-57A3-4AA3-900B-44F7799A97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89"/>
            <a:ext cx="6472362" cy="1446550"/>
          </a:xfrm>
          <a:prstGeom prst="rect">
            <a:avLst/>
          </a:prstGeom>
          <a:noFill/>
        </p:spPr>
        <p:txBody>
          <a:bodyPr wrap="square" rtlCol="0" anchor="t">
            <a:spAutoFit/>
          </a:bodyPr>
          <a:lstStyle/>
          <a:p>
            <a:pPr algn="ctr"/>
            <a:r>
              <a:rPr lang="en-US" sz="4400" b="1">
                <a:solidFill>
                  <a:schemeClr val="bg1"/>
                </a:solidFill>
                <a:latin typeface="Montserrat Ultra Light" charset="0"/>
              </a:rPr>
              <a:t>Leveraging Design</a:t>
            </a:r>
            <a:r>
              <a:rPr lang="en-US" sz="4400" b="1">
                <a:solidFill>
                  <a:schemeClr val="bg1"/>
                </a:solidFill>
                <a:latin typeface="Montserrat Ultra Light"/>
              </a:rPr>
              <a:t> Patterns for Security</a:t>
            </a:r>
            <a:endParaRPr lang="en-US">
              <a:solidFill>
                <a:schemeClr val="bg1"/>
              </a:solidFill>
            </a:endParaRPr>
          </a:p>
        </p:txBody>
      </p:sp>
      <p:pic>
        <p:nvPicPr>
          <p:cNvPr id="4" name="Picture 4">
            <a:extLst>
              <a:ext uri="{FF2B5EF4-FFF2-40B4-BE49-F238E27FC236}">
                <a16:creationId xmlns:a16="http://schemas.microsoft.com/office/drawing/2014/main" id="{E1749ABE-3A44-406F-98B0-5765866FB3FB}"/>
              </a:ext>
            </a:extLst>
          </p:cNvPr>
          <p:cNvPicPr>
            <a:picLocks noChangeAspect="1"/>
          </p:cNvPicPr>
          <p:nvPr/>
        </p:nvPicPr>
        <p:blipFill>
          <a:blip r:embed="rId3"/>
          <a:stretch>
            <a:fillRect/>
          </a:stretch>
        </p:blipFill>
        <p:spPr>
          <a:xfrm>
            <a:off x="1040724" y="2131511"/>
            <a:ext cx="10096033" cy="4725907"/>
          </a:xfrm>
          <a:prstGeom prst="rect">
            <a:avLst/>
          </a:prstGeom>
        </p:spPr>
      </p:pic>
      <p:sp>
        <p:nvSpPr>
          <p:cNvPr id="2" name="TextBox 1">
            <a:extLst>
              <a:ext uri="{FF2B5EF4-FFF2-40B4-BE49-F238E27FC236}">
                <a16:creationId xmlns:a16="http://schemas.microsoft.com/office/drawing/2014/main" id="{1589FDF0-AEEA-45AC-A590-C97DE716B81C}"/>
              </a:ext>
            </a:extLst>
          </p:cNvPr>
          <p:cNvSpPr txBox="1"/>
          <p:nvPr/>
        </p:nvSpPr>
        <p:spPr>
          <a:xfrm>
            <a:off x="354169" y="1569076"/>
            <a:ext cx="11537323" cy="181588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We can solve security issues through patterns that lift security out of the container itself. Example – Service Mesh.</a:t>
            </a:r>
          </a:p>
          <a:p>
            <a:endParaRPr lang="en-US" sz="2800">
              <a:cs typeface="Calibri"/>
            </a:endParaRPr>
          </a:p>
          <a:p>
            <a:endParaRPr lang="en-US" sz="2800">
              <a:cs typeface="Calibri"/>
            </a:endParaRPr>
          </a:p>
        </p:txBody>
      </p:sp>
    </p:spTree>
    <p:extLst>
      <p:ext uri="{BB962C8B-B14F-4D97-AF65-F5344CB8AC3E}">
        <p14:creationId xmlns:p14="http://schemas.microsoft.com/office/powerpoint/2010/main" val="9643307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71305"/>
            <a:ext cx="12192000" cy="6858000"/>
          </a:xfrm>
          <a:prstGeom prst="rect">
            <a:avLst/>
          </a:prstGeom>
        </p:spPr>
      </p:pic>
      <p:sp>
        <p:nvSpPr>
          <p:cNvPr id="3" name="TextBox 2"/>
          <p:cNvSpPr txBox="1"/>
          <p:nvPr/>
        </p:nvSpPr>
        <p:spPr>
          <a:xfrm>
            <a:off x="-9601" y="2444115"/>
            <a:ext cx="12211202" cy="1169551"/>
          </a:xfrm>
          <a:prstGeom prst="rect">
            <a:avLst/>
          </a:prstGeom>
          <a:noFill/>
        </p:spPr>
        <p:txBody>
          <a:bodyPr wrap="square" rtlCol="0">
            <a:spAutoFit/>
          </a:bodyPr>
          <a:lstStyle/>
          <a:p>
            <a:pPr algn="ctr"/>
            <a:r>
              <a:rPr lang="en-US" sz="7000">
                <a:solidFill>
                  <a:schemeClr val="bg1">
                    <a:lumMod val="95000"/>
                  </a:schemeClr>
                </a:solidFill>
                <a:latin typeface="Montserrat Ultra Light" charset="0"/>
                <a:ea typeface="Montserrat Ultra Light" charset="0"/>
                <a:cs typeface="Montserrat Ultra Light" charset="0"/>
              </a:rPr>
              <a:t>Build</a:t>
            </a:r>
          </a:p>
        </p:txBody>
      </p:sp>
      <p:sp>
        <p:nvSpPr>
          <p:cNvPr id="4" name="Rectangle 3">
            <a:extLst>
              <a:ext uri="{FF2B5EF4-FFF2-40B4-BE49-F238E27FC236}">
                <a16:creationId xmlns:a16="http://schemas.microsoft.com/office/drawing/2014/main" id="{ED26742D-1439-DA48-B475-0D274230323B}"/>
              </a:ext>
            </a:extLst>
          </p:cNvPr>
          <p:cNvSpPr/>
          <p:nvPr/>
        </p:nvSpPr>
        <p:spPr>
          <a:xfrm>
            <a:off x="5977217" y="3244334"/>
            <a:ext cx="237566" cy="369332"/>
          </a:xfrm>
          <a:prstGeom prst="rect">
            <a:avLst/>
          </a:prstGeom>
        </p:spPr>
        <p:txBody>
          <a:bodyPr wrap="none">
            <a:spAutoFit/>
          </a:bodyPr>
          <a:lstStyle/>
          <a:p>
            <a:r>
              <a:rPr lang="en-US"/>
              <a:t> </a:t>
            </a:r>
          </a:p>
        </p:txBody>
      </p:sp>
      <p:sp>
        <p:nvSpPr>
          <p:cNvPr id="9" name="Rectangle 8">
            <a:extLst>
              <a:ext uri="{FF2B5EF4-FFF2-40B4-BE49-F238E27FC236}">
                <a16:creationId xmlns:a16="http://schemas.microsoft.com/office/drawing/2014/main" id="{13020C8B-19FF-8342-902D-0CE65D520707}"/>
              </a:ext>
            </a:extLst>
          </p:cNvPr>
          <p:cNvSpPr/>
          <p:nvPr/>
        </p:nvSpPr>
        <p:spPr>
          <a:xfrm>
            <a:off x="5977217" y="3244334"/>
            <a:ext cx="237566" cy="369332"/>
          </a:xfrm>
          <a:prstGeom prst="rect">
            <a:avLst/>
          </a:prstGeom>
        </p:spPr>
        <p:txBody>
          <a:bodyPr wrap="none">
            <a:spAutoFit/>
          </a:bodyPr>
          <a:lstStyle/>
          <a:p>
            <a:r>
              <a:rPr lang="en-US"/>
              <a:t> </a:t>
            </a:r>
          </a:p>
        </p:txBody>
      </p:sp>
    </p:spTree>
    <p:extLst>
      <p:ext uri="{BB962C8B-B14F-4D97-AF65-F5344CB8AC3E}">
        <p14:creationId xmlns:p14="http://schemas.microsoft.com/office/powerpoint/2010/main" val="650480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95887ED7-AD7C-4F78-BC55-C076DF0D55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1567490" y="419925"/>
            <a:ext cx="9034448" cy="769441"/>
          </a:xfrm>
          <a:prstGeom prst="rect">
            <a:avLst/>
          </a:prstGeom>
          <a:noFill/>
        </p:spPr>
        <p:txBody>
          <a:bodyPr wrap="square" rtlCol="0" anchor="t">
            <a:spAutoFit/>
          </a:bodyPr>
          <a:lstStyle/>
          <a:p>
            <a:pPr algn="ctr"/>
            <a:r>
              <a:rPr lang="en-US" sz="4400" b="1">
                <a:solidFill>
                  <a:schemeClr val="bg1"/>
                </a:solidFill>
                <a:latin typeface="Montserrat Ultra Light"/>
              </a:rPr>
              <a:t>Securing the Build Process</a:t>
            </a:r>
          </a:p>
        </p:txBody>
      </p:sp>
      <p:sp>
        <p:nvSpPr>
          <p:cNvPr id="2" name="TextBox 1">
            <a:extLst>
              <a:ext uri="{FF2B5EF4-FFF2-40B4-BE49-F238E27FC236}">
                <a16:creationId xmlns:a16="http://schemas.microsoft.com/office/drawing/2014/main" id="{C949A691-D801-492E-BE9E-A7EE97421B8B}"/>
              </a:ext>
            </a:extLst>
          </p:cNvPr>
          <p:cNvSpPr txBox="1"/>
          <p:nvPr/>
        </p:nvSpPr>
        <p:spPr>
          <a:xfrm>
            <a:off x="375635" y="1837386"/>
            <a:ext cx="11612449" cy="440120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cs typeface="Calibri"/>
              </a:rPr>
              <a:t>Build steps focus on code repositories and container registries</a:t>
            </a:r>
          </a:p>
          <a:p>
            <a:pPr marL="457200" indent="-457200">
              <a:buFont typeface="Arial"/>
              <a:buChar char="•"/>
            </a:pPr>
            <a:endParaRPr lang="en-US" sz="2800">
              <a:cs typeface="Calibri"/>
            </a:endParaRPr>
          </a:p>
          <a:p>
            <a:pPr marL="457200" indent="-457200">
              <a:buFont typeface="Arial"/>
              <a:buChar char="•"/>
            </a:pPr>
            <a:r>
              <a:rPr lang="en-US" sz="2800">
                <a:cs typeface="Calibri"/>
              </a:rPr>
              <a:t>Run Tests -&gt; Package Apps -&gt; Build Image</a:t>
            </a:r>
          </a:p>
          <a:p>
            <a:pPr marL="457200" indent="-457200">
              <a:buFont typeface="Arial"/>
              <a:buChar char="•"/>
            </a:pPr>
            <a:endParaRPr lang="en-US" sz="2800">
              <a:cs typeface="Calibri"/>
            </a:endParaRPr>
          </a:p>
          <a:p>
            <a:pPr marL="457200" indent="-457200">
              <a:buFont typeface="Arial"/>
              <a:buChar char="•"/>
            </a:pPr>
            <a:r>
              <a:rPr lang="en-US" sz="2800">
                <a:cs typeface="Calibri"/>
              </a:rPr>
              <a:t>Build first level of security controls into containers</a:t>
            </a:r>
          </a:p>
          <a:p>
            <a:pPr marL="457200" indent="-457200">
              <a:buFont typeface="Arial"/>
              <a:buChar char="•"/>
            </a:pPr>
            <a:endParaRPr lang="en-US" sz="2800">
              <a:cs typeface="Calibri"/>
            </a:endParaRPr>
          </a:p>
          <a:p>
            <a:pPr marL="457200" indent="-457200">
              <a:buFont typeface="Arial"/>
              <a:buChar char="•"/>
            </a:pPr>
            <a:r>
              <a:rPr lang="en-US" sz="2800">
                <a:cs typeface="Calibri"/>
              </a:rPr>
              <a:t>Orchestration &amp; management systems can override these controls and mutate containers through an extra layer of abstraction</a:t>
            </a:r>
          </a:p>
          <a:p>
            <a:endParaRPr lang="en-US" sz="2800">
              <a:cs typeface="Calibri"/>
            </a:endParaRPr>
          </a:p>
          <a:p>
            <a:endParaRPr lang="en-US" sz="2800">
              <a:cs typeface="Calibri"/>
            </a:endParaRPr>
          </a:p>
        </p:txBody>
      </p:sp>
    </p:spTree>
    <p:extLst>
      <p:ext uri="{BB962C8B-B14F-4D97-AF65-F5344CB8AC3E}">
        <p14:creationId xmlns:p14="http://schemas.microsoft.com/office/powerpoint/2010/main" val="3328241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5AD39313-A961-4230-B7E8-814B1422D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874143" cy="769441"/>
          </a:xfrm>
          <a:prstGeom prst="rect">
            <a:avLst/>
          </a:prstGeom>
          <a:noFill/>
        </p:spPr>
        <p:txBody>
          <a:bodyPr wrap="square" rtlCol="0" anchor="t">
            <a:spAutoFit/>
          </a:bodyPr>
          <a:lstStyle/>
          <a:p>
            <a:pPr algn="ctr"/>
            <a:r>
              <a:rPr lang="en-US" sz="4400" b="1">
                <a:solidFill>
                  <a:schemeClr val="bg1"/>
                </a:solidFill>
                <a:latin typeface="Montserrat Ultra Light" charset="0"/>
              </a:rPr>
              <a:t>Base Image Management</a:t>
            </a:r>
            <a:endParaRPr lang="en-US">
              <a:solidFill>
                <a:schemeClr val="bg1"/>
              </a:solidFill>
            </a:endParaRPr>
          </a:p>
        </p:txBody>
      </p:sp>
      <p:sp>
        <p:nvSpPr>
          <p:cNvPr id="2" name="TextBox 1">
            <a:extLst>
              <a:ext uri="{FF2B5EF4-FFF2-40B4-BE49-F238E27FC236}">
                <a16:creationId xmlns:a16="http://schemas.microsoft.com/office/drawing/2014/main" id="{B5076506-DC30-403B-921C-AED8986CDDA6}"/>
              </a:ext>
            </a:extLst>
          </p:cNvPr>
          <p:cNvSpPr txBox="1"/>
          <p:nvPr/>
        </p:nvSpPr>
        <p:spPr>
          <a:xfrm>
            <a:off x="472226" y="2213020"/>
            <a:ext cx="11132127" cy="2677656"/>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Focus on keeping the attack surface small</a:t>
            </a:r>
          </a:p>
          <a:p>
            <a:pPr marL="457200" indent="-457200">
              <a:buChar char="•"/>
            </a:pPr>
            <a:r>
              <a:rPr lang="en-US" sz="2800">
                <a:cs typeface="Calibri"/>
              </a:rPr>
              <a:t>Use base images that ship with minimal installed packages and dependencies </a:t>
            </a:r>
            <a:endParaRPr lang="en-US">
              <a:cs typeface="Calibri"/>
            </a:endParaRPr>
          </a:p>
          <a:p>
            <a:pPr marL="457200" indent="-457200">
              <a:buChar char="•"/>
            </a:pPr>
            <a:r>
              <a:rPr lang="en-US" sz="2800">
                <a:cs typeface="Calibri"/>
              </a:rPr>
              <a:t>Use version tags vs. </a:t>
            </a:r>
            <a:r>
              <a:rPr lang="en-US" sz="2800" err="1">
                <a:cs typeface="Calibri"/>
              </a:rPr>
              <a:t>image:latest</a:t>
            </a:r>
          </a:p>
          <a:p>
            <a:pPr marL="457200" indent="-457200">
              <a:buChar char="•"/>
            </a:pPr>
            <a:r>
              <a:rPr lang="en-US" sz="2800">
                <a:cs typeface="Calibri"/>
              </a:rPr>
              <a:t>Use images that support security kernel features (</a:t>
            </a:r>
            <a:r>
              <a:rPr lang="en-US" sz="2800" err="1">
                <a:cs typeface="Calibri"/>
              </a:rPr>
              <a:t>seccomp</a:t>
            </a:r>
            <a:r>
              <a:rPr lang="en-US" sz="2800">
                <a:cs typeface="Calibri"/>
              </a:rPr>
              <a:t>, </a:t>
            </a:r>
            <a:r>
              <a:rPr lang="en-US" sz="2800" err="1">
                <a:cs typeface="Calibri"/>
              </a:rPr>
              <a:t>apparmor</a:t>
            </a:r>
            <a:r>
              <a:rPr lang="en-US" sz="2800">
                <a:cs typeface="Calibri"/>
              </a:rPr>
              <a:t>, </a:t>
            </a:r>
            <a:r>
              <a:rPr lang="en-US" sz="2800" err="1">
                <a:cs typeface="Calibri"/>
              </a:rPr>
              <a:t>SELinux</a:t>
            </a:r>
            <a:r>
              <a:rPr lang="en-US" sz="2800">
                <a:cs typeface="Calibri"/>
              </a:rPr>
              <a:t>)</a:t>
            </a:r>
            <a:endParaRPr lang="en-US" sz="2800">
              <a:latin typeface="Courier New"/>
              <a:cs typeface="Courier New"/>
            </a:endParaRPr>
          </a:p>
        </p:txBody>
      </p:sp>
      <p:sp>
        <p:nvSpPr>
          <p:cNvPr id="5" name="TextBox 4">
            <a:extLst>
              <a:ext uri="{FF2B5EF4-FFF2-40B4-BE49-F238E27FC236}">
                <a16:creationId xmlns:a16="http://schemas.microsoft.com/office/drawing/2014/main" id="{44EB1AE1-A7B1-4E54-9111-4DE8B083FDD6}"/>
              </a:ext>
            </a:extLst>
          </p:cNvPr>
          <p:cNvSpPr txBox="1"/>
          <p:nvPr/>
        </p:nvSpPr>
        <p:spPr>
          <a:xfrm>
            <a:off x="717154" y="5111340"/>
            <a:ext cx="10642270" cy="954107"/>
          </a:xfrm>
          <a:prstGeom prst="rect">
            <a:avLst/>
          </a:prstGeom>
          <a:solidFill>
            <a:schemeClr val="bg1">
              <a:lumMod val="95000"/>
            </a:schemeClr>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Courier New"/>
                <a:cs typeface="Courier New"/>
              </a:rPr>
              <a:t>$ grep CONFIG_SECCOMP= /boot/config-$(</a:t>
            </a:r>
            <a:r>
              <a:rPr lang="en-US" sz="2800" err="1">
                <a:latin typeface="Courier New"/>
                <a:cs typeface="Courier New"/>
              </a:rPr>
              <a:t>uname</a:t>
            </a:r>
            <a:r>
              <a:rPr lang="en-US" sz="2800">
                <a:latin typeface="Courier New"/>
                <a:cs typeface="Courier New"/>
              </a:rPr>
              <a:t> -r)</a:t>
            </a:r>
            <a:endParaRPr lang="en-US">
              <a:latin typeface="Calibri"/>
              <a:cs typeface="Calibri"/>
            </a:endParaRPr>
          </a:p>
          <a:p>
            <a:r>
              <a:rPr lang="en-US" sz="2800">
                <a:latin typeface="Courier New"/>
                <a:cs typeface="Courier New"/>
              </a:rPr>
              <a:t>$ cat /sys/module/</a:t>
            </a:r>
            <a:r>
              <a:rPr lang="en-US" sz="2800" err="1">
                <a:latin typeface="Courier New"/>
                <a:cs typeface="Courier New"/>
              </a:rPr>
              <a:t>apparmor</a:t>
            </a:r>
            <a:r>
              <a:rPr lang="en-US" sz="2800">
                <a:latin typeface="Courier New"/>
                <a:cs typeface="Courier New"/>
              </a:rPr>
              <a:t>/parameters/enabled</a:t>
            </a:r>
            <a:endParaRPr lang="en-US">
              <a:cs typeface="Calibri"/>
            </a:endParaRPr>
          </a:p>
        </p:txBody>
      </p:sp>
    </p:spTree>
    <p:extLst>
      <p:ext uri="{BB962C8B-B14F-4D97-AF65-F5344CB8AC3E}">
        <p14:creationId xmlns:p14="http://schemas.microsoft.com/office/powerpoint/2010/main" val="3579738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5AD39313-A961-4230-B7E8-814B1422D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874143" cy="769441"/>
          </a:xfrm>
          <a:prstGeom prst="rect">
            <a:avLst/>
          </a:prstGeom>
          <a:noFill/>
        </p:spPr>
        <p:txBody>
          <a:bodyPr wrap="square" rtlCol="0" anchor="t">
            <a:spAutoFit/>
          </a:bodyPr>
          <a:lstStyle/>
          <a:p>
            <a:pPr algn="ctr"/>
            <a:r>
              <a:rPr lang="en-US" sz="4400" b="1">
                <a:solidFill>
                  <a:schemeClr val="bg1"/>
                </a:solidFill>
                <a:latin typeface="Montserrat Ultra Light" charset="0"/>
              </a:rPr>
              <a:t>Limiting Privileges</a:t>
            </a:r>
            <a:endParaRPr lang="en-US" sz="4400">
              <a:solidFill>
                <a:schemeClr val="bg1"/>
              </a:solidFill>
              <a:cs typeface="Calibri"/>
            </a:endParaRPr>
          </a:p>
        </p:txBody>
      </p:sp>
      <p:sp>
        <p:nvSpPr>
          <p:cNvPr id="2" name="TextBox 1">
            <a:extLst>
              <a:ext uri="{FF2B5EF4-FFF2-40B4-BE49-F238E27FC236}">
                <a16:creationId xmlns:a16="http://schemas.microsoft.com/office/drawing/2014/main" id="{B5076506-DC30-403B-921C-AED8986CDDA6}"/>
              </a:ext>
            </a:extLst>
          </p:cNvPr>
          <p:cNvSpPr txBox="1"/>
          <p:nvPr/>
        </p:nvSpPr>
        <p:spPr>
          <a:xfrm>
            <a:off x="243626" y="1946320"/>
            <a:ext cx="6659251" cy="417575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2" indent="-457200">
              <a:lnSpc>
                <a:spcPct val="150000"/>
              </a:lnSpc>
              <a:buChar char="•"/>
            </a:pPr>
            <a:r>
              <a:rPr lang="en-US" sz="3000">
                <a:cs typeface="Calibri"/>
              </a:rPr>
              <a:t>More often than not, your container does not need root</a:t>
            </a:r>
          </a:p>
          <a:p>
            <a:pPr lvl="2" indent="-457200">
              <a:lnSpc>
                <a:spcPct val="150000"/>
              </a:lnSpc>
              <a:buChar char="•"/>
            </a:pPr>
            <a:r>
              <a:rPr lang="en-US" sz="3000">
                <a:cs typeface="Calibri"/>
              </a:rPr>
              <a:t>Often, we only need a subset of capabilities</a:t>
            </a:r>
          </a:p>
          <a:p>
            <a:pPr lvl="2" indent="-457200">
              <a:lnSpc>
                <a:spcPct val="150000"/>
              </a:lnSpc>
              <a:buChar char="•"/>
            </a:pPr>
            <a:r>
              <a:rPr lang="en-US" sz="3000">
                <a:cs typeface="Calibri"/>
              </a:rPr>
              <a:t>Limit access to underlying host resources (network, storage, or IPC)</a:t>
            </a:r>
          </a:p>
        </p:txBody>
      </p:sp>
      <p:sp>
        <p:nvSpPr>
          <p:cNvPr id="4" name="TextBox 3">
            <a:extLst>
              <a:ext uri="{FF2B5EF4-FFF2-40B4-BE49-F238E27FC236}">
                <a16:creationId xmlns:a16="http://schemas.microsoft.com/office/drawing/2014/main" id="{49C8F64B-DBE3-4910-B488-9C7ECA0A3472}"/>
              </a:ext>
            </a:extLst>
          </p:cNvPr>
          <p:cNvSpPr txBox="1"/>
          <p:nvPr/>
        </p:nvSpPr>
        <p:spPr>
          <a:xfrm>
            <a:off x="6755948" y="4233646"/>
            <a:ext cx="4833257" cy="1015663"/>
          </a:xfrm>
          <a:prstGeom prst="rect">
            <a:avLst/>
          </a:prstGeom>
          <a:solidFill>
            <a:schemeClr val="bg1">
              <a:lumMod val="95000"/>
            </a:schemeClr>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t>docker run -d -</a:t>
            </a:r>
            <a:r>
              <a:rPr lang="en-US" sz="3000" b="1">
                <a:solidFill>
                  <a:srgbClr val="0070C0"/>
                </a:solidFill>
              </a:rPr>
              <a:t>-cap-drop=all --cap-add=</a:t>
            </a:r>
            <a:r>
              <a:rPr lang="en-US" sz="3000" b="1" err="1">
                <a:solidFill>
                  <a:srgbClr val="0070C0"/>
                </a:solidFill>
              </a:rPr>
              <a:t>net_raw</a:t>
            </a:r>
            <a:r>
              <a:rPr lang="en-US" sz="3000" b="1"/>
              <a:t> my-image</a:t>
            </a:r>
            <a:endParaRPr lang="en-US" sz="3000" b="1">
              <a:cs typeface="Calibri"/>
            </a:endParaRPr>
          </a:p>
        </p:txBody>
      </p:sp>
      <p:sp>
        <p:nvSpPr>
          <p:cNvPr id="5" name="TextBox 4">
            <a:extLst>
              <a:ext uri="{FF2B5EF4-FFF2-40B4-BE49-F238E27FC236}">
                <a16:creationId xmlns:a16="http://schemas.microsoft.com/office/drawing/2014/main" id="{1B77E7C8-1504-4D19-BFE2-6995D6E39F23}"/>
              </a:ext>
            </a:extLst>
          </p:cNvPr>
          <p:cNvSpPr txBox="1"/>
          <p:nvPr/>
        </p:nvSpPr>
        <p:spPr>
          <a:xfrm>
            <a:off x="6678882" y="1948211"/>
            <a:ext cx="4981575" cy="193899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t>Example – </a:t>
            </a:r>
            <a:r>
              <a:rPr lang="en-US" sz="3000" b="1">
                <a:cs typeface="Calibri"/>
              </a:rPr>
              <a:t>Ping command requires CAP_NET_RAW</a:t>
            </a:r>
            <a:endParaRPr lang="en-US" b="1">
              <a:cs typeface="Calibri"/>
            </a:endParaRPr>
          </a:p>
          <a:p>
            <a:endParaRPr lang="en-US" sz="3000" b="1">
              <a:cs typeface="Calibri"/>
            </a:endParaRPr>
          </a:p>
          <a:p>
            <a:r>
              <a:rPr lang="en-US" sz="3000" b="1">
                <a:cs typeface="Calibri"/>
              </a:rPr>
              <a:t>We can drop everything else.</a:t>
            </a:r>
          </a:p>
        </p:txBody>
      </p:sp>
    </p:spTree>
    <p:extLst>
      <p:ext uri="{BB962C8B-B14F-4D97-AF65-F5344CB8AC3E}">
        <p14:creationId xmlns:p14="http://schemas.microsoft.com/office/powerpoint/2010/main" val="2978059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5AD39313-A961-4230-B7E8-814B1422D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874143" cy="769441"/>
          </a:xfrm>
          <a:prstGeom prst="rect">
            <a:avLst/>
          </a:prstGeom>
          <a:noFill/>
        </p:spPr>
        <p:txBody>
          <a:bodyPr wrap="square" rtlCol="0" anchor="t">
            <a:spAutoFit/>
          </a:bodyPr>
          <a:lstStyle/>
          <a:p>
            <a:pPr algn="ctr"/>
            <a:r>
              <a:rPr lang="en-US" sz="4400" b="1">
                <a:solidFill>
                  <a:schemeClr val="bg1"/>
                </a:solidFill>
                <a:latin typeface="Montserrat Ultra Light" charset="0"/>
              </a:rPr>
              <a:t>Kernel</a:t>
            </a:r>
            <a:r>
              <a:rPr lang="en-US" sz="4400" b="1">
                <a:solidFill>
                  <a:schemeClr val="bg1"/>
                </a:solidFill>
                <a:latin typeface="Montserrat Ultra Light"/>
              </a:rPr>
              <a:t> Hardening</a:t>
            </a:r>
            <a:endParaRPr lang="en-US">
              <a:solidFill>
                <a:schemeClr val="bg1"/>
              </a:solidFill>
            </a:endParaRPr>
          </a:p>
        </p:txBody>
      </p:sp>
      <p:sp>
        <p:nvSpPr>
          <p:cNvPr id="15" name="TextBox 14">
            <a:extLst>
              <a:ext uri="{FF2B5EF4-FFF2-40B4-BE49-F238E27FC236}">
                <a16:creationId xmlns:a16="http://schemas.microsoft.com/office/drawing/2014/main" id="{F96F2D1E-415F-400E-9B0D-7EE5A8B0E84E}"/>
              </a:ext>
            </a:extLst>
          </p:cNvPr>
          <p:cNvSpPr txBox="1"/>
          <p:nvPr/>
        </p:nvSpPr>
        <p:spPr>
          <a:xfrm>
            <a:off x="114301" y="1879600"/>
            <a:ext cx="5461000" cy="452443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
              <a:buChar char="•"/>
            </a:pPr>
            <a:r>
              <a:rPr lang="en-US" sz="2800">
                <a:cs typeface="Calibri"/>
              </a:rPr>
              <a:t>Restrict the actions a container can perform</a:t>
            </a:r>
          </a:p>
          <a:p>
            <a:pPr marL="285750" indent="-285750">
              <a:lnSpc>
                <a:spcPct val="150000"/>
              </a:lnSpc>
              <a:buFont typeface="Arial"/>
              <a:buChar char="•"/>
            </a:pPr>
            <a:r>
              <a:rPr lang="en-US" sz="2800">
                <a:cs typeface="Calibri"/>
              </a:rPr>
              <a:t>Seccomp is a linux kernel feature that allows you to filter dangerous syscalls</a:t>
            </a:r>
          </a:p>
          <a:p>
            <a:pPr marL="285750" indent="-285750">
              <a:lnSpc>
                <a:spcPct val="150000"/>
              </a:lnSpc>
              <a:buFont typeface="Arial"/>
              <a:buChar char="•"/>
            </a:pPr>
            <a:r>
              <a:rPr lang="en-US" sz="2800">
                <a:cs typeface="Calibri"/>
              </a:rPr>
              <a:t>Docker has a great default profile to get started</a:t>
            </a:r>
          </a:p>
        </p:txBody>
      </p:sp>
      <p:pic>
        <p:nvPicPr>
          <p:cNvPr id="2" name="Picture 3" descr="A close up of text on a black background&#10;&#10;Description generated with high confidence">
            <a:extLst>
              <a:ext uri="{FF2B5EF4-FFF2-40B4-BE49-F238E27FC236}">
                <a16:creationId xmlns:a16="http://schemas.microsoft.com/office/drawing/2014/main" id="{5427921C-CEDA-4DFE-9800-3BAF434FE40C}"/>
              </a:ext>
            </a:extLst>
          </p:cNvPr>
          <p:cNvPicPr>
            <a:picLocks noChangeAspect="1"/>
          </p:cNvPicPr>
          <p:nvPr/>
        </p:nvPicPr>
        <p:blipFill>
          <a:blip r:embed="rId4"/>
          <a:stretch>
            <a:fillRect/>
          </a:stretch>
        </p:blipFill>
        <p:spPr>
          <a:xfrm>
            <a:off x="6228608" y="1884328"/>
            <a:ext cx="5791199" cy="4435213"/>
          </a:xfrm>
          <a:prstGeom prst="rect">
            <a:avLst/>
          </a:prstGeom>
        </p:spPr>
      </p:pic>
    </p:spTree>
    <p:extLst>
      <p:ext uri="{BB962C8B-B14F-4D97-AF65-F5344CB8AC3E}">
        <p14:creationId xmlns:p14="http://schemas.microsoft.com/office/powerpoint/2010/main" val="3014320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5AD39313-A961-4230-B7E8-814B1422D2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007591" y="419925"/>
            <a:ext cx="9347881" cy="769441"/>
          </a:xfrm>
          <a:prstGeom prst="rect">
            <a:avLst/>
          </a:prstGeom>
          <a:noFill/>
        </p:spPr>
        <p:txBody>
          <a:bodyPr wrap="square" rtlCol="0" anchor="t">
            <a:spAutoFit/>
          </a:bodyPr>
          <a:lstStyle/>
          <a:p>
            <a:pPr algn="ctr"/>
            <a:r>
              <a:rPr lang="en-US" sz="4400" b="1">
                <a:solidFill>
                  <a:schemeClr val="bg1"/>
                </a:solidFill>
                <a:latin typeface="Montserrat Ultra Light" charset="0"/>
              </a:rPr>
              <a:t>Mandatory Access Control (MAC)</a:t>
            </a:r>
            <a:endParaRPr lang="en-US">
              <a:solidFill>
                <a:schemeClr val="bg1"/>
              </a:solidFill>
            </a:endParaRPr>
          </a:p>
        </p:txBody>
      </p:sp>
      <p:sp>
        <p:nvSpPr>
          <p:cNvPr id="2" name="TextBox 1">
            <a:extLst>
              <a:ext uri="{FF2B5EF4-FFF2-40B4-BE49-F238E27FC236}">
                <a16:creationId xmlns:a16="http://schemas.microsoft.com/office/drawing/2014/main" id="{B5076506-DC30-403B-921C-AED8986CDDA6}"/>
              </a:ext>
            </a:extLst>
          </p:cNvPr>
          <p:cNvSpPr txBox="1"/>
          <p:nvPr/>
        </p:nvSpPr>
        <p:spPr>
          <a:xfrm>
            <a:off x="200623" y="1926327"/>
            <a:ext cx="5359818" cy="440120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2" indent="-457200">
              <a:buChar char="•"/>
            </a:pPr>
            <a:r>
              <a:rPr lang="en-US" sz="2800" err="1">
                <a:cs typeface="Calibri"/>
              </a:rPr>
              <a:t>SELinux</a:t>
            </a:r>
            <a:r>
              <a:rPr lang="en-US" sz="2800">
                <a:cs typeface="Calibri"/>
              </a:rPr>
              <a:t> and </a:t>
            </a:r>
            <a:r>
              <a:rPr lang="en-US" sz="2800" err="1">
                <a:cs typeface="Calibri"/>
              </a:rPr>
              <a:t>AppArmor</a:t>
            </a:r>
            <a:r>
              <a:rPr lang="en-US" sz="2800">
                <a:cs typeface="Calibri"/>
              </a:rPr>
              <a:t> allow you to set granular controls on files and network access.</a:t>
            </a:r>
          </a:p>
          <a:p>
            <a:pPr lvl="2" indent="-457200">
              <a:buChar char="•"/>
            </a:pPr>
            <a:r>
              <a:rPr lang="en-US" sz="2800">
                <a:cs typeface="Calibri"/>
              </a:rPr>
              <a:t>Limits what a process can access or do</a:t>
            </a:r>
          </a:p>
          <a:p>
            <a:pPr lvl="2" indent="-457200">
              <a:buChar char="•"/>
            </a:pPr>
            <a:r>
              <a:rPr lang="en-US" sz="2800">
                <a:cs typeface="Calibri"/>
              </a:rPr>
              <a:t>Logging to identify violations (during testing and production)</a:t>
            </a:r>
          </a:p>
          <a:p>
            <a:pPr lvl="2" indent="-457200">
              <a:buChar char="•"/>
            </a:pPr>
            <a:r>
              <a:rPr lang="en-US" sz="2800">
                <a:cs typeface="Calibri"/>
              </a:rPr>
              <a:t>Docker leads the way with its default </a:t>
            </a:r>
            <a:r>
              <a:rPr lang="en-US" sz="2800" err="1">
                <a:cs typeface="Calibri"/>
              </a:rPr>
              <a:t>AppArmor</a:t>
            </a:r>
            <a:r>
              <a:rPr lang="en-US" sz="2800">
                <a:cs typeface="Calibri"/>
              </a:rPr>
              <a:t> profile</a:t>
            </a:r>
          </a:p>
        </p:txBody>
      </p:sp>
      <p:pic>
        <p:nvPicPr>
          <p:cNvPr id="4" name="Picture 4" descr="A screenshot of a cell phone&#10;&#10;Description generated with very high confidence">
            <a:extLst>
              <a:ext uri="{FF2B5EF4-FFF2-40B4-BE49-F238E27FC236}">
                <a16:creationId xmlns:a16="http://schemas.microsoft.com/office/drawing/2014/main" id="{48BED224-7058-4551-B4F0-A2424DF84F85}"/>
              </a:ext>
            </a:extLst>
          </p:cNvPr>
          <p:cNvPicPr>
            <a:picLocks noChangeAspect="1"/>
          </p:cNvPicPr>
          <p:nvPr/>
        </p:nvPicPr>
        <p:blipFill>
          <a:blip r:embed="rId4"/>
          <a:stretch>
            <a:fillRect/>
          </a:stretch>
        </p:blipFill>
        <p:spPr>
          <a:xfrm>
            <a:off x="5659926" y="1882882"/>
            <a:ext cx="6379675" cy="3635443"/>
          </a:xfrm>
          <a:prstGeom prst="rect">
            <a:avLst/>
          </a:prstGeom>
        </p:spPr>
      </p:pic>
      <p:pic>
        <p:nvPicPr>
          <p:cNvPr id="5" name="Picture 6">
            <a:extLst>
              <a:ext uri="{FF2B5EF4-FFF2-40B4-BE49-F238E27FC236}">
                <a16:creationId xmlns:a16="http://schemas.microsoft.com/office/drawing/2014/main" id="{5DF29452-CA0B-4604-A353-10E202C0D70F}"/>
              </a:ext>
            </a:extLst>
          </p:cNvPr>
          <p:cNvPicPr>
            <a:picLocks noChangeAspect="1"/>
          </p:cNvPicPr>
          <p:nvPr/>
        </p:nvPicPr>
        <p:blipFill>
          <a:blip r:embed="rId5"/>
          <a:stretch>
            <a:fillRect/>
          </a:stretch>
        </p:blipFill>
        <p:spPr>
          <a:xfrm>
            <a:off x="5659924" y="5512752"/>
            <a:ext cx="6394762" cy="1098593"/>
          </a:xfrm>
          <a:prstGeom prst="rect">
            <a:avLst/>
          </a:prstGeom>
        </p:spPr>
      </p:pic>
    </p:spTree>
    <p:extLst>
      <p:ext uri="{BB962C8B-B14F-4D97-AF65-F5344CB8AC3E}">
        <p14:creationId xmlns:p14="http://schemas.microsoft.com/office/powerpoint/2010/main" val="2728569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015CAFB3-4B18-4CB1-9EFA-A161D0952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1715656" y="419925"/>
            <a:ext cx="9894564" cy="769441"/>
          </a:xfrm>
          <a:prstGeom prst="rect">
            <a:avLst/>
          </a:prstGeom>
          <a:noFill/>
        </p:spPr>
        <p:txBody>
          <a:bodyPr wrap="square" rtlCol="0" anchor="t">
            <a:spAutoFit/>
          </a:bodyPr>
          <a:lstStyle/>
          <a:p>
            <a:pPr algn="ctr"/>
            <a:r>
              <a:rPr lang="en-US" sz="4400" b="1">
                <a:solidFill>
                  <a:schemeClr val="bg1"/>
                </a:solidFill>
                <a:latin typeface="Montserrat Ultra Light" charset="0"/>
              </a:rPr>
              <a:t>Container Package Management</a:t>
            </a:r>
            <a:endParaRPr lang="en-US">
              <a:solidFill>
                <a:schemeClr val="bg1"/>
              </a:solidFill>
            </a:endParaRPr>
          </a:p>
        </p:txBody>
      </p:sp>
      <p:sp>
        <p:nvSpPr>
          <p:cNvPr id="2" name="TextBox 1">
            <a:extLst>
              <a:ext uri="{FF2B5EF4-FFF2-40B4-BE49-F238E27FC236}">
                <a16:creationId xmlns:a16="http://schemas.microsoft.com/office/drawing/2014/main" id="{B5076506-DC30-403B-921C-AED8986CDDA6}"/>
              </a:ext>
            </a:extLst>
          </p:cNvPr>
          <p:cNvSpPr txBox="1"/>
          <p:nvPr/>
        </p:nvSpPr>
        <p:spPr>
          <a:xfrm>
            <a:off x="472226" y="2213020"/>
            <a:ext cx="6096000" cy="483209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Vulnerabilities can possibly exist in:</a:t>
            </a:r>
            <a:endParaRPr lang="en-US" sz="2800"/>
          </a:p>
          <a:p>
            <a:pPr marL="914400" lvl="1" indent="-457200">
              <a:buChar char="•"/>
            </a:pPr>
            <a:r>
              <a:rPr lang="en-US" sz="2800">
                <a:cs typeface="Calibri"/>
              </a:rPr>
              <a:t>Container configurations</a:t>
            </a:r>
          </a:p>
          <a:p>
            <a:pPr marL="914400" lvl="1" indent="-457200">
              <a:buChar char="•"/>
            </a:pPr>
            <a:r>
              <a:rPr lang="en-US" sz="2800">
                <a:cs typeface="Calibri"/>
              </a:rPr>
              <a:t>Container packages</a:t>
            </a:r>
          </a:p>
          <a:p>
            <a:pPr marL="914400" lvl="1" indent="-457200">
              <a:buChar char="•"/>
            </a:pPr>
            <a:r>
              <a:rPr lang="en-US" sz="2800">
                <a:cs typeface="Calibri"/>
              </a:rPr>
              <a:t>Application Libraries</a:t>
            </a:r>
          </a:p>
          <a:p>
            <a:pPr marL="457200" indent="-457200">
              <a:buChar char="•"/>
            </a:pPr>
            <a:r>
              <a:rPr lang="en-US" sz="2800">
                <a:cs typeface="Calibri"/>
              </a:rPr>
              <a:t>Solutions:</a:t>
            </a:r>
          </a:p>
          <a:p>
            <a:pPr marL="914400" lvl="1" indent="-457200">
              <a:buChar char="•"/>
            </a:pPr>
            <a:r>
              <a:rPr lang="en-US" sz="2800">
                <a:cs typeface="Calibri"/>
              </a:rPr>
              <a:t>Clair</a:t>
            </a:r>
            <a:endParaRPr lang="en-US"/>
          </a:p>
          <a:p>
            <a:pPr marL="914400" lvl="1" indent="-457200">
              <a:buChar char="•"/>
            </a:pPr>
            <a:r>
              <a:rPr lang="en-US" sz="2800">
                <a:cs typeface="Calibri"/>
              </a:rPr>
              <a:t>Dependency Check</a:t>
            </a:r>
          </a:p>
          <a:p>
            <a:pPr marL="914400" lvl="1" indent="-457200">
              <a:buChar char="•"/>
            </a:pPr>
            <a:r>
              <a:rPr lang="en-US" sz="2800">
                <a:cs typeface="Calibri"/>
              </a:rPr>
              <a:t>Brigade</a:t>
            </a:r>
            <a:endParaRPr lang="en-US"/>
          </a:p>
          <a:p>
            <a:pPr marL="914400" lvl="1" indent="-457200">
              <a:buChar char="•"/>
            </a:pPr>
            <a:r>
              <a:rPr lang="en-US" sz="2800">
                <a:cs typeface="Calibri"/>
              </a:rPr>
              <a:t>Commercial tools</a:t>
            </a:r>
          </a:p>
          <a:p>
            <a:pPr marL="914400" lvl="1" indent="-457200">
              <a:buChar char="•"/>
            </a:pPr>
            <a:endParaRPr lang="en-US" sz="2800">
              <a:cs typeface="Calibri"/>
            </a:endParaRPr>
          </a:p>
          <a:p>
            <a:pPr marL="457200" indent="-457200">
              <a:buChar char="•"/>
            </a:pPr>
            <a:endParaRPr lang="en-US" sz="2800">
              <a:cs typeface="Calibri"/>
            </a:endParaRPr>
          </a:p>
        </p:txBody>
      </p:sp>
      <p:pic>
        <p:nvPicPr>
          <p:cNvPr id="4" name="Picture 4" descr="A close up of a sign&#10;&#10;Description generated with high confidence">
            <a:extLst>
              <a:ext uri="{FF2B5EF4-FFF2-40B4-BE49-F238E27FC236}">
                <a16:creationId xmlns:a16="http://schemas.microsoft.com/office/drawing/2014/main" id="{8BDF33FD-2F83-4B34-8C0B-35C3F9C4EC86}"/>
              </a:ext>
            </a:extLst>
          </p:cNvPr>
          <p:cNvPicPr>
            <a:picLocks noChangeAspect="1"/>
          </p:cNvPicPr>
          <p:nvPr/>
        </p:nvPicPr>
        <p:blipFill>
          <a:blip r:embed="rId4"/>
          <a:stretch>
            <a:fillRect/>
          </a:stretch>
        </p:blipFill>
        <p:spPr>
          <a:xfrm>
            <a:off x="8471939" y="4617997"/>
            <a:ext cx="2743200" cy="1669349"/>
          </a:xfrm>
          <a:prstGeom prst="rect">
            <a:avLst/>
          </a:prstGeom>
        </p:spPr>
      </p:pic>
      <p:pic>
        <p:nvPicPr>
          <p:cNvPr id="7" name="Picture 7" descr="A close up of a sign&#10;&#10;Description generated with high confidence">
            <a:extLst>
              <a:ext uri="{FF2B5EF4-FFF2-40B4-BE49-F238E27FC236}">
                <a16:creationId xmlns:a16="http://schemas.microsoft.com/office/drawing/2014/main" id="{5DC3CC87-D409-432A-82AE-D115F18649C1}"/>
              </a:ext>
            </a:extLst>
          </p:cNvPr>
          <p:cNvPicPr>
            <a:picLocks noChangeAspect="1"/>
          </p:cNvPicPr>
          <p:nvPr/>
        </p:nvPicPr>
        <p:blipFill>
          <a:blip r:embed="rId5"/>
          <a:stretch>
            <a:fillRect/>
          </a:stretch>
        </p:blipFill>
        <p:spPr>
          <a:xfrm>
            <a:off x="5998562" y="3420099"/>
            <a:ext cx="2743200" cy="867245"/>
          </a:xfrm>
          <a:prstGeom prst="rect">
            <a:avLst/>
          </a:prstGeom>
        </p:spPr>
      </p:pic>
      <p:pic>
        <p:nvPicPr>
          <p:cNvPr id="9" name="Picture 9">
            <a:extLst>
              <a:ext uri="{FF2B5EF4-FFF2-40B4-BE49-F238E27FC236}">
                <a16:creationId xmlns:a16="http://schemas.microsoft.com/office/drawing/2014/main" id="{E21711E8-F9BD-4BB2-9422-D209B60DBBA9}"/>
              </a:ext>
            </a:extLst>
          </p:cNvPr>
          <p:cNvPicPr>
            <a:picLocks noChangeAspect="1"/>
          </p:cNvPicPr>
          <p:nvPr/>
        </p:nvPicPr>
        <p:blipFill>
          <a:blip r:embed="rId6"/>
          <a:stretch>
            <a:fillRect/>
          </a:stretch>
        </p:blipFill>
        <p:spPr>
          <a:xfrm>
            <a:off x="8372005" y="2217693"/>
            <a:ext cx="2743200" cy="873631"/>
          </a:xfrm>
          <a:prstGeom prst="rect">
            <a:avLst/>
          </a:prstGeom>
        </p:spPr>
      </p:pic>
    </p:spTree>
    <p:extLst>
      <p:ext uri="{BB962C8B-B14F-4D97-AF65-F5344CB8AC3E}">
        <p14:creationId xmlns:p14="http://schemas.microsoft.com/office/powerpoint/2010/main" val="382738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Who Are We?</a:t>
            </a:r>
          </a:p>
        </p:txBody>
      </p:sp>
      <p:sp>
        <p:nvSpPr>
          <p:cNvPr id="3" name="Rectangle 2">
            <a:extLst>
              <a:ext uri="{FF2B5EF4-FFF2-40B4-BE49-F238E27FC236}">
                <a16:creationId xmlns:a16="http://schemas.microsoft.com/office/drawing/2014/main" id="{FE7D0C3C-B558-E146-8CE9-71BEE45DC592}"/>
              </a:ext>
            </a:extLst>
          </p:cNvPr>
          <p:cNvSpPr/>
          <p:nvPr/>
        </p:nvSpPr>
        <p:spPr>
          <a:xfrm>
            <a:off x="352507" y="2012159"/>
            <a:ext cx="5160397" cy="2872581"/>
          </a:xfrm>
          <a:prstGeom prst="rect">
            <a:avLst/>
          </a:prstGeom>
        </p:spPr>
        <p:txBody>
          <a:bodyPr wrap="square">
            <a:spAutoFit/>
          </a:bodyPr>
          <a:lstStyle/>
          <a:p>
            <a:pPr fontAlgn="base"/>
            <a:r>
              <a:rPr lang="en-US" sz="3600">
                <a:solidFill>
                  <a:srgbClr val="000000"/>
                </a:solidFill>
                <a:latin typeface="Calibri" panose="020F0502020204030204" pitchFamily="34" charset="0"/>
              </a:rPr>
              <a:t>Abdullah Munawar</a:t>
            </a:r>
            <a:endParaRPr lang="en-US" sz="3600">
              <a:solidFill>
                <a:srgbClr val="000000"/>
              </a:solidFill>
              <a:latin typeface="Arial" panose="020B0604020202020204" pitchFamily="34" charset="0"/>
            </a:endParaRPr>
          </a:p>
          <a:p>
            <a:pPr fontAlgn="base">
              <a:spcBef>
                <a:spcPts val="1000"/>
              </a:spcBef>
              <a:buFont typeface="Arial" panose="020B0604020202020204" pitchFamily="34" charset="0"/>
              <a:buChar char="•"/>
            </a:pPr>
            <a:r>
              <a:rPr lang="en-US" sz="3200">
                <a:solidFill>
                  <a:srgbClr val="000000"/>
                </a:solidFill>
                <a:latin typeface="Calibri" panose="020F0502020204030204" pitchFamily="34" charset="0"/>
              </a:rPr>
              <a:t>Director of Professional Services at </a:t>
            </a:r>
            <a:r>
              <a:rPr lang="en-US" sz="3200" err="1">
                <a:solidFill>
                  <a:srgbClr val="000000"/>
                </a:solidFill>
                <a:latin typeface="Calibri" panose="020F0502020204030204" pitchFamily="34" charset="0"/>
              </a:rPr>
              <a:t>nVisium</a:t>
            </a:r>
            <a:endParaRPr lang="en-US" sz="3200">
              <a:solidFill>
                <a:srgbClr val="000000"/>
              </a:solidFill>
              <a:latin typeface="Arial" panose="020B0604020202020204" pitchFamily="34" charset="0"/>
            </a:endParaRPr>
          </a:p>
          <a:p>
            <a:pPr fontAlgn="base">
              <a:spcBef>
                <a:spcPts val="1000"/>
              </a:spcBef>
              <a:buFont typeface="Arial" panose="020B0604020202020204" pitchFamily="34" charset="0"/>
              <a:buChar char="•"/>
            </a:pPr>
            <a:r>
              <a:rPr lang="en-US" sz="3200">
                <a:solidFill>
                  <a:srgbClr val="000000"/>
                </a:solidFill>
                <a:latin typeface="Calibri" panose="020F0502020204030204" pitchFamily="34" charset="0"/>
              </a:rPr>
              <a:t>Helps clients build application security programs</a:t>
            </a:r>
            <a:endParaRPr lang="en-US" sz="3200">
              <a:solidFill>
                <a:srgbClr val="000000"/>
              </a:solidFill>
              <a:latin typeface="Arial" panose="020B0604020202020204" pitchFamily="34" charset="0"/>
            </a:endParaRPr>
          </a:p>
        </p:txBody>
      </p:sp>
      <p:sp>
        <p:nvSpPr>
          <p:cNvPr id="4" name="Rectangle 3">
            <a:extLst>
              <a:ext uri="{FF2B5EF4-FFF2-40B4-BE49-F238E27FC236}">
                <a16:creationId xmlns:a16="http://schemas.microsoft.com/office/drawing/2014/main" id="{07D8BE4A-FD57-1E48-88E9-1B6B34215047}"/>
              </a:ext>
            </a:extLst>
          </p:cNvPr>
          <p:cNvSpPr/>
          <p:nvPr/>
        </p:nvSpPr>
        <p:spPr>
          <a:xfrm>
            <a:off x="5828306" y="2004687"/>
            <a:ext cx="6162261" cy="2508379"/>
          </a:xfrm>
          <a:prstGeom prst="rect">
            <a:avLst/>
          </a:prstGeom>
        </p:spPr>
        <p:txBody>
          <a:bodyPr wrap="square" anchor="t">
            <a:spAutoFit/>
          </a:bodyPr>
          <a:lstStyle/>
          <a:p>
            <a:pPr fontAlgn="base"/>
            <a:r>
              <a:rPr lang="en-US" sz="3600">
                <a:solidFill>
                  <a:srgbClr val="000000"/>
                </a:solidFill>
                <a:latin typeface="Calibri" panose="020F0502020204030204" pitchFamily="34" charset="0"/>
              </a:rPr>
              <a:t>Jack Mannino</a:t>
            </a:r>
            <a:endParaRPr lang="en-US" sz="3600">
              <a:solidFill>
                <a:srgbClr val="000000"/>
              </a:solidFill>
              <a:latin typeface="Arial" panose="020B0604020202020204" pitchFamily="34" charset="0"/>
            </a:endParaRPr>
          </a:p>
          <a:p>
            <a:pPr fontAlgn="base">
              <a:spcBef>
                <a:spcPts val="1000"/>
              </a:spcBef>
              <a:buFont typeface="Arial" panose="020B0604020202020204" pitchFamily="34" charset="0"/>
              <a:buChar char="•"/>
            </a:pPr>
            <a:r>
              <a:rPr lang="en-US" sz="3200">
                <a:solidFill>
                  <a:srgbClr val="000000"/>
                </a:solidFill>
                <a:latin typeface="Calibri" panose="020F0502020204030204" pitchFamily="34" charset="0"/>
              </a:rPr>
              <a:t>CEO at </a:t>
            </a:r>
            <a:r>
              <a:rPr lang="en-US" sz="3200" err="1">
                <a:solidFill>
                  <a:srgbClr val="000000"/>
                </a:solidFill>
                <a:latin typeface="Calibri" panose="020F0502020204030204" pitchFamily="34" charset="0"/>
              </a:rPr>
              <a:t>nVisium</a:t>
            </a:r>
            <a:r>
              <a:rPr lang="en-US" sz="3200">
                <a:solidFill>
                  <a:srgbClr val="000000"/>
                </a:solidFill>
                <a:latin typeface="Calibri" panose="020F0502020204030204" pitchFamily="34" charset="0"/>
              </a:rPr>
              <a:t>, since 2009</a:t>
            </a:r>
            <a:endParaRPr lang="en-US" sz="3200">
              <a:solidFill>
                <a:srgbClr val="000000"/>
              </a:solidFill>
              <a:latin typeface="Arial" panose="020B0604020202020204" pitchFamily="34" charset="0"/>
            </a:endParaRPr>
          </a:p>
          <a:p>
            <a:pPr fontAlgn="base">
              <a:spcBef>
                <a:spcPts val="1000"/>
              </a:spcBef>
              <a:buFont typeface="Arial" panose="020B0604020202020204" pitchFamily="34" charset="0"/>
              <a:buChar char="•"/>
            </a:pPr>
            <a:r>
              <a:rPr lang="en-US" sz="3200">
                <a:solidFill>
                  <a:srgbClr val="000000"/>
                </a:solidFill>
                <a:latin typeface="Calibri" panose="020F0502020204030204" pitchFamily="34" charset="0"/>
              </a:rPr>
              <a:t>Helps make software security scale</a:t>
            </a:r>
            <a:endParaRPr lang="en-US" sz="3200">
              <a:solidFill>
                <a:srgbClr val="000000"/>
              </a:solidFill>
              <a:latin typeface="Arial" panose="020B0604020202020204" pitchFamily="34" charset="0"/>
            </a:endParaRPr>
          </a:p>
          <a:p>
            <a:pPr fontAlgn="base">
              <a:spcBef>
                <a:spcPts val="1000"/>
              </a:spcBef>
              <a:buFont typeface="Arial" panose="020B0604020202020204" pitchFamily="34" charset="0"/>
              <a:buChar char="•"/>
            </a:pPr>
            <a:r>
              <a:rPr lang="en-US" sz="3200">
                <a:solidFill>
                  <a:srgbClr val="000000"/>
                </a:solidFill>
                <a:latin typeface="Calibri" panose="020F0502020204030204" pitchFamily="34" charset="0"/>
              </a:rPr>
              <a:t>Hobbies: Scala, Go and Kubernetes</a:t>
            </a:r>
            <a:endParaRPr lang="en-US" sz="3200">
              <a:solidFill>
                <a:srgbClr val="000000"/>
              </a:solidFill>
              <a:latin typeface="Arial" panose="020B0604020202020204" pitchFamily="34" charset="0"/>
            </a:endParaRPr>
          </a:p>
        </p:txBody>
      </p:sp>
      <p:pic>
        <p:nvPicPr>
          <p:cNvPr id="1029" name="Picture 5" descr="https://lh4.googleusercontent.com/V7aefm9IFkWnoGosdLd9I6wsFqzUKtd9tHB3yE5dKa7861InKAEbkkwNkuY9UwuHFux5CGAhp9ibOyL2pu-bz7Z_04_rBC1E6k1w-eLaqOGteztnmI7s5l8IvbQ0v71W2NX13hbtAJs">
            <a:extLst>
              <a:ext uri="{FF2B5EF4-FFF2-40B4-BE49-F238E27FC236}">
                <a16:creationId xmlns:a16="http://schemas.microsoft.com/office/drawing/2014/main" id="{752BDCE2-3059-2F41-B2A2-4FCC0494EE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8850" y="4777906"/>
            <a:ext cx="2670491" cy="177396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s://lh3.googleusercontent.com/zdprivlHGnzejqok2lhKlLwQDHNCnJq7DtZGdtPjsEEaCJ3K86ZAZ1ooen13G_m1l7zH1kYqUOVTYge-C_r2twT2xpc7nYBIGrI2AhlsFZOZ1pwXWThdJdt30GBtXp3eMPzWzMDruIE">
            <a:extLst>
              <a:ext uri="{FF2B5EF4-FFF2-40B4-BE49-F238E27FC236}">
                <a16:creationId xmlns:a16="http://schemas.microsoft.com/office/drawing/2014/main" id="{102E86D5-05FE-7241-99F5-8EC83DF742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43504" y="4677376"/>
            <a:ext cx="1975027" cy="1975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22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71305"/>
            <a:ext cx="12192000" cy="6858000"/>
          </a:xfrm>
          <a:prstGeom prst="rect">
            <a:avLst/>
          </a:prstGeom>
        </p:spPr>
      </p:pic>
      <p:sp>
        <p:nvSpPr>
          <p:cNvPr id="3" name="TextBox 2"/>
          <p:cNvSpPr txBox="1"/>
          <p:nvPr/>
        </p:nvSpPr>
        <p:spPr>
          <a:xfrm>
            <a:off x="-9601" y="2444115"/>
            <a:ext cx="12211202" cy="1323439"/>
          </a:xfrm>
          <a:prstGeom prst="rect">
            <a:avLst/>
          </a:prstGeom>
          <a:noFill/>
        </p:spPr>
        <p:txBody>
          <a:bodyPr wrap="square" rtlCol="0" anchor="t">
            <a:spAutoFit/>
          </a:bodyPr>
          <a:lstStyle/>
          <a:p>
            <a:pPr algn="ctr"/>
            <a:r>
              <a:rPr lang="en-US" sz="8000">
                <a:solidFill>
                  <a:schemeClr val="bg1">
                    <a:lumMod val="95000"/>
                  </a:schemeClr>
                </a:solidFill>
                <a:latin typeface="Montserrat Ultra Light" charset="0"/>
                <a:ea typeface="Montserrat Ultra Light" charset="0"/>
                <a:cs typeface="Montserrat Ultra Light" charset="0"/>
              </a:rPr>
              <a:t>Ship</a:t>
            </a:r>
          </a:p>
        </p:txBody>
      </p:sp>
      <p:sp>
        <p:nvSpPr>
          <p:cNvPr id="4" name="Rectangle 3">
            <a:extLst>
              <a:ext uri="{FF2B5EF4-FFF2-40B4-BE49-F238E27FC236}">
                <a16:creationId xmlns:a16="http://schemas.microsoft.com/office/drawing/2014/main" id="{ED26742D-1439-DA48-B475-0D274230323B}"/>
              </a:ext>
            </a:extLst>
          </p:cNvPr>
          <p:cNvSpPr/>
          <p:nvPr/>
        </p:nvSpPr>
        <p:spPr>
          <a:xfrm>
            <a:off x="5977217" y="3244334"/>
            <a:ext cx="237566" cy="369332"/>
          </a:xfrm>
          <a:prstGeom prst="rect">
            <a:avLst/>
          </a:prstGeom>
        </p:spPr>
        <p:txBody>
          <a:bodyPr wrap="none">
            <a:spAutoFit/>
          </a:bodyPr>
          <a:lstStyle/>
          <a:p>
            <a:r>
              <a:rPr lang="en-US"/>
              <a:t> </a:t>
            </a:r>
          </a:p>
        </p:txBody>
      </p:sp>
      <p:sp>
        <p:nvSpPr>
          <p:cNvPr id="9" name="Rectangle 8">
            <a:extLst>
              <a:ext uri="{FF2B5EF4-FFF2-40B4-BE49-F238E27FC236}">
                <a16:creationId xmlns:a16="http://schemas.microsoft.com/office/drawing/2014/main" id="{13020C8B-19FF-8342-902D-0CE65D520707}"/>
              </a:ext>
            </a:extLst>
          </p:cNvPr>
          <p:cNvSpPr/>
          <p:nvPr/>
        </p:nvSpPr>
        <p:spPr>
          <a:xfrm>
            <a:off x="5977217" y="3244334"/>
            <a:ext cx="237566" cy="369332"/>
          </a:xfrm>
          <a:prstGeom prst="rect">
            <a:avLst/>
          </a:prstGeom>
        </p:spPr>
        <p:txBody>
          <a:bodyPr wrap="none">
            <a:spAutoFit/>
          </a:bodyPr>
          <a:lstStyle/>
          <a:p>
            <a:r>
              <a:rPr lang="en-US"/>
              <a:t> </a:t>
            </a:r>
          </a:p>
        </p:txBody>
      </p:sp>
    </p:spTree>
    <p:extLst>
      <p:ext uri="{BB962C8B-B14F-4D97-AF65-F5344CB8AC3E}">
        <p14:creationId xmlns:p14="http://schemas.microsoft.com/office/powerpoint/2010/main" val="1353919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3E93C973-0EAB-4E92-9BD5-56DC51A1C1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Ship</a:t>
            </a:r>
          </a:p>
        </p:txBody>
      </p:sp>
      <p:sp>
        <p:nvSpPr>
          <p:cNvPr id="2" name="TextBox 1">
            <a:extLst>
              <a:ext uri="{FF2B5EF4-FFF2-40B4-BE49-F238E27FC236}">
                <a16:creationId xmlns:a16="http://schemas.microsoft.com/office/drawing/2014/main" id="{C7B07C9F-9DE0-434E-9B5D-15C5A21F4DAD}"/>
              </a:ext>
            </a:extLst>
          </p:cNvPr>
          <p:cNvSpPr txBox="1"/>
          <p:nvPr/>
        </p:nvSpPr>
        <p:spPr>
          <a:xfrm>
            <a:off x="482958" y="2062766"/>
            <a:ext cx="11862254" cy="181588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Securely move the container from registry -&gt; runtime environment</a:t>
            </a:r>
          </a:p>
          <a:p>
            <a:pPr marL="457200" indent="-457200">
              <a:buChar char="•"/>
            </a:pPr>
            <a:r>
              <a:rPr lang="en-US" sz="2800">
                <a:cs typeface="Calibri"/>
              </a:rPr>
              <a:t>Controlled container promotion and deployment</a:t>
            </a:r>
            <a:endParaRPr lang="en-US"/>
          </a:p>
          <a:p>
            <a:pPr marL="457200" indent="-457200">
              <a:buChar char="•"/>
            </a:pPr>
            <a:r>
              <a:rPr lang="en-US" sz="2800">
                <a:cs typeface="Calibri"/>
              </a:rPr>
              <a:t>Validate the integrity of the container</a:t>
            </a:r>
          </a:p>
          <a:p>
            <a:pPr marL="457200" indent="-457200">
              <a:buChar char="•"/>
            </a:pPr>
            <a:r>
              <a:rPr lang="en-US" sz="2800">
                <a:cs typeface="Calibri"/>
              </a:rPr>
              <a:t>Validate security pre-conditions</a:t>
            </a:r>
          </a:p>
        </p:txBody>
      </p:sp>
    </p:spTree>
    <p:extLst>
      <p:ext uri="{BB962C8B-B14F-4D97-AF65-F5344CB8AC3E}">
        <p14:creationId xmlns:p14="http://schemas.microsoft.com/office/powerpoint/2010/main" val="545921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E2D059AA-A284-4AE0-8724-35D3472C801E}"/>
              </a:ext>
            </a:extLst>
          </p:cNvPr>
          <p:cNvPicPr>
            <a:picLocks noChangeAspect="1"/>
          </p:cNvPicPr>
          <p:nvPr/>
        </p:nvPicPr>
        <p:blipFill>
          <a:blip r:embed="rId2"/>
          <a:stretch>
            <a:fillRect/>
          </a:stretch>
        </p:blipFill>
        <p:spPr>
          <a:xfrm>
            <a:off x="4438649" y="2154475"/>
            <a:ext cx="7362825" cy="3326924"/>
          </a:xfrm>
          <a:prstGeom prst="rect">
            <a:avLst/>
          </a:prstGeom>
        </p:spPr>
      </p:pic>
      <p:pic>
        <p:nvPicPr>
          <p:cNvPr id="3" name="Picture 2" descr="A view of a city&#10;&#10;Description generated with very high confidence">
            <a:extLst>
              <a:ext uri="{FF2B5EF4-FFF2-40B4-BE49-F238E27FC236}">
                <a16:creationId xmlns:a16="http://schemas.microsoft.com/office/drawing/2014/main" id="{F3C1B82D-C23B-48A0-9EB9-0910D98E44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085923" y="419925"/>
            <a:ext cx="9252051" cy="769441"/>
          </a:xfrm>
          <a:prstGeom prst="rect">
            <a:avLst/>
          </a:prstGeom>
          <a:noFill/>
        </p:spPr>
        <p:txBody>
          <a:bodyPr wrap="square" rtlCol="0" anchor="t">
            <a:spAutoFit/>
          </a:bodyPr>
          <a:lstStyle/>
          <a:p>
            <a:pPr algn="ctr"/>
            <a:r>
              <a:rPr lang="en-US" sz="4400" b="1">
                <a:solidFill>
                  <a:schemeClr val="bg1"/>
                </a:solidFill>
                <a:latin typeface="Montserrat Ultra Light" charset="0"/>
                <a:ea typeface="Montserrat Ultra Light" charset="0"/>
                <a:cs typeface="Montserrat Ultra Light" charset="0"/>
              </a:rPr>
              <a:t>Validating Integrity &amp; Signing Builds</a:t>
            </a:r>
          </a:p>
        </p:txBody>
      </p:sp>
      <p:sp>
        <p:nvSpPr>
          <p:cNvPr id="2" name="TextBox 1">
            <a:extLst>
              <a:ext uri="{FF2B5EF4-FFF2-40B4-BE49-F238E27FC236}">
                <a16:creationId xmlns:a16="http://schemas.microsoft.com/office/drawing/2014/main" id="{C7B07C9F-9DE0-434E-9B5D-15C5A21F4DAD}"/>
              </a:ext>
            </a:extLst>
          </p:cNvPr>
          <p:cNvSpPr txBox="1"/>
          <p:nvPr/>
        </p:nvSpPr>
        <p:spPr>
          <a:xfrm>
            <a:off x="289434" y="1482195"/>
            <a:ext cx="4431058" cy="467820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Calibri"/>
            </a:endParaRPr>
          </a:p>
          <a:p>
            <a:pPr marL="457200" indent="-457200">
              <a:buChar char="•"/>
            </a:pPr>
            <a:r>
              <a:rPr lang="en-US" sz="2800">
                <a:cs typeface="Calibri"/>
              </a:rPr>
              <a:t>Ensures the integrity of the images and trusted publisher.</a:t>
            </a:r>
          </a:p>
          <a:p>
            <a:pPr marL="457200" indent="-457200">
              <a:buChar char="•"/>
            </a:pPr>
            <a:r>
              <a:rPr lang="en-US" sz="2800">
                <a:cs typeface="Calibri"/>
              </a:rPr>
              <a:t>Sign to validate pipeline phases</a:t>
            </a:r>
          </a:p>
          <a:p>
            <a:pPr marL="457200" indent="-457200">
              <a:buChar char="•"/>
            </a:pPr>
            <a:r>
              <a:rPr lang="en-US" sz="2800">
                <a:cs typeface="Calibri"/>
              </a:rPr>
              <a:t>Example – Docker Content Trust &amp; Notary</a:t>
            </a:r>
          </a:p>
          <a:p>
            <a:pPr marL="457200" indent="-457200">
              <a:buChar char="•"/>
            </a:pPr>
            <a:r>
              <a:rPr lang="en-US" sz="2800">
                <a:cs typeface="Calibri"/>
              </a:rPr>
              <a:t>Consume only trusted content for tagged Docker builds</a:t>
            </a:r>
          </a:p>
        </p:txBody>
      </p:sp>
    </p:spTree>
    <p:extLst>
      <p:ext uri="{BB962C8B-B14F-4D97-AF65-F5344CB8AC3E}">
        <p14:creationId xmlns:p14="http://schemas.microsoft.com/office/powerpoint/2010/main" val="19723451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3E93C973-0EAB-4E92-9BD5-56DC51A1C1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2" name="TextBox 1">
            <a:extLst>
              <a:ext uri="{FF2B5EF4-FFF2-40B4-BE49-F238E27FC236}">
                <a16:creationId xmlns:a16="http://schemas.microsoft.com/office/drawing/2014/main" id="{C7B07C9F-9DE0-434E-9B5D-15C5A21F4DAD}"/>
              </a:ext>
            </a:extLst>
          </p:cNvPr>
          <p:cNvSpPr txBox="1"/>
          <p:nvPr/>
        </p:nvSpPr>
        <p:spPr>
          <a:xfrm>
            <a:off x="482958" y="2062766"/>
            <a:ext cx="5790835" cy="35394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Allow or deny a container's cluster admission</a:t>
            </a:r>
          </a:p>
          <a:p>
            <a:pPr marL="457200" indent="-457200">
              <a:buChar char="•"/>
            </a:pPr>
            <a:r>
              <a:rPr lang="en-US" sz="2800">
                <a:cs typeface="Calibri"/>
              </a:rPr>
              <a:t>Centralized interfaces and validation</a:t>
            </a:r>
          </a:p>
          <a:p>
            <a:pPr marL="457200" indent="-457200">
              <a:buChar char="•"/>
            </a:pPr>
            <a:r>
              <a:rPr lang="en-US" sz="2800">
                <a:cs typeface="Calibri"/>
              </a:rPr>
              <a:t>Mutate a container's security before admission</a:t>
            </a:r>
          </a:p>
          <a:p>
            <a:pPr marL="457200" indent="-457200">
              <a:buChar char="•"/>
            </a:pPr>
            <a:r>
              <a:rPr lang="en-US" sz="2800">
                <a:cs typeface="Calibri"/>
              </a:rPr>
              <a:t>Example – Kubernetes calls this a </a:t>
            </a:r>
            <a:r>
              <a:rPr lang="en-US" sz="2800" i="1">
                <a:cs typeface="Calibri"/>
              </a:rPr>
              <a:t>PodSecurityPolicy</a:t>
            </a:r>
            <a:endParaRPr lang="en-US" sz="2800">
              <a:cs typeface="Calibri"/>
            </a:endParaRPr>
          </a:p>
        </p:txBody>
      </p:sp>
      <p:sp>
        <p:nvSpPr>
          <p:cNvPr id="4" name="TextBox 3">
            <a:extLst>
              <a:ext uri="{FF2B5EF4-FFF2-40B4-BE49-F238E27FC236}">
                <a16:creationId xmlns:a16="http://schemas.microsoft.com/office/drawing/2014/main" id="{43C297FB-B11C-4468-A713-B1C9B4E38AF9}"/>
              </a:ext>
            </a:extLst>
          </p:cNvPr>
          <p:cNvSpPr txBox="1"/>
          <p:nvPr/>
        </p:nvSpPr>
        <p:spPr>
          <a:xfrm>
            <a:off x="2085923" y="419925"/>
            <a:ext cx="9596180" cy="769441"/>
          </a:xfrm>
          <a:prstGeom prst="rect">
            <a:avLst/>
          </a:prstGeom>
          <a:noFill/>
        </p:spPr>
        <p:txBody>
          <a:bodyPr wrap="square" rtlCol="0" anchor="t">
            <a:spAutoFit/>
          </a:bodyPr>
          <a:lstStyle/>
          <a:p>
            <a:pPr algn="ctr"/>
            <a:r>
              <a:rPr lang="en-US" sz="4400" b="1">
                <a:solidFill>
                  <a:schemeClr val="bg1"/>
                </a:solidFill>
                <a:latin typeface="Montserrat Ultra Light" charset="0"/>
              </a:rPr>
              <a:t>Validating Security Pre-Conditions</a:t>
            </a:r>
            <a:endParaRPr lang="en-US"/>
          </a:p>
        </p:txBody>
      </p:sp>
      <p:pic>
        <p:nvPicPr>
          <p:cNvPr id="5" name="Picture 5" descr="A screenshot of a cell phone&#10;&#10;Description generated with very high confidence">
            <a:extLst>
              <a:ext uri="{FF2B5EF4-FFF2-40B4-BE49-F238E27FC236}">
                <a16:creationId xmlns:a16="http://schemas.microsoft.com/office/drawing/2014/main" id="{BD372C0A-7FED-4B9F-8DFC-D7381F2A4A3D}"/>
              </a:ext>
            </a:extLst>
          </p:cNvPr>
          <p:cNvPicPr>
            <a:picLocks noChangeAspect="1"/>
          </p:cNvPicPr>
          <p:nvPr/>
        </p:nvPicPr>
        <p:blipFill>
          <a:blip r:embed="rId3"/>
          <a:stretch>
            <a:fillRect/>
          </a:stretch>
        </p:blipFill>
        <p:spPr>
          <a:xfrm>
            <a:off x="6673362" y="1386986"/>
            <a:ext cx="4530970" cy="5388220"/>
          </a:xfrm>
          <a:prstGeom prst="rect">
            <a:avLst/>
          </a:prstGeom>
        </p:spPr>
      </p:pic>
    </p:spTree>
    <p:extLst>
      <p:ext uri="{BB962C8B-B14F-4D97-AF65-F5344CB8AC3E}">
        <p14:creationId xmlns:p14="http://schemas.microsoft.com/office/powerpoint/2010/main" val="1799019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71305"/>
            <a:ext cx="12192000" cy="6858000"/>
          </a:xfrm>
          <a:prstGeom prst="rect">
            <a:avLst/>
          </a:prstGeom>
        </p:spPr>
      </p:pic>
      <p:sp>
        <p:nvSpPr>
          <p:cNvPr id="3" name="TextBox 2"/>
          <p:cNvSpPr txBox="1"/>
          <p:nvPr/>
        </p:nvSpPr>
        <p:spPr>
          <a:xfrm>
            <a:off x="-9601" y="2444115"/>
            <a:ext cx="12211202" cy="1323439"/>
          </a:xfrm>
          <a:prstGeom prst="rect">
            <a:avLst/>
          </a:prstGeom>
          <a:noFill/>
        </p:spPr>
        <p:txBody>
          <a:bodyPr wrap="square" rtlCol="0" anchor="t">
            <a:spAutoFit/>
          </a:bodyPr>
          <a:lstStyle/>
          <a:p>
            <a:pPr algn="ctr"/>
            <a:r>
              <a:rPr lang="en-US" sz="8000">
                <a:solidFill>
                  <a:schemeClr val="bg1">
                    <a:lumMod val="95000"/>
                  </a:schemeClr>
                </a:solidFill>
                <a:latin typeface="Montserrat Ultra Light" charset="0"/>
                <a:ea typeface="Montserrat Ultra Light" charset="0"/>
                <a:cs typeface="Montserrat Ultra Light" charset="0"/>
              </a:rPr>
              <a:t>Run</a:t>
            </a:r>
          </a:p>
        </p:txBody>
      </p:sp>
      <p:sp>
        <p:nvSpPr>
          <p:cNvPr id="4" name="Rectangle 3">
            <a:extLst>
              <a:ext uri="{FF2B5EF4-FFF2-40B4-BE49-F238E27FC236}">
                <a16:creationId xmlns:a16="http://schemas.microsoft.com/office/drawing/2014/main" id="{ED26742D-1439-DA48-B475-0D274230323B}"/>
              </a:ext>
            </a:extLst>
          </p:cNvPr>
          <p:cNvSpPr/>
          <p:nvPr/>
        </p:nvSpPr>
        <p:spPr>
          <a:xfrm>
            <a:off x="5977217" y="3244334"/>
            <a:ext cx="237566" cy="369332"/>
          </a:xfrm>
          <a:prstGeom prst="rect">
            <a:avLst/>
          </a:prstGeom>
        </p:spPr>
        <p:txBody>
          <a:bodyPr wrap="none">
            <a:spAutoFit/>
          </a:bodyPr>
          <a:lstStyle/>
          <a:p>
            <a:r>
              <a:rPr lang="en-US"/>
              <a:t> </a:t>
            </a:r>
          </a:p>
        </p:txBody>
      </p:sp>
      <p:sp>
        <p:nvSpPr>
          <p:cNvPr id="9" name="Rectangle 8">
            <a:extLst>
              <a:ext uri="{FF2B5EF4-FFF2-40B4-BE49-F238E27FC236}">
                <a16:creationId xmlns:a16="http://schemas.microsoft.com/office/drawing/2014/main" id="{13020C8B-19FF-8342-902D-0CE65D520707}"/>
              </a:ext>
            </a:extLst>
          </p:cNvPr>
          <p:cNvSpPr/>
          <p:nvPr/>
        </p:nvSpPr>
        <p:spPr>
          <a:xfrm>
            <a:off x="5977217" y="3244334"/>
            <a:ext cx="237566" cy="369332"/>
          </a:xfrm>
          <a:prstGeom prst="rect">
            <a:avLst/>
          </a:prstGeom>
        </p:spPr>
        <p:txBody>
          <a:bodyPr wrap="none">
            <a:spAutoFit/>
          </a:bodyPr>
          <a:lstStyle/>
          <a:p>
            <a:r>
              <a:rPr lang="en-US"/>
              <a:t> </a:t>
            </a:r>
          </a:p>
        </p:txBody>
      </p:sp>
    </p:spTree>
    <p:extLst>
      <p:ext uri="{BB962C8B-B14F-4D97-AF65-F5344CB8AC3E}">
        <p14:creationId xmlns:p14="http://schemas.microsoft.com/office/powerpoint/2010/main" val="270602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4579C78C-1AB5-47FA-AA1A-E0CAAF6C55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Run</a:t>
            </a:r>
          </a:p>
        </p:txBody>
      </p:sp>
      <p:sp>
        <p:nvSpPr>
          <p:cNvPr id="2" name="TextBox 1">
            <a:extLst>
              <a:ext uri="{FF2B5EF4-FFF2-40B4-BE49-F238E27FC236}">
                <a16:creationId xmlns:a16="http://schemas.microsoft.com/office/drawing/2014/main" id="{9981A616-7990-40B4-8ADB-661F1AF1883C}"/>
              </a:ext>
            </a:extLst>
          </p:cNvPr>
          <p:cNvSpPr txBox="1"/>
          <p:nvPr/>
        </p:nvSpPr>
        <p:spPr>
          <a:xfrm>
            <a:off x="979629" y="1471400"/>
            <a:ext cx="5882208" cy="637097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i="1">
                <a:cs typeface="Calibri"/>
              </a:rPr>
              <a:t>Typically, containers are managed, scheduled, and scaled through orchestration systems.</a:t>
            </a:r>
          </a:p>
          <a:p>
            <a:endParaRPr lang="en-US" sz="2800">
              <a:cs typeface="Calibri"/>
            </a:endParaRPr>
          </a:p>
          <a:p>
            <a:r>
              <a:rPr lang="en-US" sz="2800">
                <a:cs typeface="Calibri"/>
              </a:rPr>
              <a:t>Kubernetes, Mesos, Docker Swarm, AWS ECS, etc.</a:t>
            </a:r>
          </a:p>
          <a:p>
            <a:endParaRPr lang="en-US" sz="2800">
              <a:cs typeface="Calibri"/>
            </a:endParaRPr>
          </a:p>
          <a:p>
            <a:pPr marL="457200" indent="-457200">
              <a:buFont typeface="Arial"/>
              <a:buChar char="•"/>
            </a:pPr>
            <a:r>
              <a:rPr lang="en-US" sz="2600">
                <a:cs typeface="Calibri"/>
              </a:rPr>
              <a:t>Cluster/Service authentication</a:t>
            </a:r>
          </a:p>
          <a:p>
            <a:pPr marL="457200" indent="-457200">
              <a:buFont typeface="Arial"/>
              <a:buChar char="•"/>
            </a:pPr>
            <a:r>
              <a:rPr lang="en-US" sz="2600">
                <a:cs typeface="Calibri"/>
              </a:rPr>
              <a:t>Identity Management &amp; Access Control</a:t>
            </a:r>
          </a:p>
          <a:p>
            <a:pPr marL="457200" indent="-457200">
              <a:buFont typeface="Arial"/>
              <a:buChar char="•"/>
            </a:pPr>
            <a:r>
              <a:rPr lang="en-US" sz="2600">
                <a:cs typeface="Calibri"/>
              </a:rPr>
              <a:t>Policy &amp; Constraint Enforcement</a:t>
            </a:r>
          </a:p>
          <a:p>
            <a:pPr marL="457200" indent="-457200">
              <a:buFont typeface="Arial"/>
              <a:buChar char="•"/>
            </a:pPr>
            <a:r>
              <a:rPr lang="en-US" sz="2600">
                <a:cs typeface="Calibri"/>
              </a:rPr>
              <a:t>Propagation of secrets</a:t>
            </a:r>
          </a:p>
          <a:p>
            <a:pPr marL="457200" indent="-457200">
              <a:buFont typeface="Arial"/>
              <a:buChar char="•"/>
            </a:pPr>
            <a:r>
              <a:rPr lang="en-US" sz="2600">
                <a:cs typeface="Calibri"/>
              </a:rPr>
              <a:t>Logging &amp; Monitoring</a:t>
            </a:r>
          </a:p>
          <a:p>
            <a:endParaRPr lang="en-US" sz="2800">
              <a:cs typeface="Calibri"/>
            </a:endParaRPr>
          </a:p>
          <a:p>
            <a:endParaRPr lang="en-US" sz="2800">
              <a:cs typeface="Calibri"/>
            </a:endParaRPr>
          </a:p>
        </p:txBody>
      </p:sp>
      <p:pic>
        <p:nvPicPr>
          <p:cNvPr id="4" name="Picture 4" descr="A screenshot of a cell phone&#10;&#10;Description generated with very high confidence">
            <a:extLst>
              <a:ext uri="{FF2B5EF4-FFF2-40B4-BE49-F238E27FC236}">
                <a16:creationId xmlns:a16="http://schemas.microsoft.com/office/drawing/2014/main" id="{9AB53909-71F6-4066-BCB9-508C7093018D}"/>
              </a:ext>
            </a:extLst>
          </p:cNvPr>
          <p:cNvPicPr>
            <a:picLocks noChangeAspect="1"/>
          </p:cNvPicPr>
          <p:nvPr/>
        </p:nvPicPr>
        <p:blipFill rotWithShape="1">
          <a:blip r:embed="rId3"/>
          <a:srcRect t="8269" r="-147" b="3876"/>
          <a:stretch/>
        </p:blipFill>
        <p:spPr>
          <a:xfrm>
            <a:off x="5782373" y="1992202"/>
            <a:ext cx="7359869" cy="3999590"/>
          </a:xfrm>
          <a:prstGeom prst="rect">
            <a:avLst/>
          </a:prstGeom>
        </p:spPr>
      </p:pic>
      <p:sp>
        <p:nvSpPr>
          <p:cNvPr id="5" name="TextBox 4">
            <a:extLst>
              <a:ext uri="{FF2B5EF4-FFF2-40B4-BE49-F238E27FC236}">
                <a16:creationId xmlns:a16="http://schemas.microsoft.com/office/drawing/2014/main" id="{FBA33C1E-5D38-4E53-BD93-831D017AE24F}"/>
              </a:ext>
            </a:extLst>
          </p:cNvPr>
          <p:cNvSpPr txBox="1"/>
          <p:nvPr/>
        </p:nvSpPr>
        <p:spPr>
          <a:xfrm>
            <a:off x="7207233" y="5842774"/>
            <a:ext cx="4520722" cy="95410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latin typeface="Arial"/>
                <a:cs typeface="Arial"/>
              </a:rPr>
              <a:t>Example – Kubernetes Control Plane</a:t>
            </a:r>
            <a:endParaRPr lang="en-US" sz="2800" b="1">
              <a:cs typeface="Calibri"/>
            </a:endParaRPr>
          </a:p>
        </p:txBody>
      </p:sp>
    </p:spTree>
    <p:extLst>
      <p:ext uri="{BB962C8B-B14F-4D97-AF65-F5344CB8AC3E}">
        <p14:creationId xmlns:p14="http://schemas.microsoft.com/office/powerpoint/2010/main" val="1918293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BC086387-32D2-4548-B967-0BA5DA3238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5" y="419925"/>
            <a:ext cx="7280131" cy="769441"/>
          </a:xfrm>
          <a:prstGeom prst="rect">
            <a:avLst/>
          </a:prstGeom>
          <a:noFill/>
        </p:spPr>
        <p:txBody>
          <a:bodyPr wrap="square" rtlCol="0" anchor="t">
            <a:spAutoFit/>
          </a:bodyPr>
          <a:lstStyle/>
          <a:p>
            <a:pPr algn="ctr"/>
            <a:r>
              <a:rPr lang="en-US" sz="4400" b="1">
                <a:solidFill>
                  <a:schemeClr val="bg1"/>
                </a:solidFill>
                <a:latin typeface="Montserrat Ultra Light" charset="0"/>
              </a:rPr>
              <a:t>Control Plane Hardening</a:t>
            </a:r>
            <a:endParaRPr lang="en-US">
              <a:solidFill>
                <a:schemeClr val="bg1"/>
              </a:solidFill>
            </a:endParaRPr>
          </a:p>
        </p:txBody>
      </p:sp>
      <p:sp>
        <p:nvSpPr>
          <p:cNvPr id="2" name="TextBox 1">
            <a:extLst>
              <a:ext uri="{FF2B5EF4-FFF2-40B4-BE49-F238E27FC236}">
                <a16:creationId xmlns:a16="http://schemas.microsoft.com/office/drawing/2014/main" id="{1034BDDC-38B1-4B6E-8D7A-CA3E9BDA5DFC}"/>
              </a:ext>
            </a:extLst>
          </p:cNvPr>
          <p:cNvSpPr txBox="1"/>
          <p:nvPr/>
        </p:nvSpPr>
        <p:spPr>
          <a:xfrm>
            <a:off x="912254" y="2245217"/>
            <a:ext cx="8839200"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Control plane manages &amp; schedules containers</a:t>
            </a:r>
          </a:p>
          <a:p>
            <a:pPr marL="457200" indent="-457200">
              <a:buChar char="•"/>
            </a:pPr>
            <a:r>
              <a:rPr lang="en-US" sz="2800">
                <a:cs typeface="Calibri"/>
              </a:rPr>
              <a:t>Critical infrastructure; keys to the kingdom</a:t>
            </a:r>
          </a:p>
          <a:p>
            <a:pPr marL="457200" indent="-457200">
              <a:buChar char="•"/>
            </a:pPr>
            <a:r>
              <a:rPr lang="en-US" sz="2800">
                <a:cs typeface="Calibri"/>
              </a:rPr>
              <a:t>Restrict network access to control plane components</a:t>
            </a:r>
          </a:p>
          <a:p>
            <a:pPr marL="457200" indent="-457200">
              <a:buChar char="•"/>
            </a:pPr>
            <a:r>
              <a:rPr lang="en-US" sz="2800">
                <a:cs typeface="Calibri"/>
              </a:rPr>
              <a:t>Isolate components and containerized workloads</a:t>
            </a:r>
          </a:p>
          <a:p>
            <a:pPr marL="457200" indent="-457200">
              <a:buChar char="•"/>
            </a:pPr>
            <a:endParaRPr lang="en-US" sz="2800">
              <a:cs typeface="Calibri"/>
            </a:endParaRPr>
          </a:p>
        </p:txBody>
      </p:sp>
    </p:spTree>
    <p:extLst>
      <p:ext uri="{BB962C8B-B14F-4D97-AF65-F5344CB8AC3E}">
        <p14:creationId xmlns:p14="http://schemas.microsoft.com/office/powerpoint/2010/main" val="24907405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BC086387-32D2-4548-B967-0BA5DA3238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5" y="419925"/>
            <a:ext cx="7280131" cy="769441"/>
          </a:xfrm>
          <a:prstGeom prst="rect">
            <a:avLst/>
          </a:prstGeom>
          <a:noFill/>
        </p:spPr>
        <p:txBody>
          <a:bodyPr wrap="square" rtlCol="0" anchor="t">
            <a:spAutoFit/>
          </a:bodyPr>
          <a:lstStyle/>
          <a:p>
            <a:pPr algn="ctr"/>
            <a:r>
              <a:rPr lang="en-US" sz="4400" b="1">
                <a:solidFill>
                  <a:schemeClr val="bg1"/>
                </a:solidFill>
                <a:latin typeface="Montserrat Ultra Light" charset="0"/>
              </a:rPr>
              <a:t>Management APIs</a:t>
            </a:r>
            <a:endParaRPr lang="en-US">
              <a:solidFill>
                <a:schemeClr val="bg1"/>
              </a:solidFill>
            </a:endParaRPr>
          </a:p>
        </p:txBody>
      </p:sp>
      <p:sp>
        <p:nvSpPr>
          <p:cNvPr id="2" name="TextBox 1">
            <a:extLst>
              <a:ext uri="{FF2B5EF4-FFF2-40B4-BE49-F238E27FC236}">
                <a16:creationId xmlns:a16="http://schemas.microsoft.com/office/drawing/2014/main" id="{1034BDDC-38B1-4B6E-8D7A-CA3E9BDA5DFC}"/>
              </a:ext>
            </a:extLst>
          </p:cNvPr>
          <p:cNvSpPr txBox="1"/>
          <p:nvPr/>
        </p:nvSpPr>
        <p:spPr>
          <a:xfrm>
            <a:off x="610629" y="2181717"/>
            <a:ext cx="5886450" cy="310854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Deploy, modify, and kill services</a:t>
            </a:r>
            <a:endParaRPr lang="en-US">
              <a:cs typeface="Calibri"/>
            </a:endParaRPr>
          </a:p>
          <a:p>
            <a:pPr marL="457200" indent="-457200">
              <a:buChar char="•"/>
            </a:pPr>
            <a:r>
              <a:rPr lang="en-US" sz="2800">
                <a:cs typeface="Calibri"/>
              </a:rPr>
              <a:t>Run commands inside of containers</a:t>
            </a:r>
          </a:p>
          <a:p>
            <a:pPr marL="457200" indent="-457200">
              <a:buChar char="•"/>
            </a:pPr>
            <a:r>
              <a:rPr lang="en-US" sz="2800">
                <a:cs typeface="Calibri"/>
              </a:rPr>
              <a:t>Kubernetes, Marathon, and Swarm API work similarly</a:t>
            </a:r>
          </a:p>
          <a:p>
            <a:pPr marL="457200" indent="-457200">
              <a:buChar char="•"/>
            </a:pPr>
            <a:r>
              <a:rPr lang="en-US" sz="2800" i="1">
                <a:cs typeface="Calibri"/>
              </a:rPr>
              <a:t>Frequently deployed without authentication or access control</a:t>
            </a:r>
          </a:p>
          <a:p>
            <a:pPr marL="457200" indent="-457200">
              <a:buChar char="•"/>
            </a:pPr>
            <a:endParaRPr lang="en-US" sz="2800">
              <a:cs typeface="Calibri"/>
            </a:endParaRPr>
          </a:p>
        </p:txBody>
      </p:sp>
      <p:pic>
        <p:nvPicPr>
          <p:cNvPr id="4" name="Picture 4" descr="A picture containing grass, ground, outdoor, tree&#10;&#10;Description generated with very high confidence">
            <a:extLst>
              <a:ext uri="{FF2B5EF4-FFF2-40B4-BE49-F238E27FC236}">
                <a16:creationId xmlns:a16="http://schemas.microsoft.com/office/drawing/2014/main" id="{39BB875B-C8BF-4BCB-AE72-50BAC468458B}"/>
              </a:ext>
            </a:extLst>
          </p:cNvPr>
          <p:cNvPicPr>
            <a:picLocks noChangeAspect="1"/>
          </p:cNvPicPr>
          <p:nvPr/>
        </p:nvPicPr>
        <p:blipFill>
          <a:blip r:embed="rId3"/>
          <a:stretch>
            <a:fillRect/>
          </a:stretch>
        </p:blipFill>
        <p:spPr>
          <a:xfrm>
            <a:off x="7062787" y="1897062"/>
            <a:ext cx="4829175" cy="3952875"/>
          </a:xfrm>
          <a:prstGeom prst="rect">
            <a:avLst/>
          </a:prstGeom>
        </p:spPr>
      </p:pic>
    </p:spTree>
    <p:extLst>
      <p:ext uri="{BB962C8B-B14F-4D97-AF65-F5344CB8AC3E}">
        <p14:creationId xmlns:p14="http://schemas.microsoft.com/office/powerpoint/2010/main" val="631496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BC086387-32D2-4548-B967-0BA5DA3238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5" y="419925"/>
            <a:ext cx="7280131" cy="769441"/>
          </a:xfrm>
          <a:prstGeom prst="rect">
            <a:avLst/>
          </a:prstGeom>
          <a:noFill/>
        </p:spPr>
        <p:txBody>
          <a:bodyPr wrap="square" rtlCol="0" anchor="t">
            <a:spAutoFit/>
          </a:bodyPr>
          <a:lstStyle/>
          <a:p>
            <a:pPr algn="ctr"/>
            <a:r>
              <a:rPr lang="en-US" sz="4400" b="1">
                <a:solidFill>
                  <a:schemeClr val="bg1"/>
                </a:solidFill>
                <a:latin typeface="Montserrat Ultra Light" charset="0"/>
              </a:rPr>
              <a:t>Authentication</a:t>
            </a:r>
            <a:endParaRPr lang="en-US"/>
          </a:p>
        </p:txBody>
      </p:sp>
      <p:sp>
        <p:nvSpPr>
          <p:cNvPr id="2" name="TextBox 1">
            <a:extLst>
              <a:ext uri="{FF2B5EF4-FFF2-40B4-BE49-F238E27FC236}">
                <a16:creationId xmlns:a16="http://schemas.microsoft.com/office/drawing/2014/main" id="{1034BDDC-38B1-4B6E-8D7A-CA3E9BDA5DFC}"/>
              </a:ext>
            </a:extLst>
          </p:cNvPr>
          <p:cNvSpPr txBox="1"/>
          <p:nvPr/>
        </p:nvSpPr>
        <p:spPr>
          <a:xfrm>
            <a:off x="223523" y="1805602"/>
            <a:ext cx="6333394" cy="397031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2800">
                <a:cs typeface="Calibri"/>
              </a:rPr>
              <a:t>Authenticate subjects (users and service accounts) to the cluster</a:t>
            </a:r>
          </a:p>
          <a:p>
            <a:pPr marL="457200" indent="-457200">
              <a:buChar char="•"/>
            </a:pPr>
            <a:r>
              <a:rPr lang="en-US" sz="2800">
                <a:cs typeface="Calibri"/>
              </a:rPr>
              <a:t>Authentication occurs at several layers</a:t>
            </a:r>
            <a:endParaRPr lang="en-US">
              <a:cs typeface="Calibri"/>
            </a:endParaRPr>
          </a:p>
          <a:p>
            <a:pPr lvl="2" indent="-457200">
              <a:buChar char="•"/>
            </a:pPr>
            <a:r>
              <a:rPr lang="en-US" sz="2800">
                <a:cs typeface="Calibri"/>
              </a:rPr>
              <a:t>Authenticating API subjects</a:t>
            </a:r>
            <a:endParaRPr lang="en-US">
              <a:cs typeface="Calibri"/>
            </a:endParaRPr>
          </a:p>
          <a:p>
            <a:pPr lvl="2" indent="-457200">
              <a:buChar char="•"/>
            </a:pPr>
            <a:r>
              <a:rPr lang="en-US" sz="2800">
                <a:cs typeface="Calibri"/>
              </a:rPr>
              <a:t>Authenticating nodes to the cluster</a:t>
            </a:r>
            <a:endParaRPr lang="en-US">
              <a:cs typeface="Calibri"/>
            </a:endParaRPr>
          </a:p>
          <a:p>
            <a:pPr lvl="2" indent="-457200">
              <a:buChar char="•"/>
            </a:pPr>
            <a:r>
              <a:rPr lang="en-US" sz="2800">
                <a:cs typeface="Calibri"/>
              </a:rPr>
              <a:t>Authenticating services to each other</a:t>
            </a:r>
            <a:endParaRPr lang="en-US">
              <a:cs typeface="Calibri"/>
            </a:endParaRPr>
          </a:p>
          <a:p>
            <a:pPr marL="0" lvl="1"/>
            <a:r>
              <a:rPr lang="en-US" sz="2800" i="1">
                <a:cs typeface="Calibri"/>
              </a:rPr>
              <a:t>Avoid sharing service accounts across multiple services!</a:t>
            </a:r>
          </a:p>
        </p:txBody>
      </p:sp>
      <p:pic>
        <p:nvPicPr>
          <p:cNvPr id="4" name="Picture 4" descr="A screenshot of a social media post&#10;&#10;Description generated with very high confidence">
            <a:extLst>
              <a:ext uri="{FF2B5EF4-FFF2-40B4-BE49-F238E27FC236}">
                <a16:creationId xmlns:a16="http://schemas.microsoft.com/office/drawing/2014/main" id="{357A861A-0A8C-4BE6-918C-0916247DE4DE}"/>
              </a:ext>
            </a:extLst>
          </p:cNvPr>
          <p:cNvPicPr>
            <a:picLocks noChangeAspect="1"/>
          </p:cNvPicPr>
          <p:nvPr/>
        </p:nvPicPr>
        <p:blipFill>
          <a:blip r:embed="rId3"/>
          <a:stretch>
            <a:fillRect/>
          </a:stretch>
        </p:blipFill>
        <p:spPr>
          <a:xfrm>
            <a:off x="6805979" y="1426185"/>
            <a:ext cx="5057043" cy="4606437"/>
          </a:xfrm>
          <a:prstGeom prst="rect">
            <a:avLst/>
          </a:prstGeom>
        </p:spPr>
      </p:pic>
      <p:sp>
        <p:nvSpPr>
          <p:cNvPr id="7" name="TextBox 6">
            <a:extLst>
              <a:ext uri="{FF2B5EF4-FFF2-40B4-BE49-F238E27FC236}">
                <a16:creationId xmlns:a16="http://schemas.microsoft.com/office/drawing/2014/main" id="{829B8F92-9278-4A7C-8C75-7085DAC0706D}"/>
              </a:ext>
            </a:extLst>
          </p:cNvPr>
          <p:cNvSpPr txBox="1"/>
          <p:nvPr/>
        </p:nvSpPr>
        <p:spPr>
          <a:xfrm>
            <a:off x="6854388" y="6099180"/>
            <a:ext cx="495593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Example – K8s JWT Generator</a:t>
            </a:r>
            <a:endParaRPr lang="en-US" b="1">
              <a:cs typeface="Calibri"/>
            </a:endParaRPr>
          </a:p>
        </p:txBody>
      </p:sp>
    </p:spTree>
    <p:extLst>
      <p:ext uri="{BB962C8B-B14F-4D97-AF65-F5344CB8AC3E}">
        <p14:creationId xmlns:p14="http://schemas.microsoft.com/office/powerpoint/2010/main" val="1372008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BC086387-32D2-4548-B967-0BA5DA3238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715220" y="401996"/>
            <a:ext cx="7818013" cy="769441"/>
          </a:xfrm>
          <a:prstGeom prst="rect">
            <a:avLst/>
          </a:prstGeom>
          <a:noFill/>
        </p:spPr>
        <p:txBody>
          <a:bodyPr wrap="square" rtlCol="0" anchor="t">
            <a:spAutoFit/>
          </a:bodyPr>
          <a:lstStyle/>
          <a:p>
            <a:pPr algn="ctr"/>
            <a:r>
              <a:rPr lang="en-US" sz="4400" b="1">
                <a:solidFill>
                  <a:schemeClr val="bg1"/>
                </a:solidFill>
                <a:latin typeface="Montserrat Ultra Light" charset="0"/>
              </a:rPr>
              <a:t>Authorization &amp;</a:t>
            </a:r>
            <a:r>
              <a:rPr lang="en-US" sz="4400" b="1">
                <a:solidFill>
                  <a:schemeClr val="bg1"/>
                </a:solidFill>
                <a:latin typeface="Montserrat Ultra Light"/>
              </a:rPr>
              <a:t> Access Control</a:t>
            </a:r>
            <a:endParaRPr lang="en-US">
              <a:solidFill>
                <a:schemeClr val="bg1"/>
              </a:solidFill>
            </a:endParaRPr>
          </a:p>
        </p:txBody>
      </p:sp>
      <p:sp>
        <p:nvSpPr>
          <p:cNvPr id="2" name="TextBox 1">
            <a:extLst>
              <a:ext uri="{FF2B5EF4-FFF2-40B4-BE49-F238E27FC236}">
                <a16:creationId xmlns:a16="http://schemas.microsoft.com/office/drawing/2014/main" id="{1034BDDC-38B1-4B6E-8D7A-CA3E9BDA5DFC}"/>
              </a:ext>
            </a:extLst>
          </p:cNvPr>
          <p:cNvSpPr txBox="1"/>
          <p:nvPr/>
        </p:nvSpPr>
        <p:spPr>
          <a:xfrm>
            <a:off x="440218" y="1543908"/>
            <a:ext cx="5244330" cy="483209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2800">
              <a:cs typeface="Calibri"/>
            </a:endParaRPr>
          </a:p>
          <a:p>
            <a:pPr marL="457200" indent="-457200">
              <a:buChar char="•"/>
            </a:pPr>
            <a:r>
              <a:rPr lang="en-US" sz="2800">
                <a:cs typeface="Calibri"/>
              </a:rPr>
              <a:t>Subjects should only have access to the resources they need</a:t>
            </a:r>
          </a:p>
          <a:p>
            <a:pPr marL="457200" indent="-457200">
              <a:buChar char="•"/>
            </a:pPr>
            <a:r>
              <a:rPr lang="en-US" sz="2800">
                <a:cs typeface="Calibri"/>
              </a:rPr>
              <a:t>Limit what a single hostile user or container can achieve)</a:t>
            </a:r>
            <a:endParaRPr lang="en-US">
              <a:cs typeface="Calibri"/>
            </a:endParaRPr>
          </a:p>
          <a:p>
            <a:pPr marL="457200" indent="-457200">
              <a:buChar char="•"/>
            </a:pPr>
            <a:r>
              <a:rPr lang="en-US" sz="2800">
                <a:cs typeface="Calibri"/>
              </a:rPr>
              <a:t>Multiple vantage points - to the API, between containers, between control plane components</a:t>
            </a:r>
            <a:endParaRPr lang="en-US">
              <a:cs typeface="Calibri"/>
            </a:endParaRPr>
          </a:p>
          <a:p>
            <a:pPr marL="457200" indent="-457200">
              <a:buChar char="•"/>
            </a:pPr>
            <a:endParaRPr lang="en-US" sz="2800">
              <a:cs typeface="Calibri"/>
            </a:endParaRPr>
          </a:p>
        </p:txBody>
      </p:sp>
      <p:pic>
        <p:nvPicPr>
          <p:cNvPr id="4" name="Picture 4">
            <a:extLst>
              <a:ext uri="{FF2B5EF4-FFF2-40B4-BE49-F238E27FC236}">
                <a16:creationId xmlns:a16="http://schemas.microsoft.com/office/drawing/2014/main" id="{CDC6DA62-65BF-468F-A24F-B880E3AE89D5}"/>
              </a:ext>
            </a:extLst>
          </p:cNvPr>
          <p:cNvPicPr>
            <a:picLocks noChangeAspect="1"/>
          </p:cNvPicPr>
          <p:nvPr/>
        </p:nvPicPr>
        <p:blipFill>
          <a:blip r:embed="rId3"/>
          <a:stretch>
            <a:fillRect/>
          </a:stretch>
        </p:blipFill>
        <p:spPr>
          <a:xfrm>
            <a:off x="6444796" y="1888479"/>
            <a:ext cx="4467816" cy="2008848"/>
          </a:xfrm>
          <a:prstGeom prst="rect">
            <a:avLst/>
          </a:prstGeom>
        </p:spPr>
      </p:pic>
      <p:pic>
        <p:nvPicPr>
          <p:cNvPr id="7" name="Picture 7">
            <a:extLst>
              <a:ext uri="{FF2B5EF4-FFF2-40B4-BE49-F238E27FC236}">
                <a16:creationId xmlns:a16="http://schemas.microsoft.com/office/drawing/2014/main" id="{2A399E78-E199-4921-8EA7-F4683EE7D2E1}"/>
              </a:ext>
            </a:extLst>
          </p:cNvPr>
          <p:cNvPicPr>
            <a:picLocks noChangeAspect="1"/>
          </p:cNvPicPr>
          <p:nvPr/>
        </p:nvPicPr>
        <p:blipFill>
          <a:blip r:embed="rId4"/>
          <a:stretch>
            <a:fillRect/>
          </a:stretch>
        </p:blipFill>
        <p:spPr>
          <a:xfrm>
            <a:off x="6446780" y="4316260"/>
            <a:ext cx="4113200" cy="2487290"/>
          </a:xfrm>
          <a:prstGeom prst="rect">
            <a:avLst/>
          </a:prstGeom>
        </p:spPr>
      </p:pic>
      <p:sp>
        <p:nvSpPr>
          <p:cNvPr id="10" name="TextBox 9">
            <a:extLst>
              <a:ext uri="{FF2B5EF4-FFF2-40B4-BE49-F238E27FC236}">
                <a16:creationId xmlns:a16="http://schemas.microsoft.com/office/drawing/2014/main" id="{7EA9F309-ABC5-4BB0-BB59-FF96911E96A3}"/>
              </a:ext>
            </a:extLst>
          </p:cNvPr>
          <p:cNvSpPr txBox="1"/>
          <p:nvPr/>
        </p:nvSpPr>
        <p:spPr>
          <a:xfrm>
            <a:off x="6402583" y="1419287"/>
            <a:ext cx="495593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K8s - Create a Role</a:t>
            </a:r>
            <a:endParaRPr lang="en-US"/>
          </a:p>
        </p:txBody>
      </p:sp>
      <p:sp>
        <p:nvSpPr>
          <p:cNvPr id="11" name="TextBox 10">
            <a:extLst>
              <a:ext uri="{FF2B5EF4-FFF2-40B4-BE49-F238E27FC236}">
                <a16:creationId xmlns:a16="http://schemas.microsoft.com/office/drawing/2014/main" id="{E160F319-B7FB-441F-8264-C824F160C6F1}"/>
              </a:ext>
            </a:extLst>
          </p:cNvPr>
          <p:cNvSpPr txBox="1"/>
          <p:nvPr/>
        </p:nvSpPr>
        <p:spPr>
          <a:xfrm>
            <a:off x="6402583" y="3792951"/>
            <a:ext cx="495593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K8s - Bind a Subject to the Role</a:t>
            </a:r>
            <a:endParaRPr lang="en-US"/>
          </a:p>
        </p:txBody>
      </p:sp>
    </p:spTree>
    <p:extLst>
      <p:ext uri="{BB962C8B-B14F-4D97-AF65-F5344CB8AC3E}">
        <p14:creationId xmlns:p14="http://schemas.microsoft.com/office/powerpoint/2010/main" val="2326499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view of a city&#10;&#10;Description generated with very high confidence">
            <a:extLst>
              <a:ext uri="{FF2B5EF4-FFF2-40B4-BE49-F238E27FC236}">
                <a16:creationId xmlns:a16="http://schemas.microsoft.com/office/drawing/2014/main" id="{C4291F07-ACB3-40C8-A9CE-E7B587C48E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711004" y="418661"/>
            <a:ext cx="6767665"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Container Security Lifecycle</a:t>
            </a:r>
          </a:p>
        </p:txBody>
      </p:sp>
      <p:graphicFrame>
        <p:nvGraphicFramePr>
          <p:cNvPr id="4" name="Diagram 4">
            <a:extLst>
              <a:ext uri="{FF2B5EF4-FFF2-40B4-BE49-F238E27FC236}">
                <a16:creationId xmlns:a16="http://schemas.microsoft.com/office/drawing/2014/main" id="{5D9EED07-BC3E-46AD-A10A-F3EFFBF0219A}"/>
              </a:ext>
            </a:extLst>
          </p:cNvPr>
          <p:cNvGraphicFramePr/>
          <p:nvPr>
            <p:extLst>
              <p:ext uri="{D42A27DB-BD31-4B8C-83A1-F6EECF244321}">
                <p14:modId xmlns:p14="http://schemas.microsoft.com/office/powerpoint/2010/main" val="2600922105"/>
              </p:ext>
            </p:extLst>
          </p:nvPr>
        </p:nvGraphicFramePr>
        <p:xfrm>
          <a:off x="1672685" y="1507272"/>
          <a:ext cx="8846633" cy="50236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26915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view of a city&#10;&#10;Description generated with very high confidence">
            <a:extLst>
              <a:ext uri="{FF2B5EF4-FFF2-40B4-BE49-F238E27FC236}">
                <a16:creationId xmlns:a16="http://schemas.microsoft.com/office/drawing/2014/main" id="{A62CF765-87E7-4CFA-AFC4-F9955290CD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Logging and Monitoring</a:t>
            </a:r>
          </a:p>
        </p:txBody>
      </p:sp>
      <p:sp>
        <p:nvSpPr>
          <p:cNvPr id="3" name="TextBox 2">
            <a:extLst>
              <a:ext uri="{FF2B5EF4-FFF2-40B4-BE49-F238E27FC236}">
                <a16:creationId xmlns:a16="http://schemas.microsoft.com/office/drawing/2014/main" id="{D3F6C0CC-196D-45B3-AB87-E594C66F6195}"/>
              </a:ext>
            </a:extLst>
          </p:cNvPr>
          <p:cNvSpPr txBox="1"/>
          <p:nvPr/>
        </p:nvSpPr>
        <p:spPr>
          <a:xfrm>
            <a:off x="3048000" y="3200400"/>
            <a:ext cx="6096000"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endParaRPr lang="en-US" sz="2800">
              <a:cs typeface="Calibri"/>
            </a:endParaRPr>
          </a:p>
        </p:txBody>
      </p:sp>
      <p:sp>
        <p:nvSpPr>
          <p:cNvPr id="4" name="TextBox 3">
            <a:extLst>
              <a:ext uri="{FF2B5EF4-FFF2-40B4-BE49-F238E27FC236}">
                <a16:creationId xmlns:a16="http://schemas.microsoft.com/office/drawing/2014/main" id="{9FB3808D-38A1-42CB-BE15-7A962C910078}"/>
              </a:ext>
            </a:extLst>
          </p:cNvPr>
          <p:cNvSpPr txBox="1"/>
          <p:nvPr/>
        </p:nvSpPr>
        <p:spPr>
          <a:xfrm>
            <a:off x="375635" y="1837386"/>
            <a:ext cx="11612449" cy="483209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cs typeface="Calibri"/>
              </a:rPr>
              <a:t>Container lifecycle is short and unpredictable</a:t>
            </a:r>
            <a:endParaRPr lang="en-US"/>
          </a:p>
          <a:p>
            <a:pPr marL="457200" indent="-457200">
              <a:buFont typeface="Arial"/>
              <a:buChar char="•"/>
            </a:pPr>
            <a:r>
              <a:rPr lang="en-US" sz="2800">
                <a:cs typeface="Calibri"/>
              </a:rPr>
              <a:t>Visibility through telemetry and logs</a:t>
            </a:r>
          </a:p>
          <a:p>
            <a:pPr marL="457200" indent="-457200">
              <a:buFont typeface="Arial"/>
              <a:buChar char="•"/>
            </a:pPr>
            <a:r>
              <a:rPr lang="en-US" sz="2800">
                <a:cs typeface="Calibri"/>
              </a:rPr>
              <a:t>Tag and label assets for context and de-duplication</a:t>
            </a:r>
          </a:p>
          <a:p>
            <a:pPr marL="457200" indent="-457200">
              <a:buFont typeface="Arial"/>
              <a:buChar char="•"/>
            </a:pPr>
            <a:r>
              <a:rPr lang="en-US" sz="2800">
                <a:cs typeface="Calibri"/>
              </a:rPr>
              <a:t>Focus on visibility at these levels</a:t>
            </a:r>
          </a:p>
          <a:p>
            <a:pPr lvl="2" indent="-457200">
              <a:buFont typeface="Arial"/>
              <a:buChar char="•"/>
            </a:pPr>
            <a:r>
              <a:rPr lang="en-US" sz="2800">
                <a:cs typeface="Calibri"/>
              </a:rPr>
              <a:t>Application</a:t>
            </a:r>
          </a:p>
          <a:p>
            <a:pPr lvl="2" indent="-457200">
              <a:buFont typeface="Arial"/>
              <a:buChar char="•"/>
            </a:pPr>
            <a:r>
              <a:rPr lang="en-US" sz="2800">
                <a:cs typeface="Calibri"/>
              </a:rPr>
              <a:t>Operating System</a:t>
            </a:r>
          </a:p>
          <a:p>
            <a:pPr lvl="2" indent="-457200">
              <a:buFont typeface="Arial"/>
              <a:buChar char="•"/>
            </a:pPr>
            <a:r>
              <a:rPr lang="en-US" sz="2800">
                <a:cs typeface="Calibri"/>
              </a:rPr>
              <a:t>Container</a:t>
            </a:r>
          </a:p>
          <a:p>
            <a:pPr lvl="2" indent="-457200">
              <a:buFont typeface="Arial"/>
              <a:buChar char="•"/>
            </a:pPr>
            <a:r>
              <a:rPr lang="en-US" sz="2800">
                <a:cs typeface="Calibri"/>
              </a:rPr>
              <a:t>Orchestration &amp; Management</a:t>
            </a:r>
          </a:p>
          <a:p>
            <a:pPr lvl="2" indent="-457200">
              <a:buFont typeface="Arial"/>
              <a:buChar char="•"/>
            </a:pPr>
            <a:r>
              <a:rPr lang="en-US" sz="2800">
                <a:cs typeface="Calibri"/>
              </a:rPr>
              <a:t>Infrastructure</a:t>
            </a:r>
          </a:p>
          <a:p>
            <a:endParaRPr lang="en-US" sz="2800">
              <a:cs typeface="Calibri"/>
            </a:endParaRPr>
          </a:p>
          <a:p>
            <a:endParaRPr lang="en-US" sz="2800">
              <a:cs typeface="Calibri"/>
            </a:endParaRPr>
          </a:p>
        </p:txBody>
      </p:sp>
    </p:spTree>
    <p:extLst>
      <p:ext uri="{BB962C8B-B14F-4D97-AF65-F5344CB8AC3E}">
        <p14:creationId xmlns:p14="http://schemas.microsoft.com/office/powerpoint/2010/main" val="2588720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B88F937-44CA-48EF-96F2-17C9E117391E}"/>
              </a:ext>
            </a:extLst>
          </p:cNvPr>
          <p:cNvSpPr txBox="1"/>
          <p:nvPr/>
        </p:nvSpPr>
        <p:spPr>
          <a:xfrm>
            <a:off x="-439233" y="1618151"/>
            <a:ext cx="6685343" cy="5693866"/>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2" indent="-457200">
              <a:buFont typeface="Arial"/>
              <a:buChar char="•"/>
            </a:pPr>
            <a:r>
              <a:rPr lang="en-US" sz="2800">
                <a:cs typeface="Calibri"/>
              </a:rPr>
              <a:t>Safely inject secrets into containers at runtime</a:t>
            </a:r>
            <a:endParaRPr lang="en-US"/>
          </a:p>
          <a:p>
            <a:pPr lvl="2" indent="-457200">
              <a:buFont typeface="Arial"/>
              <a:buChar char="•"/>
            </a:pPr>
            <a:r>
              <a:rPr lang="en-US" sz="2800">
                <a:cs typeface="Calibri"/>
              </a:rPr>
              <a:t>Reduced footprint for leaking secrets</a:t>
            </a:r>
          </a:p>
          <a:p>
            <a:pPr lvl="2" indent="-457200">
              <a:buFont typeface="Arial"/>
              <a:buChar char="•"/>
            </a:pPr>
            <a:r>
              <a:rPr lang="en-US" sz="2800">
                <a:cs typeface="Calibri"/>
              </a:rPr>
              <a:t>Dynamic key generation and rotation is ideal</a:t>
            </a:r>
          </a:p>
          <a:p>
            <a:pPr lvl="2" indent="-457200">
              <a:buFont typeface="Arial"/>
              <a:buChar char="•"/>
            </a:pPr>
            <a:r>
              <a:rPr lang="en-US" sz="2800">
                <a:cs typeface="Calibri"/>
              </a:rPr>
              <a:t>Anti-patterns:</a:t>
            </a:r>
          </a:p>
          <a:p>
            <a:pPr lvl="3" indent="-457200">
              <a:buFont typeface="Arial"/>
              <a:buChar char="•"/>
            </a:pPr>
            <a:r>
              <a:rPr lang="en-US" sz="2800">
                <a:cs typeface="Calibri"/>
              </a:rPr>
              <a:t>Hardcoded</a:t>
            </a:r>
          </a:p>
          <a:p>
            <a:pPr lvl="3" indent="-457200">
              <a:buFont typeface="Arial"/>
              <a:buChar char="•"/>
            </a:pPr>
            <a:r>
              <a:rPr lang="en-US" sz="2800">
                <a:cs typeface="Calibri"/>
              </a:rPr>
              <a:t>Environment variables</a:t>
            </a:r>
          </a:p>
          <a:p>
            <a:pPr marL="914400" indent="-457200">
              <a:buFont typeface="Arial"/>
              <a:buChar char="•"/>
            </a:pPr>
            <a:r>
              <a:rPr lang="en-US" sz="2800">
                <a:cs typeface="Calibri"/>
              </a:rPr>
              <a:t>Limit the scope of subjects that can retrieve secrets</a:t>
            </a:r>
          </a:p>
          <a:p>
            <a:pPr lvl="2" indent="-457200">
              <a:buFont typeface="Arial"/>
              <a:buChar char="•"/>
            </a:pPr>
            <a:endParaRPr lang="en-US" sz="2800">
              <a:cs typeface="Calibri"/>
            </a:endParaRPr>
          </a:p>
          <a:p>
            <a:endParaRPr lang="en-US" sz="2800">
              <a:cs typeface="Calibri"/>
            </a:endParaRPr>
          </a:p>
          <a:p>
            <a:endParaRPr lang="en-US" sz="2800">
              <a:cs typeface="Calibri"/>
            </a:endParaRPr>
          </a:p>
        </p:txBody>
      </p:sp>
      <p:pic>
        <p:nvPicPr>
          <p:cNvPr id="8" name="Picture 13">
            <a:extLst>
              <a:ext uri="{FF2B5EF4-FFF2-40B4-BE49-F238E27FC236}">
                <a16:creationId xmlns:a16="http://schemas.microsoft.com/office/drawing/2014/main" id="{02980D90-FF2F-48BA-A55E-43AB59934D7F}"/>
              </a:ext>
            </a:extLst>
          </p:cNvPr>
          <p:cNvPicPr>
            <a:picLocks noChangeAspect="1"/>
          </p:cNvPicPr>
          <p:nvPr/>
        </p:nvPicPr>
        <p:blipFill>
          <a:blip r:embed="rId2"/>
          <a:stretch>
            <a:fillRect/>
          </a:stretch>
        </p:blipFill>
        <p:spPr>
          <a:xfrm>
            <a:off x="5214255" y="3370441"/>
            <a:ext cx="1397155" cy="1397155"/>
          </a:xfrm>
          <a:prstGeom prst="rect">
            <a:avLst/>
          </a:prstGeom>
        </p:spPr>
      </p:pic>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Secrets Management</a:t>
            </a:r>
          </a:p>
        </p:txBody>
      </p:sp>
      <p:pic>
        <p:nvPicPr>
          <p:cNvPr id="2" name="Picture 4" descr="A screenshot of a social media post&#10;&#10;Description generated with very high confidence">
            <a:extLst>
              <a:ext uri="{FF2B5EF4-FFF2-40B4-BE49-F238E27FC236}">
                <a16:creationId xmlns:a16="http://schemas.microsoft.com/office/drawing/2014/main" id="{34C43330-0308-4611-AB8B-C39A9136B109}"/>
              </a:ext>
            </a:extLst>
          </p:cNvPr>
          <p:cNvPicPr>
            <a:picLocks noChangeAspect="1"/>
          </p:cNvPicPr>
          <p:nvPr/>
        </p:nvPicPr>
        <p:blipFill>
          <a:blip r:embed="rId4"/>
          <a:stretch>
            <a:fillRect/>
          </a:stretch>
        </p:blipFill>
        <p:spPr>
          <a:xfrm>
            <a:off x="6848363" y="2405396"/>
            <a:ext cx="5086443" cy="4087150"/>
          </a:xfrm>
          <a:prstGeom prst="rect">
            <a:avLst/>
          </a:prstGeom>
        </p:spPr>
      </p:pic>
      <p:sp>
        <p:nvSpPr>
          <p:cNvPr id="10" name="Rectangle 9">
            <a:extLst>
              <a:ext uri="{FF2B5EF4-FFF2-40B4-BE49-F238E27FC236}">
                <a16:creationId xmlns:a16="http://schemas.microsoft.com/office/drawing/2014/main" id="{D458D72A-6DCD-45CA-BD5C-EFA86866102C}"/>
              </a:ext>
            </a:extLst>
          </p:cNvPr>
          <p:cNvSpPr/>
          <p:nvPr/>
        </p:nvSpPr>
        <p:spPr>
          <a:xfrm>
            <a:off x="6770084" y="3540294"/>
            <a:ext cx="2000250" cy="46672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6593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Secrets Management</a:t>
            </a:r>
          </a:p>
        </p:txBody>
      </p:sp>
      <p:sp>
        <p:nvSpPr>
          <p:cNvPr id="4" name="TextBox 3">
            <a:extLst>
              <a:ext uri="{FF2B5EF4-FFF2-40B4-BE49-F238E27FC236}">
                <a16:creationId xmlns:a16="http://schemas.microsoft.com/office/drawing/2014/main" id="{3B88F937-44CA-48EF-96F2-17C9E117391E}"/>
              </a:ext>
            </a:extLst>
          </p:cNvPr>
          <p:cNvSpPr txBox="1"/>
          <p:nvPr/>
        </p:nvSpPr>
        <p:spPr>
          <a:xfrm>
            <a:off x="375635" y="1837386"/>
            <a:ext cx="11612449"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lvl="2"/>
            <a:r>
              <a:rPr lang="en-US" sz="2800" b="1">
                <a:cs typeface="Calibri"/>
              </a:rPr>
              <a:t>Docker</a:t>
            </a:r>
            <a:endParaRPr lang="en-US">
              <a:cs typeface="Calibri"/>
            </a:endParaRPr>
          </a:p>
          <a:p>
            <a:pPr marL="457200" lvl="2"/>
            <a:r>
              <a:rPr lang="en-US" sz="2800" strike="sngStrike">
                <a:solidFill>
                  <a:srgbClr val="FF0000"/>
                </a:solidFill>
                <a:cs typeface="Calibri"/>
              </a:rPr>
              <a:t>docker run –it –e “DBUSER=</a:t>
            </a:r>
            <a:r>
              <a:rPr lang="en-US" sz="2800" strike="sngStrike" err="1">
                <a:solidFill>
                  <a:srgbClr val="FF0000"/>
                </a:solidFill>
                <a:cs typeface="Calibri"/>
              </a:rPr>
              <a:t>dbuser</a:t>
            </a:r>
            <a:r>
              <a:rPr lang="en-US" sz="2800" strike="sngStrike">
                <a:solidFill>
                  <a:srgbClr val="FF0000"/>
                </a:solidFill>
                <a:cs typeface="Calibri"/>
              </a:rPr>
              <a:t>” –e “DBPASSWD=</a:t>
            </a:r>
            <a:r>
              <a:rPr lang="en-US" sz="2800" strike="sngStrike" err="1">
                <a:solidFill>
                  <a:srgbClr val="FF0000"/>
                </a:solidFill>
                <a:cs typeface="Calibri"/>
              </a:rPr>
              <a:t>dbpasswd</a:t>
            </a:r>
            <a:r>
              <a:rPr lang="en-US" sz="2800" strike="sngStrike">
                <a:solidFill>
                  <a:srgbClr val="FF0000"/>
                </a:solidFill>
                <a:cs typeface="Calibri"/>
              </a:rPr>
              <a:t>” </a:t>
            </a:r>
            <a:r>
              <a:rPr lang="en-US" sz="2800" strike="sngStrike" err="1">
                <a:solidFill>
                  <a:srgbClr val="FF0000"/>
                </a:solidFill>
                <a:cs typeface="Calibri"/>
              </a:rPr>
              <a:t>mydbimage</a:t>
            </a:r>
            <a:endParaRPr lang="en-US" err="1">
              <a:solidFill>
                <a:srgbClr val="00B050"/>
              </a:solidFill>
              <a:cs typeface="Calibri"/>
            </a:endParaRPr>
          </a:p>
          <a:p>
            <a:pPr marL="457200" lvl="2"/>
            <a:endParaRPr lang="en-US" sz="2800">
              <a:solidFill>
                <a:srgbClr val="00B050"/>
              </a:solidFill>
              <a:cs typeface="Calibri"/>
            </a:endParaRPr>
          </a:p>
          <a:p>
            <a:pPr marL="457200" lvl="2"/>
            <a:r>
              <a:rPr lang="en-US" sz="2800">
                <a:solidFill>
                  <a:srgbClr val="00B050"/>
                </a:solidFill>
                <a:cs typeface="Calibri"/>
              </a:rPr>
              <a:t>echo &lt;secret&gt; | docker secret create some-secret</a:t>
            </a:r>
            <a:endParaRPr lang="en-US">
              <a:solidFill>
                <a:srgbClr val="00B050"/>
              </a:solidFill>
              <a:cs typeface="Calibri"/>
            </a:endParaRPr>
          </a:p>
        </p:txBody>
      </p:sp>
      <p:sp>
        <p:nvSpPr>
          <p:cNvPr id="5" name="TextBox 4">
            <a:extLst>
              <a:ext uri="{FF2B5EF4-FFF2-40B4-BE49-F238E27FC236}">
                <a16:creationId xmlns:a16="http://schemas.microsoft.com/office/drawing/2014/main" id="{AB017E9A-A15C-4010-88DA-374FF96001DC}"/>
              </a:ext>
            </a:extLst>
          </p:cNvPr>
          <p:cNvSpPr txBox="1"/>
          <p:nvPr/>
        </p:nvSpPr>
        <p:spPr>
          <a:xfrm>
            <a:off x="375635" y="4190061"/>
            <a:ext cx="11612449"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lvl="2"/>
            <a:r>
              <a:rPr lang="en-US" sz="2800" b="1">
                <a:cs typeface="Calibri"/>
              </a:rPr>
              <a:t>Kubernetes</a:t>
            </a:r>
            <a:endParaRPr lang="en-US">
              <a:cs typeface="Calibri"/>
            </a:endParaRPr>
          </a:p>
          <a:p>
            <a:pPr marL="457200" lvl="2"/>
            <a:r>
              <a:rPr lang="en-US" sz="2800" b="1" err="1">
                <a:solidFill>
                  <a:srgbClr val="0070C0"/>
                </a:solidFill>
                <a:cs typeface="Calibri"/>
              </a:rPr>
              <a:t>kubectl</a:t>
            </a:r>
            <a:r>
              <a:rPr lang="en-US" sz="2800" b="1">
                <a:solidFill>
                  <a:srgbClr val="0070C0"/>
                </a:solidFill>
                <a:cs typeface="Calibri"/>
              </a:rPr>
              <a:t> create secret generic </a:t>
            </a:r>
            <a:r>
              <a:rPr lang="en-US" sz="2800" b="1" err="1">
                <a:solidFill>
                  <a:srgbClr val="0070C0"/>
                </a:solidFill>
                <a:cs typeface="Calibri"/>
              </a:rPr>
              <a:t>db</a:t>
            </a:r>
            <a:r>
              <a:rPr lang="en-US" sz="2800" b="1">
                <a:solidFill>
                  <a:srgbClr val="0070C0"/>
                </a:solidFill>
                <a:cs typeface="Calibri"/>
              </a:rPr>
              <a:t>-user-pw --from-file=./username.txt --from-file=./password.txt</a:t>
            </a:r>
            <a:r>
              <a:rPr lang="en-US" sz="2800" b="1">
                <a:solidFill>
                  <a:srgbClr val="FF0000"/>
                </a:solidFill>
                <a:cs typeface="Calibri"/>
              </a:rPr>
              <a:t> </a:t>
            </a:r>
            <a:endParaRPr lang="en-US">
              <a:cs typeface="Calibri"/>
            </a:endParaRPr>
          </a:p>
          <a:p>
            <a:pPr marL="457200" lvl="2"/>
            <a:endParaRPr lang="en-US" sz="2800" b="1">
              <a:solidFill>
                <a:srgbClr val="00B050"/>
              </a:solidFill>
              <a:cs typeface="Calibri"/>
            </a:endParaRPr>
          </a:p>
          <a:p>
            <a:pPr marL="457200" lvl="2"/>
            <a:r>
              <a:rPr lang="en-US" sz="2800" b="1" err="1">
                <a:solidFill>
                  <a:srgbClr val="0070C0"/>
                </a:solidFill>
                <a:cs typeface="Calibri"/>
              </a:rPr>
              <a:t>kubectl</a:t>
            </a:r>
            <a:r>
              <a:rPr lang="en-US" sz="2800" b="1">
                <a:solidFill>
                  <a:srgbClr val="0070C0"/>
                </a:solidFill>
                <a:cs typeface="Calibri"/>
              </a:rPr>
              <a:t> create –f ./</a:t>
            </a:r>
            <a:r>
              <a:rPr lang="en-US" sz="2800" b="1" err="1">
                <a:solidFill>
                  <a:srgbClr val="0070C0"/>
                </a:solidFill>
                <a:cs typeface="Calibri"/>
              </a:rPr>
              <a:t>secret.yaml</a:t>
            </a:r>
            <a:endParaRPr lang="en-US" err="1">
              <a:solidFill>
                <a:srgbClr val="0070C0"/>
              </a:solidFill>
              <a:cs typeface="Calibri"/>
            </a:endParaRPr>
          </a:p>
        </p:txBody>
      </p:sp>
    </p:spTree>
    <p:extLst>
      <p:ext uri="{BB962C8B-B14F-4D97-AF65-F5344CB8AC3E}">
        <p14:creationId xmlns:p14="http://schemas.microsoft.com/office/powerpoint/2010/main" val="4197679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nchor="t">
            <a:spAutoFit/>
          </a:bodyPr>
          <a:lstStyle/>
          <a:p>
            <a:pPr algn="ctr"/>
            <a:r>
              <a:rPr lang="en-US" sz="4400" b="1">
                <a:solidFill>
                  <a:schemeClr val="bg1"/>
                </a:solidFill>
                <a:latin typeface="Montserrat Ultra Light" charset="0"/>
              </a:rPr>
              <a:t>Nothing is Perfect</a:t>
            </a:r>
            <a:endParaRPr lang="en-US" sz="4400" b="1">
              <a:solidFill>
                <a:schemeClr val="bg1"/>
              </a:solidFill>
              <a:latin typeface="Montserrat Ultra Light"/>
            </a:endParaRPr>
          </a:p>
        </p:txBody>
      </p:sp>
      <p:pic>
        <p:nvPicPr>
          <p:cNvPr id="2" name="Picture 6" descr="A screenshot of a cell phone&#10;&#10;Description generated with very high confidence">
            <a:extLst>
              <a:ext uri="{FF2B5EF4-FFF2-40B4-BE49-F238E27FC236}">
                <a16:creationId xmlns:a16="http://schemas.microsoft.com/office/drawing/2014/main" id="{C4A8AFD4-59BC-47D4-A048-680A0855F57A}"/>
              </a:ext>
            </a:extLst>
          </p:cNvPr>
          <p:cNvPicPr>
            <a:picLocks noChangeAspect="1"/>
          </p:cNvPicPr>
          <p:nvPr/>
        </p:nvPicPr>
        <p:blipFill>
          <a:blip r:embed="rId3"/>
          <a:stretch>
            <a:fillRect/>
          </a:stretch>
        </p:blipFill>
        <p:spPr>
          <a:xfrm>
            <a:off x="1790700" y="1684630"/>
            <a:ext cx="8610600" cy="5353050"/>
          </a:xfrm>
          <a:prstGeom prst="rect">
            <a:avLst/>
          </a:prstGeom>
        </p:spPr>
      </p:pic>
    </p:spTree>
    <p:extLst>
      <p:ext uri="{BB962C8B-B14F-4D97-AF65-F5344CB8AC3E}">
        <p14:creationId xmlns:p14="http://schemas.microsoft.com/office/powerpoint/2010/main" val="747069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8321876" cy="769441"/>
          </a:xfrm>
          <a:prstGeom prst="rect">
            <a:avLst/>
          </a:prstGeom>
          <a:noFill/>
        </p:spPr>
        <p:txBody>
          <a:bodyPr wrap="square" rtlCol="0" anchor="t">
            <a:spAutoFit/>
          </a:bodyPr>
          <a:lstStyle/>
          <a:p>
            <a:pPr algn="ctr"/>
            <a:r>
              <a:rPr lang="en-US" sz="4400" b="1">
                <a:solidFill>
                  <a:schemeClr val="bg1"/>
                </a:solidFill>
                <a:latin typeface="Montserrat Ultra Light" charset="0"/>
              </a:rPr>
              <a:t>Beware of Plain Text Storage</a:t>
            </a:r>
            <a:endParaRPr lang="en-US"/>
          </a:p>
        </p:txBody>
      </p:sp>
      <p:sp>
        <p:nvSpPr>
          <p:cNvPr id="2" name="TextBox 1">
            <a:extLst>
              <a:ext uri="{FF2B5EF4-FFF2-40B4-BE49-F238E27FC236}">
                <a16:creationId xmlns:a16="http://schemas.microsoft.com/office/drawing/2014/main" id="{E216FDE2-27AB-4F39-9579-646616A5320F}"/>
              </a:ext>
            </a:extLst>
          </p:cNvPr>
          <p:cNvSpPr txBox="1"/>
          <p:nvPr/>
        </p:nvSpPr>
        <p:spPr>
          <a:xfrm>
            <a:off x="310719" y="1794769"/>
            <a:ext cx="6096000" cy="209288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cs typeface="Calibri"/>
              </a:rPr>
              <a:t>Prior to 1.7, secrets were stored in plain text at-rest</a:t>
            </a:r>
            <a:endParaRPr lang="en-US">
              <a:cs typeface="Calibri"/>
            </a:endParaRPr>
          </a:p>
          <a:p>
            <a:br>
              <a:rPr lang="en-US" sz="2400" i="1">
                <a:cs typeface="Calibri"/>
              </a:rPr>
            </a:br>
            <a:br>
              <a:rPr lang="en-US" sz="2400" i="1">
                <a:cs typeface="Calibri"/>
              </a:rPr>
            </a:br>
            <a:endParaRPr lang="en-US">
              <a:cs typeface="Calibri"/>
            </a:endParaRPr>
          </a:p>
        </p:txBody>
      </p:sp>
      <p:sp>
        <p:nvSpPr>
          <p:cNvPr id="7" name="TextBox 6">
            <a:extLst>
              <a:ext uri="{FF2B5EF4-FFF2-40B4-BE49-F238E27FC236}">
                <a16:creationId xmlns:a16="http://schemas.microsoft.com/office/drawing/2014/main" id="{FC5EF375-31AF-414B-86E0-538882D46A59}"/>
              </a:ext>
            </a:extLst>
          </p:cNvPr>
          <p:cNvSpPr txBox="1"/>
          <p:nvPr/>
        </p:nvSpPr>
        <p:spPr>
          <a:xfrm>
            <a:off x="392097" y="2793506"/>
            <a:ext cx="6096000" cy="3416320"/>
          </a:xfrm>
          <a:prstGeom prst="rect">
            <a:avLst/>
          </a:prstGeom>
          <a:solidFill>
            <a:schemeClr val="bg1">
              <a:lumMod val="9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i="1">
                <a:cs typeface="Calibri"/>
              </a:rPr>
              <a:t>$ ls /</a:t>
            </a:r>
            <a:r>
              <a:rPr lang="en-US" sz="2400" i="1" err="1">
                <a:cs typeface="Calibri"/>
              </a:rPr>
              <a:t>etc</a:t>
            </a:r>
            <a:r>
              <a:rPr lang="en-US" sz="2400" i="1">
                <a:cs typeface="Calibri"/>
              </a:rPr>
              <a:t>/foo/ </a:t>
            </a:r>
            <a:endParaRPr lang="en-US">
              <a:cs typeface="Calibri"/>
            </a:endParaRPr>
          </a:p>
          <a:p>
            <a:r>
              <a:rPr lang="en-US" sz="2400" i="1">
                <a:cs typeface="Calibri"/>
              </a:rPr>
              <a:t>username </a:t>
            </a:r>
            <a:endParaRPr lang="en-US">
              <a:cs typeface="Calibri"/>
            </a:endParaRPr>
          </a:p>
          <a:p>
            <a:r>
              <a:rPr lang="en-US" sz="2400" i="1">
                <a:cs typeface="Calibri"/>
              </a:rPr>
              <a:t>password </a:t>
            </a:r>
            <a:br>
              <a:rPr lang="en-US" sz="2400" i="1">
                <a:cs typeface="Calibri"/>
              </a:rPr>
            </a:br>
            <a:endParaRPr lang="en-US" sz="2400" i="1">
              <a:cs typeface="Calibri"/>
            </a:endParaRPr>
          </a:p>
          <a:p>
            <a:r>
              <a:rPr lang="en-US" sz="2400" i="1">
                <a:cs typeface="Calibri"/>
              </a:rPr>
              <a:t>$ cat /</a:t>
            </a:r>
            <a:r>
              <a:rPr lang="en-US" sz="2400" i="1" err="1">
                <a:cs typeface="Calibri"/>
              </a:rPr>
              <a:t>etc</a:t>
            </a:r>
            <a:r>
              <a:rPr lang="en-US" sz="2400" i="1">
                <a:cs typeface="Calibri"/>
              </a:rPr>
              <a:t>/foo/username </a:t>
            </a:r>
            <a:endParaRPr lang="en-US">
              <a:cs typeface="Calibri"/>
            </a:endParaRPr>
          </a:p>
          <a:p>
            <a:endParaRPr lang="en-US" sz="2400" i="1">
              <a:cs typeface="Calibri"/>
            </a:endParaRPr>
          </a:p>
          <a:p>
            <a:r>
              <a:rPr lang="en-US" sz="2400" i="1">
                <a:cs typeface="Calibri"/>
              </a:rPr>
              <a:t>admin </a:t>
            </a:r>
            <a:endParaRPr lang="en-US">
              <a:cs typeface="Calibri"/>
            </a:endParaRPr>
          </a:p>
          <a:p>
            <a:r>
              <a:rPr lang="en-US" sz="2400" i="1">
                <a:cs typeface="Calibri"/>
              </a:rPr>
              <a:t>$ cat /</a:t>
            </a:r>
            <a:r>
              <a:rPr lang="en-US" sz="2400" i="1" err="1">
                <a:cs typeface="Calibri"/>
              </a:rPr>
              <a:t>etc</a:t>
            </a:r>
            <a:r>
              <a:rPr lang="en-US" sz="2400" i="1">
                <a:cs typeface="Calibri"/>
              </a:rPr>
              <a:t>/foo/password </a:t>
            </a:r>
            <a:endParaRPr lang="en-US">
              <a:cs typeface="Calibri"/>
            </a:endParaRPr>
          </a:p>
          <a:p>
            <a:r>
              <a:rPr lang="en-US" sz="2400" i="1">
                <a:cs typeface="Calibri"/>
              </a:rPr>
              <a:t>1f2d1e2e67df</a:t>
            </a:r>
            <a:endParaRPr lang="en-US" sz="2400" i="1">
              <a:ea typeface="+mn-lt"/>
              <a:cs typeface="+mn-lt"/>
            </a:endParaRPr>
          </a:p>
        </p:txBody>
      </p:sp>
      <p:pic>
        <p:nvPicPr>
          <p:cNvPr id="8" name="Picture 8" descr="A screenshot of a cell phone&#10;&#10;Description generated with very high confidence">
            <a:extLst>
              <a:ext uri="{FF2B5EF4-FFF2-40B4-BE49-F238E27FC236}">
                <a16:creationId xmlns:a16="http://schemas.microsoft.com/office/drawing/2014/main" id="{AA4B3841-3E89-4A92-83EC-F66E455AE672}"/>
              </a:ext>
            </a:extLst>
          </p:cNvPr>
          <p:cNvPicPr>
            <a:picLocks noChangeAspect="1"/>
          </p:cNvPicPr>
          <p:nvPr/>
        </p:nvPicPr>
        <p:blipFill>
          <a:blip r:embed="rId3"/>
          <a:stretch>
            <a:fillRect/>
          </a:stretch>
        </p:blipFill>
        <p:spPr>
          <a:xfrm>
            <a:off x="7970855" y="3826645"/>
            <a:ext cx="3086100" cy="2667000"/>
          </a:xfrm>
          <a:prstGeom prst="rect">
            <a:avLst/>
          </a:prstGeom>
        </p:spPr>
      </p:pic>
      <p:sp>
        <p:nvSpPr>
          <p:cNvPr id="10" name="TextBox 9">
            <a:extLst>
              <a:ext uri="{FF2B5EF4-FFF2-40B4-BE49-F238E27FC236}">
                <a16:creationId xmlns:a16="http://schemas.microsoft.com/office/drawing/2014/main" id="{C2366B28-DABC-47AF-9545-2E9886083D4E}"/>
              </a:ext>
            </a:extLst>
          </p:cNvPr>
          <p:cNvSpPr txBox="1"/>
          <p:nvPr/>
        </p:nvSpPr>
        <p:spPr>
          <a:xfrm>
            <a:off x="7020758" y="1765177"/>
            <a:ext cx="4986292" cy="206210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cs typeface="Calibri"/>
              </a:rPr>
              <a:t>As of v1.7+, k8s can encrypt your secrets in </a:t>
            </a:r>
            <a:r>
              <a:rPr lang="en-US" sz="3200" b="1" err="1">
                <a:cs typeface="Calibri"/>
              </a:rPr>
              <a:t>etcd</a:t>
            </a:r>
          </a:p>
          <a:p>
            <a:endParaRPr lang="en-US" sz="3200" b="1">
              <a:cs typeface="Calibri"/>
            </a:endParaRPr>
          </a:p>
          <a:p>
            <a:r>
              <a:rPr lang="en-US" sz="3200" b="1">
                <a:cs typeface="Calibri"/>
              </a:rPr>
              <a:t>Not perfect at all, either.</a:t>
            </a:r>
          </a:p>
        </p:txBody>
      </p:sp>
    </p:spTree>
    <p:extLst>
      <p:ext uri="{BB962C8B-B14F-4D97-AF65-F5344CB8AC3E}">
        <p14:creationId xmlns:p14="http://schemas.microsoft.com/office/powerpoint/2010/main" val="40265423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654217" y="457096"/>
            <a:ext cx="8739776" cy="769441"/>
          </a:xfrm>
          <a:prstGeom prst="rect">
            <a:avLst/>
          </a:prstGeom>
          <a:noFill/>
        </p:spPr>
        <p:txBody>
          <a:bodyPr wrap="square" rtlCol="0" anchor="t">
            <a:spAutoFit/>
          </a:bodyPr>
          <a:lstStyle/>
          <a:p>
            <a:pPr algn="ctr"/>
            <a:r>
              <a:rPr lang="en-US" sz="4400" b="1">
                <a:solidFill>
                  <a:schemeClr val="bg1"/>
                </a:solidFill>
                <a:latin typeface="Montserrat Ultra Light" charset="0"/>
              </a:rPr>
              <a:t>Dynamic Loading &amp; Rotation</a:t>
            </a:r>
            <a:endParaRPr lang="en-US">
              <a:solidFill>
                <a:schemeClr val="bg1"/>
              </a:solidFill>
            </a:endParaRPr>
          </a:p>
        </p:txBody>
      </p:sp>
      <p:pic>
        <p:nvPicPr>
          <p:cNvPr id="2" name="Picture 4" descr="A screenshot of a cell phone&#10;&#10;Description generated with very high confidence">
            <a:extLst>
              <a:ext uri="{FF2B5EF4-FFF2-40B4-BE49-F238E27FC236}">
                <a16:creationId xmlns:a16="http://schemas.microsoft.com/office/drawing/2014/main" id="{ACA7E154-6610-4976-84BE-EB7E3C290E53}"/>
              </a:ext>
            </a:extLst>
          </p:cNvPr>
          <p:cNvPicPr>
            <a:picLocks noChangeAspect="1"/>
          </p:cNvPicPr>
          <p:nvPr/>
        </p:nvPicPr>
        <p:blipFill>
          <a:blip r:embed="rId3"/>
          <a:stretch>
            <a:fillRect/>
          </a:stretch>
        </p:blipFill>
        <p:spPr>
          <a:xfrm>
            <a:off x="2708475" y="1332199"/>
            <a:ext cx="7864996" cy="5534335"/>
          </a:xfrm>
          <a:prstGeom prst="rect">
            <a:avLst/>
          </a:prstGeom>
        </p:spPr>
      </p:pic>
      <p:sp>
        <p:nvSpPr>
          <p:cNvPr id="7" name="TextBox 6">
            <a:extLst>
              <a:ext uri="{FF2B5EF4-FFF2-40B4-BE49-F238E27FC236}">
                <a16:creationId xmlns:a16="http://schemas.microsoft.com/office/drawing/2014/main" id="{F17B219B-C855-4B82-9F33-50D616A6DB28}"/>
              </a:ext>
            </a:extLst>
          </p:cNvPr>
          <p:cNvSpPr txBox="1"/>
          <p:nvPr/>
        </p:nvSpPr>
        <p:spPr>
          <a:xfrm>
            <a:off x="260431" y="5901160"/>
            <a:ext cx="6096000" cy="646331"/>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https://blog.openshift.com/vault-integration-using-kubernetes-authentication-method/</a:t>
            </a:r>
          </a:p>
        </p:txBody>
      </p:sp>
    </p:spTree>
    <p:extLst>
      <p:ext uri="{BB962C8B-B14F-4D97-AF65-F5344CB8AC3E}">
        <p14:creationId xmlns:p14="http://schemas.microsoft.com/office/powerpoint/2010/main" val="4418013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CE183FD7-ECD0-4A36-B4B3-1DA7232326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654217" y="457096"/>
            <a:ext cx="9302028" cy="769441"/>
          </a:xfrm>
          <a:prstGeom prst="rect">
            <a:avLst/>
          </a:prstGeom>
          <a:noFill/>
        </p:spPr>
        <p:txBody>
          <a:bodyPr wrap="square" rtlCol="0" anchor="t">
            <a:spAutoFit/>
          </a:bodyPr>
          <a:lstStyle/>
          <a:p>
            <a:pPr algn="ctr"/>
            <a:r>
              <a:rPr lang="en-US" sz="4400" b="1">
                <a:solidFill>
                  <a:schemeClr val="bg1"/>
                </a:solidFill>
                <a:latin typeface="Montserrat Ultra Light" charset="0"/>
              </a:rPr>
              <a:t>Policy &amp;</a:t>
            </a:r>
            <a:r>
              <a:rPr lang="en-US" sz="4400" b="1">
                <a:solidFill>
                  <a:schemeClr val="bg1"/>
                </a:solidFill>
                <a:latin typeface="Montserrat Ultra Light"/>
              </a:rPr>
              <a:t> Constraint Enforcement</a:t>
            </a:r>
            <a:endParaRPr lang="en-US">
              <a:solidFill>
                <a:schemeClr val="bg1"/>
              </a:solidFill>
            </a:endParaRPr>
          </a:p>
        </p:txBody>
      </p:sp>
      <p:sp>
        <p:nvSpPr>
          <p:cNvPr id="4" name="TextBox 3">
            <a:extLst>
              <a:ext uri="{FF2B5EF4-FFF2-40B4-BE49-F238E27FC236}">
                <a16:creationId xmlns:a16="http://schemas.microsoft.com/office/drawing/2014/main" id="{81BC0CFB-AD01-4C2A-82AA-9ECC5AD8A59B}"/>
              </a:ext>
            </a:extLst>
          </p:cNvPr>
          <p:cNvSpPr txBox="1"/>
          <p:nvPr/>
        </p:nvSpPr>
        <p:spPr>
          <a:xfrm>
            <a:off x="278780" y="1862254"/>
            <a:ext cx="6096000" cy="304698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r>
              <a:rPr lang="en-US" sz="3200">
                <a:cs typeface="Calibri"/>
              </a:rPr>
              <a:t>  Harden by applying a Security Context at the pod or container level</a:t>
            </a:r>
            <a:endParaRPr lang="en-US"/>
          </a:p>
          <a:p>
            <a:pPr>
              <a:buChar char="•"/>
            </a:pPr>
            <a:r>
              <a:rPr lang="en-US" sz="3200">
                <a:cs typeface="Calibri"/>
              </a:rPr>
              <a:t>  Mutate the container's configuration as needed</a:t>
            </a:r>
          </a:p>
          <a:p>
            <a:pPr lvl="1">
              <a:buChar char="•"/>
            </a:pPr>
            <a:r>
              <a:rPr lang="en-US" sz="3200">
                <a:cs typeface="Calibri"/>
              </a:rPr>
              <a:t>  </a:t>
            </a:r>
            <a:r>
              <a:rPr lang="en-US" sz="3200" err="1">
                <a:cs typeface="Calibri"/>
              </a:rPr>
              <a:t>i.e</a:t>
            </a:r>
            <a:r>
              <a:rPr lang="en-US" sz="3200">
                <a:cs typeface="Calibri"/>
              </a:rPr>
              <a:t>- overrides a </a:t>
            </a:r>
            <a:r>
              <a:rPr lang="en-US" sz="3200" err="1">
                <a:cs typeface="Calibri"/>
              </a:rPr>
              <a:t>Dockerfile</a:t>
            </a:r>
          </a:p>
        </p:txBody>
      </p:sp>
      <p:graphicFrame>
        <p:nvGraphicFramePr>
          <p:cNvPr id="8" name="Table 7">
            <a:extLst>
              <a:ext uri="{FF2B5EF4-FFF2-40B4-BE49-F238E27FC236}">
                <a16:creationId xmlns:a16="http://schemas.microsoft.com/office/drawing/2014/main" id="{90E1E620-1485-4356-8B76-78B7E01B1075}"/>
              </a:ext>
            </a:extLst>
          </p:cNvPr>
          <p:cNvGraphicFramePr>
            <a:graphicFrameLocks noGrp="1"/>
          </p:cNvGraphicFramePr>
          <p:nvPr>
            <p:extLst>
              <p:ext uri="{D42A27DB-BD31-4B8C-83A1-F6EECF244321}">
                <p14:modId xmlns:p14="http://schemas.microsoft.com/office/powerpoint/2010/main" val="2479724294"/>
              </p:ext>
            </p:extLst>
          </p:nvPr>
        </p:nvGraphicFramePr>
        <p:xfrm>
          <a:off x="5965902" y="1561170"/>
          <a:ext cx="5822931" cy="4704327"/>
        </p:xfrm>
        <a:graphic>
          <a:graphicData uri="http://schemas.openxmlformats.org/drawingml/2006/table">
            <a:tbl>
              <a:tblPr firstRow="1" bandRow="1">
                <a:tableStyleId>{5C22544A-7EE6-4342-B048-85BDC9FD1C3A}</a:tableStyleId>
              </a:tblPr>
              <a:tblGrid>
                <a:gridCol w="1940977">
                  <a:extLst>
                    <a:ext uri="{9D8B030D-6E8A-4147-A177-3AD203B41FA5}">
                      <a16:colId xmlns:a16="http://schemas.microsoft.com/office/drawing/2014/main" val="2420098032"/>
                    </a:ext>
                  </a:extLst>
                </a:gridCol>
                <a:gridCol w="2100146">
                  <a:extLst>
                    <a:ext uri="{9D8B030D-6E8A-4147-A177-3AD203B41FA5}">
                      <a16:colId xmlns:a16="http://schemas.microsoft.com/office/drawing/2014/main" val="2382571359"/>
                    </a:ext>
                  </a:extLst>
                </a:gridCol>
                <a:gridCol w="1781808">
                  <a:extLst>
                    <a:ext uri="{9D8B030D-6E8A-4147-A177-3AD203B41FA5}">
                      <a16:colId xmlns:a16="http://schemas.microsoft.com/office/drawing/2014/main" val="3023102467"/>
                    </a:ext>
                  </a:extLst>
                </a:gridCol>
              </a:tblGrid>
              <a:tr h="650487">
                <a:tc>
                  <a:txBody>
                    <a:bodyPr/>
                    <a:lstStyle/>
                    <a:p>
                      <a:pPr algn="ctr" rtl="0" fontAlgn="t">
                        <a:spcBef>
                          <a:spcPts val="0"/>
                        </a:spcBef>
                        <a:spcAft>
                          <a:spcPts val="0"/>
                        </a:spcAft>
                      </a:pPr>
                      <a:r>
                        <a:rPr lang="en-US" sz="1800">
                          <a:effectLst/>
                        </a:rPr>
                        <a:t>Setting</a:t>
                      </a:r>
                      <a:endParaRPr lang="en-US">
                        <a:effectLst/>
                      </a:endParaRPr>
                    </a:p>
                  </a:txBody>
                  <a:tcPr marL="95250" marR="95250" marT="47625" marB="47625"/>
                </a:tc>
                <a:tc>
                  <a:txBody>
                    <a:bodyPr/>
                    <a:lstStyle/>
                    <a:p>
                      <a:pPr algn="ctr" rtl="0" fontAlgn="t">
                        <a:spcBef>
                          <a:spcPts val="0"/>
                        </a:spcBef>
                        <a:spcAft>
                          <a:spcPts val="0"/>
                        </a:spcAft>
                      </a:pPr>
                      <a:r>
                        <a:rPr lang="en-US" sz="1800" err="1">
                          <a:effectLst/>
                        </a:rPr>
                        <a:t>PodSecurityContext</a:t>
                      </a:r>
                      <a:endParaRPr lang="en-US" err="1">
                        <a:effectLst/>
                      </a:endParaRPr>
                    </a:p>
                  </a:txBody>
                  <a:tcPr marL="95250" marR="95250" marT="47625" marB="47625"/>
                </a:tc>
                <a:tc>
                  <a:txBody>
                    <a:bodyPr/>
                    <a:lstStyle/>
                    <a:p>
                      <a:pPr algn="ctr" rtl="0" fontAlgn="t">
                        <a:spcBef>
                          <a:spcPts val="0"/>
                        </a:spcBef>
                        <a:spcAft>
                          <a:spcPts val="0"/>
                        </a:spcAft>
                      </a:pPr>
                      <a:r>
                        <a:rPr lang="en-US" sz="1800" err="1">
                          <a:effectLst/>
                        </a:rPr>
                        <a:t>SecurityContext</a:t>
                      </a:r>
                      <a:endParaRPr lang="en-US" err="1">
                        <a:effectLst/>
                      </a:endParaRPr>
                    </a:p>
                  </a:txBody>
                  <a:tcPr marL="95250" marR="95250" marT="47625" marB="47625"/>
                </a:tc>
                <a:extLst>
                  <a:ext uri="{0D108BD9-81ED-4DB2-BD59-A6C34878D82A}">
                    <a16:rowId xmlns:a16="http://schemas.microsoft.com/office/drawing/2014/main" val="485274051"/>
                  </a:ext>
                </a:extLst>
              </a:tr>
              <a:tr h="588981">
                <a:tc>
                  <a:txBody>
                    <a:bodyPr/>
                    <a:lstStyle/>
                    <a:p>
                      <a:pPr algn="ctr" rtl="0" fontAlgn="t">
                        <a:spcBef>
                          <a:spcPts val="0"/>
                        </a:spcBef>
                        <a:spcAft>
                          <a:spcPts val="0"/>
                        </a:spcAft>
                      </a:pPr>
                      <a:r>
                        <a:rPr lang="en-US" sz="1800">
                          <a:effectLst/>
                        </a:rPr>
                        <a:t>Allow Privilege Escalation</a:t>
                      </a:r>
                      <a:endParaRPr lang="en-US">
                        <a:effectLst/>
                      </a:endParaRPr>
                    </a:p>
                  </a:txBody>
                  <a:tcPr marL="95250" marR="95250" marT="47625" marB="47625"/>
                </a:tc>
                <a:tc>
                  <a:txBody>
                    <a:bodyPr/>
                    <a:lstStyle/>
                    <a:p>
                      <a:pPr fontAlgn="t"/>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extLst>
                  <a:ext uri="{0D108BD9-81ED-4DB2-BD59-A6C34878D82A}">
                    <a16:rowId xmlns:a16="http://schemas.microsoft.com/office/drawing/2014/main" val="107038249"/>
                  </a:ext>
                </a:extLst>
              </a:tr>
              <a:tr h="346459">
                <a:tc>
                  <a:txBody>
                    <a:bodyPr/>
                    <a:lstStyle/>
                    <a:p>
                      <a:pPr algn="ctr" rtl="0" fontAlgn="t">
                        <a:spcBef>
                          <a:spcPts val="0"/>
                        </a:spcBef>
                        <a:spcAft>
                          <a:spcPts val="0"/>
                        </a:spcAft>
                      </a:pPr>
                      <a:r>
                        <a:rPr lang="en-US" sz="1800">
                          <a:effectLst/>
                        </a:rPr>
                        <a:t>Capabilities</a:t>
                      </a:r>
                      <a:endParaRPr lang="en-US">
                        <a:effectLst/>
                      </a:endParaRPr>
                    </a:p>
                  </a:txBody>
                  <a:tcPr marL="95250" marR="95250" marT="47625" marB="47625"/>
                </a:tc>
                <a:tc>
                  <a:txBody>
                    <a:bodyPr/>
                    <a:lstStyle/>
                    <a:p>
                      <a:pPr fontAlgn="t"/>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extLst>
                  <a:ext uri="{0D108BD9-81ED-4DB2-BD59-A6C34878D82A}">
                    <a16:rowId xmlns:a16="http://schemas.microsoft.com/office/drawing/2014/main" val="4281040219"/>
                  </a:ext>
                </a:extLst>
              </a:tr>
              <a:tr h="831501">
                <a:tc>
                  <a:txBody>
                    <a:bodyPr/>
                    <a:lstStyle/>
                    <a:p>
                      <a:pPr algn="ctr" rtl="0" fontAlgn="t">
                        <a:spcBef>
                          <a:spcPts val="0"/>
                        </a:spcBef>
                        <a:spcAft>
                          <a:spcPts val="0"/>
                        </a:spcAft>
                      </a:pPr>
                      <a:r>
                        <a:rPr lang="en-US" sz="1800">
                          <a:effectLst/>
                        </a:rPr>
                        <a:t>Privileged</a:t>
                      </a:r>
                      <a:endParaRPr lang="en-US">
                        <a:effectLst/>
                      </a:endParaRPr>
                    </a:p>
                    <a:p>
                      <a:pPr algn="ctr" rtl="0" fontAlgn="t">
                        <a:spcBef>
                          <a:spcPts val="0"/>
                        </a:spcBef>
                        <a:spcAft>
                          <a:spcPts val="0"/>
                        </a:spcAft>
                      </a:pPr>
                      <a:r>
                        <a:rPr lang="en-US" sz="1800">
                          <a:effectLst/>
                        </a:rPr>
                        <a:t>Read-Only Root Filesystem</a:t>
                      </a:r>
                      <a:endParaRPr lang="en-US">
                        <a:effectLst/>
                      </a:endParaRPr>
                    </a:p>
                  </a:txBody>
                  <a:tcPr marL="95250" marR="95250" marT="47625" marB="47625"/>
                </a:tc>
                <a:tc>
                  <a:txBody>
                    <a:bodyPr/>
                    <a:lstStyle/>
                    <a:p>
                      <a:pPr fontAlgn="t"/>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extLst>
                  <a:ext uri="{0D108BD9-81ED-4DB2-BD59-A6C34878D82A}">
                    <a16:rowId xmlns:a16="http://schemas.microsoft.com/office/drawing/2014/main" val="4176817748"/>
                  </a:ext>
                </a:extLst>
              </a:tr>
              <a:tr h="346459">
                <a:tc>
                  <a:txBody>
                    <a:bodyPr/>
                    <a:lstStyle/>
                    <a:p>
                      <a:pPr algn="ctr" rtl="0" fontAlgn="t">
                        <a:spcBef>
                          <a:spcPts val="0"/>
                        </a:spcBef>
                        <a:spcAft>
                          <a:spcPts val="0"/>
                        </a:spcAft>
                      </a:pPr>
                      <a:r>
                        <a:rPr lang="en-US" sz="1800">
                          <a:effectLst/>
                        </a:rPr>
                        <a:t>Run as Non Root</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extLst>
                  <a:ext uri="{0D108BD9-81ED-4DB2-BD59-A6C34878D82A}">
                    <a16:rowId xmlns:a16="http://schemas.microsoft.com/office/drawing/2014/main" val="3275843672"/>
                  </a:ext>
                </a:extLst>
              </a:tr>
              <a:tr h="346459">
                <a:tc>
                  <a:txBody>
                    <a:bodyPr/>
                    <a:lstStyle/>
                    <a:p>
                      <a:pPr algn="ctr" rtl="0" fontAlgn="t">
                        <a:spcBef>
                          <a:spcPts val="0"/>
                        </a:spcBef>
                        <a:spcAft>
                          <a:spcPts val="0"/>
                        </a:spcAft>
                      </a:pPr>
                      <a:r>
                        <a:rPr lang="en-US" sz="1800">
                          <a:effectLst/>
                        </a:rPr>
                        <a:t>Run as User</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extLst>
                  <a:ext uri="{0D108BD9-81ED-4DB2-BD59-A6C34878D82A}">
                    <a16:rowId xmlns:a16="http://schemas.microsoft.com/office/drawing/2014/main" val="3280184106"/>
                  </a:ext>
                </a:extLst>
              </a:tr>
              <a:tr h="346459">
                <a:tc>
                  <a:txBody>
                    <a:bodyPr/>
                    <a:lstStyle/>
                    <a:p>
                      <a:pPr algn="ctr" rtl="0" fontAlgn="t">
                        <a:spcBef>
                          <a:spcPts val="0"/>
                        </a:spcBef>
                        <a:spcAft>
                          <a:spcPts val="0"/>
                        </a:spcAft>
                      </a:pPr>
                      <a:r>
                        <a:rPr lang="en-US" sz="1800" err="1">
                          <a:effectLst/>
                        </a:rPr>
                        <a:t>SELinux</a:t>
                      </a:r>
                      <a:r>
                        <a:rPr lang="en-US" sz="1800">
                          <a:effectLst/>
                        </a:rPr>
                        <a:t> Options</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tc>
                  <a:txBody>
                    <a:bodyPr/>
                    <a:lstStyle/>
                    <a:p>
                      <a:pPr fontAlgn="t"/>
                      <a:endParaRPr lang="en-US">
                        <a:effectLst/>
                      </a:endParaRPr>
                    </a:p>
                  </a:txBody>
                  <a:tcPr marL="95250" marR="95250" marT="47625" marB="47625"/>
                </a:tc>
                <a:extLst>
                  <a:ext uri="{0D108BD9-81ED-4DB2-BD59-A6C34878D82A}">
                    <a16:rowId xmlns:a16="http://schemas.microsoft.com/office/drawing/2014/main" val="59158778"/>
                  </a:ext>
                </a:extLst>
              </a:tr>
              <a:tr h="346459">
                <a:tc>
                  <a:txBody>
                    <a:bodyPr/>
                    <a:lstStyle/>
                    <a:p>
                      <a:pPr algn="ctr" rtl="0" fontAlgn="t">
                        <a:spcBef>
                          <a:spcPts val="0"/>
                        </a:spcBef>
                        <a:spcAft>
                          <a:spcPts val="0"/>
                        </a:spcAft>
                      </a:pPr>
                      <a:r>
                        <a:rPr lang="en-US" sz="1800">
                          <a:effectLst/>
                        </a:rPr>
                        <a:t>FS Group</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tc>
                  <a:txBody>
                    <a:bodyPr/>
                    <a:lstStyle/>
                    <a:p>
                      <a:pPr fontAlgn="t"/>
                      <a:endParaRPr lang="en-US">
                        <a:effectLst/>
                      </a:endParaRPr>
                    </a:p>
                  </a:txBody>
                  <a:tcPr marL="95250" marR="95250" marT="47625" marB="47625"/>
                </a:tc>
                <a:extLst>
                  <a:ext uri="{0D108BD9-81ED-4DB2-BD59-A6C34878D82A}">
                    <a16:rowId xmlns:a16="http://schemas.microsoft.com/office/drawing/2014/main" val="3849900551"/>
                  </a:ext>
                </a:extLst>
              </a:tr>
              <a:tr h="588981">
                <a:tc>
                  <a:txBody>
                    <a:bodyPr/>
                    <a:lstStyle/>
                    <a:p>
                      <a:pPr algn="ctr" rtl="0" fontAlgn="t">
                        <a:spcBef>
                          <a:spcPts val="0"/>
                        </a:spcBef>
                        <a:spcAft>
                          <a:spcPts val="0"/>
                        </a:spcAft>
                      </a:pPr>
                      <a:r>
                        <a:rPr lang="en-US" sz="1800">
                          <a:effectLst/>
                        </a:rPr>
                        <a:t>Supplemental Groups</a:t>
                      </a:r>
                      <a:endParaRPr lang="en-US">
                        <a:effectLst/>
                      </a:endParaRPr>
                    </a:p>
                  </a:txBody>
                  <a:tcPr marL="95250" marR="95250" marT="47625" marB="47625"/>
                </a:tc>
                <a:tc>
                  <a:txBody>
                    <a:bodyPr/>
                    <a:lstStyle/>
                    <a:p>
                      <a:pPr algn="ctr" rtl="0" fontAlgn="t">
                        <a:spcBef>
                          <a:spcPts val="0"/>
                        </a:spcBef>
                        <a:spcAft>
                          <a:spcPts val="0"/>
                        </a:spcAft>
                      </a:pPr>
                      <a:r>
                        <a:rPr lang="en-US" sz="1800">
                          <a:effectLst/>
                        </a:rPr>
                        <a:t>X</a:t>
                      </a:r>
                      <a:endParaRPr lang="en-US">
                        <a:effectLst/>
                      </a:endParaRPr>
                    </a:p>
                  </a:txBody>
                  <a:tcPr marL="95250" marR="95250" marT="47625" marB="47625"/>
                </a:tc>
                <a:tc>
                  <a:txBody>
                    <a:bodyPr/>
                    <a:lstStyle/>
                    <a:p>
                      <a:pPr fontAlgn="t"/>
                      <a:endParaRPr lang="en-US">
                        <a:effectLst/>
                      </a:endParaRPr>
                    </a:p>
                  </a:txBody>
                  <a:tcPr marL="95250" marR="95250" marT="47625" marB="47625"/>
                </a:tc>
                <a:extLst>
                  <a:ext uri="{0D108BD9-81ED-4DB2-BD59-A6C34878D82A}">
                    <a16:rowId xmlns:a16="http://schemas.microsoft.com/office/drawing/2014/main" val="2356974659"/>
                  </a:ext>
                </a:extLst>
              </a:tr>
            </a:tbl>
          </a:graphicData>
        </a:graphic>
      </p:graphicFrame>
      <p:sp>
        <p:nvSpPr>
          <p:cNvPr id="9" name="TextBox 8">
            <a:extLst>
              <a:ext uri="{FF2B5EF4-FFF2-40B4-BE49-F238E27FC236}">
                <a16:creationId xmlns:a16="http://schemas.microsoft.com/office/drawing/2014/main" id="{06B729E0-C7A1-4111-89BB-B8C708A63A26}"/>
              </a:ext>
            </a:extLst>
          </p:cNvPr>
          <p:cNvSpPr txBox="1"/>
          <p:nvPr/>
        </p:nvSpPr>
        <p:spPr>
          <a:xfrm>
            <a:off x="3048000" y="3200400"/>
            <a:ext cx="60960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11" name="TextBox 10">
            <a:extLst>
              <a:ext uri="{FF2B5EF4-FFF2-40B4-BE49-F238E27FC236}">
                <a16:creationId xmlns:a16="http://schemas.microsoft.com/office/drawing/2014/main" id="{7D438ED6-016E-487D-A10A-54C69A860237}"/>
              </a:ext>
            </a:extLst>
          </p:cNvPr>
          <p:cNvSpPr txBox="1"/>
          <p:nvPr/>
        </p:nvSpPr>
        <p:spPr>
          <a:xfrm>
            <a:off x="6612778" y="6229278"/>
            <a:ext cx="4955933" cy="52322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a:cs typeface="Calibri"/>
              </a:rPr>
              <a:t>Example – K8s </a:t>
            </a:r>
            <a:r>
              <a:rPr lang="en-US" sz="2800" b="1" err="1">
                <a:cs typeface="Calibri"/>
              </a:rPr>
              <a:t>SecurityContext</a:t>
            </a:r>
            <a:endParaRPr lang="en-US" b="1" err="1">
              <a:cs typeface="Calibri"/>
            </a:endParaRPr>
          </a:p>
        </p:txBody>
      </p:sp>
    </p:spTree>
    <p:extLst>
      <p:ext uri="{BB962C8B-B14F-4D97-AF65-F5344CB8AC3E}">
        <p14:creationId xmlns:p14="http://schemas.microsoft.com/office/powerpoint/2010/main" val="10329261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BDBDE-FF63-49FD-925A-99100116B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Conclusion</a:t>
            </a:r>
          </a:p>
        </p:txBody>
      </p:sp>
      <p:sp>
        <p:nvSpPr>
          <p:cNvPr id="3" name="TextBox 2">
            <a:extLst>
              <a:ext uri="{FF2B5EF4-FFF2-40B4-BE49-F238E27FC236}">
                <a16:creationId xmlns:a16="http://schemas.microsoft.com/office/drawing/2014/main" id="{B82073F2-9F25-4676-8200-CDBBD7EF945A}"/>
              </a:ext>
            </a:extLst>
          </p:cNvPr>
          <p:cNvSpPr txBox="1"/>
          <p:nvPr/>
        </p:nvSpPr>
        <p:spPr>
          <a:xfrm>
            <a:off x="2020440" y="1781630"/>
            <a:ext cx="8397181" cy="397031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2" indent="-457200">
              <a:buFont typeface="Arial"/>
              <a:buChar char="•"/>
            </a:pPr>
            <a:r>
              <a:rPr lang="en-US" sz="2800">
                <a:cs typeface="Calibri"/>
              </a:rPr>
              <a:t>Secure your container ecosystem and supply chain, not just the runtime</a:t>
            </a:r>
            <a:endParaRPr lang="en-US"/>
          </a:p>
          <a:p>
            <a:pPr lvl="2" indent="-457200">
              <a:buFont typeface="Arial"/>
              <a:buChar char="•"/>
            </a:pPr>
            <a:r>
              <a:rPr lang="en-US" sz="2800">
                <a:cs typeface="Calibri"/>
              </a:rPr>
              <a:t>You probably don't need root – start with minimally privileged containers</a:t>
            </a:r>
          </a:p>
          <a:p>
            <a:pPr lvl="2" indent="-457200">
              <a:buFont typeface="Arial"/>
              <a:buChar char="•"/>
            </a:pPr>
            <a:r>
              <a:rPr lang="en-US" sz="2800">
                <a:cs typeface="Calibri"/>
              </a:rPr>
              <a:t>Focus on layered security and strong isolation</a:t>
            </a:r>
          </a:p>
          <a:p>
            <a:pPr lvl="2" indent="-457200">
              <a:buFont typeface="Arial"/>
              <a:buChar char="•"/>
            </a:pPr>
            <a:r>
              <a:rPr lang="en-US" sz="2800">
                <a:cs typeface="Calibri"/>
              </a:rPr>
              <a:t>Ensure visibility from a developer's laptop to running in production</a:t>
            </a:r>
          </a:p>
          <a:p>
            <a:endParaRPr lang="en-US" sz="2800">
              <a:cs typeface="Calibri"/>
            </a:endParaRPr>
          </a:p>
          <a:p>
            <a:endParaRPr lang="en-US" sz="2800">
              <a:cs typeface="Calibri"/>
            </a:endParaRPr>
          </a:p>
        </p:txBody>
      </p:sp>
    </p:spTree>
    <p:extLst>
      <p:ext uri="{BB962C8B-B14F-4D97-AF65-F5344CB8AC3E}">
        <p14:creationId xmlns:p14="http://schemas.microsoft.com/office/powerpoint/2010/main" val="18492158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9DB2C5-EAF4-474F-AF2F-7249C81262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nchor="t">
            <a:spAutoFit/>
          </a:bodyPr>
          <a:lstStyle/>
          <a:p>
            <a:pPr algn="ctr"/>
            <a:r>
              <a:rPr lang="en-US" sz="4400" b="1">
                <a:solidFill>
                  <a:schemeClr val="bg1"/>
                </a:solidFill>
                <a:latin typeface="Montserrat Ultra Light" charset="0"/>
              </a:rPr>
              <a:t>Thanks</a:t>
            </a:r>
            <a:r>
              <a:rPr lang="en-US" sz="4400" b="1">
                <a:solidFill>
                  <a:schemeClr val="bg1"/>
                </a:solidFill>
                <a:latin typeface="Montserrat Ultra Light"/>
              </a:rPr>
              <a:t>! Keep in Touch</a:t>
            </a:r>
            <a:endParaRPr lang="en-US">
              <a:solidFill>
                <a:schemeClr val="bg1"/>
              </a:solidFill>
            </a:endParaRPr>
          </a:p>
        </p:txBody>
      </p:sp>
      <p:sp>
        <p:nvSpPr>
          <p:cNvPr id="3" name="TextBox 2">
            <a:extLst>
              <a:ext uri="{FF2B5EF4-FFF2-40B4-BE49-F238E27FC236}">
                <a16:creationId xmlns:a16="http://schemas.microsoft.com/office/drawing/2014/main" id="{C284589D-D26A-440A-BC50-FD45696FF2F6}"/>
              </a:ext>
            </a:extLst>
          </p:cNvPr>
          <p:cNvSpPr txBox="1"/>
          <p:nvPr/>
        </p:nvSpPr>
        <p:spPr>
          <a:xfrm>
            <a:off x="1672731" y="2491843"/>
            <a:ext cx="4357842"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lvl="2"/>
            <a:endParaRPr lang="en-US" sz="2800">
              <a:cs typeface="Calibri"/>
            </a:endParaRPr>
          </a:p>
          <a:p>
            <a:r>
              <a:rPr lang="en-US" sz="2800" b="1">
                <a:cs typeface="Calibri"/>
              </a:rPr>
              <a:t>Abdullah </a:t>
            </a:r>
            <a:r>
              <a:rPr lang="en-US" sz="2800" b="1" err="1">
                <a:cs typeface="Calibri"/>
              </a:rPr>
              <a:t>Munawar</a:t>
            </a:r>
          </a:p>
          <a:p>
            <a:r>
              <a:rPr lang="en-US" sz="2800">
                <a:cs typeface="Calibri"/>
              </a:rPr>
              <a:t>@</a:t>
            </a:r>
            <a:r>
              <a:rPr lang="en-US" sz="2800" err="1">
                <a:cs typeface="Calibri"/>
              </a:rPr>
              <a:t>amanofwar</a:t>
            </a:r>
          </a:p>
          <a:p>
            <a:r>
              <a:rPr lang="en-US" sz="2800">
                <a:cs typeface="Calibri"/>
              </a:rPr>
              <a:t>Abullah@nvisium.com</a:t>
            </a:r>
          </a:p>
          <a:p>
            <a:endParaRPr lang="en-US" sz="2800">
              <a:cs typeface="Calibri"/>
            </a:endParaRPr>
          </a:p>
        </p:txBody>
      </p:sp>
      <p:sp>
        <p:nvSpPr>
          <p:cNvPr id="8" name="TextBox 7">
            <a:extLst>
              <a:ext uri="{FF2B5EF4-FFF2-40B4-BE49-F238E27FC236}">
                <a16:creationId xmlns:a16="http://schemas.microsoft.com/office/drawing/2014/main" id="{30BC66CD-3F30-4B3E-A60E-A4641FF36E01}"/>
              </a:ext>
            </a:extLst>
          </p:cNvPr>
          <p:cNvSpPr txBox="1"/>
          <p:nvPr/>
        </p:nvSpPr>
        <p:spPr>
          <a:xfrm>
            <a:off x="6659022" y="2491843"/>
            <a:ext cx="4357842"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lvl="2"/>
            <a:endParaRPr lang="en-US" sz="2800">
              <a:cs typeface="Calibri"/>
            </a:endParaRPr>
          </a:p>
          <a:p>
            <a:r>
              <a:rPr lang="en-US" sz="2800" b="1">
                <a:cs typeface="Calibri"/>
              </a:rPr>
              <a:t>Jack Mannino</a:t>
            </a:r>
          </a:p>
          <a:p>
            <a:r>
              <a:rPr lang="en-US" sz="2800">
                <a:cs typeface="Calibri"/>
              </a:rPr>
              <a:t>@</a:t>
            </a:r>
            <a:r>
              <a:rPr lang="en-US" sz="2800" err="1">
                <a:cs typeface="Calibri"/>
              </a:rPr>
              <a:t>jack_mannino</a:t>
            </a:r>
          </a:p>
          <a:p>
            <a:r>
              <a:rPr lang="en-US" sz="2800">
                <a:cs typeface="Calibri"/>
              </a:rPr>
              <a:t>Jack@nvisium.com</a:t>
            </a:r>
          </a:p>
          <a:p>
            <a:endParaRPr lang="en-US" sz="2800">
              <a:cs typeface="Calibri"/>
            </a:endParaRPr>
          </a:p>
        </p:txBody>
      </p:sp>
    </p:spTree>
    <p:extLst>
      <p:ext uri="{BB962C8B-B14F-4D97-AF65-F5344CB8AC3E}">
        <p14:creationId xmlns:p14="http://schemas.microsoft.com/office/powerpoint/2010/main" val="3451174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view of a city&#10;&#10;Description generated with very high confidence">
            <a:extLst>
              <a:ext uri="{FF2B5EF4-FFF2-40B4-BE49-F238E27FC236}">
                <a16:creationId xmlns:a16="http://schemas.microsoft.com/office/drawing/2014/main" id="{953B76E4-1611-4A16-BC15-66F05125B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Containers are __</a:t>
            </a:r>
          </a:p>
        </p:txBody>
      </p:sp>
      <p:pic>
        <p:nvPicPr>
          <p:cNvPr id="2050" name="Picture 2" descr="https://lh4.googleusercontent.com/DRB6sylJsiqPE4tS3z8ZI0-8m82zdk7SSgk0SosmT101IANhQXH-WZ1EC5CAgBPALno7qrgOPjDvMR1WHz8u_Oing3qxEPH37LZN6nEMMjYfQIPHvma-19RdoaZ6cSiO02eabXAaUN4">
            <a:extLst>
              <a:ext uri="{FF2B5EF4-FFF2-40B4-BE49-F238E27FC236}">
                <a16:creationId xmlns:a16="http://schemas.microsoft.com/office/drawing/2014/main" id="{02703039-F467-4243-8A00-AF5CB65AA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8635" y="1576962"/>
            <a:ext cx="8812404" cy="4764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008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098061-6164-4F72-AED7-4459230373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Containerized Architecture</a:t>
            </a:r>
          </a:p>
        </p:txBody>
      </p:sp>
      <p:pic>
        <p:nvPicPr>
          <p:cNvPr id="5" name="Picture 6" descr="A close up of a sign&#10;&#10;Description generated with high confidence">
            <a:extLst>
              <a:ext uri="{FF2B5EF4-FFF2-40B4-BE49-F238E27FC236}">
                <a16:creationId xmlns:a16="http://schemas.microsoft.com/office/drawing/2014/main" id="{764190E8-2888-4491-9FD3-07FB31B44915}"/>
              </a:ext>
            </a:extLst>
          </p:cNvPr>
          <p:cNvPicPr>
            <a:picLocks noChangeAspect="1"/>
          </p:cNvPicPr>
          <p:nvPr/>
        </p:nvPicPr>
        <p:blipFill>
          <a:blip r:embed="rId4"/>
          <a:stretch>
            <a:fillRect/>
          </a:stretch>
        </p:blipFill>
        <p:spPr>
          <a:xfrm>
            <a:off x="1481010" y="1690984"/>
            <a:ext cx="9235029" cy="5097823"/>
          </a:xfrm>
          <a:prstGeom prst="rect">
            <a:avLst/>
          </a:prstGeom>
        </p:spPr>
      </p:pic>
    </p:spTree>
    <p:extLst>
      <p:ext uri="{BB962C8B-B14F-4D97-AF65-F5344CB8AC3E}">
        <p14:creationId xmlns:p14="http://schemas.microsoft.com/office/powerpoint/2010/main" val="3893452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92D8D10D-F77A-4D97-8397-FEACDDE52D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285903" y="419925"/>
            <a:ext cx="8686900"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Security Opportunities &amp; Optimism</a:t>
            </a:r>
          </a:p>
        </p:txBody>
      </p:sp>
      <p:sp>
        <p:nvSpPr>
          <p:cNvPr id="2" name="Rectangle 1">
            <a:extLst>
              <a:ext uri="{FF2B5EF4-FFF2-40B4-BE49-F238E27FC236}">
                <a16:creationId xmlns:a16="http://schemas.microsoft.com/office/drawing/2014/main" id="{185EB5EF-370B-C644-8A63-C5874F22A86B}"/>
              </a:ext>
            </a:extLst>
          </p:cNvPr>
          <p:cNvSpPr/>
          <p:nvPr/>
        </p:nvSpPr>
        <p:spPr>
          <a:xfrm>
            <a:off x="411982" y="2018358"/>
            <a:ext cx="5942115" cy="4652556"/>
          </a:xfrm>
          <a:prstGeom prst="rect">
            <a:avLst/>
          </a:prstGeom>
        </p:spPr>
        <p:txBody>
          <a:bodyPr wrap="square" anchor="t">
            <a:spAutoFit/>
          </a:bodyPr>
          <a:lstStyle/>
          <a:p>
            <a:pPr>
              <a:lnSpc>
                <a:spcPct val="200000"/>
              </a:lnSpc>
            </a:pPr>
            <a:r>
              <a:rPr lang="en-US" sz="2800">
                <a:solidFill>
                  <a:srgbClr val="000000"/>
                </a:solidFill>
                <a:latin typeface="Calibri" panose="020F0502020204030204" pitchFamily="34" charset="0"/>
              </a:rPr>
              <a:t>Reduced Attack Surface</a:t>
            </a:r>
            <a:endParaRPr lang="en-US">
              <a:cs typeface="Calibri"/>
            </a:endParaRPr>
          </a:p>
          <a:p>
            <a:pPr>
              <a:lnSpc>
                <a:spcPct val="200000"/>
              </a:lnSpc>
            </a:pPr>
            <a:r>
              <a:rPr lang="en-US" sz="2800">
                <a:solidFill>
                  <a:srgbClr val="000000"/>
                </a:solidFill>
                <a:latin typeface="Calibri" panose="020F0502020204030204" pitchFamily="34" charset="0"/>
              </a:rPr>
              <a:t>Immutable Infrastructure</a:t>
            </a:r>
            <a:endParaRPr lang="en-US">
              <a:cs typeface="Calibri"/>
            </a:endParaRPr>
          </a:p>
          <a:p>
            <a:pPr>
              <a:lnSpc>
                <a:spcPct val="200000"/>
              </a:lnSpc>
            </a:pPr>
            <a:r>
              <a:rPr lang="en-US" sz="2800">
                <a:solidFill>
                  <a:srgbClr val="000000"/>
                </a:solidFill>
                <a:latin typeface="Calibri" panose="020F0502020204030204" pitchFamily="34" charset="0"/>
              </a:rPr>
              <a:t>Isolation by Design</a:t>
            </a:r>
            <a:endParaRPr lang="en-US">
              <a:cs typeface="Calibri"/>
            </a:endParaRPr>
          </a:p>
          <a:p>
            <a:pPr>
              <a:lnSpc>
                <a:spcPct val="200000"/>
              </a:lnSpc>
            </a:pPr>
            <a:r>
              <a:rPr lang="en-US" sz="2800">
                <a:solidFill>
                  <a:srgbClr val="000000"/>
                </a:solidFill>
                <a:latin typeface="Calibri" panose="020F0502020204030204" pitchFamily="34" charset="0"/>
              </a:rPr>
              <a:t>Automation and Repeatability</a:t>
            </a:r>
            <a:endParaRPr lang="en-US">
              <a:cs typeface="Calibri"/>
            </a:endParaRPr>
          </a:p>
          <a:p>
            <a:pPr>
              <a:spcBef>
                <a:spcPts val="1000"/>
              </a:spcBef>
            </a:pPr>
            <a:endParaRPr lang="en-US" sz="2800">
              <a:cs typeface="Calibri"/>
            </a:endParaRPr>
          </a:p>
          <a:p>
            <a:br>
              <a:rPr lang="en-US">
                <a:ea typeface="+mn-lt"/>
                <a:cs typeface="+mn-lt"/>
              </a:rPr>
            </a:br>
            <a:endParaRPr lang="en-US"/>
          </a:p>
        </p:txBody>
      </p:sp>
      <p:pic>
        <p:nvPicPr>
          <p:cNvPr id="4" name="Picture 4">
            <a:extLst>
              <a:ext uri="{FF2B5EF4-FFF2-40B4-BE49-F238E27FC236}">
                <a16:creationId xmlns:a16="http://schemas.microsoft.com/office/drawing/2014/main" id="{7DA54894-61CD-407E-876A-DCFFFEB88179}"/>
              </a:ext>
            </a:extLst>
          </p:cNvPr>
          <p:cNvPicPr>
            <a:picLocks noChangeAspect="1"/>
          </p:cNvPicPr>
          <p:nvPr/>
        </p:nvPicPr>
        <p:blipFill>
          <a:blip r:embed="rId4"/>
          <a:stretch>
            <a:fillRect/>
          </a:stretch>
        </p:blipFill>
        <p:spPr>
          <a:xfrm>
            <a:off x="6346133" y="1885837"/>
            <a:ext cx="4674605" cy="4349653"/>
          </a:xfrm>
          <a:prstGeom prst="rect">
            <a:avLst/>
          </a:prstGeom>
        </p:spPr>
      </p:pic>
    </p:spTree>
    <p:extLst>
      <p:ext uri="{BB962C8B-B14F-4D97-AF65-F5344CB8AC3E}">
        <p14:creationId xmlns:p14="http://schemas.microsoft.com/office/powerpoint/2010/main" val="3238358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004D2693-66FA-4BDA-BBE1-9B2DBFA036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Who Does What Now?</a:t>
            </a:r>
          </a:p>
        </p:txBody>
      </p:sp>
      <p:pic>
        <p:nvPicPr>
          <p:cNvPr id="2" name="Picture 3" descr="A screenshot of a cell phone&#10;&#10;Description generated with very high confidence">
            <a:extLst>
              <a:ext uri="{FF2B5EF4-FFF2-40B4-BE49-F238E27FC236}">
                <a16:creationId xmlns:a16="http://schemas.microsoft.com/office/drawing/2014/main" id="{2BFA143B-CC72-4C90-9ADD-28CE39F9146F}"/>
              </a:ext>
            </a:extLst>
          </p:cNvPr>
          <p:cNvPicPr>
            <a:picLocks noChangeAspect="1"/>
          </p:cNvPicPr>
          <p:nvPr/>
        </p:nvPicPr>
        <p:blipFill>
          <a:blip r:embed="rId4"/>
          <a:stretch>
            <a:fillRect/>
          </a:stretch>
        </p:blipFill>
        <p:spPr>
          <a:xfrm>
            <a:off x="1478478" y="1699695"/>
            <a:ext cx="9225147" cy="4685727"/>
          </a:xfrm>
          <a:prstGeom prst="rect">
            <a:avLst/>
          </a:prstGeom>
        </p:spPr>
      </p:pic>
    </p:spTree>
    <p:extLst>
      <p:ext uri="{BB962C8B-B14F-4D97-AF65-F5344CB8AC3E}">
        <p14:creationId xmlns:p14="http://schemas.microsoft.com/office/powerpoint/2010/main" val="1337523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9601" y="2444115"/>
            <a:ext cx="12211202" cy="1169551"/>
          </a:xfrm>
          <a:prstGeom prst="rect">
            <a:avLst/>
          </a:prstGeom>
          <a:noFill/>
        </p:spPr>
        <p:txBody>
          <a:bodyPr wrap="square" rtlCol="0">
            <a:spAutoFit/>
          </a:bodyPr>
          <a:lstStyle/>
          <a:p>
            <a:pPr algn="ctr"/>
            <a:r>
              <a:rPr lang="en-US" sz="7000">
                <a:solidFill>
                  <a:schemeClr val="bg1">
                    <a:lumMod val="95000"/>
                  </a:schemeClr>
                </a:solidFill>
                <a:latin typeface="Montserrat Ultra Light" charset="0"/>
                <a:ea typeface="Montserrat Ultra Light" charset="0"/>
                <a:cs typeface="Montserrat Ultra Light" charset="0"/>
              </a:rPr>
              <a:t>Design</a:t>
            </a:r>
          </a:p>
        </p:txBody>
      </p:sp>
      <p:sp>
        <p:nvSpPr>
          <p:cNvPr id="4" name="Rectangle 3">
            <a:extLst>
              <a:ext uri="{FF2B5EF4-FFF2-40B4-BE49-F238E27FC236}">
                <a16:creationId xmlns:a16="http://schemas.microsoft.com/office/drawing/2014/main" id="{ED26742D-1439-DA48-B475-0D274230323B}"/>
              </a:ext>
            </a:extLst>
          </p:cNvPr>
          <p:cNvSpPr/>
          <p:nvPr/>
        </p:nvSpPr>
        <p:spPr>
          <a:xfrm>
            <a:off x="5977217" y="3244334"/>
            <a:ext cx="237566" cy="369332"/>
          </a:xfrm>
          <a:prstGeom prst="rect">
            <a:avLst/>
          </a:prstGeom>
        </p:spPr>
        <p:txBody>
          <a:bodyPr wrap="none">
            <a:spAutoFit/>
          </a:bodyPr>
          <a:lstStyle/>
          <a:p>
            <a:r>
              <a:rPr lang="en-US"/>
              <a:t> </a:t>
            </a:r>
          </a:p>
        </p:txBody>
      </p:sp>
      <p:sp>
        <p:nvSpPr>
          <p:cNvPr id="9" name="Rectangle 8">
            <a:extLst>
              <a:ext uri="{FF2B5EF4-FFF2-40B4-BE49-F238E27FC236}">
                <a16:creationId xmlns:a16="http://schemas.microsoft.com/office/drawing/2014/main" id="{13020C8B-19FF-8342-902D-0CE65D520707}"/>
              </a:ext>
            </a:extLst>
          </p:cNvPr>
          <p:cNvSpPr/>
          <p:nvPr/>
        </p:nvSpPr>
        <p:spPr>
          <a:xfrm>
            <a:off x="5977217" y="3244334"/>
            <a:ext cx="237566" cy="369332"/>
          </a:xfrm>
          <a:prstGeom prst="rect">
            <a:avLst/>
          </a:prstGeom>
        </p:spPr>
        <p:txBody>
          <a:bodyPr wrap="none">
            <a:spAutoFit/>
          </a:bodyPr>
          <a:lstStyle/>
          <a:p>
            <a:r>
              <a:rPr lang="en-US"/>
              <a:t> </a:t>
            </a:r>
          </a:p>
        </p:txBody>
      </p:sp>
    </p:spTree>
    <p:extLst>
      <p:ext uri="{BB962C8B-B14F-4D97-AF65-F5344CB8AC3E}">
        <p14:creationId xmlns:p14="http://schemas.microsoft.com/office/powerpoint/2010/main" val="4093059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view of a city&#10;&#10;Description generated with very high confidence">
            <a:extLst>
              <a:ext uri="{FF2B5EF4-FFF2-40B4-BE49-F238E27FC236}">
                <a16:creationId xmlns:a16="http://schemas.microsoft.com/office/drawing/2014/main" id="{95887ED7-AD7C-4F78-BC55-C076DF0D55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 y="0"/>
            <a:ext cx="12194323" cy="1335221"/>
          </a:xfrm>
          <a:prstGeom prst="rect">
            <a:avLst/>
          </a:prstGeom>
        </p:spPr>
      </p:pic>
      <p:sp>
        <p:nvSpPr>
          <p:cNvPr id="6" name="TextBox 5"/>
          <p:cNvSpPr txBox="1"/>
          <p:nvPr/>
        </p:nvSpPr>
        <p:spPr>
          <a:xfrm>
            <a:off x="2858656" y="419925"/>
            <a:ext cx="6472362" cy="769441"/>
          </a:xfrm>
          <a:prstGeom prst="rect">
            <a:avLst/>
          </a:prstGeom>
          <a:noFill/>
        </p:spPr>
        <p:txBody>
          <a:bodyPr wrap="square" rtlCol="0">
            <a:spAutoFit/>
          </a:bodyPr>
          <a:lstStyle/>
          <a:p>
            <a:pPr algn="ctr"/>
            <a:r>
              <a:rPr lang="en-US" sz="4400" b="1">
                <a:solidFill>
                  <a:schemeClr val="bg1"/>
                </a:solidFill>
                <a:latin typeface="Montserrat Ultra Light" charset="0"/>
                <a:ea typeface="Montserrat Ultra Light" charset="0"/>
                <a:cs typeface="Montserrat Ultra Light" charset="0"/>
              </a:rPr>
              <a:t>Design</a:t>
            </a:r>
          </a:p>
        </p:txBody>
      </p:sp>
      <p:sp>
        <p:nvSpPr>
          <p:cNvPr id="2" name="TextBox 1">
            <a:extLst>
              <a:ext uri="{FF2B5EF4-FFF2-40B4-BE49-F238E27FC236}">
                <a16:creationId xmlns:a16="http://schemas.microsoft.com/office/drawing/2014/main" id="{C949A691-D801-492E-BE9E-A7EE97421B8B}"/>
              </a:ext>
            </a:extLst>
          </p:cNvPr>
          <p:cNvSpPr txBox="1"/>
          <p:nvPr/>
        </p:nvSpPr>
        <p:spPr>
          <a:xfrm>
            <a:off x="375635" y="1837386"/>
            <a:ext cx="11612449" cy="310854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Model your containerized architecture and identify where security control should be present.</a:t>
            </a:r>
          </a:p>
          <a:p>
            <a:endParaRPr lang="en-US" sz="2800">
              <a:cs typeface="Calibri"/>
            </a:endParaRPr>
          </a:p>
          <a:p>
            <a:r>
              <a:rPr lang="en-US" sz="2800">
                <a:cs typeface="Calibri"/>
              </a:rPr>
              <a:t>Understand how the system will be used and abused </a:t>
            </a:r>
            <a:endParaRPr lang="en-US">
              <a:cs typeface="Calibri"/>
            </a:endParaRPr>
          </a:p>
          <a:p>
            <a:endParaRPr lang="en-US" sz="2800">
              <a:cs typeface="Calibri"/>
            </a:endParaRPr>
          </a:p>
          <a:p>
            <a:r>
              <a:rPr lang="en-US" sz="2800" i="1">
                <a:cs typeface="Calibri"/>
              </a:rPr>
              <a:t>Beware of Bounded Contexts or tightly-coupled components!</a:t>
            </a:r>
            <a:endParaRPr lang="en-US" i="1">
              <a:cs typeface="Calibri"/>
            </a:endParaRPr>
          </a:p>
          <a:p>
            <a:endParaRPr lang="en-US" sz="2800">
              <a:cs typeface="Calibri"/>
            </a:endParaRPr>
          </a:p>
        </p:txBody>
      </p:sp>
    </p:spTree>
    <p:extLst>
      <p:ext uri="{BB962C8B-B14F-4D97-AF65-F5344CB8AC3E}">
        <p14:creationId xmlns:p14="http://schemas.microsoft.com/office/powerpoint/2010/main" val="36741975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1638</Words>
  <Application>Microsoft Macintosh PowerPoint</Application>
  <PresentationFormat>Widescreen</PresentationFormat>
  <Paragraphs>345</Paragraphs>
  <Slides>38</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Calibri</vt:lpstr>
      <vt:lpstr>Calibri Light</vt:lpstr>
      <vt:lpstr>Courier New</vt:lpstr>
      <vt:lpstr>Montserrat Light</vt:lpstr>
      <vt:lpstr>Montserrat Ultra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Abdullah Munawar</cp:lastModifiedBy>
  <cp:revision>3</cp:revision>
  <dcterms:modified xsi:type="dcterms:W3CDTF">2018-07-06T13:10:57Z</dcterms:modified>
</cp:coreProperties>
</file>