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56" r:id="rId3"/>
    <p:sldId id="327" r:id="rId4"/>
    <p:sldId id="316" r:id="rId5"/>
    <p:sldId id="260" r:id="rId6"/>
    <p:sldId id="257" r:id="rId7"/>
    <p:sldId id="315" r:id="rId8"/>
    <p:sldId id="262" r:id="rId9"/>
    <p:sldId id="318" r:id="rId10"/>
    <p:sldId id="330" r:id="rId11"/>
    <p:sldId id="258" r:id="rId12"/>
    <p:sldId id="321" r:id="rId13"/>
    <p:sldId id="319" r:id="rId14"/>
    <p:sldId id="323" r:id="rId15"/>
    <p:sldId id="325" r:id="rId16"/>
    <p:sldId id="326" r:id="rId17"/>
    <p:sldId id="328" r:id="rId18"/>
    <p:sldId id="331" r:id="rId19"/>
    <p:sldId id="332" r:id="rId20"/>
    <p:sldId id="333" r:id="rId21"/>
    <p:sldId id="336" r:id="rId22"/>
    <p:sldId id="259" r:id="rId23"/>
    <p:sldId id="320" r:id="rId24"/>
    <p:sldId id="261" r:id="rId25"/>
    <p:sldId id="334" r:id="rId26"/>
    <p:sldId id="329" r:id="rId27"/>
    <p:sldId id="33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C3C4"/>
    <a:srgbClr val="057FAF"/>
    <a:srgbClr val="055E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621" autoAdjust="0"/>
    <p:restoredTop sz="89571" autoAdjust="0"/>
  </p:normalViewPr>
  <p:slideViewPr>
    <p:cSldViewPr snapToGrid="0" snapToObjects="1">
      <p:cViewPr varScale="1">
        <p:scale>
          <a:sx n="63" d="100"/>
          <a:sy n="63" d="100"/>
        </p:scale>
        <p:origin x="108" y="903"/>
      </p:cViewPr>
      <p:guideLst>
        <p:guide orient="horz" pos="2160"/>
        <p:guide pos="3840"/>
      </p:guideLst>
    </p:cSldViewPr>
  </p:slideViewPr>
  <p:notesTextViewPr>
    <p:cViewPr>
      <p:scale>
        <a:sx n="1" d="1"/>
        <a:sy n="1" d="1"/>
      </p:scale>
      <p:origin x="0" y="0"/>
    </p:cViewPr>
  </p:notesTextViewPr>
  <p:sorterViewPr>
    <p:cViewPr>
      <p:scale>
        <a:sx n="156" d="100"/>
        <a:sy n="156" d="100"/>
      </p:scale>
      <p:origin x="0" y="-9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799616-35D6-4912-8CF3-FD6C5178F9AC}"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US"/>
        </a:p>
      </dgm:t>
    </dgm:pt>
    <dgm:pt modelId="{6E26D951-2CE9-47EB-8706-C0148446FADF}">
      <dgm:prSet phldrT="[Text]"/>
      <dgm:spPr>
        <a:xfrm>
          <a:off x="286587" y="2384462"/>
          <a:ext cx="2567258" cy="2250352"/>
        </a:xfrm>
      </dgm:spPr>
      <dgm:t>
        <a:bodyPr/>
        <a:lstStyle/>
        <a:p>
          <a:r>
            <a:rPr lang="en-US" dirty="0">
              <a:latin typeface="Calibri"/>
              <a:ea typeface="+mn-ea"/>
              <a:cs typeface="+mn-cs"/>
            </a:rPr>
            <a:t>Blind Threat Model</a:t>
          </a:r>
        </a:p>
      </dgm:t>
    </dgm:pt>
    <dgm:pt modelId="{1CBCBA60-3317-42CA-925F-714C7F69A660}" type="parTrans" cxnId="{81F2D59A-1095-41F2-A7CB-383060A3F3C8}">
      <dgm:prSet/>
      <dgm:spPr/>
      <dgm:t>
        <a:bodyPr/>
        <a:lstStyle/>
        <a:p>
          <a:endParaRPr lang="en-US"/>
        </a:p>
      </dgm:t>
    </dgm:pt>
    <dgm:pt modelId="{97158600-1C39-4A89-B92C-F9F3B0A1275E}" type="sibTrans" cxnId="{81F2D59A-1095-41F2-A7CB-383060A3F3C8}">
      <dgm:prSet/>
      <dgm:spPr/>
      <dgm:t>
        <a:bodyPr/>
        <a:lstStyle/>
        <a:p>
          <a:endParaRPr lang="en-US"/>
        </a:p>
      </dgm:t>
    </dgm:pt>
    <dgm:pt modelId="{69571BF8-931F-400A-9603-3FC3B8DF1FA2}">
      <dgm:prSet phldrT="[Text]"/>
      <dgm:spPr>
        <a:xfrm>
          <a:off x="3429413" y="1606767"/>
          <a:ext cx="2567258" cy="2250352"/>
        </a:xfrm>
      </dgm:spPr>
      <dgm:t>
        <a:bodyPr/>
        <a:lstStyle/>
        <a:p>
          <a:r>
            <a:rPr lang="en-US" dirty="0">
              <a:latin typeface="Calibri"/>
              <a:ea typeface="+mn-ea"/>
              <a:cs typeface="+mn-cs"/>
            </a:rPr>
            <a:t>Evidence Driven Threat Model</a:t>
          </a:r>
        </a:p>
      </dgm:t>
    </dgm:pt>
    <dgm:pt modelId="{D7036FB5-69AA-4BF0-8A0E-F7BBDAA5B449}" type="parTrans" cxnId="{05ABC2EE-7005-4C25-A983-C87081312478}">
      <dgm:prSet/>
      <dgm:spPr/>
      <dgm:t>
        <a:bodyPr/>
        <a:lstStyle/>
        <a:p>
          <a:endParaRPr lang="en-US"/>
        </a:p>
      </dgm:t>
    </dgm:pt>
    <dgm:pt modelId="{611D137F-6FAB-4C9C-A32C-3609B90837D2}" type="sibTrans" cxnId="{05ABC2EE-7005-4C25-A983-C87081312478}">
      <dgm:prSet/>
      <dgm:spPr/>
      <dgm:t>
        <a:bodyPr/>
        <a:lstStyle/>
        <a:p>
          <a:endParaRPr lang="en-US"/>
        </a:p>
      </dgm:t>
    </dgm:pt>
    <dgm:pt modelId="{EB708919-92E1-4ECF-82D1-03812CFE9652}">
      <dgm:prSet phldrT="[Text]"/>
      <dgm:spPr>
        <a:xfrm>
          <a:off x="6572239" y="829071"/>
          <a:ext cx="2567258" cy="2250352"/>
        </a:xfrm>
      </dgm:spPr>
      <dgm:t>
        <a:bodyPr/>
        <a:lstStyle/>
        <a:p>
          <a:r>
            <a:rPr lang="en-US" dirty="0">
              <a:latin typeface="Calibri"/>
              <a:ea typeface="+mn-ea"/>
              <a:cs typeface="+mn-cs"/>
            </a:rPr>
            <a:t>Full Risk Based Threat Model</a:t>
          </a:r>
        </a:p>
      </dgm:t>
    </dgm:pt>
    <dgm:pt modelId="{B3892A98-E818-4AC7-A28D-54627ACEFA89}" type="parTrans" cxnId="{6B904012-8917-4D79-BE57-3A79E9187C66}">
      <dgm:prSet/>
      <dgm:spPr/>
      <dgm:t>
        <a:bodyPr/>
        <a:lstStyle/>
        <a:p>
          <a:endParaRPr lang="en-US"/>
        </a:p>
      </dgm:t>
    </dgm:pt>
    <dgm:pt modelId="{28F26025-8401-47D7-8E42-C66F04E42785}" type="sibTrans" cxnId="{6B904012-8917-4D79-BE57-3A79E9187C66}">
      <dgm:prSet/>
      <dgm:spPr/>
      <dgm:t>
        <a:bodyPr/>
        <a:lstStyle/>
        <a:p>
          <a:endParaRPr lang="en-US"/>
        </a:p>
      </dgm:t>
    </dgm:pt>
    <dgm:pt modelId="{1D0EBE3F-D502-4045-B034-E91D3D7DE3F2}">
      <dgm:prSet phldrT="[Text]"/>
      <dgm:spPr>
        <a:xfrm>
          <a:off x="286587" y="2384462"/>
          <a:ext cx="2567258" cy="2250352"/>
        </a:xfrm>
      </dgm:spPr>
      <dgm:t>
        <a:bodyPr/>
        <a:lstStyle/>
        <a:p>
          <a:r>
            <a:rPr lang="en-US" dirty="0">
              <a:latin typeface="Calibri"/>
              <a:ea typeface="+mn-ea"/>
              <a:cs typeface="+mn-cs"/>
            </a:rPr>
            <a:t>Industry ‘Best Practice’ Applied to app components</a:t>
          </a:r>
        </a:p>
      </dgm:t>
    </dgm:pt>
    <dgm:pt modelId="{4FA23FD3-35F9-405F-B8EA-BFA433295DF2}" type="parTrans" cxnId="{7A3163DD-4D04-4421-AA49-50FD79D82DC3}">
      <dgm:prSet/>
      <dgm:spPr/>
      <dgm:t>
        <a:bodyPr/>
        <a:lstStyle/>
        <a:p>
          <a:endParaRPr lang="en-US"/>
        </a:p>
      </dgm:t>
    </dgm:pt>
    <dgm:pt modelId="{CEE06C94-5400-4E3B-A358-DE27D5FB01BD}" type="sibTrans" cxnId="{7A3163DD-4D04-4421-AA49-50FD79D82DC3}">
      <dgm:prSet/>
      <dgm:spPr/>
      <dgm:t>
        <a:bodyPr/>
        <a:lstStyle/>
        <a:p>
          <a:endParaRPr lang="en-US"/>
        </a:p>
      </dgm:t>
    </dgm:pt>
    <dgm:pt modelId="{1BEA6BB0-89F0-4461-BC28-C2434CC19FB3}">
      <dgm:prSet phldrT="[Text]"/>
      <dgm:spPr>
        <a:xfrm>
          <a:off x="286587" y="2384462"/>
          <a:ext cx="2567258" cy="2250352"/>
        </a:xfrm>
      </dgm:spPr>
      <dgm:t>
        <a:bodyPr/>
        <a:lstStyle/>
        <a:p>
          <a:r>
            <a:rPr lang="en-US" dirty="0">
              <a:latin typeface="Calibri"/>
              <a:ea typeface="+mn-ea"/>
              <a:cs typeface="+mn-cs"/>
            </a:rPr>
            <a:t>Maps key goals of app or service and correlates to clear technical standards for architecture, hardening of server/ service, app framework, containers</a:t>
          </a:r>
        </a:p>
      </dgm:t>
    </dgm:pt>
    <dgm:pt modelId="{2AAB8846-6864-46A8-B806-5FB0604265B9}" type="parTrans" cxnId="{31E6E01F-C154-4410-AF65-065EA0DFB354}">
      <dgm:prSet/>
      <dgm:spPr/>
      <dgm:t>
        <a:bodyPr/>
        <a:lstStyle/>
        <a:p>
          <a:endParaRPr lang="en-US"/>
        </a:p>
      </dgm:t>
    </dgm:pt>
    <dgm:pt modelId="{8C7A045E-5808-4732-BD5C-E45BD4716FDF}" type="sibTrans" cxnId="{31E6E01F-C154-4410-AF65-065EA0DFB354}">
      <dgm:prSet/>
      <dgm:spPr/>
      <dgm:t>
        <a:bodyPr/>
        <a:lstStyle/>
        <a:p>
          <a:endParaRPr lang="en-US"/>
        </a:p>
      </dgm:t>
    </dgm:pt>
    <dgm:pt modelId="{147EC764-E517-4CE5-9320-435190A31D7A}">
      <dgm:prSet phldrT="[Text]"/>
      <dgm:spPr>
        <a:xfrm>
          <a:off x="286587" y="2384462"/>
          <a:ext cx="2567258" cy="2250352"/>
        </a:xfrm>
      </dgm:spPr>
      <dgm:t>
        <a:bodyPr/>
        <a:lstStyle/>
        <a:p>
          <a:r>
            <a:rPr lang="en-US" dirty="0">
              <a:latin typeface="Calibri"/>
              <a:ea typeface="+mn-ea"/>
              <a:cs typeface="+mn-cs"/>
            </a:rPr>
            <a:t>Applies Stage 1 &amp; Stage 2 of PASTA</a:t>
          </a:r>
        </a:p>
      </dgm:t>
    </dgm:pt>
    <dgm:pt modelId="{F502E8CC-7C96-4931-AEB6-BCD97B08DC46}" type="parTrans" cxnId="{87F20A23-424C-427C-B34E-38FE3BFBDAFC}">
      <dgm:prSet/>
      <dgm:spPr/>
      <dgm:t>
        <a:bodyPr/>
        <a:lstStyle/>
        <a:p>
          <a:endParaRPr lang="en-US"/>
        </a:p>
      </dgm:t>
    </dgm:pt>
    <dgm:pt modelId="{5B2E41EE-6DF5-4E95-B5D3-4603C22A103D}" type="sibTrans" cxnId="{87F20A23-424C-427C-B34E-38FE3BFBDAFC}">
      <dgm:prSet/>
      <dgm:spPr/>
      <dgm:t>
        <a:bodyPr/>
        <a:lstStyle/>
        <a:p>
          <a:endParaRPr lang="en-US"/>
        </a:p>
      </dgm:t>
    </dgm:pt>
    <dgm:pt modelId="{0C5C70D2-A358-4BFA-B8FB-55ADD8E6A17D}">
      <dgm:prSet/>
      <dgm:spPr>
        <a:xfrm>
          <a:off x="3429413" y="1606767"/>
          <a:ext cx="2567258" cy="2250352"/>
        </a:xfrm>
      </dgm:spPr>
      <dgm:t>
        <a:bodyPr/>
        <a:lstStyle/>
        <a:p>
          <a:r>
            <a:rPr lang="en-US" dirty="0">
              <a:latin typeface="Calibri"/>
              <a:ea typeface="+mn-ea"/>
              <a:cs typeface="+mn-cs"/>
            </a:rPr>
            <a:t>Integrate threat log data analysis</a:t>
          </a:r>
        </a:p>
      </dgm:t>
    </dgm:pt>
    <dgm:pt modelId="{D21D258A-E494-4EC5-90D4-DF84A12768ED}" type="parTrans" cxnId="{1A8D13FD-C2DC-4182-84E1-89BB400DC333}">
      <dgm:prSet/>
      <dgm:spPr/>
      <dgm:t>
        <a:bodyPr/>
        <a:lstStyle/>
        <a:p>
          <a:endParaRPr lang="en-US"/>
        </a:p>
      </dgm:t>
    </dgm:pt>
    <dgm:pt modelId="{7D6912A1-33F5-4FC8-B228-6D77047FB9C9}" type="sibTrans" cxnId="{1A8D13FD-C2DC-4182-84E1-89BB400DC333}">
      <dgm:prSet/>
      <dgm:spPr/>
      <dgm:t>
        <a:bodyPr/>
        <a:lstStyle/>
        <a:p>
          <a:endParaRPr lang="en-US"/>
        </a:p>
      </dgm:t>
    </dgm:pt>
    <dgm:pt modelId="{7F567510-2FFB-4929-997E-BE44C87F80CD}">
      <dgm:prSet/>
      <dgm:spPr>
        <a:xfrm>
          <a:off x="3429413" y="1606767"/>
          <a:ext cx="2567258" cy="2250352"/>
        </a:xfrm>
      </dgm:spPr>
      <dgm:t>
        <a:bodyPr/>
        <a:lstStyle/>
        <a:p>
          <a:r>
            <a:rPr lang="en-US" dirty="0">
              <a:latin typeface="Calibri"/>
              <a:ea typeface="+mn-ea"/>
              <a:cs typeface="+mn-cs"/>
            </a:rPr>
            <a:t>Focus on logs that support attack vector w/ greatest motives (e.g. – TLS MITM vs. Injection based events)</a:t>
          </a:r>
        </a:p>
      </dgm:t>
    </dgm:pt>
    <dgm:pt modelId="{9070A42B-9B78-4B76-A2F7-2225563990A3}" type="parTrans" cxnId="{528B45F9-CD4B-4F16-BFA1-1A4201AEC9CC}">
      <dgm:prSet/>
      <dgm:spPr/>
      <dgm:t>
        <a:bodyPr/>
        <a:lstStyle/>
        <a:p>
          <a:endParaRPr lang="en-US"/>
        </a:p>
      </dgm:t>
    </dgm:pt>
    <dgm:pt modelId="{CB7C621E-4962-4F5B-9350-FBE8A4C03C89}" type="sibTrans" cxnId="{528B45F9-CD4B-4F16-BFA1-1A4201AEC9CC}">
      <dgm:prSet/>
      <dgm:spPr/>
      <dgm:t>
        <a:bodyPr/>
        <a:lstStyle/>
        <a:p>
          <a:endParaRPr lang="en-US"/>
        </a:p>
      </dgm:t>
    </dgm:pt>
    <dgm:pt modelId="{C99D4088-75D0-4BBD-AE41-63D5FAA49CB6}">
      <dgm:prSet/>
      <dgm:spPr>
        <a:xfrm>
          <a:off x="3429413" y="1606767"/>
          <a:ext cx="2567258" cy="2250352"/>
        </a:xfrm>
      </dgm:spPr>
      <dgm:t>
        <a:bodyPr/>
        <a:lstStyle/>
        <a:p>
          <a:r>
            <a:rPr lang="en-US" dirty="0">
              <a:latin typeface="Calibri"/>
              <a:ea typeface="+mn-ea"/>
              <a:cs typeface="+mn-cs"/>
            </a:rPr>
            <a:t>Correlate threat evidence for substantiating threat trends of attacks for target apps. </a:t>
          </a:r>
        </a:p>
      </dgm:t>
    </dgm:pt>
    <dgm:pt modelId="{6818B36A-DAC0-4D4D-BD4C-40D064B1552B}" type="parTrans" cxnId="{7E4C3C62-FE20-4C3F-9714-4988F5716CA8}">
      <dgm:prSet/>
      <dgm:spPr/>
      <dgm:t>
        <a:bodyPr/>
        <a:lstStyle/>
        <a:p>
          <a:endParaRPr lang="en-US"/>
        </a:p>
      </dgm:t>
    </dgm:pt>
    <dgm:pt modelId="{39046F01-A7C5-44C5-83BA-B2055F1EF2DB}" type="sibTrans" cxnId="{7E4C3C62-FE20-4C3F-9714-4988F5716CA8}">
      <dgm:prSet/>
      <dgm:spPr/>
      <dgm:t>
        <a:bodyPr/>
        <a:lstStyle/>
        <a:p>
          <a:endParaRPr lang="en-US"/>
        </a:p>
      </dgm:t>
    </dgm:pt>
    <dgm:pt modelId="{C301E3AF-3A9E-48C3-8116-B5A049BA9F6A}">
      <dgm:prSet/>
      <dgm:spPr>
        <a:xfrm>
          <a:off x="6572239" y="829071"/>
          <a:ext cx="2567258" cy="2250352"/>
        </a:xfrm>
      </dgm:spPr>
      <dgm:t>
        <a:bodyPr/>
        <a:lstStyle/>
        <a:p>
          <a:r>
            <a:rPr lang="en-US" dirty="0">
              <a:latin typeface="Calibri"/>
              <a:ea typeface="+mn-ea"/>
              <a:cs typeface="+mn-cs"/>
            </a:rPr>
            <a:t>Ability to run statistical analysis/ probabilistic analysis on threat data &amp; attack effectiveness</a:t>
          </a:r>
        </a:p>
      </dgm:t>
    </dgm:pt>
    <dgm:pt modelId="{C8C46175-7615-4C1A-AA94-69B244DC44F4}" type="parTrans" cxnId="{CF72E387-D880-4DD7-824B-5385DB341635}">
      <dgm:prSet/>
      <dgm:spPr/>
      <dgm:t>
        <a:bodyPr/>
        <a:lstStyle/>
        <a:p>
          <a:endParaRPr lang="en-US"/>
        </a:p>
      </dgm:t>
    </dgm:pt>
    <dgm:pt modelId="{0A6D278D-713F-4875-BFB7-57240B237CF1}" type="sibTrans" cxnId="{CF72E387-D880-4DD7-824B-5385DB341635}">
      <dgm:prSet/>
      <dgm:spPr/>
      <dgm:t>
        <a:bodyPr/>
        <a:lstStyle/>
        <a:p>
          <a:endParaRPr lang="en-US"/>
        </a:p>
      </dgm:t>
    </dgm:pt>
    <dgm:pt modelId="{DF45CAFF-A2D9-48E2-B624-487021A127F0}">
      <dgm:prSet/>
      <dgm:spPr>
        <a:xfrm>
          <a:off x="6572239" y="829071"/>
          <a:ext cx="2567258" cy="2250352"/>
        </a:xfrm>
      </dgm:spPr>
      <dgm:t>
        <a:bodyPr/>
        <a:lstStyle/>
        <a:p>
          <a:r>
            <a:rPr lang="en-US" dirty="0">
              <a:latin typeface="Calibri"/>
              <a:ea typeface="+mn-ea"/>
              <a:cs typeface="+mn-cs"/>
            </a:rPr>
            <a:t>Consider non-traditional attack vectors, still supporting threat motives.  </a:t>
          </a:r>
        </a:p>
      </dgm:t>
    </dgm:pt>
    <dgm:pt modelId="{7E80F8DA-2342-45E8-A0BD-A784CA026176}" type="parTrans" cxnId="{D8DF1AB2-6986-4904-9FA4-E327FF0CA4AB}">
      <dgm:prSet/>
      <dgm:spPr/>
      <dgm:t>
        <a:bodyPr/>
        <a:lstStyle/>
        <a:p>
          <a:endParaRPr lang="en-US"/>
        </a:p>
      </dgm:t>
    </dgm:pt>
    <dgm:pt modelId="{F9A8CDD0-4800-470C-AB32-95E816EB0DF9}" type="sibTrans" cxnId="{D8DF1AB2-6986-4904-9FA4-E327FF0CA4AB}">
      <dgm:prSet/>
      <dgm:spPr/>
      <dgm:t>
        <a:bodyPr/>
        <a:lstStyle/>
        <a:p>
          <a:endParaRPr lang="en-US"/>
        </a:p>
      </dgm:t>
    </dgm:pt>
    <dgm:pt modelId="{4F8B8231-D61E-463D-A590-F7A3EE7EC230}">
      <dgm:prSet/>
      <dgm:spPr>
        <a:xfrm>
          <a:off x="6572239" y="829071"/>
          <a:ext cx="2567258" cy="2250352"/>
        </a:xfrm>
      </dgm:spPr>
      <dgm:t>
        <a:bodyPr/>
        <a:lstStyle/>
        <a:p>
          <a:endParaRPr lang="en-US" dirty="0">
            <a:latin typeface="Calibri"/>
            <a:ea typeface="+mn-ea"/>
            <a:cs typeface="+mn-cs"/>
          </a:endParaRPr>
        </a:p>
      </dgm:t>
    </dgm:pt>
    <dgm:pt modelId="{0978C1DD-EBE9-4906-AFF5-A5318E1015D4}" type="parTrans" cxnId="{21F3CFBC-3462-4A62-A43A-833B63700D48}">
      <dgm:prSet/>
      <dgm:spPr/>
      <dgm:t>
        <a:bodyPr/>
        <a:lstStyle/>
        <a:p>
          <a:endParaRPr lang="en-US"/>
        </a:p>
      </dgm:t>
    </dgm:pt>
    <dgm:pt modelId="{91119F37-F080-483E-A3B1-32272F8AA41E}" type="sibTrans" cxnId="{21F3CFBC-3462-4A62-A43A-833B63700D48}">
      <dgm:prSet/>
      <dgm:spPr/>
      <dgm:t>
        <a:bodyPr/>
        <a:lstStyle/>
        <a:p>
          <a:endParaRPr lang="en-US"/>
        </a:p>
      </dgm:t>
    </dgm:pt>
    <dgm:pt modelId="{95416C41-276C-4E29-9389-D601CCA047D3}">
      <dgm:prSet/>
      <dgm:spPr>
        <a:xfrm>
          <a:off x="6572239" y="829071"/>
          <a:ext cx="2567258" cy="2250352"/>
        </a:xfrm>
      </dgm:spPr>
      <dgm:t>
        <a:bodyPr/>
        <a:lstStyle/>
        <a:p>
          <a:r>
            <a:rPr lang="en-US" dirty="0">
              <a:latin typeface="Calibri"/>
              <a:ea typeface="+mn-ea"/>
              <a:cs typeface="+mn-cs"/>
            </a:rPr>
            <a:t>Conduct probabilistic analysis on threat data and attack sequences from pen testing efforts. </a:t>
          </a:r>
        </a:p>
      </dgm:t>
    </dgm:pt>
    <dgm:pt modelId="{B24F9F39-D898-420B-B975-38242965FC97}" type="parTrans" cxnId="{4E2F4826-C8A2-4C8A-8776-11CEEFC0F008}">
      <dgm:prSet/>
      <dgm:spPr/>
      <dgm:t>
        <a:bodyPr/>
        <a:lstStyle/>
        <a:p>
          <a:endParaRPr lang="en-US"/>
        </a:p>
      </dgm:t>
    </dgm:pt>
    <dgm:pt modelId="{2DD78C12-F280-4B14-87AA-0146A5004EDE}" type="sibTrans" cxnId="{4E2F4826-C8A2-4C8A-8776-11CEEFC0F008}">
      <dgm:prSet/>
      <dgm:spPr/>
      <dgm:t>
        <a:bodyPr/>
        <a:lstStyle/>
        <a:p>
          <a:endParaRPr lang="en-US"/>
        </a:p>
      </dgm:t>
    </dgm:pt>
    <dgm:pt modelId="{AF4DD899-1547-424C-80F4-C62BAC8525E2}" type="pres">
      <dgm:prSet presAssocID="{61799616-35D6-4912-8CF3-FD6C5178F9AC}" presName="rootnode" presStyleCnt="0">
        <dgm:presLayoutVars>
          <dgm:chMax/>
          <dgm:chPref/>
          <dgm:dir/>
          <dgm:animLvl val="lvl"/>
        </dgm:presLayoutVars>
      </dgm:prSet>
      <dgm:spPr/>
    </dgm:pt>
    <dgm:pt modelId="{52F2E938-BFEB-4FB2-B214-46E1457C9321}" type="pres">
      <dgm:prSet presAssocID="{6E26D951-2CE9-47EB-8706-C0148446FADF}" presName="composite" presStyleCnt="0"/>
      <dgm:spPr/>
    </dgm:pt>
    <dgm:pt modelId="{AFA1F943-DB45-4779-AC6A-C44771FFB799}" type="pres">
      <dgm:prSet presAssocID="{6E26D951-2CE9-47EB-8706-C0148446FADF}" presName="LShape" presStyleLbl="alignNode1" presStyleIdx="0" presStyleCnt="5"/>
      <dgm:spPr/>
    </dgm:pt>
    <dgm:pt modelId="{B5A7B8BD-8149-4A8B-8EDB-7C3322B89900}" type="pres">
      <dgm:prSet presAssocID="{6E26D951-2CE9-47EB-8706-C0148446FADF}" presName="ParentText" presStyleLbl="revTx" presStyleIdx="0" presStyleCnt="3">
        <dgm:presLayoutVars>
          <dgm:chMax val="0"/>
          <dgm:chPref val="0"/>
          <dgm:bulletEnabled val="1"/>
        </dgm:presLayoutVars>
      </dgm:prSet>
      <dgm:spPr/>
    </dgm:pt>
    <dgm:pt modelId="{94351D87-A45D-44B8-B832-B3E4730C911D}" type="pres">
      <dgm:prSet presAssocID="{6E26D951-2CE9-47EB-8706-C0148446FADF}" presName="Triangle" presStyleLbl="alignNode1" presStyleIdx="1" presStyleCnt="5"/>
      <dgm:spPr/>
    </dgm:pt>
    <dgm:pt modelId="{E983D260-E24D-4CAA-BA25-306263471437}" type="pres">
      <dgm:prSet presAssocID="{97158600-1C39-4A89-B92C-F9F3B0A1275E}" presName="sibTrans" presStyleCnt="0"/>
      <dgm:spPr/>
    </dgm:pt>
    <dgm:pt modelId="{9BE9DEC5-AC3D-4A11-B244-B3A7DE73C683}" type="pres">
      <dgm:prSet presAssocID="{97158600-1C39-4A89-B92C-F9F3B0A1275E}" presName="space" presStyleCnt="0"/>
      <dgm:spPr/>
    </dgm:pt>
    <dgm:pt modelId="{69ACE3E5-724F-42AF-8EEE-9674C06A280E}" type="pres">
      <dgm:prSet presAssocID="{69571BF8-931F-400A-9603-3FC3B8DF1FA2}" presName="composite" presStyleCnt="0"/>
      <dgm:spPr/>
    </dgm:pt>
    <dgm:pt modelId="{6BAA5B2F-C84B-4595-9008-06B088C9240D}" type="pres">
      <dgm:prSet presAssocID="{69571BF8-931F-400A-9603-3FC3B8DF1FA2}" presName="LShape" presStyleLbl="alignNode1" presStyleIdx="2" presStyleCnt="5"/>
      <dgm:spPr/>
    </dgm:pt>
    <dgm:pt modelId="{5F638E76-D9DA-4E32-AEB5-F76B3E24928A}" type="pres">
      <dgm:prSet presAssocID="{69571BF8-931F-400A-9603-3FC3B8DF1FA2}" presName="ParentText" presStyleLbl="revTx" presStyleIdx="1" presStyleCnt="3">
        <dgm:presLayoutVars>
          <dgm:chMax val="0"/>
          <dgm:chPref val="0"/>
          <dgm:bulletEnabled val="1"/>
        </dgm:presLayoutVars>
      </dgm:prSet>
      <dgm:spPr/>
    </dgm:pt>
    <dgm:pt modelId="{4C13A0CC-0032-4A50-97DB-F17CF1BA475C}" type="pres">
      <dgm:prSet presAssocID="{69571BF8-931F-400A-9603-3FC3B8DF1FA2}" presName="Triangle" presStyleLbl="alignNode1" presStyleIdx="3" presStyleCnt="5"/>
      <dgm:spPr/>
    </dgm:pt>
    <dgm:pt modelId="{2F69A03A-3C9E-4BC4-99A2-BED565A0322E}" type="pres">
      <dgm:prSet presAssocID="{611D137F-6FAB-4C9C-A32C-3609B90837D2}" presName="sibTrans" presStyleCnt="0"/>
      <dgm:spPr/>
    </dgm:pt>
    <dgm:pt modelId="{FDF0895D-8ACB-44E0-AC71-6373349D4651}" type="pres">
      <dgm:prSet presAssocID="{611D137F-6FAB-4C9C-A32C-3609B90837D2}" presName="space" presStyleCnt="0"/>
      <dgm:spPr/>
    </dgm:pt>
    <dgm:pt modelId="{3A14DD2B-112A-4F8F-B0B6-670DA7DA9AB7}" type="pres">
      <dgm:prSet presAssocID="{EB708919-92E1-4ECF-82D1-03812CFE9652}" presName="composite" presStyleCnt="0"/>
      <dgm:spPr/>
    </dgm:pt>
    <dgm:pt modelId="{F0D3623F-A5B8-4EB0-9B9E-A57D3EFE657B}" type="pres">
      <dgm:prSet presAssocID="{EB708919-92E1-4ECF-82D1-03812CFE9652}" presName="LShape" presStyleLbl="alignNode1" presStyleIdx="4" presStyleCnt="5"/>
      <dgm:spPr/>
    </dgm:pt>
    <dgm:pt modelId="{EA9EA4AE-775A-4A68-AB45-89053980D2F4}" type="pres">
      <dgm:prSet presAssocID="{EB708919-92E1-4ECF-82D1-03812CFE9652}" presName="ParentText" presStyleLbl="revTx" presStyleIdx="2" presStyleCnt="3">
        <dgm:presLayoutVars>
          <dgm:chMax val="0"/>
          <dgm:chPref val="0"/>
          <dgm:bulletEnabled val="1"/>
        </dgm:presLayoutVars>
      </dgm:prSet>
      <dgm:spPr/>
    </dgm:pt>
  </dgm:ptLst>
  <dgm:cxnLst>
    <dgm:cxn modelId="{32AC6606-77B2-4B0E-826F-44052FFB9F19}" type="presOf" srcId="{147EC764-E517-4CE5-9320-435190A31D7A}" destId="{B5A7B8BD-8149-4A8B-8EDB-7C3322B89900}" srcOrd="0" destOrd="3" presId="urn:microsoft.com/office/officeart/2009/3/layout/StepUpProcess"/>
    <dgm:cxn modelId="{6B904012-8917-4D79-BE57-3A79E9187C66}" srcId="{61799616-35D6-4912-8CF3-FD6C5178F9AC}" destId="{EB708919-92E1-4ECF-82D1-03812CFE9652}" srcOrd="2" destOrd="0" parTransId="{B3892A98-E818-4AC7-A28D-54627ACEFA89}" sibTransId="{28F26025-8401-47D7-8E42-C66F04E42785}"/>
    <dgm:cxn modelId="{31E6E01F-C154-4410-AF65-065EA0DFB354}" srcId="{6E26D951-2CE9-47EB-8706-C0148446FADF}" destId="{1BEA6BB0-89F0-4461-BC28-C2434CC19FB3}" srcOrd="1" destOrd="0" parTransId="{2AAB8846-6864-46A8-B806-5FB0604265B9}" sibTransId="{8C7A045E-5808-4732-BD5C-E45BD4716FDF}"/>
    <dgm:cxn modelId="{87F20A23-424C-427C-B34E-38FE3BFBDAFC}" srcId="{6E26D951-2CE9-47EB-8706-C0148446FADF}" destId="{147EC764-E517-4CE5-9320-435190A31D7A}" srcOrd="2" destOrd="0" parTransId="{F502E8CC-7C96-4931-AEB6-BCD97B08DC46}" sibTransId="{5B2E41EE-6DF5-4E95-B5D3-4603C22A103D}"/>
    <dgm:cxn modelId="{4E2F4826-C8A2-4C8A-8776-11CEEFC0F008}" srcId="{EB708919-92E1-4ECF-82D1-03812CFE9652}" destId="{95416C41-276C-4E29-9389-D601CCA047D3}" srcOrd="2" destOrd="0" parTransId="{B24F9F39-D898-420B-B975-38242965FC97}" sibTransId="{2DD78C12-F280-4B14-87AA-0146A5004EDE}"/>
    <dgm:cxn modelId="{D3662131-79C7-4E28-B10B-C1340C41FB58}" type="presOf" srcId="{1D0EBE3F-D502-4045-B034-E91D3D7DE3F2}" destId="{B5A7B8BD-8149-4A8B-8EDB-7C3322B89900}" srcOrd="0" destOrd="1" presId="urn:microsoft.com/office/officeart/2009/3/layout/StepUpProcess"/>
    <dgm:cxn modelId="{182D4741-EDDC-4FC6-B569-192CDA8DB960}" type="presOf" srcId="{6E26D951-2CE9-47EB-8706-C0148446FADF}" destId="{B5A7B8BD-8149-4A8B-8EDB-7C3322B89900}" srcOrd="0" destOrd="0" presId="urn:microsoft.com/office/officeart/2009/3/layout/StepUpProcess"/>
    <dgm:cxn modelId="{7E4C3C62-FE20-4C3F-9714-4988F5716CA8}" srcId="{69571BF8-931F-400A-9603-3FC3B8DF1FA2}" destId="{C99D4088-75D0-4BBD-AE41-63D5FAA49CB6}" srcOrd="2" destOrd="0" parTransId="{6818B36A-DAC0-4D4D-BD4C-40D064B1552B}" sibTransId="{39046F01-A7C5-44C5-83BA-B2055F1EF2DB}"/>
    <dgm:cxn modelId="{D2BB2143-C279-4D9B-B322-592B1F0624F7}" type="presOf" srcId="{1BEA6BB0-89F0-4461-BC28-C2434CC19FB3}" destId="{B5A7B8BD-8149-4A8B-8EDB-7C3322B89900}" srcOrd="0" destOrd="2" presId="urn:microsoft.com/office/officeart/2009/3/layout/StepUpProcess"/>
    <dgm:cxn modelId="{362EB370-267B-448F-B5F1-0BF436B9636D}" type="presOf" srcId="{4F8B8231-D61E-463D-A590-F7A3EE7EC230}" destId="{EA9EA4AE-775A-4A68-AB45-89053980D2F4}" srcOrd="0" destOrd="4" presId="urn:microsoft.com/office/officeart/2009/3/layout/StepUpProcess"/>
    <dgm:cxn modelId="{254E3876-4787-427B-94DE-A668E1D4E710}" type="presOf" srcId="{EB708919-92E1-4ECF-82D1-03812CFE9652}" destId="{EA9EA4AE-775A-4A68-AB45-89053980D2F4}" srcOrd="0" destOrd="0" presId="urn:microsoft.com/office/officeart/2009/3/layout/StepUpProcess"/>
    <dgm:cxn modelId="{F9B89F59-C3A6-47CE-BA2C-07F052B25CE5}" type="presOf" srcId="{C99D4088-75D0-4BBD-AE41-63D5FAA49CB6}" destId="{5F638E76-D9DA-4E32-AEB5-F76B3E24928A}" srcOrd="0" destOrd="3" presId="urn:microsoft.com/office/officeart/2009/3/layout/StepUpProcess"/>
    <dgm:cxn modelId="{CF72E387-D880-4DD7-824B-5385DB341635}" srcId="{EB708919-92E1-4ECF-82D1-03812CFE9652}" destId="{C301E3AF-3A9E-48C3-8116-B5A049BA9F6A}" srcOrd="0" destOrd="0" parTransId="{C8C46175-7615-4C1A-AA94-69B244DC44F4}" sibTransId="{0A6D278D-713F-4875-BFB7-57240B237CF1}"/>
    <dgm:cxn modelId="{36246097-CFFC-4634-B3A0-9AA67580E1BA}" type="presOf" srcId="{0C5C70D2-A358-4BFA-B8FB-55ADD8E6A17D}" destId="{5F638E76-D9DA-4E32-AEB5-F76B3E24928A}" srcOrd="0" destOrd="1" presId="urn:microsoft.com/office/officeart/2009/3/layout/StepUpProcess"/>
    <dgm:cxn modelId="{105B4697-4651-437B-B05A-81E5BCDC7E41}" type="presOf" srcId="{7F567510-2FFB-4929-997E-BE44C87F80CD}" destId="{5F638E76-D9DA-4E32-AEB5-F76B3E24928A}" srcOrd="0" destOrd="2" presId="urn:microsoft.com/office/officeart/2009/3/layout/StepUpProcess"/>
    <dgm:cxn modelId="{F276CA9A-C37B-4B06-8AF6-488397CF2539}" type="presOf" srcId="{61799616-35D6-4912-8CF3-FD6C5178F9AC}" destId="{AF4DD899-1547-424C-80F4-C62BAC8525E2}" srcOrd="0" destOrd="0" presId="urn:microsoft.com/office/officeart/2009/3/layout/StepUpProcess"/>
    <dgm:cxn modelId="{81F2D59A-1095-41F2-A7CB-383060A3F3C8}" srcId="{61799616-35D6-4912-8CF3-FD6C5178F9AC}" destId="{6E26D951-2CE9-47EB-8706-C0148446FADF}" srcOrd="0" destOrd="0" parTransId="{1CBCBA60-3317-42CA-925F-714C7F69A660}" sibTransId="{97158600-1C39-4A89-B92C-F9F3B0A1275E}"/>
    <dgm:cxn modelId="{73FD07AC-BB9F-4151-90E1-23D6DEA5A767}" type="presOf" srcId="{C301E3AF-3A9E-48C3-8116-B5A049BA9F6A}" destId="{EA9EA4AE-775A-4A68-AB45-89053980D2F4}" srcOrd="0" destOrd="1" presId="urn:microsoft.com/office/officeart/2009/3/layout/StepUpProcess"/>
    <dgm:cxn modelId="{D8DF1AB2-6986-4904-9FA4-E327FF0CA4AB}" srcId="{EB708919-92E1-4ECF-82D1-03812CFE9652}" destId="{DF45CAFF-A2D9-48E2-B624-487021A127F0}" srcOrd="1" destOrd="0" parTransId="{7E80F8DA-2342-45E8-A0BD-A784CA026176}" sibTransId="{F9A8CDD0-4800-470C-AB32-95E816EB0DF9}"/>
    <dgm:cxn modelId="{21F3CFBC-3462-4A62-A43A-833B63700D48}" srcId="{EB708919-92E1-4ECF-82D1-03812CFE9652}" destId="{4F8B8231-D61E-463D-A590-F7A3EE7EC230}" srcOrd="3" destOrd="0" parTransId="{0978C1DD-EBE9-4906-AFF5-A5318E1015D4}" sibTransId="{91119F37-F080-483E-A3B1-32272F8AA41E}"/>
    <dgm:cxn modelId="{7A3163DD-4D04-4421-AA49-50FD79D82DC3}" srcId="{6E26D951-2CE9-47EB-8706-C0148446FADF}" destId="{1D0EBE3F-D502-4045-B034-E91D3D7DE3F2}" srcOrd="0" destOrd="0" parTransId="{4FA23FD3-35F9-405F-B8EA-BFA433295DF2}" sibTransId="{CEE06C94-5400-4E3B-A358-DE27D5FB01BD}"/>
    <dgm:cxn modelId="{83D35DE7-F139-4F61-B194-52A0928739D7}" type="presOf" srcId="{95416C41-276C-4E29-9389-D601CCA047D3}" destId="{EA9EA4AE-775A-4A68-AB45-89053980D2F4}" srcOrd="0" destOrd="3" presId="urn:microsoft.com/office/officeart/2009/3/layout/StepUpProcess"/>
    <dgm:cxn modelId="{271AE4EB-2F46-499B-876C-D994C57D4A3B}" type="presOf" srcId="{DF45CAFF-A2D9-48E2-B624-487021A127F0}" destId="{EA9EA4AE-775A-4A68-AB45-89053980D2F4}" srcOrd="0" destOrd="2" presId="urn:microsoft.com/office/officeart/2009/3/layout/StepUpProcess"/>
    <dgm:cxn modelId="{05ABC2EE-7005-4C25-A983-C87081312478}" srcId="{61799616-35D6-4912-8CF3-FD6C5178F9AC}" destId="{69571BF8-931F-400A-9603-3FC3B8DF1FA2}" srcOrd="1" destOrd="0" parTransId="{D7036FB5-69AA-4BF0-8A0E-F7BBDAA5B449}" sibTransId="{611D137F-6FAB-4C9C-A32C-3609B90837D2}"/>
    <dgm:cxn modelId="{528B45F9-CD4B-4F16-BFA1-1A4201AEC9CC}" srcId="{69571BF8-931F-400A-9603-3FC3B8DF1FA2}" destId="{7F567510-2FFB-4929-997E-BE44C87F80CD}" srcOrd="1" destOrd="0" parTransId="{9070A42B-9B78-4B76-A2F7-2225563990A3}" sibTransId="{CB7C621E-4962-4F5B-9350-FBE8A4C03C89}"/>
    <dgm:cxn modelId="{1A8D13FD-C2DC-4182-84E1-89BB400DC333}" srcId="{69571BF8-931F-400A-9603-3FC3B8DF1FA2}" destId="{0C5C70D2-A358-4BFA-B8FB-55ADD8E6A17D}" srcOrd="0" destOrd="0" parTransId="{D21D258A-E494-4EC5-90D4-DF84A12768ED}" sibTransId="{7D6912A1-33F5-4FC8-B228-6D77047FB9C9}"/>
    <dgm:cxn modelId="{3E472DFD-5D99-4F16-89A2-0567C2E3A2D3}" type="presOf" srcId="{69571BF8-931F-400A-9603-3FC3B8DF1FA2}" destId="{5F638E76-D9DA-4E32-AEB5-F76B3E24928A}" srcOrd="0" destOrd="0" presId="urn:microsoft.com/office/officeart/2009/3/layout/StepUpProcess"/>
    <dgm:cxn modelId="{9C0B4A7E-4E27-42AC-BF84-066BBB48EE9C}" type="presParOf" srcId="{AF4DD899-1547-424C-80F4-C62BAC8525E2}" destId="{52F2E938-BFEB-4FB2-B214-46E1457C9321}" srcOrd="0" destOrd="0" presId="urn:microsoft.com/office/officeart/2009/3/layout/StepUpProcess"/>
    <dgm:cxn modelId="{42BCF8D5-CD5B-4C17-B1E3-D2089C58FD79}" type="presParOf" srcId="{52F2E938-BFEB-4FB2-B214-46E1457C9321}" destId="{AFA1F943-DB45-4779-AC6A-C44771FFB799}" srcOrd="0" destOrd="0" presId="urn:microsoft.com/office/officeart/2009/3/layout/StepUpProcess"/>
    <dgm:cxn modelId="{5E3DA26F-A552-4733-B52A-20DB0E78BE02}" type="presParOf" srcId="{52F2E938-BFEB-4FB2-B214-46E1457C9321}" destId="{B5A7B8BD-8149-4A8B-8EDB-7C3322B89900}" srcOrd="1" destOrd="0" presId="urn:microsoft.com/office/officeart/2009/3/layout/StepUpProcess"/>
    <dgm:cxn modelId="{C950807C-F6CF-46AF-810B-523D74F21446}" type="presParOf" srcId="{52F2E938-BFEB-4FB2-B214-46E1457C9321}" destId="{94351D87-A45D-44B8-B832-B3E4730C911D}" srcOrd="2" destOrd="0" presId="urn:microsoft.com/office/officeart/2009/3/layout/StepUpProcess"/>
    <dgm:cxn modelId="{57E24893-7289-497A-93F0-86EA138715F4}" type="presParOf" srcId="{AF4DD899-1547-424C-80F4-C62BAC8525E2}" destId="{E983D260-E24D-4CAA-BA25-306263471437}" srcOrd="1" destOrd="0" presId="urn:microsoft.com/office/officeart/2009/3/layout/StepUpProcess"/>
    <dgm:cxn modelId="{739A3E65-1884-466B-818C-142B096A93A0}" type="presParOf" srcId="{E983D260-E24D-4CAA-BA25-306263471437}" destId="{9BE9DEC5-AC3D-4A11-B244-B3A7DE73C683}" srcOrd="0" destOrd="0" presId="urn:microsoft.com/office/officeart/2009/3/layout/StepUpProcess"/>
    <dgm:cxn modelId="{73EB4090-5DBD-4F4F-82B6-410AC64F75C7}" type="presParOf" srcId="{AF4DD899-1547-424C-80F4-C62BAC8525E2}" destId="{69ACE3E5-724F-42AF-8EEE-9674C06A280E}" srcOrd="2" destOrd="0" presId="urn:microsoft.com/office/officeart/2009/3/layout/StepUpProcess"/>
    <dgm:cxn modelId="{7F811ECF-F1EC-4DFE-B15C-A0DB48809170}" type="presParOf" srcId="{69ACE3E5-724F-42AF-8EEE-9674C06A280E}" destId="{6BAA5B2F-C84B-4595-9008-06B088C9240D}" srcOrd="0" destOrd="0" presId="urn:microsoft.com/office/officeart/2009/3/layout/StepUpProcess"/>
    <dgm:cxn modelId="{6875CB27-79E4-4B03-B58A-32202922B818}" type="presParOf" srcId="{69ACE3E5-724F-42AF-8EEE-9674C06A280E}" destId="{5F638E76-D9DA-4E32-AEB5-F76B3E24928A}" srcOrd="1" destOrd="0" presId="urn:microsoft.com/office/officeart/2009/3/layout/StepUpProcess"/>
    <dgm:cxn modelId="{88721ED8-D704-46AA-A2D7-72D4233910C1}" type="presParOf" srcId="{69ACE3E5-724F-42AF-8EEE-9674C06A280E}" destId="{4C13A0CC-0032-4A50-97DB-F17CF1BA475C}" srcOrd="2" destOrd="0" presId="urn:microsoft.com/office/officeart/2009/3/layout/StepUpProcess"/>
    <dgm:cxn modelId="{CB5FB5CE-973D-45E8-BC47-CE8F90A25920}" type="presParOf" srcId="{AF4DD899-1547-424C-80F4-C62BAC8525E2}" destId="{2F69A03A-3C9E-4BC4-99A2-BED565A0322E}" srcOrd="3" destOrd="0" presId="urn:microsoft.com/office/officeart/2009/3/layout/StepUpProcess"/>
    <dgm:cxn modelId="{9F0100FF-DF07-4367-AEBF-9FB9B8555CE1}" type="presParOf" srcId="{2F69A03A-3C9E-4BC4-99A2-BED565A0322E}" destId="{FDF0895D-8ACB-44E0-AC71-6373349D4651}" srcOrd="0" destOrd="0" presId="urn:microsoft.com/office/officeart/2009/3/layout/StepUpProcess"/>
    <dgm:cxn modelId="{88BC3658-3330-419E-996F-FDC3956B8379}" type="presParOf" srcId="{AF4DD899-1547-424C-80F4-C62BAC8525E2}" destId="{3A14DD2B-112A-4F8F-B0B6-670DA7DA9AB7}" srcOrd="4" destOrd="0" presId="urn:microsoft.com/office/officeart/2009/3/layout/StepUpProcess"/>
    <dgm:cxn modelId="{3D9D9588-2F0D-444E-B433-7C850CA83CBC}" type="presParOf" srcId="{3A14DD2B-112A-4F8F-B0B6-670DA7DA9AB7}" destId="{F0D3623F-A5B8-4EB0-9B9E-A57D3EFE657B}" srcOrd="0" destOrd="0" presId="urn:microsoft.com/office/officeart/2009/3/layout/StepUpProcess"/>
    <dgm:cxn modelId="{B76DEBD4-0AFF-4C1B-B76B-00541F5900F9}" type="presParOf" srcId="{3A14DD2B-112A-4F8F-B0B6-670DA7DA9AB7}" destId="{EA9EA4AE-775A-4A68-AB45-89053980D2F4}"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AE1609-2AF9-45CD-B844-0521BAEC1DAC}" type="doc">
      <dgm:prSet loTypeId="urn:microsoft.com/office/officeart/2005/8/layout/hProcess6" loCatId="process" qsTypeId="urn:microsoft.com/office/officeart/2005/8/quickstyle/simple1" qsCatId="simple" csTypeId="urn:microsoft.com/office/officeart/2005/8/colors/colorful5" csCatId="colorful" phldr="1"/>
      <dgm:spPr/>
      <dgm:t>
        <a:bodyPr/>
        <a:lstStyle/>
        <a:p>
          <a:endParaRPr lang="en-US"/>
        </a:p>
      </dgm:t>
    </dgm:pt>
    <dgm:pt modelId="{435D3930-4B64-4720-B5C9-BD721F16693C}">
      <dgm:prSet phldrT="[Text]"/>
      <dgm:spPr/>
      <dgm:t>
        <a:bodyPr/>
        <a:lstStyle/>
        <a:p>
          <a:r>
            <a:rPr lang="en-US" b="1" dirty="0"/>
            <a:t>Threat Library</a:t>
          </a:r>
        </a:p>
      </dgm:t>
    </dgm:pt>
    <dgm:pt modelId="{41AE4E48-058A-45CD-BB3F-CBC7CF56D08A}" type="parTrans" cxnId="{FCCB1300-F46A-43F6-8E27-C0717400537E}">
      <dgm:prSet/>
      <dgm:spPr/>
      <dgm:t>
        <a:bodyPr/>
        <a:lstStyle/>
        <a:p>
          <a:endParaRPr lang="en-US"/>
        </a:p>
      </dgm:t>
    </dgm:pt>
    <dgm:pt modelId="{7D911D24-C3F6-415F-9B2A-B54324356DEE}" type="sibTrans" cxnId="{FCCB1300-F46A-43F6-8E27-C0717400537E}">
      <dgm:prSet/>
      <dgm:spPr/>
      <dgm:t>
        <a:bodyPr/>
        <a:lstStyle/>
        <a:p>
          <a:endParaRPr lang="en-US"/>
        </a:p>
      </dgm:t>
    </dgm:pt>
    <dgm:pt modelId="{3F9A27CE-3644-4CE1-8059-31BBC9293E00}">
      <dgm:prSet phldrT="[Text]"/>
      <dgm:spPr/>
      <dgm:t>
        <a:bodyPr/>
        <a:lstStyle/>
        <a:p>
          <a:r>
            <a:rPr lang="en-US" dirty="0"/>
            <a:t>Sabotage</a:t>
          </a:r>
        </a:p>
      </dgm:t>
    </dgm:pt>
    <dgm:pt modelId="{3DA89941-7EA2-444D-A2F1-AE0E6234A6D4}" type="parTrans" cxnId="{E24190D3-9DA9-4918-87A7-092B39BC4007}">
      <dgm:prSet/>
      <dgm:spPr/>
      <dgm:t>
        <a:bodyPr/>
        <a:lstStyle/>
        <a:p>
          <a:endParaRPr lang="en-US"/>
        </a:p>
      </dgm:t>
    </dgm:pt>
    <dgm:pt modelId="{20047E25-207B-4FA5-89D6-4A0BAEB91DB8}" type="sibTrans" cxnId="{E24190D3-9DA9-4918-87A7-092B39BC4007}">
      <dgm:prSet/>
      <dgm:spPr/>
      <dgm:t>
        <a:bodyPr/>
        <a:lstStyle/>
        <a:p>
          <a:endParaRPr lang="en-US"/>
        </a:p>
      </dgm:t>
    </dgm:pt>
    <dgm:pt modelId="{60EB6A69-07BA-4494-BC1C-7089DA02C5B2}">
      <dgm:prSet phldrT="[Text]"/>
      <dgm:spPr/>
      <dgm:t>
        <a:bodyPr/>
        <a:lstStyle/>
        <a:p>
          <a:r>
            <a:rPr lang="en-US" dirty="0"/>
            <a:t>Steal</a:t>
          </a:r>
        </a:p>
      </dgm:t>
    </dgm:pt>
    <dgm:pt modelId="{A249F7E2-76CC-4403-81E0-11E64CD80B8E}" type="parTrans" cxnId="{841BB8DF-5BFA-4A7A-B4F9-43E62B162F10}">
      <dgm:prSet/>
      <dgm:spPr/>
      <dgm:t>
        <a:bodyPr/>
        <a:lstStyle/>
        <a:p>
          <a:endParaRPr lang="en-US"/>
        </a:p>
      </dgm:t>
    </dgm:pt>
    <dgm:pt modelId="{91E66708-FD54-42A3-8280-D10F6A8028CF}" type="sibTrans" cxnId="{841BB8DF-5BFA-4A7A-B4F9-43E62B162F10}">
      <dgm:prSet/>
      <dgm:spPr/>
      <dgm:t>
        <a:bodyPr/>
        <a:lstStyle/>
        <a:p>
          <a:endParaRPr lang="en-US"/>
        </a:p>
      </dgm:t>
    </dgm:pt>
    <dgm:pt modelId="{06F80CB4-244E-4F00-9FAE-317A5C7E41D6}">
      <dgm:prSet phldrT="[Text]"/>
      <dgm:spPr/>
      <dgm:t>
        <a:bodyPr/>
        <a:lstStyle/>
        <a:p>
          <a:r>
            <a:rPr lang="en-US" b="1" dirty="0"/>
            <a:t>Attack Surface</a:t>
          </a:r>
        </a:p>
      </dgm:t>
    </dgm:pt>
    <dgm:pt modelId="{9048DB49-E328-4FEC-AF54-27B768854DBB}" type="parTrans" cxnId="{2FCC8F02-C507-4D45-92CE-7121DAFEFFA4}">
      <dgm:prSet/>
      <dgm:spPr/>
      <dgm:t>
        <a:bodyPr/>
        <a:lstStyle/>
        <a:p>
          <a:endParaRPr lang="en-US"/>
        </a:p>
      </dgm:t>
    </dgm:pt>
    <dgm:pt modelId="{DBFFA0D6-CF24-44DE-9A0B-89A5A0EF730D}" type="sibTrans" cxnId="{2FCC8F02-C507-4D45-92CE-7121DAFEFFA4}">
      <dgm:prSet/>
      <dgm:spPr/>
      <dgm:t>
        <a:bodyPr/>
        <a:lstStyle/>
        <a:p>
          <a:endParaRPr lang="en-US"/>
        </a:p>
      </dgm:t>
    </dgm:pt>
    <dgm:pt modelId="{249FE46F-770D-4661-8B9A-40DAECA117FA}">
      <dgm:prSet phldrT="[Text]"/>
      <dgm:spPr/>
      <dgm:t>
        <a:bodyPr/>
        <a:lstStyle/>
        <a:p>
          <a:r>
            <a:rPr lang="en-US" dirty="0"/>
            <a:t>Azure AD</a:t>
          </a:r>
        </a:p>
      </dgm:t>
    </dgm:pt>
    <dgm:pt modelId="{7FF0041A-0FE5-4A02-8AD3-AE7BFAF6ED0B}" type="parTrans" cxnId="{09798A7E-D7F4-4E0A-82C3-6E0F0C30C8DA}">
      <dgm:prSet/>
      <dgm:spPr/>
      <dgm:t>
        <a:bodyPr/>
        <a:lstStyle/>
        <a:p>
          <a:endParaRPr lang="en-US"/>
        </a:p>
      </dgm:t>
    </dgm:pt>
    <dgm:pt modelId="{8A7CF32D-427D-44B1-90E2-BBAF71413C55}" type="sibTrans" cxnId="{09798A7E-D7F4-4E0A-82C3-6E0F0C30C8DA}">
      <dgm:prSet/>
      <dgm:spPr/>
      <dgm:t>
        <a:bodyPr/>
        <a:lstStyle/>
        <a:p>
          <a:endParaRPr lang="en-US"/>
        </a:p>
      </dgm:t>
    </dgm:pt>
    <dgm:pt modelId="{F87CE475-8944-40BD-9768-153E742EECFB}">
      <dgm:prSet phldrT="[Text]"/>
      <dgm:spPr/>
      <dgm:t>
        <a:bodyPr/>
        <a:lstStyle/>
        <a:p>
          <a:r>
            <a:rPr lang="en-US" dirty="0"/>
            <a:t>Auth Panel</a:t>
          </a:r>
        </a:p>
      </dgm:t>
    </dgm:pt>
    <dgm:pt modelId="{C8D8041B-0891-45BF-8A47-307D4852A81E}" type="parTrans" cxnId="{8C3C4795-1A4C-431C-9B32-5817DC968FC8}">
      <dgm:prSet/>
      <dgm:spPr/>
      <dgm:t>
        <a:bodyPr/>
        <a:lstStyle/>
        <a:p>
          <a:endParaRPr lang="en-US"/>
        </a:p>
      </dgm:t>
    </dgm:pt>
    <dgm:pt modelId="{DA2C4C1D-E5F0-4F6F-ABBB-85A79D6DBC58}" type="sibTrans" cxnId="{8C3C4795-1A4C-431C-9B32-5817DC968FC8}">
      <dgm:prSet/>
      <dgm:spPr/>
      <dgm:t>
        <a:bodyPr/>
        <a:lstStyle/>
        <a:p>
          <a:endParaRPr lang="en-US"/>
        </a:p>
      </dgm:t>
    </dgm:pt>
    <dgm:pt modelId="{A8D77300-81A3-4FF9-9940-CBD6296192B8}">
      <dgm:prSet phldrT="[Text]"/>
      <dgm:spPr/>
      <dgm:t>
        <a:bodyPr/>
        <a:lstStyle/>
        <a:p>
          <a:r>
            <a:rPr lang="en-US" b="1" dirty="0"/>
            <a:t>Attack Patterns</a:t>
          </a:r>
        </a:p>
      </dgm:t>
    </dgm:pt>
    <dgm:pt modelId="{8CF212E1-D230-4DA8-8EEC-76E545B5180B}" type="parTrans" cxnId="{03646838-C63C-4E43-89B8-A2B24A3E7A7C}">
      <dgm:prSet/>
      <dgm:spPr/>
      <dgm:t>
        <a:bodyPr/>
        <a:lstStyle/>
        <a:p>
          <a:endParaRPr lang="en-US"/>
        </a:p>
      </dgm:t>
    </dgm:pt>
    <dgm:pt modelId="{FF179375-EAD0-494C-B316-90B56BD03903}" type="sibTrans" cxnId="{03646838-C63C-4E43-89B8-A2B24A3E7A7C}">
      <dgm:prSet/>
      <dgm:spPr/>
      <dgm:t>
        <a:bodyPr/>
        <a:lstStyle/>
        <a:p>
          <a:endParaRPr lang="en-US"/>
        </a:p>
      </dgm:t>
    </dgm:pt>
    <dgm:pt modelId="{4FC633AC-A65B-455B-8503-A119FF43A52A}">
      <dgm:prSet phldrT="[Text]"/>
      <dgm:spPr/>
      <dgm:t>
        <a:bodyPr/>
        <a:lstStyle/>
        <a:p>
          <a:r>
            <a:rPr lang="en-US" dirty="0"/>
            <a:t>Auth Bypass</a:t>
          </a:r>
        </a:p>
      </dgm:t>
    </dgm:pt>
    <dgm:pt modelId="{2FD555CF-8A7B-4669-B11B-92B462CCB823}" type="parTrans" cxnId="{89E769E2-6FC7-43A6-B398-E5EA3A43895E}">
      <dgm:prSet/>
      <dgm:spPr/>
      <dgm:t>
        <a:bodyPr/>
        <a:lstStyle/>
        <a:p>
          <a:endParaRPr lang="en-US"/>
        </a:p>
      </dgm:t>
    </dgm:pt>
    <dgm:pt modelId="{28B6A64F-D6F6-46F1-AB16-75D9AB2610FA}" type="sibTrans" cxnId="{89E769E2-6FC7-43A6-B398-E5EA3A43895E}">
      <dgm:prSet/>
      <dgm:spPr/>
      <dgm:t>
        <a:bodyPr/>
        <a:lstStyle/>
        <a:p>
          <a:endParaRPr lang="en-US"/>
        </a:p>
      </dgm:t>
    </dgm:pt>
    <dgm:pt modelId="{B44F41D1-6BD6-4C06-992A-827B6A394321}">
      <dgm:prSet phldrT="[Text]"/>
      <dgm:spPr/>
      <dgm:t>
        <a:bodyPr/>
        <a:lstStyle/>
        <a:p>
          <a:r>
            <a:rPr lang="en-US" dirty="0"/>
            <a:t>Social Eng</a:t>
          </a:r>
        </a:p>
      </dgm:t>
    </dgm:pt>
    <dgm:pt modelId="{EA8B90A8-201A-470E-B313-52C9A3C064DB}" type="parTrans" cxnId="{3368B389-0706-4CDB-BDDF-FD3ACCF70D69}">
      <dgm:prSet/>
      <dgm:spPr/>
      <dgm:t>
        <a:bodyPr/>
        <a:lstStyle/>
        <a:p>
          <a:endParaRPr lang="en-US"/>
        </a:p>
      </dgm:t>
    </dgm:pt>
    <dgm:pt modelId="{C4A4146D-4337-4381-8A9B-C906397E3F4C}" type="sibTrans" cxnId="{3368B389-0706-4CDB-BDDF-FD3ACCF70D69}">
      <dgm:prSet/>
      <dgm:spPr/>
      <dgm:t>
        <a:bodyPr/>
        <a:lstStyle/>
        <a:p>
          <a:endParaRPr lang="en-US"/>
        </a:p>
      </dgm:t>
    </dgm:pt>
    <dgm:pt modelId="{2A985C06-053C-498D-8DF6-212F27B4057C}">
      <dgm:prSet phldrT="[Text]"/>
      <dgm:spPr/>
      <dgm:t>
        <a:bodyPr/>
        <a:lstStyle/>
        <a:p>
          <a:r>
            <a:rPr lang="en-US" b="1" dirty="0"/>
            <a:t>Vulnerable Assets</a:t>
          </a:r>
        </a:p>
      </dgm:t>
    </dgm:pt>
    <dgm:pt modelId="{8B6343D4-C1E5-4D87-99DF-73C89B4309C2}" type="parTrans" cxnId="{E00C1CF8-184B-4AB2-9AC6-E4C073570AD3}">
      <dgm:prSet/>
      <dgm:spPr/>
      <dgm:t>
        <a:bodyPr/>
        <a:lstStyle/>
        <a:p>
          <a:endParaRPr lang="en-US"/>
        </a:p>
      </dgm:t>
    </dgm:pt>
    <dgm:pt modelId="{123058E2-8942-4237-BCD5-290EA2F052A3}" type="sibTrans" cxnId="{E00C1CF8-184B-4AB2-9AC6-E4C073570AD3}">
      <dgm:prSet/>
      <dgm:spPr/>
      <dgm:t>
        <a:bodyPr/>
        <a:lstStyle/>
        <a:p>
          <a:endParaRPr lang="en-US"/>
        </a:p>
      </dgm:t>
    </dgm:pt>
    <dgm:pt modelId="{A6CC7879-0EF6-44C7-BCF1-1BB6BB1F16B9}">
      <dgm:prSet phldrT="[Text]"/>
      <dgm:spPr/>
      <dgm:t>
        <a:bodyPr/>
        <a:lstStyle/>
        <a:p>
          <a:r>
            <a:rPr lang="en-US" dirty="0"/>
            <a:t>Extortion</a:t>
          </a:r>
        </a:p>
      </dgm:t>
    </dgm:pt>
    <dgm:pt modelId="{26310DE8-8E24-4DD5-83FF-2BDF260478ED}" type="parTrans" cxnId="{5410D274-AC24-4E6D-885D-7AE628522F71}">
      <dgm:prSet/>
      <dgm:spPr/>
      <dgm:t>
        <a:bodyPr/>
        <a:lstStyle/>
        <a:p>
          <a:endParaRPr lang="en-US"/>
        </a:p>
      </dgm:t>
    </dgm:pt>
    <dgm:pt modelId="{5D6E2FE9-EEB8-456F-A041-F51011B86870}" type="sibTrans" cxnId="{5410D274-AC24-4E6D-885D-7AE628522F71}">
      <dgm:prSet/>
      <dgm:spPr/>
      <dgm:t>
        <a:bodyPr/>
        <a:lstStyle/>
        <a:p>
          <a:endParaRPr lang="en-US"/>
        </a:p>
      </dgm:t>
    </dgm:pt>
    <dgm:pt modelId="{6BA3E624-591D-4050-9E08-0D516E920F90}">
      <dgm:prSet phldrT="[Text]"/>
      <dgm:spPr/>
      <dgm:t>
        <a:bodyPr/>
        <a:lstStyle/>
        <a:p>
          <a:r>
            <a:rPr lang="en-US" dirty="0"/>
            <a:t>Web API</a:t>
          </a:r>
        </a:p>
      </dgm:t>
    </dgm:pt>
    <dgm:pt modelId="{160EC128-6634-44CC-A4A4-D79DEF316099}" type="parTrans" cxnId="{841605B6-F2E4-4FC5-9DEE-0C76F15BFE14}">
      <dgm:prSet/>
      <dgm:spPr/>
      <dgm:t>
        <a:bodyPr/>
        <a:lstStyle/>
        <a:p>
          <a:endParaRPr lang="en-US"/>
        </a:p>
      </dgm:t>
    </dgm:pt>
    <dgm:pt modelId="{DA51D9A4-59D7-43A4-8006-2E0165602FF4}" type="sibTrans" cxnId="{841605B6-F2E4-4FC5-9DEE-0C76F15BFE14}">
      <dgm:prSet/>
      <dgm:spPr/>
      <dgm:t>
        <a:bodyPr/>
        <a:lstStyle/>
        <a:p>
          <a:endParaRPr lang="en-US"/>
        </a:p>
      </dgm:t>
    </dgm:pt>
    <dgm:pt modelId="{CA879C26-9F55-49C8-BD07-8839A602CDB0}">
      <dgm:prSet phldrT="[Text]"/>
      <dgm:spPr/>
      <dgm:t>
        <a:bodyPr/>
        <a:lstStyle/>
        <a:p>
          <a:r>
            <a:rPr lang="en-US" dirty="0"/>
            <a:t>Injection </a:t>
          </a:r>
        </a:p>
      </dgm:t>
    </dgm:pt>
    <dgm:pt modelId="{C21B58DA-FE96-42E8-84D3-57C03D2617D4}" type="parTrans" cxnId="{926BB282-15E9-4D8C-B975-DF36BE56A089}">
      <dgm:prSet/>
      <dgm:spPr/>
      <dgm:t>
        <a:bodyPr/>
        <a:lstStyle/>
        <a:p>
          <a:endParaRPr lang="en-US"/>
        </a:p>
      </dgm:t>
    </dgm:pt>
    <dgm:pt modelId="{5C6E3625-C2C7-4648-9EC4-97789B66442F}" type="sibTrans" cxnId="{926BB282-15E9-4D8C-B975-DF36BE56A089}">
      <dgm:prSet/>
      <dgm:spPr/>
      <dgm:t>
        <a:bodyPr/>
        <a:lstStyle/>
        <a:p>
          <a:endParaRPr lang="en-US"/>
        </a:p>
      </dgm:t>
    </dgm:pt>
    <dgm:pt modelId="{03829B22-C0B3-476E-A741-6BEB5F2DA0B5}">
      <dgm:prSet phldrT="[Text]"/>
      <dgm:spPr/>
      <dgm:t>
        <a:bodyPr/>
        <a:lstStyle/>
        <a:p>
          <a:r>
            <a:rPr lang="en-US" dirty="0"/>
            <a:t>Web Server</a:t>
          </a:r>
        </a:p>
      </dgm:t>
    </dgm:pt>
    <dgm:pt modelId="{9889A576-5D75-40A8-9C5C-36F852E03044}" type="parTrans" cxnId="{4661D5E1-5D92-4CD2-9A6D-A7E535511474}">
      <dgm:prSet/>
      <dgm:spPr/>
      <dgm:t>
        <a:bodyPr/>
        <a:lstStyle/>
        <a:p>
          <a:endParaRPr lang="en-US"/>
        </a:p>
      </dgm:t>
    </dgm:pt>
    <dgm:pt modelId="{94EA161A-033F-45EC-8B36-E66D8FDB73D7}" type="sibTrans" cxnId="{4661D5E1-5D92-4CD2-9A6D-A7E535511474}">
      <dgm:prSet/>
      <dgm:spPr/>
      <dgm:t>
        <a:bodyPr/>
        <a:lstStyle/>
        <a:p>
          <a:endParaRPr lang="en-US"/>
        </a:p>
      </dgm:t>
    </dgm:pt>
    <dgm:pt modelId="{D59A2480-EC7E-4C50-A2CD-3945F4D17FC9}">
      <dgm:prSet phldrT="[Text]"/>
      <dgm:spPr/>
      <dgm:t>
        <a:bodyPr/>
        <a:lstStyle/>
        <a:p>
          <a:r>
            <a:rPr lang="en-US" dirty="0"/>
            <a:t>Web App</a:t>
          </a:r>
        </a:p>
      </dgm:t>
    </dgm:pt>
    <dgm:pt modelId="{F63836BE-0AEF-4419-A2C1-4D273869338C}" type="parTrans" cxnId="{5DCD7095-EC64-407D-B311-244AA0F13859}">
      <dgm:prSet/>
      <dgm:spPr/>
      <dgm:t>
        <a:bodyPr/>
        <a:lstStyle/>
        <a:p>
          <a:endParaRPr lang="en-US"/>
        </a:p>
      </dgm:t>
    </dgm:pt>
    <dgm:pt modelId="{89FCEBED-BAF2-4ED7-8E7A-DC1D7B590157}" type="sibTrans" cxnId="{5DCD7095-EC64-407D-B311-244AA0F13859}">
      <dgm:prSet/>
      <dgm:spPr/>
      <dgm:t>
        <a:bodyPr/>
        <a:lstStyle/>
        <a:p>
          <a:endParaRPr lang="en-US"/>
        </a:p>
      </dgm:t>
    </dgm:pt>
    <dgm:pt modelId="{970691FE-DB61-4B17-A2A3-57263C86B21D}">
      <dgm:prSet phldrT="[Text]"/>
      <dgm:spPr/>
      <dgm:t>
        <a:bodyPr/>
        <a:lstStyle/>
        <a:p>
          <a:r>
            <a:rPr lang="en-US" dirty="0"/>
            <a:t>Human</a:t>
          </a:r>
        </a:p>
      </dgm:t>
    </dgm:pt>
    <dgm:pt modelId="{A453985C-DDF4-4D6E-AC3D-9172D586AE22}" type="parTrans" cxnId="{E11327D3-195C-4881-A7E9-5ED8A0CE51E0}">
      <dgm:prSet/>
      <dgm:spPr/>
      <dgm:t>
        <a:bodyPr/>
        <a:lstStyle/>
        <a:p>
          <a:endParaRPr lang="en-US"/>
        </a:p>
      </dgm:t>
    </dgm:pt>
    <dgm:pt modelId="{54A78E4E-D5BC-4834-A324-8107A21B9392}" type="sibTrans" cxnId="{E11327D3-195C-4881-A7E9-5ED8A0CE51E0}">
      <dgm:prSet/>
      <dgm:spPr/>
      <dgm:t>
        <a:bodyPr/>
        <a:lstStyle/>
        <a:p>
          <a:endParaRPr lang="en-US"/>
        </a:p>
      </dgm:t>
    </dgm:pt>
    <dgm:pt modelId="{0DE14169-2435-4599-AE31-B7E9CABF43BC}" type="pres">
      <dgm:prSet presAssocID="{F9AE1609-2AF9-45CD-B844-0521BAEC1DAC}" presName="theList" presStyleCnt="0">
        <dgm:presLayoutVars>
          <dgm:dir/>
          <dgm:animLvl val="lvl"/>
          <dgm:resizeHandles val="exact"/>
        </dgm:presLayoutVars>
      </dgm:prSet>
      <dgm:spPr/>
    </dgm:pt>
    <dgm:pt modelId="{BAECFF6B-6355-44CC-AC58-F465629A776D}" type="pres">
      <dgm:prSet presAssocID="{435D3930-4B64-4720-B5C9-BD721F16693C}" presName="compNode" presStyleCnt="0"/>
      <dgm:spPr/>
    </dgm:pt>
    <dgm:pt modelId="{041F3D5B-FFCB-4AE9-8B8F-BA258EAB8C40}" type="pres">
      <dgm:prSet presAssocID="{435D3930-4B64-4720-B5C9-BD721F16693C}" presName="noGeometry" presStyleCnt="0"/>
      <dgm:spPr/>
    </dgm:pt>
    <dgm:pt modelId="{1F34A7C7-0D29-410E-9884-6719D02E12F0}" type="pres">
      <dgm:prSet presAssocID="{435D3930-4B64-4720-B5C9-BD721F16693C}" presName="childTextVisible" presStyleLbl="bgAccFollowNode1" presStyleIdx="0" presStyleCnt="4">
        <dgm:presLayoutVars>
          <dgm:bulletEnabled val="1"/>
        </dgm:presLayoutVars>
      </dgm:prSet>
      <dgm:spPr/>
    </dgm:pt>
    <dgm:pt modelId="{C5158EB8-7933-4092-B61B-9DD947DFEB5D}" type="pres">
      <dgm:prSet presAssocID="{435D3930-4B64-4720-B5C9-BD721F16693C}" presName="childTextHidden" presStyleLbl="bgAccFollowNode1" presStyleIdx="0" presStyleCnt="4"/>
      <dgm:spPr/>
    </dgm:pt>
    <dgm:pt modelId="{C976BB4B-7DD6-4697-816A-44F6A7C00085}" type="pres">
      <dgm:prSet presAssocID="{435D3930-4B64-4720-B5C9-BD721F16693C}" presName="parentText" presStyleLbl="node1" presStyleIdx="0" presStyleCnt="4">
        <dgm:presLayoutVars>
          <dgm:chMax val="1"/>
          <dgm:bulletEnabled val="1"/>
        </dgm:presLayoutVars>
      </dgm:prSet>
      <dgm:spPr/>
    </dgm:pt>
    <dgm:pt modelId="{D2D80494-18A9-4F49-BDA6-EB729F76B6ED}" type="pres">
      <dgm:prSet presAssocID="{435D3930-4B64-4720-B5C9-BD721F16693C}" presName="aSpace" presStyleCnt="0"/>
      <dgm:spPr/>
    </dgm:pt>
    <dgm:pt modelId="{F4863795-31B3-4557-B883-EE8C1E2E9EFE}" type="pres">
      <dgm:prSet presAssocID="{06F80CB4-244E-4F00-9FAE-317A5C7E41D6}" presName="compNode" presStyleCnt="0"/>
      <dgm:spPr/>
    </dgm:pt>
    <dgm:pt modelId="{4C411606-6876-445A-81A0-A96F8F62BBE5}" type="pres">
      <dgm:prSet presAssocID="{06F80CB4-244E-4F00-9FAE-317A5C7E41D6}" presName="noGeometry" presStyleCnt="0"/>
      <dgm:spPr/>
    </dgm:pt>
    <dgm:pt modelId="{4A5F3C00-DD88-4319-B0EC-0E7C9124D217}" type="pres">
      <dgm:prSet presAssocID="{06F80CB4-244E-4F00-9FAE-317A5C7E41D6}" presName="childTextVisible" presStyleLbl="bgAccFollowNode1" presStyleIdx="1" presStyleCnt="4">
        <dgm:presLayoutVars>
          <dgm:bulletEnabled val="1"/>
        </dgm:presLayoutVars>
      </dgm:prSet>
      <dgm:spPr/>
    </dgm:pt>
    <dgm:pt modelId="{958DDBBA-AAD7-4221-A21E-2B97F51B0164}" type="pres">
      <dgm:prSet presAssocID="{06F80CB4-244E-4F00-9FAE-317A5C7E41D6}" presName="childTextHidden" presStyleLbl="bgAccFollowNode1" presStyleIdx="1" presStyleCnt="4"/>
      <dgm:spPr/>
    </dgm:pt>
    <dgm:pt modelId="{4FD758D9-7391-40BF-BF78-74208BE97638}" type="pres">
      <dgm:prSet presAssocID="{06F80CB4-244E-4F00-9FAE-317A5C7E41D6}" presName="parentText" presStyleLbl="node1" presStyleIdx="1" presStyleCnt="4">
        <dgm:presLayoutVars>
          <dgm:chMax val="1"/>
          <dgm:bulletEnabled val="1"/>
        </dgm:presLayoutVars>
      </dgm:prSet>
      <dgm:spPr/>
    </dgm:pt>
    <dgm:pt modelId="{C00096BF-6F94-4E23-8136-A636AF7B568A}" type="pres">
      <dgm:prSet presAssocID="{06F80CB4-244E-4F00-9FAE-317A5C7E41D6}" presName="aSpace" presStyleCnt="0"/>
      <dgm:spPr/>
    </dgm:pt>
    <dgm:pt modelId="{8D56C420-437F-48CC-8816-B43B00D665B6}" type="pres">
      <dgm:prSet presAssocID="{A8D77300-81A3-4FF9-9940-CBD6296192B8}" presName="compNode" presStyleCnt="0"/>
      <dgm:spPr/>
    </dgm:pt>
    <dgm:pt modelId="{2218E03F-456D-46DC-9567-FD781387D250}" type="pres">
      <dgm:prSet presAssocID="{A8D77300-81A3-4FF9-9940-CBD6296192B8}" presName="noGeometry" presStyleCnt="0"/>
      <dgm:spPr/>
    </dgm:pt>
    <dgm:pt modelId="{3A06EDA6-3E5D-494D-8FC3-98F8A620AAEF}" type="pres">
      <dgm:prSet presAssocID="{A8D77300-81A3-4FF9-9940-CBD6296192B8}" presName="childTextVisible" presStyleLbl="bgAccFollowNode1" presStyleIdx="2" presStyleCnt="4">
        <dgm:presLayoutVars>
          <dgm:bulletEnabled val="1"/>
        </dgm:presLayoutVars>
      </dgm:prSet>
      <dgm:spPr/>
    </dgm:pt>
    <dgm:pt modelId="{04E87367-051E-4D92-8346-D35C3524D264}" type="pres">
      <dgm:prSet presAssocID="{A8D77300-81A3-4FF9-9940-CBD6296192B8}" presName="childTextHidden" presStyleLbl="bgAccFollowNode1" presStyleIdx="2" presStyleCnt="4"/>
      <dgm:spPr/>
    </dgm:pt>
    <dgm:pt modelId="{7156C654-49E1-47E5-84A0-477A015BF7F4}" type="pres">
      <dgm:prSet presAssocID="{A8D77300-81A3-4FF9-9940-CBD6296192B8}" presName="parentText" presStyleLbl="node1" presStyleIdx="2" presStyleCnt="4">
        <dgm:presLayoutVars>
          <dgm:chMax val="1"/>
          <dgm:bulletEnabled val="1"/>
        </dgm:presLayoutVars>
      </dgm:prSet>
      <dgm:spPr/>
    </dgm:pt>
    <dgm:pt modelId="{ADB9BD09-0E08-49EA-8923-711C11EE6E73}" type="pres">
      <dgm:prSet presAssocID="{A8D77300-81A3-4FF9-9940-CBD6296192B8}" presName="aSpace" presStyleCnt="0"/>
      <dgm:spPr/>
    </dgm:pt>
    <dgm:pt modelId="{FBA1F46B-8C4F-446C-935A-C8F7E90921EB}" type="pres">
      <dgm:prSet presAssocID="{2A985C06-053C-498D-8DF6-212F27B4057C}" presName="compNode" presStyleCnt="0"/>
      <dgm:spPr/>
    </dgm:pt>
    <dgm:pt modelId="{0BD2D15C-D3CD-43A0-9A32-10B76B37D5A9}" type="pres">
      <dgm:prSet presAssocID="{2A985C06-053C-498D-8DF6-212F27B4057C}" presName="noGeometry" presStyleCnt="0"/>
      <dgm:spPr/>
    </dgm:pt>
    <dgm:pt modelId="{C0E83259-AE03-41D3-AA04-29260F1E39AD}" type="pres">
      <dgm:prSet presAssocID="{2A985C06-053C-498D-8DF6-212F27B4057C}" presName="childTextVisible" presStyleLbl="bgAccFollowNode1" presStyleIdx="3" presStyleCnt="4">
        <dgm:presLayoutVars>
          <dgm:bulletEnabled val="1"/>
        </dgm:presLayoutVars>
      </dgm:prSet>
      <dgm:spPr/>
    </dgm:pt>
    <dgm:pt modelId="{1D501C11-B89A-4F02-B209-BF2A9D72C7B5}" type="pres">
      <dgm:prSet presAssocID="{2A985C06-053C-498D-8DF6-212F27B4057C}" presName="childTextHidden" presStyleLbl="bgAccFollowNode1" presStyleIdx="3" presStyleCnt="4"/>
      <dgm:spPr/>
    </dgm:pt>
    <dgm:pt modelId="{3DE7A5DB-C74B-4914-92FF-511BF290F564}" type="pres">
      <dgm:prSet presAssocID="{2A985C06-053C-498D-8DF6-212F27B4057C}" presName="parentText" presStyleLbl="node1" presStyleIdx="3" presStyleCnt="4">
        <dgm:presLayoutVars>
          <dgm:chMax val="1"/>
          <dgm:bulletEnabled val="1"/>
        </dgm:presLayoutVars>
      </dgm:prSet>
      <dgm:spPr/>
    </dgm:pt>
  </dgm:ptLst>
  <dgm:cxnLst>
    <dgm:cxn modelId="{FCCB1300-F46A-43F6-8E27-C0717400537E}" srcId="{F9AE1609-2AF9-45CD-B844-0521BAEC1DAC}" destId="{435D3930-4B64-4720-B5C9-BD721F16693C}" srcOrd="0" destOrd="0" parTransId="{41AE4E48-058A-45CD-BB3F-CBC7CF56D08A}" sibTransId="{7D911D24-C3F6-415F-9B2A-B54324356DEE}"/>
    <dgm:cxn modelId="{2FCC8F02-C507-4D45-92CE-7121DAFEFFA4}" srcId="{F9AE1609-2AF9-45CD-B844-0521BAEC1DAC}" destId="{06F80CB4-244E-4F00-9FAE-317A5C7E41D6}" srcOrd="1" destOrd="0" parTransId="{9048DB49-E328-4FEC-AF54-27B768854DBB}" sibTransId="{DBFFA0D6-CF24-44DE-9A0B-89A5A0EF730D}"/>
    <dgm:cxn modelId="{DC127205-65F1-4E9D-909A-9FB519891DF4}" type="presOf" srcId="{CA879C26-9F55-49C8-BD07-8839A602CDB0}" destId="{04E87367-051E-4D92-8346-D35C3524D264}" srcOrd="1" destOrd="2" presId="urn:microsoft.com/office/officeart/2005/8/layout/hProcess6"/>
    <dgm:cxn modelId="{1FCAB50D-A32E-40DD-9932-5364A9E43DD1}" type="presOf" srcId="{B44F41D1-6BD6-4C06-992A-827B6A394321}" destId="{04E87367-051E-4D92-8346-D35C3524D264}" srcOrd="1" destOrd="1" presId="urn:microsoft.com/office/officeart/2005/8/layout/hProcess6"/>
    <dgm:cxn modelId="{51CC2B1B-1C14-4930-9C67-D3A71216AC49}" type="presOf" srcId="{CA879C26-9F55-49C8-BD07-8839A602CDB0}" destId="{3A06EDA6-3E5D-494D-8FC3-98F8A620AAEF}" srcOrd="0" destOrd="2" presId="urn:microsoft.com/office/officeart/2005/8/layout/hProcess6"/>
    <dgm:cxn modelId="{E5A0AF36-BC0A-42C9-A7D0-A78601C6B7EC}" type="presOf" srcId="{970691FE-DB61-4B17-A2A3-57263C86B21D}" destId="{C0E83259-AE03-41D3-AA04-29260F1E39AD}" srcOrd="0" destOrd="2" presId="urn:microsoft.com/office/officeart/2005/8/layout/hProcess6"/>
    <dgm:cxn modelId="{03646838-C63C-4E43-89B8-A2B24A3E7A7C}" srcId="{F9AE1609-2AF9-45CD-B844-0521BAEC1DAC}" destId="{A8D77300-81A3-4FF9-9940-CBD6296192B8}" srcOrd="2" destOrd="0" parTransId="{8CF212E1-D230-4DA8-8EEC-76E545B5180B}" sibTransId="{FF179375-EAD0-494C-B316-90B56BD03903}"/>
    <dgm:cxn modelId="{27D18738-4DB8-4882-B22D-12B4E0CCEE62}" type="presOf" srcId="{60EB6A69-07BA-4494-BC1C-7089DA02C5B2}" destId="{C5158EB8-7933-4092-B61B-9DD947DFEB5D}" srcOrd="1" destOrd="1" presId="urn:microsoft.com/office/officeart/2005/8/layout/hProcess6"/>
    <dgm:cxn modelId="{BD0C593A-A1E6-4AEB-A84E-725C871536AF}" type="presOf" srcId="{A6CC7879-0EF6-44C7-BCF1-1BB6BB1F16B9}" destId="{1F34A7C7-0D29-410E-9884-6719D02E12F0}" srcOrd="0" destOrd="2" presId="urn:microsoft.com/office/officeart/2005/8/layout/hProcess6"/>
    <dgm:cxn modelId="{E517F03B-CE00-48EE-847F-7C70034E284C}" type="presOf" srcId="{03829B22-C0B3-476E-A741-6BEB5F2DA0B5}" destId="{C0E83259-AE03-41D3-AA04-29260F1E39AD}" srcOrd="0" destOrd="0" presId="urn:microsoft.com/office/officeart/2005/8/layout/hProcess6"/>
    <dgm:cxn modelId="{7E0F293C-5406-4AE2-A696-06C14EE44FCE}" type="presOf" srcId="{A8D77300-81A3-4FF9-9940-CBD6296192B8}" destId="{7156C654-49E1-47E5-84A0-477A015BF7F4}" srcOrd="0" destOrd="0" presId="urn:microsoft.com/office/officeart/2005/8/layout/hProcess6"/>
    <dgm:cxn modelId="{174E1E3F-87B8-49D7-9823-B57A6AAA2F81}" type="presOf" srcId="{D59A2480-EC7E-4C50-A2CD-3945F4D17FC9}" destId="{C0E83259-AE03-41D3-AA04-29260F1E39AD}" srcOrd="0" destOrd="1" presId="urn:microsoft.com/office/officeart/2005/8/layout/hProcess6"/>
    <dgm:cxn modelId="{E6A4B45C-00F6-4EEC-A10C-D08658AA9547}" type="presOf" srcId="{F87CE475-8944-40BD-9768-153E742EECFB}" destId="{958DDBBA-AAD7-4221-A21E-2B97F51B0164}" srcOrd="1" destOrd="2" presId="urn:microsoft.com/office/officeart/2005/8/layout/hProcess6"/>
    <dgm:cxn modelId="{73696A46-73E5-4BED-AA46-541852B6BBDA}" type="presOf" srcId="{6BA3E624-591D-4050-9E08-0D516E920F90}" destId="{958DDBBA-AAD7-4221-A21E-2B97F51B0164}" srcOrd="1" destOrd="1" presId="urn:microsoft.com/office/officeart/2005/8/layout/hProcess6"/>
    <dgm:cxn modelId="{453A2B50-CE8A-4BFD-BAA7-31C67AF9FD38}" type="presOf" srcId="{249FE46F-770D-4661-8B9A-40DAECA117FA}" destId="{958DDBBA-AAD7-4221-A21E-2B97F51B0164}" srcOrd="1" destOrd="0" presId="urn:microsoft.com/office/officeart/2005/8/layout/hProcess6"/>
    <dgm:cxn modelId="{42D1B052-94E4-4DEB-B164-795B38C4815D}" type="presOf" srcId="{249FE46F-770D-4661-8B9A-40DAECA117FA}" destId="{4A5F3C00-DD88-4319-B0EC-0E7C9124D217}" srcOrd="0" destOrd="0" presId="urn:microsoft.com/office/officeart/2005/8/layout/hProcess6"/>
    <dgm:cxn modelId="{5410D274-AC24-4E6D-885D-7AE628522F71}" srcId="{435D3930-4B64-4720-B5C9-BD721F16693C}" destId="{A6CC7879-0EF6-44C7-BCF1-1BB6BB1F16B9}" srcOrd="2" destOrd="0" parTransId="{26310DE8-8E24-4DD5-83FF-2BDF260478ED}" sibTransId="{5D6E2FE9-EEB8-456F-A041-F51011B86870}"/>
    <dgm:cxn modelId="{09798A7E-D7F4-4E0A-82C3-6E0F0C30C8DA}" srcId="{06F80CB4-244E-4F00-9FAE-317A5C7E41D6}" destId="{249FE46F-770D-4661-8B9A-40DAECA117FA}" srcOrd="0" destOrd="0" parTransId="{7FF0041A-0FE5-4A02-8AD3-AE7BFAF6ED0B}" sibTransId="{8A7CF32D-427D-44B1-90E2-BBAF71413C55}"/>
    <dgm:cxn modelId="{BFACA980-DEDA-4F6D-BAC4-FB3A9D8CA927}" type="presOf" srcId="{D59A2480-EC7E-4C50-A2CD-3945F4D17FC9}" destId="{1D501C11-B89A-4F02-B209-BF2A9D72C7B5}" srcOrd="1" destOrd="1" presId="urn:microsoft.com/office/officeart/2005/8/layout/hProcess6"/>
    <dgm:cxn modelId="{A6E71D81-432C-464C-897C-E987E2903311}" type="presOf" srcId="{435D3930-4B64-4720-B5C9-BD721F16693C}" destId="{C976BB4B-7DD6-4697-816A-44F6A7C00085}" srcOrd="0" destOrd="0" presId="urn:microsoft.com/office/officeart/2005/8/layout/hProcess6"/>
    <dgm:cxn modelId="{926BB282-15E9-4D8C-B975-DF36BE56A089}" srcId="{A8D77300-81A3-4FF9-9940-CBD6296192B8}" destId="{CA879C26-9F55-49C8-BD07-8839A602CDB0}" srcOrd="2" destOrd="0" parTransId="{C21B58DA-FE96-42E8-84D3-57C03D2617D4}" sibTransId="{5C6E3625-C2C7-4648-9EC4-97789B66442F}"/>
    <dgm:cxn modelId="{3368B389-0706-4CDB-BDDF-FD3ACCF70D69}" srcId="{A8D77300-81A3-4FF9-9940-CBD6296192B8}" destId="{B44F41D1-6BD6-4C06-992A-827B6A394321}" srcOrd="1" destOrd="0" parTransId="{EA8B90A8-201A-470E-B313-52C9A3C064DB}" sibTransId="{C4A4146D-4337-4381-8A9B-C906397E3F4C}"/>
    <dgm:cxn modelId="{8952718A-B451-4B75-9562-850589FB4BF8}" type="presOf" srcId="{F87CE475-8944-40BD-9768-153E742EECFB}" destId="{4A5F3C00-DD88-4319-B0EC-0E7C9124D217}" srcOrd="0" destOrd="2" presId="urn:microsoft.com/office/officeart/2005/8/layout/hProcess6"/>
    <dgm:cxn modelId="{70EC258E-03C0-4F82-BFFB-7B494E5FF874}" type="presOf" srcId="{4FC633AC-A65B-455B-8503-A119FF43A52A}" destId="{04E87367-051E-4D92-8346-D35C3524D264}" srcOrd="1" destOrd="0" presId="urn:microsoft.com/office/officeart/2005/8/layout/hProcess6"/>
    <dgm:cxn modelId="{8C3C4795-1A4C-431C-9B32-5817DC968FC8}" srcId="{06F80CB4-244E-4F00-9FAE-317A5C7E41D6}" destId="{F87CE475-8944-40BD-9768-153E742EECFB}" srcOrd="2" destOrd="0" parTransId="{C8D8041B-0891-45BF-8A47-307D4852A81E}" sibTransId="{DA2C4C1D-E5F0-4F6F-ABBB-85A79D6DBC58}"/>
    <dgm:cxn modelId="{5DCD7095-EC64-407D-B311-244AA0F13859}" srcId="{2A985C06-053C-498D-8DF6-212F27B4057C}" destId="{D59A2480-EC7E-4C50-A2CD-3945F4D17FC9}" srcOrd="1" destOrd="0" parTransId="{F63836BE-0AEF-4419-A2C1-4D273869338C}" sibTransId="{89FCEBED-BAF2-4ED7-8E7A-DC1D7B590157}"/>
    <dgm:cxn modelId="{DEA529B0-7B73-44C3-9745-80C89661BB7D}" type="presOf" srcId="{2A985C06-053C-498D-8DF6-212F27B4057C}" destId="{3DE7A5DB-C74B-4914-92FF-511BF290F564}" srcOrd="0" destOrd="0" presId="urn:microsoft.com/office/officeart/2005/8/layout/hProcess6"/>
    <dgm:cxn modelId="{AFE05FB1-97F8-4380-8934-910CFF6A9AED}" type="presOf" srcId="{06F80CB4-244E-4F00-9FAE-317A5C7E41D6}" destId="{4FD758D9-7391-40BF-BF78-74208BE97638}" srcOrd="0" destOrd="0" presId="urn:microsoft.com/office/officeart/2005/8/layout/hProcess6"/>
    <dgm:cxn modelId="{841605B6-F2E4-4FC5-9DEE-0C76F15BFE14}" srcId="{06F80CB4-244E-4F00-9FAE-317A5C7E41D6}" destId="{6BA3E624-591D-4050-9E08-0D516E920F90}" srcOrd="1" destOrd="0" parTransId="{160EC128-6634-44CC-A4A4-D79DEF316099}" sibTransId="{DA51D9A4-59D7-43A4-8006-2E0165602FF4}"/>
    <dgm:cxn modelId="{78E0E0C4-360F-4717-90E7-6132E5D8BB21}" type="presOf" srcId="{970691FE-DB61-4B17-A2A3-57263C86B21D}" destId="{1D501C11-B89A-4F02-B209-BF2A9D72C7B5}" srcOrd="1" destOrd="2" presId="urn:microsoft.com/office/officeart/2005/8/layout/hProcess6"/>
    <dgm:cxn modelId="{1DAD3ACE-E348-49A7-A480-F291D274E5BC}" type="presOf" srcId="{F9AE1609-2AF9-45CD-B844-0521BAEC1DAC}" destId="{0DE14169-2435-4599-AE31-B7E9CABF43BC}" srcOrd="0" destOrd="0" presId="urn:microsoft.com/office/officeart/2005/8/layout/hProcess6"/>
    <dgm:cxn modelId="{45BA89D0-6542-4322-B8A1-81B0DE61617C}" type="presOf" srcId="{3F9A27CE-3644-4CE1-8059-31BBC9293E00}" destId="{1F34A7C7-0D29-410E-9884-6719D02E12F0}" srcOrd="0" destOrd="0" presId="urn:microsoft.com/office/officeart/2005/8/layout/hProcess6"/>
    <dgm:cxn modelId="{E11327D3-195C-4881-A7E9-5ED8A0CE51E0}" srcId="{2A985C06-053C-498D-8DF6-212F27B4057C}" destId="{970691FE-DB61-4B17-A2A3-57263C86B21D}" srcOrd="2" destOrd="0" parTransId="{A453985C-DDF4-4D6E-AC3D-9172D586AE22}" sibTransId="{54A78E4E-D5BC-4834-A324-8107A21B9392}"/>
    <dgm:cxn modelId="{E24190D3-9DA9-4918-87A7-092B39BC4007}" srcId="{435D3930-4B64-4720-B5C9-BD721F16693C}" destId="{3F9A27CE-3644-4CE1-8059-31BBC9293E00}" srcOrd="0" destOrd="0" parTransId="{3DA89941-7EA2-444D-A2F1-AE0E6234A6D4}" sibTransId="{20047E25-207B-4FA5-89D6-4A0BAEB91DB8}"/>
    <dgm:cxn modelId="{841BB8DF-5BFA-4A7A-B4F9-43E62B162F10}" srcId="{435D3930-4B64-4720-B5C9-BD721F16693C}" destId="{60EB6A69-07BA-4494-BC1C-7089DA02C5B2}" srcOrd="1" destOrd="0" parTransId="{A249F7E2-76CC-4403-81E0-11E64CD80B8E}" sibTransId="{91E66708-FD54-42A3-8280-D10F6A8028CF}"/>
    <dgm:cxn modelId="{4661D5E1-5D92-4CD2-9A6D-A7E535511474}" srcId="{2A985C06-053C-498D-8DF6-212F27B4057C}" destId="{03829B22-C0B3-476E-A741-6BEB5F2DA0B5}" srcOrd="0" destOrd="0" parTransId="{9889A576-5D75-40A8-9C5C-36F852E03044}" sibTransId="{94EA161A-033F-45EC-8B36-E66D8FDB73D7}"/>
    <dgm:cxn modelId="{89E769E2-6FC7-43A6-B398-E5EA3A43895E}" srcId="{A8D77300-81A3-4FF9-9940-CBD6296192B8}" destId="{4FC633AC-A65B-455B-8503-A119FF43A52A}" srcOrd="0" destOrd="0" parTransId="{2FD555CF-8A7B-4669-B11B-92B462CCB823}" sibTransId="{28B6A64F-D6F6-46F1-AB16-75D9AB2610FA}"/>
    <dgm:cxn modelId="{B507EFE3-C2D7-4FBD-8F3D-7929789D590E}" type="presOf" srcId="{6BA3E624-591D-4050-9E08-0D516E920F90}" destId="{4A5F3C00-DD88-4319-B0EC-0E7C9124D217}" srcOrd="0" destOrd="1" presId="urn:microsoft.com/office/officeart/2005/8/layout/hProcess6"/>
    <dgm:cxn modelId="{ED96ECF5-6296-4CC8-8F4F-5B279052ABB4}" type="presOf" srcId="{A6CC7879-0EF6-44C7-BCF1-1BB6BB1F16B9}" destId="{C5158EB8-7933-4092-B61B-9DD947DFEB5D}" srcOrd="1" destOrd="2" presId="urn:microsoft.com/office/officeart/2005/8/layout/hProcess6"/>
    <dgm:cxn modelId="{694A97F6-15FB-4790-B1B7-50DE33046680}" type="presOf" srcId="{03829B22-C0B3-476E-A741-6BEB5F2DA0B5}" destId="{1D501C11-B89A-4F02-B209-BF2A9D72C7B5}" srcOrd="1" destOrd="0" presId="urn:microsoft.com/office/officeart/2005/8/layout/hProcess6"/>
    <dgm:cxn modelId="{88E1E0F7-83E1-478A-821B-32BAE95DBE41}" type="presOf" srcId="{B44F41D1-6BD6-4C06-992A-827B6A394321}" destId="{3A06EDA6-3E5D-494D-8FC3-98F8A620AAEF}" srcOrd="0" destOrd="1" presId="urn:microsoft.com/office/officeart/2005/8/layout/hProcess6"/>
    <dgm:cxn modelId="{E00C1CF8-184B-4AB2-9AC6-E4C073570AD3}" srcId="{F9AE1609-2AF9-45CD-B844-0521BAEC1DAC}" destId="{2A985C06-053C-498D-8DF6-212F27B4057C}" srcOrd="3" destOrd="0" parTransId="{8B6343D4-C1E5-4D87-99DF-73C89B4309C2}" sibTransId="{123058E2-8942-4237-BCD5-290EA2F052A3}"/>
    <dgm:cxn modelId="{0EC13DF8-49CD-493A-AE69-9C935E85A82A}" type="presOf" srcId="{3F9A27CE-3644-4CE1-8059-31BBC9293E00}" destId="{C5158EB8-7933-4092-B61B-9DD947DFEB5D}" srcOrd="1" destOrd="0" presId="urn:microsoft.com/office/officeart/2005/8/layout/hProcess6"/>
    <dgm:cxn modelId="{555F12FC-F14F-4B36-B36B-49B8E56D4EC6}" type="presOf" srcId="{4FC633AC-A65B-455B-8503-A119FF43A52A}" destId="{3A06EDA6-3E5D-494D-8FC3-98F8A620AAEF}" srcOrd="0" destOrd="0" presId="urn:microsoft.com/office/officeart/2005/8/layout/hProcess6"/>
    <dgm:cxn modelId="{FE6B57FC-C676-45E7-8A21-DAE92EC697FD}" type="presOf" srcId="{60EB6A69-07BA-4494-BC1C-7089DA02C5B2}" destId="{1F34A7C7-0D29-410E-9884-6719D02E12F0}" srcOrd="0" destOrd="1" presId="urn:microsoft.com/office/officeart/2005/8/layout/hProcess6"/>
    <dgm:cxn modelId="{6CC503A7-AF87-4636-8B99-C5A73E506357}" type="presParOf" srcId="{0DE14169-2435-4599-AE31-B7E9CABF43BC}" destId="{BAECFF6B-6355-44CC-AC58-F465629A776D}" srcOrd="0" destOrd="0" presId="urn:microsoft.com/office/officeart/2005/8/layout/hProcess6"/>
    <dgm:cxn modelId="{3CA8B682-24B7-4BF6-B9B8-803430A24B6F}" type="presParOf" srcId="{BAECFF6B-6355-44CC-AC58-F465629A776D}" destId="{041F3D5B-FFCB-4AE9-8B8F-BA258EAB8C40}" srcOrd="0" destOrd="0" presId="urn:microsoft.com/office/officeart/2005/8/layout/hProcess6"/>
    <dgm:cxn modelId="{F64D4EC7-0C32-4F5A-B598-A4CCBC519198}" type="presParOf" srcId="{BAECFF6B-6355-44CC-AC58-F465629A776D}" destId="{1F34A7C7-0D29-410E-9884-6719D02E12F0}" srcOrd="1" destOrd="0" presId="urn:microsoft.com/office/officeart/2005/8/layout/hProcess6"/>
    <dgm:cxn modelId="{0A4991AB-2728-4DFD-A282-AD206184983F}" type="presParOf" srcId="{BAECFF6B-6355-44CC-AC58-F465629A776D}" destId="{C5158EB8-7933-4092-B61B-9DD947DFEB5D}" srcOrd="2" destOrd="0" presId="urn:microsoft.com/office/officeart/2005/8/layout/hProcess6"/>
    <dgm:cxn modelId="{233B0872-8CB2-4E26-9EA9-ECD9749D185F}" type="presParOf" srcId="{BAECFF6B-6355-44CC-AC58-F465629A776D}" destId="{C976BB4B-7DD6-4697-816A-44F6A7C00085}" srcOrd="3" destOrd="0" presId="urn:microsoft.com/office/officeart/2005/8/layout/hProcess6"/>
    <dgm:cxn modelId="{931E6996-7410-4D32-96B9-AE1B0AE083CA}" type="presParOf" srcId="{0DE14169-2435-4599-AE31-B7E9CABF43BC}" destId="{D2D80494-18A9-4F49-BDA6-EB729F76B6ED}" srcOrd="1" destOrd="0" presId="urn:microsoft.com/office/officeart/2005/8/layout/hProcess6"/>
    <dgm:cxn modelId="{5FA47261-F5E1-4A91-86FA-AA57F89F3088}" type="presParOf" srcId="{0DE14169-2435-4599-AE31-B7E9CABF43BC}" destId="{F4863795-31B3-4557-B883-EE8C1E2E9EFE}" srcOrd="2" destOrd="0" presId="urn:microsoft.com/office/officeart/2005/8/layout/hProcess6"/>
    <dgm:cxn modelId="{1247381B-3808-483A-A105-132741A89224}" type="presParOf" srcId="{F4863795-31B3-4557-B883-EE8C1E2E9EFE}" destId="{4C411606-6876-445A-81A0-A96F8F62BBE5}" srcOrd="0" destOrd="0" presId="urn:microsoft.com/office/officeart/2005/8/layout/hProcess6"/>
    <dgm:cxn modelId="{CB099106-C2D9-4222-86F4-AA5998A80CEC}" type="presParOf" srcId="{F4863795-31B3-4557-B883-EE8C1E2E9EFE}" destId="{4A5F3C00-DD88-4319-B0EC-0E7C9124D217}" srcOrd="1" destOrd="0" presId="urn:microsoft.com/office/officeart/2005/8/layout/hProcess6"/>
    <dgm:cxn modelId="{BA1C5C7D-8175-4DCE-8283-D354D1D3B4C2}" type="presParOf" srcId="{F4863795-31B3-4557-B883-EE8C1E2E9EFE}" destId="{958DDBBA-AAD7-4221-A21E-2B97F51B0164}" srcOrd="2" destOrd="0" presId="urn:microsoft.com/office/officeart/2005/8/layout/hProcess6"/>
    <dgm:cxn modelId="{7B67BFC6-6B1F-4906-AEEC-B5FD6B3D03BD}" type="presParOf" srcId="{F4863795-31B3-4557-B883-EE8C1E2E9EFE}" destId="{4FD758D9-7391-40BF-BF78-74208BE97638}" srcOrd="3" destOrd="0" presId="urn:microsoft.com/office/officeart/2005/8/layout/hProcess6"/>
    <dgm:cxn modelId="{7BBF1930-6D53-402C-AB9C-30EF23EB7FA4}" type="presParOf" srcId="{0DE14169-2435-4599-AE31-B7E9CABF43BC}" destId="{C00096BF-6F94-4E23-8136-A636AF7B568A}" srcOrd="3" destOrd="0" presId="urn:microsoft.com/office/officeart/2005/8/layout/hProcess6"/>
    <dgm:cxn modelId="{755F09F1-A52E-4406-8B8F-181D0D1BA639}" type="presParOf" srcId="{0DE14169-2435-4599-AE31-B7E9CABF43BC}" destId="{8D56C420-437F-48CC-8816-B43B00D665B6}" srcOrd="4" destOrd="0" presId="urn:microsoft.com/office/officeart/2005/8/layout/hProcess6"/>
    <dgm:cxn modelId="{0B7F2881-4DA4-4CA0-A0B7-CEEAA71C3A9C}" type="presParOf" srcId="{8D56C420-437F-48CC-8816-B43B00D665B6}" destId="{2218E03F-456D-46DC-9567-FD781387D250}" srcOrd="0" destOrd="0" presId="urn:microsoft.com/office/officeart/2005/8/layout/hProcess6"/>
    <dgm:cxn modelId="{24DF7883-8C1E-4483-8729-14A34637859B}" type="presParOf" srcId="{8D56C420-437F-48CC-8816-B43B00D665B6}" destId="{3A06EDA6-3E5D-494D-8FC3-98F8A620AAEF}" srcOrd="1" destOrd="0" presId="urn:microsoft.com/office/officeart/2005/8/layout/hProcess6"/>
    <dgm:cxn modelId="{1E57564C-60AF-4318-9B52-74710D2A213A}" type="presParOf" srcId="{8D56C420-437F-48CC-8816-B43B00D665B6}" destId="{04E87367-051E-4D92-8346-D35C3524D264}" srcOrd="2" destOrd="0" presId="urn:microsoft.com/office/officeart/2005/8/layout/hProcess6"/>
    <dgm:cxn modelId="{8CCC8A38-9E57-4EBB-AC39-89D8F6F0FBAD}" type="presParOf" srcId="{8D56C420-437F-48CC-8816-B43B00D665B6}" destId="{7156C654-49E1-47E5-84A0-477A015BF7F4}" srcOrd="3" destOrd="0" presId="urn:microsoft.com/office/officeart/2005/8/layout/hProcess6"/>
    <dgm:cxn modelId="{DAA10D49-D33F-4A0D-B297-8D8319DD3DB3}" type="presParOf" srcId="{0DE14169-2435-4599-AE31-B7E9CABF43BC}" destId="{ADB9BD09-0E08-49EA-8923-711C11EE6E73}" srcOrd="5" destOrd="0" presId="urn:microsoft.com/office/officeart/2005/8/layout/hProcess6"/>
    <dgm:cxn modelId="{31DDBC2A-2403-49D0-9A64-38490213E2BF}" type="presParOf" srcId="{0DE14169-2435-4599-AE31-B7E9CABF43BC}" destId="{FBA1F46B-8C4F-446C-935A-C8F7E90921EB}" srcOrd="6" destOrd="0" presId="urn:microsoft.com/office/officeart/2005/8/layout/hProcess6"/>
    <dgm:cxn modelId="{C950BAAD-AC05-4A51-9CA6-A6076EF5ADEF}" type="presParOf" srcId="{FBA1F46B-8C4F-446C-935A-C8F7E90921EB}" destId="{0BD2D15C-D3CD-43A0-9A32-10B76B37D5A9}" srcOrd="0" destOrd="0" presId="urn:microsoft.com/office/officeart/2005/8/layout/hProcess6"/>
    <dgm:cxn modelId="{42AB2C0C-0BEB-4F42-9B94-1B9C69FCA8AC}" type="presParOf" srcId="{FBA1F46B-8C4F-446C-935A-C8F7E90921EB}" destId="{C0E83259-AE03-41D3-AA04-29260F1E39AD}" srcOrd="1" destOrd="0" presId="urn:microsoft.com/office/officeart/2005/8/layout/hProcess6"/>
    <dgm:cxn modelId="{EA877F0E-7547-49E5-BFBC-8DBC7DCE9DA3}" type="presParOf" srcId="{FBA1F46B-8C4F-446C-935A-C8F7E90921EB}" destId="{1D501C11-B89A-4F02-B209-BF2A9D72C7B5}" srcOrd="2" destOrd="0" presId="urn:microsoft.com/office/officeart/2005/8/layout/hProcess6"/>
    <dgm:cxn modelId="{59B1DB2B-F4BF-4157-8914-76743ABBB55E}" type="presParOf" srcId="{FBA1F46B-8C4F-446C-935A-C8F7E90921EB}" destId="{3DE7A5DB-C74B-4914-92FF-511BF290F564}"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1F943-DB45-4779-AC6A-C44771FFB799}">
      <dsp:nvSpPr>
        <dsp:cNvPr id="0" name=""/>
        <dsp:cNvSpPr/>
      </dsp:nvSpPr>
      <dsp:spPr>
        <a:xfrm rot="5400000">
          <a:off x="851669" y="1159046"/>
          <a:ext cx="1999982" cy="3327925"/>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7B8BD-8149-4A8B-8EDB-7C3322B89900}">
      <dsp:nvSpPr>
        <dsp:cNvPr id="0" name=""/>
        <dsp:cNvSpPr/>
      </dsp:nvSpPr>
      <dsp:spPr>
        <a:xfrm>
          <a:off x="517822" y="2153379"/>
          <a:ext cx="3004469" cy="263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a:ea typeface="+mn-ea"/>
              <a:cs typeface="+mn-cs"/>
            </a:rPr>
            <a:t>Blind Threat Model</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Industry ‘Best Practice’ Applied to app components</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Maps key goals of app or service and correlates to clear technical standards for architecture, hardening of server/ service, app framework, containers</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Applies Stage 1 &amp; Stage 2 of PASTA</a:t>
          </a:r>
        </a:p>
      </dsp:txBody>
      <dsp:txXfrm>
        <a:off x="517822" y="2153379"/>
        <a:ext cx="3004469" cy="2633593"/>
      </dsp:txXfrm>
    </dsp:sp>
    <dsp:sp modelId="{94351D87-A45D-44B8-B832-B3E4730C911D}">
      <dsp:nvSpPr>
        <dsp:cNvPr id="0" name=""/>
        <dsp:cNvSpPr/>
      </dsp:nvSpPr>
      <dsp:spPr>
        <a:xfrm>
          <a:off x="2955411" y="914040"/>
          <a:ext cx="566881" cy="566881"/>
        </a:xfrm>
        <a:prstGeom prst="triangle">
          <a:avLst>
            <a:gd name="adj" fmla="val 100000"/>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A5B2F-C84B-4595-9008-06B088C9240D}">
      <dsp:nvSpPr>
        <dsp:cNvPr id="0" name=""/>
        <dsp:cNvSpPr/>
      </dsp:nvSpPr>
      <dsp:spPr>
        <a:xfrm rot="5400000">
          <a:off x="4529727" y="248907"/>
          <a:ext cx="1999982" cy="3327925"/>
        </a:xfrm>
        <a:prstGeom prst="corner">
          <a:avLst>
            <a:gd name="adj1" fmla="val 16120"/>
            <a:gd name="adj2" fmla="val 1611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38E76-D9DA-4E32-AEB5-F76B3E24928A}">
      <dsp:nvSpPr>
        <dsp:cNvPr id="0" name=""/>
        <dsp:cNvSpPr/>
      </dsp:nvSpPr>
      <dsp:spPr>
        <a:xfrm>
          <a:off x="4195880" y="1243240"/>
          <a:ext cx="3004469" cy="263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a:ea typeface="+mn-ea"/>
              <a:cs typeface="+mn-cs"/>
            </a:rPr>
            <a:t>Evidence Driven Threat Model</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Integrate threat log data analysis</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Focus on logs that support attack vector w/ greatest motives (e.g. – TLS MITM vs. Injection based events)</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Correlate threat evidence for substantiating threat trends of attacks for target apps. </a:t>
          </a:r>
        </a:p>
      </dsp:txBody>
      <dsp:txXfrm>
        <a:off x="4195880" y="1243240"/>
        <a:ext cx="3004469" cy="2633593"/>
      </dsp:txXfrm>
    </dsp:sp>
    <dsp:sp modelId="{4C13A0CC-0032-4A50-97DB-F17CF1BA475C}">
      <dsp:nvSpPr>
        <dsp:cNvPr id="0" name=""/>
        <dsp:cNvSpPr/>
      </dsp:nvSpPr>
      <dsp:spPr>
        <a:xfrm>
          <a:off x="6633469" y="3901"/>
          <a:ext cx="566881" cy="566881"/>
        </a:xfrm>
        <a:prstGeom prst="triangle">
          <a:avLst>
            <a:gd name="adj" fmla="val 100000"/>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D3623F-A5B8-4EB0-9B9E-A57D3EFE657B}">
      <dsp:nvSpPr>
        <dsp:cNvPr id="0" name=""/>
        <dsp:cNvSpPr/>
      </dsp:nvSpPr>
      <dsp:spPr>
        <a:xfrm rot="5400000">
          <a:off x="8207785" y="-661231"/>
          <a:ext cx="1999982" cy="3327925"/>
        </a:xfrm>
        <a:prstGeom prst="corner">
          <a:avLst>
            <a:gd name="adj1" fmla="val 16120"/>
            <a:gd name="adj2" fmla="val 1611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EA4AE-775A-4A68-AB45-89053980D2F4}">
      <dsp:nvSpPr>
        <dsp:cNvPr id="0" name=""/>
        <dsp:cNvSpPr/>
      </dsp:nvSpPr>
      <dsp:spPr>
        <a:xfrm>
          <a:off x="7873938" y="333101"/>
          <a:ext cx="3004469" cy="263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a:ea typeface="+mn-ea"/>
              <a:cs typeface="+mn-cs"/>
            </a:rPr>
            <a:t>Full Risk Based Threat Model</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Ability to run statistical analysis/ probabilistic analysis on threat data &amp; attack effectiveness</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Consider non-traditional attack vectors, still supporting threat motives.  </a:t>
          </a:r>
        </a:p>
        <a:p>
          <a:pPr marL="114300" lvl="1" indent="-114300" algn="l" defTabSz="622300">
            <a:lnSpc>
              <a:spcPct val="90000"/>
            </a:lnSpc>
            <a:spcBef>
              <a:spcPct val="0"/>
            </a:spcBef>
            <a:spcAft>
              <a:spcPct val="15000"/>
            </a:spcAft>
            <a:buChar char="•"/>
          </a:pPr>
          <a:r>
            <a:rPr lang="en-US" sz="1400" kern="1200" dirty="0">
              <a:latin typeface="Calibri"/>
              <a:ea typeface="+mn-ea"/>
              <a:cs typeface="+mn-cs"/>
            </a:rPr>
            <a:t>Conduct probabilistic analysis on threat data and attack sequences from pen testing efforts. </a:t>
          </a:r>
        </a:p>
        <a:p>
          <a:pPr marL="114300" lvl="1" indent="-114300" algn="l" defTabSz="622300">
            <a:lnSpc>
              <a:spcPct val="90000"/>
            </a:lnSpc>
            <a:spcBef>
              <a:spcPct val="0"/>
            </a:spcBef>
            <a:spcAft>
              <a:spcPct val="15000"/>
            </a:spcAft>
            <a:buChar char="•"/>
          </a:pPr>
          <a:endParaRPr lang="en-US" sz="1400" kern="1200" dirty="0">
            <a:latin typeface="Calibri"/>
            <a:ea typeface="+mn-ea"/>
            <a:cs typeface="+mn-cs"/>
          </a:endParaRPr>
        </a:p>
      </dsp:txBody>
      <dsp:txXfrm>
        <a:off x="7873938" y="333101"/>
        <a:ext cx="3004469" cy="263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4A7C7-0D29-410E-9884-6719D02E12F0}">
      <dsp:nvSpPr>
        <dsp:cNvPr id="0" name=""/>
        <dsp:cNvSpPr/>
      </dsp:nvSpPr>
      <dsp:spPr>
        <a:xfrm>
          <a:off x="425244" y="28555"/>
          <a:ext cx="1683476" cy="1471570"/>
        </a:xfrm>
        <a:prstGeom prst="rightArrow">
          <a:avLst>
            <a:gd name="adj1" fmla="val 70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Sabotage</a:t>
          </a:r>
        </a:p>
        <a:p>
          <a:pPr marL="114300" lvl="1" indent="-114300" algn="l" defTabSz="577850">
            <a:lnSpc>
              <a:spcPct val="90000"/>
            </a:lnSpc>
            <a:spcBef>
              <a:spcPct val="0"/>
            </a:spcBef>
            <a:spcAft>
              <a:spcPct val="15000"/>
            </a:spcAft>
            <a:buChar char="•"/>
          </a:pPr>
          <a:r>
            <a:rPr lang="en-US" sz="1300" kern="1200" dirty="0"/>
            <a:t>Steal</a:t>
          </a:r>
        </a:p>
        <a:p>
          <a:pPr marL="114300" lvl="1" indent="-114300" algn="l" defTabSz="577850">
            <a:lnSpc>
              <a:spcPct val="90000"/>
            </a:lnSpc>
            <a:spcBef>
              <a:spcPct val="0"/>
            </a:spcBef>
            <a:spcAft>
              <a:spcPct val="15000"/>
            </a:spcAft>
            <a:buChar char="•"/>
          </a:pPr>
          <a:r>
            <a:rPr lang="en-US" sz="1300" kern="1200" dirty="0"/>
            <a:t>Extortion</a:t>
          </a:r>
        </a:p>
      </dsp:txBody>
      <dsp:txXfrm>
        <a:off x="846113" y="249291"/>
        <a:ext cx="820695" cy="1030099"/>
      </dsp:txXfrm>
    </dsp:sp>
    <dsp:sp modelId="{C976BB4B-7DD6-4697-816A-44F6A7C00085}">
      <dsp:nvSpPr>
        <dsp:cNvPr id="0" name=""/>
        <dsp:cNvSpPr/>
      </dsp:nvSpPr>
      <dsp:spPr>
        <a:xfrm>
          <a:off x="4375" y="343471"/>
          <a:ext cx="841738" cy="84173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Threat Library</a:t>
          </a:r>
        </a:p>
      </dsp:txBody>
      <dsp:txXfrm>
        <a:off x="127645" y="466741"/>
        <a:ext cx="595198" cy="595198"/>
      </dsp:txXfrm>
    </dsp:sp>
    <dsp:sp modelId="{4A5F3C00-DD88-4319-B0EC-0E7C9124D217}">
      <dsp:nvSpPr>
        <dsp:cNvPr id="0" name=""/>
        <dsp:cNvSpPr/>
      </dsp:nvSpPr>
      <dsp:spPr>
        <a:xfrm>
          <a:off x="2634806" y="28555"/>
          <a:ext cx="1683476" cy="1471570"/>
        </a:xfrm>
        <a:prstGeom prst="rightArrow">
          <a:avLst>
            <a:gd name="adj1" fmla="val 70000"/>
            <a:gd name="adj2" fmla="val 50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Azure AD</a:t>
          </a:r>
        </a:p>
        <a:p>
          <a:pPr marL="114300" lvl="1" indent="-114300" algn="l" defTabSz="577850">
            <a:lnSpc>
              <a:spcPct val="90000"/>
            </a:lnSpc>
            <a:spcBef>
              <a:spcPct val="0"/>
            </a:spcBef>
            <a:spcAft>
              <a:spcPct val="15000"/>
            </a:spcAft>
            <a:buChar char="•"/>
          </a:pPr>
          <a:r>
            <a:rPr lang="en-US" sz="1300" kern="1200" dirty="0"/>
            <a:t>Web API</a:t>
          </a:r>
        </a:p>
        <a:p>
          <a:pPr marL="114300" lvl="1" indent="-114300" algn="l" defTabSz="577850">
            <a:lnSpc>
              <a:spcPct val="90000"/>
            </a:lnSpc>
            <a:spcBef>
              <a:spcPct val="0"/>
            </a:spcBef>
            <a:spcAft>
              <a:spcPct val="15000"/>
            </a:spcAft>
            <a:buChar char="•"/>
          </a:pPr>
          <a:r>
            <a:rPr lang="en-US" sz="1300" kern="1200" dirty="0"/>
            <a:t>Auth Panel</a:t>
          </a:r>
        </a:p>
      </dsp:txBody>
      <dsp:txXfrm>
        <a:off x="3055676" y="249291"/>
        <a:ext cx="820695" cy="1030099"/>
      </dsp:txXfrm>
    </dsp:sp>
    <dsp:sp modelId="{4FD758D9-7391-40BF-BF78-74208BE97638}">
      <dsp:nvSpPr>
        <dsp:cNvPr id="0" name=""/>
        <dsp:cNvSpPr/>
      </dsp:nvSpPr>
      <dsp:spPr>
        <a:xfrm>
          <a:off x="2213937" y="343471"/>
          <a:ext cx="841738" cy="841738"/>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Attack Surface</a:t>
          </a:r>
        </a:p>
      </dsp:txBody>
      <dsp:txXfrm>
        <a:off x="2337207" y="466741"/>
        <a:ext cx="595198" cy="595198"/>
      </dsp:txXfrm>
    </dsp:sp>
    <dsp:sp modelId="{3A06EDA6-3E5D-494D-8FC3-98F8A620AAEF}">
      <dsp:nvSpPr>
        <dsp:cNvPr id="0" name=""/>
        <dsp:cNvSpPr/>
      </dsp:nvSpPr>
      <dsp:spPr>
        <a:xfrm>
          <a:off x="4844369" y="28555"/>
          <a:ext cx="1683476" cy="1471570"/>
        </a:xfrm>
        <a:prstGeom prst="rightArrow">
          <a:avLst>
            <a:gd name="adj1" fmla="val 70000"/>
            <a:gd name="adj2" fmla="val 50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Auth Bypass</a:t>
          </a:r>
        </a:p>
        <a:p>
          <a:pPr marL="114300" lvl="1" indent="-114300" algn="l" defTabSz="577850">
            <a:lnSpc>
              <a:spcPct val="90000"/>
            </a:lnSpc>
            <a:spcBef>
              <a:spcPct val="0"/>
            </a:spcBef>
            <a:spcAft>
              <a:spcPct val="15000"/>
            </a:spcAft>
            <a:buChar char="•"/>
          </a:pPr>
          <a:r>
            <a:rPr lang="en-US" sz="1300" kern="1200" dirty="0"/>
            <a:t>Social Eng</a:t>
          </a:r>
        </a:p>
        <a:p>
          <a:pPr marL="114300" lvl="1" indent="-114300" algn="l" defTabSz="577850">
            <a:lnSpc>
              <a:spcPct val="90000"/>
            </a:lnSpc>
            <a:spcBef>
              <a:spcPct val="0"/>
            </a:spcBef>
            <a:spcAft>
              <a:spcPct val="15000"/>
            </a:spcAft>
            <a:buChar char="•"/>
          </a:pPr>
          <a:r>
            <a:rPr lang="en-US" sz="1300" kern="1200" dirty="0"/>
            <a:t>Injection </a:t>
          </a:r>
        </a:p>
      </dsp:txBody>
      <dsp:txXfrm>
        <a:off x="5265238" y="249291"/>
        <a:ext cx="820695" cy="1030099"/>
      </dsp:txXfrm>
    </dsp:sp>
    <dsp:sp modelId="{7156C654-49E1-47E5-84A0-477A015BF7F4}">
      <dsp:nvSpPr>
        <dsp:cNvPr id="0" name=""/>
        <dsp:cNvSpPr/>
      </dsp:nvSpPr>
      <dsp:spPr>
        <a:xfrm>
          <a:off x="4423500" y="343471"/>
          <a:ext cx="841738" cy="841738"/>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Attack Patterns</a:t>
          </a:r>
        </a:p>
      </dsp:txBody>
      <dsp:txXfrm>
        <a:off x="4546770" y="466741"/>
        <a:ext cx="595198" cy="595198"/>
      </dsp:txXfrm>
    </dsp:sp>
    <dsp:sp modelId="{C0E83259-AE03-41D3-AA04-29260F1E39AD}">
      <dsp:nvSpPr>
        <dsp:cNvPr id="0" name=""/>
        <dsp:cNvSpPr/>
      </dsp:nvSpPr>
      <dsp:spPr>
        <a:xfrm>
          <a:off x="7053932" y="28555"/>
          <a:ext cx="1683476" cy="1471570"/>
        </a:xfrm>
        <a:prstGeom prst="rightArrow">
          <a:avLst>
            <a:gd name="adj1" fmla="val 70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Web Server</a:t>
          </a:r>
        </a:p>
        <a:p>
          <a:pPr marL="114300" lvl="1" indent="-114300" algn="l" defTabSz="577850">
            <a:lnSpc>
              <a:spcPct val="90000"/>
            </a:lnSpc>
            <a:spcBef>
              <a:spcPct val="0"/>
            </a:spcBef>
            <a:spcAft>
              <a:spcPct val="15000"/>
            </a:spcAft>
            <a:buChar char="•"/>
          </a:pPr>
          <a:r>
            <a:rPr lang="en-US" sz="1300" kern="1200" dirty="0"/>
            <a:t>Web App</a:t>
          </a:r>
        </a:p>
        <a:p>
          <a:pPr marL="114300" lvl="1" indent="-114300" algn="l" defTabSz="577850">
            <a:lnSpc>
              <a:spcPct val="90000"/>
            </a:lnSpc>
            <a:spcBef>
              <a:spcPct val="0"/>
            </a:spcBef>
            <a:spcAft>
              <a:spcPct val="15000"/>
            </a:spcAft>
            <a:buChar char="•"/>
          </a:pPr>
          <a:r>
            <a:rPr lang="en-US" sz="1300" kern="1200" dirty="0"/>
            <a:t>Human</a:t>
          </a:r>
        </a:p>
      </dsp:txBody>
      <dsp:txXfrm>
        <a:off x="7474801" y="249291"/>
        <a:ext cx="820695" cy="1030099"/>
      </dsp:txXfrm>
    </dsp:sp>
    <dsp:sp modelId="{3DE7A5DB-C74B-4914-92FF-511BF290F564}">
      <dsp:nvSpPr>
        <dsp:cNvPr id="0" name=""/>
        <dsp:cNvSpPr/>
      </dsp:nvSpPr>
      <dsp:spPr>
        <a:xfrm>
          <a:off x="6633063" y="343471"/>
          <a:ext cx="841738" cy="841738"/>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Vulnerable Assets</a:t>
          </a:r>
        </a:p>
      </dsp:txBody>
      <dsp:txXfrm>
        <a:off x="6756333" y="466741"/>
        <a:ext cx="595198" cy="5951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5D40C-5E74-4970-A1CB-EFA6F0BD21CF}" type="datetimeFigureOut">
              <a:rPr lang="en-US" smtClean="0"/>
              <a:t>7/5/2018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7AB6D-79E9-4E45-A3AD-C500B9866C3A}" type="slidenum">
              <a:rPr lang="en-US" smtClean="0"/>
              <a:t>‹#›</a:t>
            </a:fld>
            <a:endParaRPr lang="en-US" dirty="0"/>
          </a:p>
        </p:txBody>
      </p:sp>
    </p:spTree>
    <p:extLst>
      <p:ext uri="{BB962C8B-B14F-4D97-AF65-F5344CB8AC3E}">
        <p14:creationId xmlns:p14="http://schemas.microsoft.com/office/powerpoint/2010/main" val="235267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Vulnerabilities ≠ Threats: many relate the presence of CVEs or CWEs as imminent threats with unqualified certainties to occur.  This is unscientific.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Data flows alone will not </a:t>
            </a:r>
            <a:r>
              <a:rPr lang="en-US" sz="1200" b="1" u="sng" dirty="0">
                <a:latin typeface="Montserrat Light" charset="0"/>
                <a:ea typeface="Montserrat Light" charset="0"/>
                <a:cs typeface="Montserrat Light" charset="0"/>
              </a:rPr>
              <a:t>substantiate</a:t>
            </a:r>
            <a:r>
              <a:rPr lang="en-US" sz="1200" b="1" dirty="0">
                <a:latin typeface="Montserrat Light" charset="0"/>
                <a:ea typeface="Montserrat Light" charset="0"/>
                <a:cs typeface="Montserrat Light" charset="0"/>
              </a:rPr>
              <a:t> </a:t>
            </a:r>
            <a:r>
              <a:rPr lang="en-US" sz="1200" dirty="0">
                <a:latin typeface="Montserrat Light" charset="0"/>
                <a:ea typeface="Montserrat Light" charset="0"/>
                <a:cs typeface="Montserrat Light" charset="0"/>
              </a:rPr>
              <a:t>threat claims.  DFDs do not complete a threat model by themselves.  Understanding flows is critical to understand how and where data flows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Threat data vs threat intel. Substantiate your threat models with both threat intel and threat data.  Know the difference which is that threat data are true positive security incidents/ events that can compliment your threat intel.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ontserrat Light" charset="0"/>
              <a:ea typeface="Montserrat Light" charset="0"/>
              <a:cs typeface="Montserrat Light" charset="0"/>
            </a:endParaRPr>
          </a:p>
          <a:p>
            <a:endParaRPr lang="en-US" dirty="0"/>
          </a:p>
        </p:txBody>
      </p:sp>
      <p:sp>
        <p:nvSpPr>
          <p:cNvPr id="4" name="Slide Number Placeholder 3"/>
          <p:cNvSpPr>
            <a:spLocks noGrp="1"/>
          </p:cNvSpPr>
          <p:nvPr>
            <p:ph type="sldNum" sz="quarter" idx="10"/>
          </p:nvPr>
        </p:nvSpPr>
        <p:spPr/>
        <p:txBody>
          <a:bodyPr/>
          <a:lstStyle/>
          <a:p>
            <a:fld id="{E247AB6D-79E9-4E45-A3AD-C500B9866C3A}" type="slidenum">
              <a:rPr lang="en-US" smtClean="0"/>
              <a:t>5</a:t>
            </a:fld>
            <a:endParaRPr lang="en-US" dirty="0"/>
          </a:p>
        </p:txBody>
      </p:sp>
    </p:spTree>
    <p:extLst>
      <p:ext uri="{BB962C8B-B14F-4D97-AF65-F5344CB8AC3E}">
        <p14:creationId xmlns:p14="http://schemas.microsoft.com/office/powerpoint/2010/main" val="2731147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Blueprint for planning, designing, building, deploying, testing, releasing and operating at the full stack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rPr>
              <a:t>Very limited good threat intel out there.  Best to build your own.  Today’s threat intel focused on Energy sector took about 2.5 hours to research. Sources include CERTS, *-ISACS, RSS Feeds into workflows (e.g – Slack, Teams, etc.), Twitter scrapers,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rPr>
              <a:t>Threat data provides great way to substantiate or evolve your threat model and library by feeding it new instances of probes, queries, or attacks captured in security events and incidents. </a:t>
            </a:r>
          </a:p>
          <a:p>
            <a:endParaRPr lang="en-US" dirty="0"/>
          </a:p>
        </p:txBody>
      </p:sp>
      <p:sp>
        <p:nvSpPr>
          <p:cNvPr id="4" name="Slide Number Placeholder 3"/>
          <p:cNvSpPr>
            <a:spLocks noGrp="1"/>
          </p:cNvSpPr>
          <p:nvPr>
            <p:ph type="sldNum" sz="quarter" idx="10"/>
          </p:nvPr>
        </p:nvSpPr>
        <p:spPr/>
        <p:txBody>
          <a:bodyPr/>
          <a:lstStyle/>
          <a:p>
            <a:fld id="{E247AB6D-79E9-4E45-A3AD-C500B9866C3A}" type="slidenum">
              <a:rPr lang="en-US" smtClean="0"/>
              <a:t>6</a:t>
            </a:fld>
            <a:endParaRPr lang="en-US" dirty="0"/>
          </a:p>
        </p:txBody>
      </p:sp>
    </p:spTree>
    <p:extLst>
      <p:ext uri="{BB962C8B-B14F-4D97-AF65-F5344CB8AC3E}">
        <p14:creationId xmlns:p14="http://schemas.microsoft.com/office/powerpoint/2010/main" val="123467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IV allows for DevSecOps operations to scan for CVEs, CWEs specific to attack surface in Cloud stack</a:t>
            </a:r>
          </a:p>
          <a:p>
            <a:r>
              <a:rPr lang="en-US" dirty="0"/>
              <a:t>Stage IV also allows to test for misconfigurations in architectural network design via Cloud mgt API checks</a:t>
            </a:r>
          </a:p>
        </p:txBody>
      </p:sp>
      <p:sp>
        <p:nvSpPr>
          <p:cNvPr id="4" name="Slide Number Placeholder 3"/>
          <p:cNvSpPr>
            <a:spLocks noGrp="1"/>
          </p:cNvSpPr>
          <p:nvPr>
            <p:ph type="sldNum" sz="quarter" idx="10"/>
          </p:nvPr>
        </p:nvSpPr>
        <p:spPr/>
        <p:txBody>
          <a:bodyPr/>
          <a:lstStyle/>
          <a:p>
            <a:fld id="{E247AB6D-79E9-4E45-A3AD-C500B9866C3A}" type="slidenum">
              <a:rPr lang="en-US" smtClean="0"/>
              <a:t>7</a:t>
            </a:fld>
            <a:endParaRPr lang="en-US" dirty="0"/>
          </a:p>
        </p:txBody>
      </p:sp>
    </p:spTree>
    <p:extLst>
      <p:ext uri="{BB962C8B-B14F-4D97-AF65-F5344CB8AC3E}">
        <p14:creationId xmlns:p14="http://schemas.microsoft.com/office/powerpoint/2010/main" val="266206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Vulnerabilities ≠ Threats: many relate the presence of CVEs or CWEs as imminent threats with unqualified certainties to occur.  This is unscientific.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Data flows alone will not </a:t>
            </a:r>
            <a:r>
              <a:rPr lang="en-US" sz="1200" b="1" u="sng" dirty="0">
                <a:latin typeface="Montserrat Light" charset="0"/>
                <a:ea typeface="Montserrat Light" charset="0"/>
                <a:cs typeface="Montserrat Light" charset="0"/>
              </a:rPr>
              <a:t>substantiate</a:t>
            </a:r>
            <a:r>
              <a:rPr lang="en-US" sz="1200" b="1" dirty="0">
                <a:latin typeface="Montserrat Light" charset="0"/>
                <a:ea typeface="Montserrat Light" charset="0"/>
                <a:cs typeface="Montserrat Light" charset="0"/>
              </a:rPr>
              <a:t> </a:t>
            </a:r>
            <a:r>
              <a:rPr lang="en-US" sz="1200" dirty="0">
                <a:latin typeface="Montserrat Light" charset="0"/>
                <a:ea typeface="Montserrat Light" charset="0"/>
                <a:cs typeface="Montserrat Light" charset="0"/>
              </a:rPr>
              <a:t>threat claims.  DFDs do not complete a threat model by themselves.  Understanding flows is critical to understand how and where data flows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Threat data vs threat intel. Substantiate your threat models with both threat intel and threat data.  Know the difference which is that threat data are true positive security incidents/ events that can compliment your threat intel.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ontserrat Light" charset="0"/>
              <a:ea typeface="Montserrat Light" charset="0"/>
              <a:cs typeface="Montserrat Light" charset="0"/>
            </a:endParaRPr>
          </a:p>
          <a:p>
            <a:endParaRPr lang="en-US" dirty="0"/>
          </a:p>
        </p:txBody>
      </p:sp>
      <p:sp>
        <p:nvSpPr>
          <p:cNvPr id="4" name="Slide Number Placeholder 3"/>
          <p:cNvSpPr>
            <a:spLocks noGrp="1"/>
          </p:cNvSpPr>
          <p:nvPr>
            <p:ph type="sldNum" sz="quarter" idx="10"/>
          </p:nvPr>
        </p:nvSpPr>
        <p:spPr/>
        <p:txBody>
          <a:bodyPr/>
          <a:lstStyle/>
          <a:p>
            <a:fld id="{E247AB6D-79E9-4E45-A3AD-C500B9866C3A}" type="slidenum">
              <a:rPr lang="en-US" smtClean="0"/>
              <a:t>8</a:t>
            </a:fld>
            <a:endParaRPr lang="en-US" dirty="0"/>
          </a:p>
        </p:txBody>
      </p:sp>
    </p:spTree>
    <p:extLst>
      <p:ext uri="{BB962C8B-B14F-4D97-AF65-F5344CB8AC3E}">
        <p14:creationId xmlns:p14="http://schemas.microsoft.com/office/powerpoint/2010/main" val="2500589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7AB6D-79E9-4E45-A3AD-C500B9866C3A}" type="slidenum">
              <a:rPr lang="en-US" smtClean="0"/>
              <a:t>9</a:t>
            </a:fld>
            <a:endParaRPr lang="en-US" dirty="0"/>
          </a:p>
        </p:txBody>
      </p:sp>
    </p:spTree>
    <p:extLst>
      <p:ext uri="{BB962C8B-B14F-4D97-AF65-F5344CB8AC3E}">
        <p14:creationId xmlns:p14="http://schemas.microsoft.com/office/powerpoint/2010/main" val="4105991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Oil and Gas/ Energy sector is Critical Infrastructure</a:t>
            </a:r>
          </a:p>
          <a:p>
            <a:pPr marL="171450" indent="-171450">
              <a:buFont typeface="Arial" panose="020B0604020202020204" pitchFamily="34" charset="0"/>
              <a:buChar char="•"/>
            </a:pPr>
            <a:r>
              <a:rPr lang="en-US" dirty="0"/>
              <a:t>Energy sector slowly adopting Cloud solutions for various facets of Exploration, Well Operations, R&amp;D, Pipeline buildouts, etc.</a:t>
            </a:r>
          </a:p>
          <a:p>
            <a:pPr marL="628650" lvl="1" indent="-171450">
              <a:buFont typeface="Arial" panose="020B0604020202020204" pitchFamily="34" charset="0"/>
              <a:buChar char="•"/>
            </a:pPr>
            <a:r>
              <a:rPr lang="en-US" dirty="0"/>
              <a:t>Mining of data is all about greater efficiency in Oil &amp; Gas operations</a:t>
            </a:r>
          </a:p>
          <a:p>
            <a:pPr marL="171450" lvl="0" indent="-171450">
              <a:buFont typeface="Arial" panose="020B0604020202020204" pitchFamily="34" charset="0"/>
              <a:buChar char="•"/>
            </a:pPr>
            <a:r>
              <a:rPr lang="en-US" dirty="0"/>
              <a:t>Data Integrity &amp; Availity is king for Suppliers</a:t>
            </a:r>
          </a:p>
          <a:p>
            <a:pPr marL="171450" lvl="0" indent="-171450">
              <a:buFont typeface="Arial" panose="020B0604020202020204" pitchFamily="34" charset="0"/>
              <a:buChar char="•"/>
            </a:pPr>
            <a:r>
              <a:rPr lang="en-US" dirty="0"/>
              <a:t>Availity &amp; Confidentiality is king for Distributors </a:t>
            </a:r>
          </a:p>
          <a:p>
            <a:pPr marL="171450" lvl="0" indent="-171450">
              <a:buFont typeface="Arial" panose="020B0604020202020204" pitchFamily="34" charset="0"/>
              <a:buChar char="•"/>
            </a:pPr>
            <a:r>
              <a:rPr lang="en-US" dirty="0"/>
              <a:t>Threat libraries do not have to be exhaustive</a:t>
            </a:r>
          </a:p>
        </p:txBody>
      </p:sp>
      <p:sp>
        <p:nvSpPr>
          <p:cNvPr id="4" name="Slide Number Placeholder 3"/>
          <p:cNvSpPr>
            <a:spLocks noGrp="1"/>
          </p:cNvSpPr>
          <p:nvPr>
            <p:ph type="sldNum" sz="quarter" idx="10"/>
          </p:nvPr>
        </p:nvSpPr>
        <p:spPr/>
        <p:txBody>
          <a:bodyPr/>
          <a:lstStyle/>
          <a:p>
            <a:fld id="{E247AB6D-79E9-4E45-A3AD-C500B9866C3A}" type="slidenum">
              <a:rPr lang="en-US" smtClean="0"/>
              <a:t>13</a:t>
            </a:fld>
            <a:endParaRPr lang="en-US" dirty="0"/>
          </a:p>
        </p:txBody>
      </p:sp>
    </p:spTree>
    <p:extLst>
      <p:ext uri="{BB962C8B-B14F-4D97-AF65-F5344CB8AC3E}">
        <p14:creationId xmlns:p14="http://schemas.microsoft.com/office/powerpoint/2010/main" val="372764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charset="0"/>
                <a:ea typeface="Montserrat Light" charset="0"/>
                <a:cs typeface="Montserrat Light" charset="0"/>
              </a:rPr>
              <a:t>This slide is intended to identify possible targets to a sample Cloud based application’s threat library (previously defined).  With very little OSINT, we know the following application components to </a:t>
            </a:r>
            <a:r>
              <a:rPr lang="en-US" sz="1200" i="1" dirty="0">
                <a:latin typeface="Montserrat Light" charset="0"/>
                <a:ea typeface="Montserrat Light" charset="0"/>
                <a:cs typeface="Montserrat Light" charset="0"/>
              </a:rPr>
              <a:t>WellSpot – </a:t>
            </a:r>
            <a:r>
              <a:rPr lang="en-US" sz="1200" dirty="0">
                <a:latin typeface="Montserrat Light" charset="0"/>
                <a:ea typeface="Montserrat Light" charset="0"/>
                <a:cs typeface="Montserrat Light" charset="0"/>
              </a:rPr>
              <a:t>a cloud based application managing wellhead operational data.  </a:t>
            </a:r>
          </a:p>
          <a:p>
            <a:endParaRPr lang="en-US" dirty="0"/>
          </a:p>
        </p:txBody>
      </p:sp>
      <p:sp>
        <p:nvSpPr>
          <p:cNvPr id="4" name="Slide Number Placeholder 3"/>
          <p:cNvSpPr>
            <a:spLocks noGrp="1"/>
          </p:cNvSpPr>
          <p:nvPr>
            <p:ph type="sldNum" sz="quarter" idx="10"/>
          </p:nvPr>
        </p:nvSpPr>
        <p:spPr/>
        <p:txBody>
          <a:bodyPr/>
          <a:lstStyle/>
          <a:p>
            <a:fld id="{E247AB6D-79E9-4E45-A3AD-C500B9866C3A}" type="slidenum">
              <a:rPr lang="en-US" smtClean="0"/>
              <a:t>14</a:t>
            </a:fld>
            <a:endParaRPr lang="en-US" dirty="0"/>
          </a:p>
        </p:txBody>
      </p:sp>
    </p:spTree>
    <p:extLst>
      <p:ext uri="{BB962C8B-B14F-4D97-AF65-F5344CB8AC3E}">
        <p14:creationId xmlns:p14="http://schemas.microsoft.com/office/powerpoint/2010/main" val="261357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events and alerts help provide valuable threat data.</a:t>
            </a:r>
          </a:p>
          <a:p>
            <a:endParaRPr lang="en-US" dirty="0"/>
          </a:p>
          <a:p>
            <a:r>
              <a:rPr lang="en-US" dirty="0"/>
              <a:t>Problem is there is too much of it. </a:t>
            </a:r>
          </a:p>
          <a:p>
            <a:endParaRPr lang="en-US" dirty="0"/>
          </a:p>
          <a:p>
            <a:r>
              <a:rPr lang="en-US" dirty="0"/>
              <a:t>Threat library supported threat model allows for correlated attack patterns and </a:t>
            </a:r>
          </a:p>
        </p:txBody>
      </p:sp>
      <p:sp>
        <p:nvSpPr>
          <p:cNvPr id="4" name="Slide Number Placeholder 3"/>
          <p:cNvSpPr>
            <a:spLocks noGrp="1"/>
          </p:cNvSpPr>
          <p:nvPr>
            <p:ph type="sldNum" sz="quarter" idx="10"/>
          </p:nvPr>
        </p:nvSpPr>
        <p:spPr/>
        <p:txBody>
          <a:bodyPr/>
          <a:lstStyle/>
          <a:p>
            <a:fld id="{E247AB6D-79E9-4E45-A3AD-C500B9866C3A}" type="slidenum">
              <a:rPr lang="en-US" smtClean="0"/>
              <a:t>21</a:t>
            </a:fld>
            <a:endParaRPr lang="en-US" dirty="0"/>
          </a:p>
        </p:txBody>
      </p:sp>
    </p:spTree>
    <p:extLst>
      <p:ext uri="{BB962C8B-B14F-4D97-AF65-F5344CB8AC3E}">
        <p14:creationId xmlns:p14="http://schemas.microsoft.com/office/powerpoint/2010/main" val="199309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150615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25237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44571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910044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3059735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61131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353229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2685051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116291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1274815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165881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697127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2801431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2739232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841D0-0672-4F98-AC6D-E04136312CED}"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DB9496-7232-4673-9D28-311F1A0E7E1F}" type="slidenum">
              <a:rPr lang="en-US" smtClean="0"/>
              <a:t>‹#›</a:t>
            </a:fld>
            <a:endParaRPr lang="en-US" dirty="0"/>
          </a:p>
        </p:txBody>
      </p:sp>
    </p:spTree>
    <p:extLst>
      <p:ext uri="{BB962C8B-B14F-4D97-AF65-F5344CB8AC3E}">
        <p14:creationId xmlns:p14="http://schemas.microsoft.com/office/powerpoint/2010/main" val="3629267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Tree>
    <p:extLst>
      <p:ext uri="{BB962C8B-B14F-4D97-AF65-F5344CB8AC3E}">
        <p14:creationId xmlns:p14="http://schemas.microsoft.com/office/powerpoint/2010/main" val="1040961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4012085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184232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genda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67833" y="6492876"/>
            <a:ext cx="841248" cy="365125"/>
          </a:xfrm>
          <a:prstGeom prst="rect">
            <a:avLst/>
          </a:prstGeom>
        </p:spPr>
        <p:txBody>
          <a:bodyPr/>
          <a:lstStyle/>
          <a:p>
            <a:fld id="{077887E8-1647-44BD-B7C4-C0BA28776EE4}" type="datetime1">
              <a:rPr lang="en-US" smtClean="0"/>
              <a:pPr/>
              <a:t>7/5/2018</a:t>
            </a:fld>
            <a:endParaRPr lang="en-US" dirty="0"/>
          </a:p>
        </p:txBody>
      </p:sp>
      <p:sp>
        <p:nvSpPr>
          <p:cNvPr id="4" name="Footer Placeholder 3"/>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5" name="Slide Number Placeholder 4"/>
          <p:cNvSpPr>
            <a:spLocks noGrp="1"/>
          </p:cNvSpPr>
          <p:nvPr>
            <p:ph type="sldNum" sz="quarter" idx="12"/>
          </p:nvPr>
        </p:nvSpPr>
        <p:spPr/>
        <p:txBody>
          <a:bodyPr/>
          <a:lstStyle/>
          <a:p>
            <a:fld id="{B52DE8F2-FE9F-4322-A945-8EFB995C108B}" type="slidenum">
              <a:rPr lang="en-US" smtClean="0"/>
              <a:pPr/>
              <a:t>‹#›</a:t>
            </a:fld>
            <a:endParaRPr lang="en-US" dirty="0"/>
          </a:p>
        </p:txBody>
      </p:sp>
      <p:sp>
        <p:nvSpPr>
          <p:cNvPr id="11" name="Text Placeholder 10"/>
          <p:cNvSpPr>
            <a:spLocks noGrp="1"/>
          </p:cNvSpPr>
          <p:nvPr>
            <p:ph type="body" sz="quarter" idx="13" hasCustomPrompt="1"/>
          </p:nvPr>
        </p:nvSpPr>
        <p:spPr>
          <a:xfrm>
            <a:off x="292100" y="1828800"/>
            <a:ext cx="11606784" cy="3684588"/>
          </a:xfrm>
        </p:spPr>
        <p:txBody>
          <a:bodyPr/>
          <a:lstStyle>
            <a:lvl1pPr>
              <a:buFontTx/>
              <a:buNone/>
              <a:defRPr/>
            </a:lvl1pPr>
            <a:lvl2pPr marL="0" indent="0">
              <a:buFontTx/>
              <a:buNone/>
              <a:defRPr/>
            </a:lvl2pPr>
            <a:lvl3pPr>
              <a:buFontTx/>
              <a:buNone/>
              <a:defRPr/>
            </a:lvl3pPr>
            <a:lvl4pPr>
              <a:buFontTx/>
              <a:buNone/>
              <a:defRPr/>
            </a:lvl4pPr>
          </a:lstStyle>
          <a:p>
            <a:pPr lvl="0"/>
            <a:r>
              <a:rPr lang="en-US" dirty="0"/>
              <a:t>Click to edit Agenda text styles Arial 22/24</a:t>
            </a:r>
          </a:p>
        </p:txBody>
      </p:sp>
      <p:sp>
        <p:nvSpPr>
          <p:cNvPr id="13" name="Title 1"/>
          <p:cNvSpPr>
            <a:spLocks noGrp="1"/>
          </p:cNvSpPr>
          <p:nvPr>
            <p:ph type="title" hasCustomPrompt="1"/>
          </p:nvPr>
        </p:nvSpPr>
        <p:spPr>
          <a:xfrm>
            <a:off x="292100" y="704089"/>
            <a:ext cx="7693152" cy="1021680"/>
          </a:xfrm>
        </p:spPr>
        <p:txBody>
          <a:bodyPr vert="horz" lIns="0" tIns="0" rIns="0" bIns="0" rtlCol="0" anchor="t" anchorCtr="0">
            <a:noAutofit/>
          </a:bodyPr>
          <a:lstStyle>
            <a:lvl1pPr>
              <a:defRPr lang="en-US" dirty="0"/>
            </a:lvl1pPr>
          </a:lstStyle>
          <a:p>
            <a:pPr lvl="0">
              <a:lnSpc>
                <a:spcPts val="3400"/>
              </a:lnSpc>
            </a:pPr>
            <a:r>
              <a:rPr lang="en-US" dirty="0"/>
              <a:t>Click to edit Master title style Arial 32/34</a:t>
            </a:r>
          </a:p>
        </p:txBody>
      </p:sp>
    </p:spTree>
    <p:extLst>
      <p:ext uri="{BB962C8B-B14F-4D97-AF65-F5344CB8AC3E}">
        <p14:creationId xmlns:p14="http://schemas.microsoft.com/office/powerpoint/2010/main" val="4216757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 w subhea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a:xfrm>
            <a:off x="304800" y="685800"/>
            <a:ext cx="11582400" cy="460420"/>
          </a:xfrm>
        </p:spPr>
        <p:txBody>
          <a:bodyPr vert="horz" lIns="0" tIns="0" rIns="0" bIns="0" rtlCol="0" anchor="t" anchorCtr="0">
            <a:noAutofit/>
          </a:bodyPr>
          <a:lstStyle>
            <a:lvl1pPr>
              <a:defRPr lang="en-US"/>
            </a:lvl1pPr>
          </a:lstStyle>
          <a:p>
            <a:pPr lvl="0">
              <a:lnSpc>
                <a:spcPts val="3400"/>
              </a:lnSpc>
            </a:pPr>
            <a:r>
              <a:rPr lang="en-US" dirty="0"/>
              <a:t>Click to edit Master title style Arial 32/34</a:t>
            </a:r>
          </a:p>
        </p:txBody>
      </p:sp>
      <p:sp>
        <p:nvSpPr>
          <p:cNvPr id="8" name="Text Placeholder 3"/>
          <p:cNvSpPr>
            <a:spLocks noGrp="1"/>
          </p:cNvSpPr>
          <p:nvPr>
            <p:ph type="body" sz="quarter" idx="15" hasCustomPrompt="1"/>
          </p:nvPr>
        </p:nvSpPr>
        <p:spPr>
          <a:xfrm>
            <a:off x="304800" y="1143000"/>
            <a:ext cx="11582400" cy="457200"/>
          </a:xfrm>
        </p:spPr>
        <p:txBody>
          <a:bodyPr vert="horz" lIns="0" tIns="0" rIns="0" bIns="0" rtlCol="0" anchor="t" anchorCtr="0">
            <a:noAutofit/>
          </a:bodyPr>
          <a:lstStyle>
            <a:lvl1pPr>
              <a:defRPr lang="en-US" sz="2400" dirty="0">
                <a:solidFill>
                  <a:schemeClr val="bg2"/>
                </a:solidFill>
                <a:ea typeface="+mj-ea"/>
              </a:defRPr>
            </a:lvl1pPr>
          </a:lstStyle>
          <a:p>
            <a:pPr lvl="0"/>
            <a:r>
              <a:rPr lang="en-US" dirty="0"/>
              <a:t>Click to edit Sub-Title text styles Arial 24/34</a:t>
            </a:r>
          </a:p>
        </p:txBody>
      </p:sp>
      <p:sp>
        <p:nvSpPr>
          <p:cNvPr id="9"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0"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5" name="Text Placeholder 11"/>
          <p:cNvSpPr>
            <a:spLocks noGrp="1"/>
          </p:cNvSpPr>
          <p:nvPr>
            <p:ph type="body" sz="quarter" idx="16"/>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722436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1638429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183348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739050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231914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51739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146221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73518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281776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061305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891979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582547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751527"/>
            <a:ext cx="11582400" cy="4275786"/>
          </a:xfrm>
          <a:prstGeom prst="rect">
            <a:avLst/>
          </a:prstGeom>
        </p:spPr>
        <p:txBody>
          <a:bodyPr vert="horz" lIns="0" tIns="45720" rIns="91440" bIns="45720" rtlCol="0">
            <a:normAutofit/>
          </a:bodyPr>
          <a:lstStyle>
            <a:lvl1pPr>
              <a:defRPr lang="en-US" smtClean="0"/>
            </a:lvl1pPr>
            <a:lvl2pPr>
              <a:defRPr lang="en-US" smtClean="0"/>
            </a:lvl2pPr>
            <a:lvl3pPr>
              <a:defRPr lang="en-US" smtClean="0"/>
            </a:lvl3pPr>
            <a:lvl4pPr>
              <a:defRPr lang="en-US" smtClean="0"/>
            </a:lvl4pPr>
            <a:lvl5pPr>
              <a:defRPr lang="en-US" sz="1800"/>
            </a:lvl5pPr>
          </a:lstStyle>
          <a:p>
            <a:pPr lvl="0"/>
            <a:r>
              <a:rPr lang="en-US" dirty="0"/>
              <a:t>Click to edit text styles Arial 22/24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1" name="Footer Placeholder 10"/>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2" name="Slide Number Placeholder 11"/>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dirty="0"/>
            </a:lvl1pPr>
          </a:lstStyle>
          <a:p>
            <a:pPr lvl="0">
              <a:lnSpc>
                <a:spcPts val="3400"/>
              </a:lnSpc>
            </a:pPr>
            <a:r>
              <a:rPr lang="en-US" dirty="0"/>
              <a:t>Click to edit Agenda title style Arial 32/34</a:t>
            </a:r>
          </a:p>
        </p:txBody>
      </p:sp>
      <p:sp>
        <p:nvSpPr>
          <p:cNvPr id="7"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1104972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76940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83835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343570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96152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4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627450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751527"/>
            <a:ext cx="11582400" cy="4275786"/>
          </a:xfrm>
          <a:prstGeom prst="rect">
            <a:avLst/>
          </a:prstGeom>
        </p:spPr>
        <p:txBody>
          <a:bodyPr vert="horz" lIns="0" tIns="45720" rIns="91440" bIns="45720" rtlCol="0">
            <a:normAutofit/>
          </a:bodyPr>
          <a:lstStyle>
            <a:lvl1pPr>
              <a:defRPr lang="en-US" smtClean="0"/>
            </a:lvl1pPr>
            <a:lvl2pPr>
              <a:defRPr lang="en-US" smtClean="0"/>
            </a:lvl2pPr>
            <a:lvl3pPr>
              <a:defRPr lang="en-US" smtClean="0"/>
            </a:lvl3pPr>
            <a:lvl4pPr>
              <a:defRPr lang="en-US" smtClean="0"/>
            </a:lvl4pPr>
            <a:lvl5pPr>
              <a:defRPr lang="en-US" sz="1800"/>
            </a:lvl5pPr>
          </a:lstStyle>
          <a:p>
            <a:pPr lvl="0"/>
            <a:r>
              <a:rPr lang="en-US" dirty="0"/>
              <a:t>Click to edit text styles Arial 22/24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1" name="Footer Placeholder 10"/>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2" name="Slide Number Placeholder 11"/>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dirty="0"/>
            </a:lvl1pPr>
          </a:lstStyle>
          <a:p>
            <a:pPr lvl="0">
              <a:lnSpc>
                <a:spcPts val="3400"/>
              </a:lnSpc>
            </a:pPr>
            <a:r>
              <a:rPr lang="en-US" dirty="0"/>
              <a:t>Click to edit Agenda title style Arial 32/34</a:t>
            </a:r>
          </a:p>
        </p:txBody>
      </p:sp>
      <p:sp>
        <p:nvSpPr>
          <p:cNvPr id="7"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940784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6" name="Picture 5" descr="VerSprite Deck v2-06.pn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471085" y="1371600"/>
            <a:ext cx="10314516" cy="914400"/>
          </a:xfrm>
        </p:spPr>
        <p:txBody>
          <a:bodyPr anchor="b">
            <a:normAutofit/>
          </a:bodyPr>
          <a:lstStyle>
            <a:lvl1pPr algn="r">
              <a:defRPr sz="2800" b="0" i="0" cap="all" baseline="0">
                <a:solidFill>
                  <a:schemeClr val="bg1"/>
                </a:solidFill>
                <a:latin typeface="Gotham Light"/>
                <a:cs typeface="Gotham Light"/>
              </a:defRPr>
            </a:lvl1pPr>
          </a:lstStyle>
          <a:p>
            <a:r>
              <a:rPr lang="en-US" dirty="0"/>
              <a:t>Click to edit Master title style</a:t>
            </a:r>
          </a:p>
        </p:txBody>
      </p:sp>
    </p:spTree>
    <p:extLst>
      <p:ext uri="{BB962C8B-B14F-4D97-AF65-F5344CB8AC3E}">
        <p14:creationId xmlns:p14="http://schemas.microsoft.com/office/powerpoint/2010/main" val="27246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751527"/>
            <a:ext cx="11582400" cy="4275786"/>
          </a:xfrm>
          <a:prstGeom prst="rect">
            <a:avLst/>
          </a:prstGeom>
        </p:spPr>
        <p:txBody>
          <a:bodyPr vert="horz" lIns="0" tIns="45720" rIns="91440" bIns="45720" rtlCol="0">
            <a:normAutofit/>
          </a:bodyPr>
          <a:lstStyle>
            <a:lvl1pPr>
              <a:defRPr lang="en-US" smtClean="0"/>
            </a:lvl1pPr>
            <a:lvl2pPr>
              <a:defRPr lang="en-US" smtClean="0"/>
            </a:lvl2pPr>
            <a:lvl3pPr>
              <a:defRPr lang="en-US" smtClean="0"/>
            </a:lvl3pPr>
            <a:lvl4pPr>
              <a:defRPr lang="en-US" smtClean="0"/>
            </a:lvl4pPr>
            <a:lvl5pPr>
              <a:defRPr lang="en-US" sz="1800"/>
            </a:lvl5pPr>
          </a:lstStyle>
          <a:p>
            <a:pPr lvl="0"/>
            <a:r>
              <a:rPr lang="en-US" dirty="0"/>
              <a:t>Click to edit text styles Arial 22/24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1" name="Footer Placeholder 10"/>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2" name="Slide Number Placeholder 11"/>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dirty="0"/>
            </a:lvl1pPr>
          </a:lstStyle>
          <a:p>
            <a:pPr lvl="0">
              <a:lnSpc>
                <a:spcPts val="3400"/>
              </a:lnSpc>
            </a:pPr>
            <a:r>
              <a:rPr lang="en-US" dirty="0"/>
              <a:t>Click to edit Agenda title style Arial 32/34</a:t>
            </a:r>
          </a:p>
        </p:txBody>
      </p:sp>
      <p:sp>
        <p:nvSpPr>
          <p:cNvPr id="7"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3803405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5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51292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6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4" name="Content Placeholder 3"/>
          <p:cNvSpPr>
            <a:spLocks noGrp="1"/>
          </p:cNvSpPr>
          <p:nvPr>
            <p:ph sz="half" idx="2" hasCustomPrompt="1"/>
          </p:nvPr>
        </p:nvSpPr>
        <p:spPr>
          <a:xfrm>
            <a:off x="6201896" y="1764407"/>
            <a:ext cx="5653825" cy="4250028"/>
          </a:xfrm>
          <a:prstGeom prst="rect">
            <a:avLst/>
          </a:prstGeo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Text level Arial 18/20</a:t>
            </a:r>
          </a:p>
          <a:p>
            <a:pPr lvl="1"/>
            <a:r>
              <a:rPr lang="en-US" dirty="0"/>
              <a:t>Bullet level 1 Arial 18/20</a:t>
            </a:r>
          </a:p>
          <a:p>
            <a:pPr lvl="2"/>
            <a:r>
              <a:rPr lang="en-US" dirty="0"/>
              <a:t>Bullet level 2 Arial 16/18</a:t>
            </a:r>
          </a:p>
          <a:p>
            <a:pPr lvl="3"/>
            <a:r>
              <a:rPr lang="en-US" dirty="0"/>
              <a:t>Bullet level 3 Arial 16/18</a:t>
            </a:r>
          </a:p>
          <a:p>
            <a:pPr lvl="4"/>
            <a:r>
              <a:rPr lang="en-US" dirty="0"/>
              <a:t>Fifth level</a:t>
            </a:r>
          </a:p>
        </p:txBody>
      </p:sp>
      <p:sp>
        <p:nvSpPr>
          <p:cNvPr id="11" name="Date Placeholder 10"/>
          <p:cNvSpPr>
            <a:spLocks noGrp="1"/>
          </p:cNvSpPr>
          <p:nvPr>
            <p:ph type="dt" sz="half" idx="10"/>
          </p:nvPr>
        </p:nvSpPr>
        <p:spPr>
          <a:xfrm>
            <a:off x="867833" y="6492876"/>
            <a:ext cx="841248" cy="365125"/>
          </a:xfrm>
          <a:prstGeom prst="rect">
            <a:avLst/>
          </a:prstGeom>
        </p:spPr>
        <p:txBody>
          <a:bodyPr/>
          <a:lstStyle/>
          <a:p>
            <a:fld id="{3FFEEF4C-44EF-431E-80A2-CF6E8AAE357A}" type="datetime1">
              <a:rPr lang="en-US" smtClean="0"/>
              <a:pPr/>
              <a:t>7/5/2018</a:t>
            </a:fld>
            <a:endParaRPr lang="en-US" dirty="0"/>
          </a:p>
        </p:txBody>
      </p:sp>
      <p:sp>
        <p:nvSpPr>
          <p:cNvPr id="12" name="Footer Placeholder 11"/>
          <p:cNvSpPr>
            <a:spLocks noGrp="1"/>
          </p:cNvSpPr>
          <p:nvPr>
            <p:ph type="ftr" sz="quarter" idx="11"/>
          </p:nvPr>
        </p:nvSpPr>
        <p:spPr>
          <a:xfrm>
            <a:off x="1730192" y="6492876"/>
            <a:ext cx="8851392" cy="365125"/>
          </a:xfrm>
          <a:prstGeom prst="rect">
            <a:avLst/>
          </a:prstGeom>
        </p:spPr>
        <p:txBody>
          <a:bodyPr/>
          <a:lstStyle/>
          <a:p>
            <a:pPr>
              <a:lnSpc>
                <a:spcPts val="1000"/>
              </a:lnSpc>
            </a:pPr>
            <a:r>
              <a:rPr lang="en-US" dirty="0"/>
              <a:t>McKesson Corporation Confidential and Proprietary</a:t>
            </a:r>
          </a:p>
        </p:txBody>
      </p:sp>
      <p:sp>
        <p:nvSpPr>
          <p:cNvPr id="13" name="Slide Number Placeholder 12"/>
          <p:cNvSpPr>
            <a:spLocks noGrp="1"/>
          </p:cNvSpPr>
          <p:nvPr>
            <p:ph type="sldNum" sz="quarter" idx="12"/>
          </p:nvPr>
        </p:nvSpPr>
        <p:spPr/>
        <p:txBody>
          <a:bodyPr/>
          <a:lstStyle/>
          <a:p>
            <a:fld id="{B52DE8F2-FE9F-4322-A945-8EFB995C108B}" type="slidenum">
              <a:rPr lang="en-US" smtClean="0"/>
              <a:pPr/>
              <a:t>‹#›</a:t>
            </a:fld>
            <a:endParaRPr lang="en-US" dirty="0"/>
          </a:p>
        </p:txBody>
      </p:sp>
      <p:sp>
        <p:nvSpPr>
          <p:cNvPr id="14" name="Title 13"/>
          <p:cNvSpPr>
            <a:spLocks noGrp="1"/>
          </p:cNvSpPr>
          <p:nvPr>
            <p:ph type="title" hasCustomPrompt="1"/>
          </p:nvPr>
        </p:nvSpPr>
        <p:spPr/>
        <p:txBody>
          <a:bodyPr vert="horz" lIns="0" tIns="0" rIns="0" bIns="0" rtlCol="0" anchor="t" anchorCtr="0">
            <a:noAutofit/>
          </a:bodyPr>
          <a:lstStyle>
            <a:lvl1pPr>
              <a:defRPr lang="en-US"/>
            </a:lvl1pPr>
          </a:lstStyle>
          <a:p>
            <a:pPr lvl="0">
              <a:lnSpc>
                <a:spcPts val="3400"/>
              </a:lnSpc>
            </a:pPr>
            <a:r>
              <a:rPr lang="en-US" dirty="0"/>
              <a:t>Click to edit Master title style </a:t>
            </a:r>
            <a:br>
              <a:rPr lang="en-US" dirty="0"/>
            </a:br>
            <a:r>
              <a:rPr lang="en-US" dirty="0"/>
              <a:t>Arial 32/34</a:t>
            </a:r>
          </a:p>
        </p:txBody>
      </p:sp>
      <p:sp>
        <p:nvSpPr>
          <p:cNvPr id="8" name="Text Placeholder 11"/>
          <p:cNvSpPr>
            <a:spLocks noGrp="1"/>
          </p:cNvSpPr>
          <p:nvPr>
            <p:ph type="body" sz="quarter" idx="15"/>
          </p:nvPr>
        </p:nvSpPr>
        <p:spPr>
          <a:xfrm>
            <a:off x="292100" y="6019800"/>
            <a:ext cx="5801784" cy="457200"/>
          </a:xfrm>
        </p:spPr>
        <p:txBody>
          <a:bodyPr anchor="b" anchorCtr="0"/>
          <a:lstStyle>
            <a:lvl1pPr>
              <a:lnSpc>
                <a:spcPts val="1000"/>
              </a:lnSpc>
              <a:defRPr sz="900" baseline="0"/>
            </a:lvl1pPr>
          </a:lstStyle>
          <a:p>
            <a:pPr lvl="0"/>
            <a:r>
              <a:rPr lang="en-US"/>
              <a:t>Click to edit Master text styles</a:t>
            </a:r>
          </a:p>
        </p:txBody>
      </p:sp>
    </p:spTree>
    <p:extLst>
      <p:ext uri="{BB962C8B-B14F-4D97-AF65-F5344CB8AC3E}">
        <p14:creationId xmlns:p14="http://schemas.microsoft.com/office/powerpoint/2010/main" val="2425598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6" name="Picture 5" descr="VerSprite Deck v2-06.pn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471085" y="1371600"/>
            <a:ext cx="10314516" cy="914400"/>
          </a:xfrm>
        </p:spPr>
        <p:txBody>
          <a:bodyPr anchor="b">
            <a:normAutofit/>
          </a:bodyPr>
          <a:lstStyle>
            <a:lvl1pPr algn="r">
              <a:defRPr sz="2800" b="0" i="0" cap="all" baseline="0">
                <a:solidFill>
                  <a:schemeClr val="bg1"/>
                </a:solidFill>
                <a:latin typeface="Gotham Light"/>
                <a:cs typeface="Gotham Light"/>
              </a:defRPr>
            </a:lvl1pPr>
          </a:lstStyle>
          <a:p>
            <a:r>
              <a:rPr lang="en-US" dirty="0"/>
              <a:t>Click to edit Master title style</a:t>
            </a:r>
          </a:p>
        </p:txBody>
      </p:sp>
    </p:spTree>
    <p:extLst>
      <p:ext uri="{BB962C8B-B14F-4D97-AF65-F5344CB8AC3E}">
        <p14:creationId xmlns:p14="http://schemas.microsoft.com/office/powerpoint/2010/main" val="43974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63628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36694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89204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73359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BB5E57-3F31-0F48-9E8F-92C572FC17D8}" type="datetimeFigureOut">
              <a:rPr lang="en-US" smtClean="0"/>
              <a:t>7/5/2018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05DB12-B51B-B14F-BE6F-B5F60D62B14B}" type="slidenum">
              <a:rPr lang="en-US" smtClean="0"/>
              <a:t>‹#›</a:t>
            </a:fld>
            <a:endParaRPr lang="en-US" dirty="0"/>
          </a:p>
        </p:txBody>
      </p:sp>
    </p:spTree>
    <p:extLst>
      <p:ext uri="{BB962C8B-B14F-4D97-AF65-F5344CB8AC3E}">
        <p14:creationId xmlns:p14="http://schemas.microsoft.com/office/powerpoint/2010/main" val="169901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B5E57-3F31-0F48-9E8F-92C572FC17D8}" type="datetimeFigureOut">
              <a:rPr lang="en-US" smtClean="0"/>
              <a:t>7/5/2018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5DB12-B51B-B14F-BE6F-B5F60D62B14B}" type="slidenum">
              <a:rPr lang="en-US" smtClean="0"/>
              <a:t>‹#›</a:t>
            </a:fld>
            <a:endParaRPr lang="en-US" dirty="0"/>
          </a:p>
        </p:txBody>
      </p:sp>
    </p:spTree>
    <p:extLst>
      <p:ext uri="{BB962C8B-B14F-4D97-AF65-F5344CB8AC3E}">
        <p14:creationId xmlns:p14="http://schemas.microsoft.com/office/powerpoint/2010/main" val="1057519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841D0-0672-4F98-AC6D-E04136312CED}" type="datetimeFigureOut">
              <a:rPr lang="en-US" smtClean="0"/>
              <a:t>7/5/2018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B9496-7232-4673-9D28-311F1A0E7E1F}" type="slidenum">
              <a:rPr lang="en-US" smtClean="0"/>
              <a:t>‹#›</a:t>
            </a:fld>
            <a:endParaRPr lang="en-US" dirty="0"/>
          </a:p>
        </p:txBody>
      </p:sp>
    </p:spTree>
    <p:extLst>
      <p:ext uri="{BB962C8B-B14F-4D97-AF65-F5344CB8AC3E}">
        <p14:creationId xmlns:p14="http://schemas.microsoft.com/office/powerpoint/2010/main" val="2846463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2.emf"/><Relationship Id="rId7" Type="http://schemas.openxmlformats.org/officeDocument/2006/relationships/image" Target="../media/image5.jpg"/><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diagramColors" Target="../diagrams/colors2.xml"/><Relationship Id="rId5" Type="http://schemas.openxmlformats.org/officeDocument/2006/relationships/image" Target="../media/image27.png"/><Relationship Id="rId10" Type="http://schemas.openxmlformats.org/officeDocument/2006/relationships/diagramQuickStyle" Target="../diagrams/quickStyle2.xml"/><Relationship Id="rId4" Type="http://schemas.openxmlformats.org/officeDocument/2006/relationships/image" Target="../media/image26.png"/><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iconfinder.com/icons/370329/app_responsive_web_webdesign_icon" TargetMode="External"/><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image" Target="../media/image2.emf"/><Relationship Id="rId21" Type="http://schemas.openxmlformats.org/officeDocument/2006/relationships/hyperlink" Target="https://www.iconfinder.com/icons/532242/cloud_cloud_computing_settings_tools_icon" TargetMode="External"/><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hyperlink" Target="https://www.iconfinder.com/icons/1119443/application_browsing_tabbed_web_windows_icon" TargetMode="External"/><Relationship Id="rId25" Type="http://schemas.openxmlformats.org/officeDocument/2006/relationships/hyperlink" Target="https://www.iconfinder.com/icons/924316/configuration_connection_internet_intranet_network_server_icon" TargetMode="External"/><Relationship Id="rId2" Type="http://schemas.openxmlformats.org/officeDocument/2006/relationships/image" Target="../media/image5.jpg"/><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hyperlink" Target="https://www.iconfinder.com/icons/669817/crime_cyber_crime_hack_hacking_identity_theft_steal_theft_icon" TargetMode="External"/><Relationship Id="rId11" Type="http://schemas.openxmlformats.org/officeDocument/2006/relationships/hyperlink" Target="https://www.iconfinder.com/icons/97582/friends_group_male_people_users_icon" TargetMode="External"/><Relationship Id="rId24" Type="http://schemas.openxmlformats.org/officeDocument/2006/relationships/image" Target="../media/image39.png"/><Relationship Id="rId32" Type="http://schemas.openxmlformats.org/officeDocument/2006/relationships/image" Target="../media/image45.png"/><Relationship Id="rId5" Type="http://schemas.openxmlformats.org/officeDocument/2006/relationships/image" Target="../media/image29.png"/><Relationship Id="rId15" Type="http://schemas.openxmlformats.org/officeDocument/2006/relationships/hyperlink" Target="https://www.iconfinder.com/icons/414531/application_contact_design_form_popup_web_web_design_icon" TargetMode="External"/><Relationship Id="rId23" Type="http://schemas.openxmlformats.org/officeDocument/2006/relationships/hyperlink" Target="https://www.iconfinder.com/icons/237275/email_envelope_letter_mail_icon" TargetMode="External"/><Relationship Id="rId28"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hyperlink" Target="https://www.iconfinder.com/icons/1110748/computer_it_ldap_programming_service_team_user_icon" TargetMode="External"/><Relationship Id="rId31" Type="http://schemas.openxmlformats.org/officeDocument/2006/relationships/image" Target="../media/image44.png"/><Relationship Id="rId4" Type="http://schemas.openxmlformats.org/officeDocument/2006/relationships/hyperlink" Target="https://www.iconfinder.com/icons/567026/agile_backlog_floating_hidden_problems_iceberg_icon" TargetMode="External"/><Relationship Id="rId9" Type="http://schemas.openxmlformats.org/officeDocument/2006/relationships/hyperlink" Target="https://www.iconfinder.com/icons/2609599/bitcoin_crypto_miner_mining_pick_processing_icon" TargetMode="External"/><Relationship Id="rId14" Type="http://schemas.openxmlformats.org/officeDocument/2006/relationships/image" Target="../media/image34.png"/><Relationship Id="rId22" Type="http://schemas.openxmlformats.org/officeDocument/2006/relationships/image" Target="../media/image38.png"/><Relationship Id="rId27" Type="http://schemas.openxmlformats.org/officeDocument/2006/relationships/hyperlink" Target="https://www.iconfinder.com/icons/2746283/approved_authentication_protection_security_shield_icon" TargetMode="External"/><Relationship Id="rId30"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github.com/SecurityFTW/cs-suite" TargetMode="External"/><Relationship Id="rId4" Type="http://schemas.openxmlformats.org/officeDocument/2006/relationships/hyperlink" Target="https://github.com/toniblyx/prowl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www.energy.gov/sites/prod/files/2018/05/f51/EO13800%20electricity%20subsector%20report.pdf" TargetMode="External"/><Relationship Id="rId7" Type="http://schemas.openxmlformats.org/officeDocument/2006/relationships/image" Target="../media/image57.png"/><Relationship Id="rId2" Type="http://schemas.openxmlformats.org/officeDocument/2006/relationships/hyperlink" Target="https://ec.europa.eu/energy/sites/ener/files/documents/eecsp_report_final.pdf" TargetMode="Externa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hyperlink" Target="http://commons.wikimedia.org/wiki/file:linkedin_icon.svg" TargetMode="External"/><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hyperlink" Target="mailto:tonyuv@versprite.com" TargetMode="External"/><Relationship Id="rId1" Type="http://schemas.openxmlformats.org/officeDocument/2006/relationships/slideLayout" Target="../slideLayouts/slideLayout7.xml"/><Relationship Id="rId6" Type="http://schemas.openxmlformats.org/officeDocument/2006/relationships/hyperlink" Target="http://analisisdemedios.blogspot.com/2013/05/twitter-recopilara-informacion-personal.html" TargetMode="External"/><Relationship Id="rId5" Type="http://schemas.openxmlformats.org/officeDocument/2006/relationships/image" Target="../media/image8.PNG"/><Relationship Id="rId10" Type="http://schemas.openxmlformats.org/officeDocument/2006/relationships/image" Target="../media/image11.jpg"/><Relationship Id="rId4" Type="http://schemas.openxmlformats.org/officeDocument/2006/relationships/image" Target="../media/image2.emf"/><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hyperlink" Target="http://analisisdemedios.blogspot.com/2013/05/twitter-recopilara-informacion-personal.html" TargetMode="External"/><Relationship Id="rId13" Type="http://schemas.openxmlformats.org/officeDocument/2006/relationships/image" Target="../media/image12.png"/><Relationship Id="rId3" Type="http://schemas.openxmlformats.org/officeDocument/2006/relationships/hyperlink" Target="mailto:tonyuv@versprite.com" TargetMode="External"/><Relationship Id="rId7" Type="http://schemas.openxmlformats.org/officeDocument/2006/relationships/image" Target="../media/image8.PNG"/><Relationship Id="rId12" Type="http://schemas.openxmlformats.org/officeDocument/2006/relationships/image" Target="../media/image11.jpg"/><Relationship Id="rId2" Type="http://schemas.openxmlformats.org/officeDocument/2006/relationships/hyperlink" Target="http://www.versprite.com/" TargetMode="Externa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emf"/><Relationship Id="rId10" Type="http://schemas.openxmlformats.org/officeDocument/2006/relationships/hyperlink" Target="http://commons.wikimedia.org/wiki/file:linkedin_icon.svg" TargetMode="External"/><Relationship Id="rId4" Type="http://schemas.openxmlformats.org/officeDocument/2006/relationships/image" Target="../media/image5.jpg"/><Relationship Id="rId9" Type="http://schemas.openxmlformats.org/officeDocument/2006/relationships/image" Target="../media/image9.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emf"/><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026003" y="1610658"/>
            <a:ext cx="2895600" cy="345743"/>
          </a:xfrm>
          <a:prstGeom prst="rect">
            <a:avLst/>
          </a:prstGeom>
        </p:spPr>
      </p:pic>
      <p:sp>
        <p:nvSpPr>
          <p:cNvPr id="9" name="TextBox 8"/>
          <p:cNvSpPr txBox="1"/>
          <p:nvPr/>
        </p:nvSpPr>
        <p:spPr>
          <a:xfrm>
            <a:off x="5025225" y="217333"/>
            <a:ext cx="6472362" cy="1077218"/>
          </a:xfrm>
          <a:prstGeom prst="rect">
            <a:avLst/>
          </a:prstGeom>
          <a:noFill/>
        </p:spPr>
        <p:txBody>
          <a:bodyPr wrap="square" rtlCol="0">
            <a:spAutoFit/>
          </a:bodyPr>
          <a:lstStyle/>
          <a:p>
            <a:r>
              <a:rPr lang="en-US" sz="3200" dirty="0">
                <a:solidFill>
                  <a:srgbClr val="057FAF"/>
                </a:solidFill>
                <a:latin typeface="Montserrat Ultra Light" charset="0"/>
                <a:ea typeface="Montserrat Ultra Light" charset="0"/>
                <a:cs typeface="Montserrat Ultra Light" charset="0"/>
              </a:rPr>
              <a:t>Building Valid Threat Libraries for Cloud Based Applications </a:t>
            </a:r>
          </a:p>
        </p:txBody>
      </p:sp>
      <p:sp>
        <p:nvSpPr>
          <p:cNvPr id="10" name="TextBox 9"/>
          <p:cNvSpPr txBox="1"/>
          <p:nvPr/>
        </p:nvSpPr>
        <p:spPr>
          <a:xfrm>
            <a:off x="5047044" y="117342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Substantiating Threat Models w/ Threat Data</a:t>
            </a:r>
          </a:p>
        </p:txBody>
      </p:sp>
      <p:sp>
        <p:nvSpPr>
          <p:cNvPr id="15" name="TextBox 14"/>
          <p:cNvSpPr txBox="1"/>
          <p:nvPr/>
        </p:nvSpPr>
        <p:spPr>
          <a:xfrm>
            <a:off x="5147405" y="1616683"/>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2882"/>
            <a:ext cx="12192000" cy="4705350"/>
          </a:xfrm>
          <a:prstGeom prst="rect">
            <a:avLst/>
          </a:prstGeom>
        </p:spPr>
      </p:pic>
      <p:pic>
        <p:nvPicPr>
          <p:cNvPr id="4" name="Picture 3"/>
          <p:cNvPicPr>
            <a:picLocks noChangeAspect="1"/>
          </p:cNvPicPr>
          <p:nvPr/>
        </p:nvPicPr>
        <p:blipFill>
          <a:blip r:embed="rId4"/>
          <a:stretch>
            <a:fillRect/>
          </a:stretch>
        </p:blipFill>
        <p:spPr>
          <a:xfrm>
            <a:off x="279997" y="95851"/>
            <a:ext cx="3203814" cy="1985597"/>
          </a:xfrm>
          <a:prstGeom prst="rect">
            <a:avLst/>
          </a:prstGeom>
        </p:spPr>
      </p:pic>
    </p:spTree>
    <p:extLst>
      <p:ext uri="{BB962C8B-B14F-4D97-AF65-F5344CB8AC3E}">
        <p14:creationId xmlns:p14="http://schemas.microsoft.com/office/powerpoint/2010/main" val="31056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701409" y="5126027"/>
            <a:ext cx="2163806" cy="258365"/>
          </a:xfrm>
          <a:prstGeom prst="rect">
            <a:avLst/>
          </a:prstGeom>
        </p:spPr>
      </p:pic>
      <p:pic>
        <p:nvPicPr>
          <p:cNvPr id="30" name="Picture 29"/>
          <p:cNvPicPr>
            <a:picLocks noChangeAspect="1"/>
          </p:cNvPicPr>
          <p:nvPr/>
        </p:nvPicPr>
        <p:blipFill>
          <a:blip r:embed="rId2"/>
          <a:stretch>
            <a:fillRect/>
          </a:stretch>
        </p:blipFill>
        <p:spPr>
          <a:xfrm>
            <a:off x="701409" y="3702437"/>
            <a:ext cx="2163806" cy="258365"/>
          </a:xfrm>
          <a:prstGeom prst="rect">
            <a:avLst/>
          </a:prstGeom>
        </p:spPr>
      </p:pic>
      <p:pic>
        <p:nvPicPr>
          <p:cNvPr id="28" name="Picture 27"/>
          <p:cNvPicPr>
            <a:picLocks noChangeAspect="1"/>
          </p:cNvPicPr>
          <p:nvPr/>
        </p:nvPicPr>
        <p:blipFill>
          <a:blip r:embed="rId2"/>
          <a:stretch>
            <a:fillRect/>
          </a:stretch>
        </p:blipFill>
        <p:spPr>
          <a:xfrm>
            <a:off x="701409" y="2518836"/>
            <a:ext cx="2163806" cy="258365"/>
          </a:xfrm>
          <a:prstGeom prst="rect">
            <a:avLst/>
          </a:prstGeom>
        </p:spPr>
      </p:pic>
      <p:sp>
        <p:nvSpPr>
          <p:cNvPr id="9" name="TextBox 8"/>
          <p:cNvSpPr txBox="1"/>
          <p:nvPr/>
        </p:nvSpPr>
        <p:spPr>
          <a:xfrm>
            <a:off x="3327688" y="1679669"/>
            <a:ext cx="8579457"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Learn to Substantiate Your Model</a:t>
            </a:r>
          </a:p>
        </p:txBody>
      </p:sp>
      <p:sp>
        <p:nvSpPr>
          <p:cNvPr id="12" name="TextBox 11"/>
          <p:cNvSpPr txBox="1"/>
          <p:nvPr/>
        </p:nvSpPr>
        <p:spPr>
          <a:xfrm>
            <a:off x="811049" y="2521909"/>
            <a:ext cx="715260" cy="261610"/>
          </a:xfrm>
          <a:prstGeom prst="rect">
            <a:avLst/>
          </a:prstGeom>
          <a:noFill/>
        </p:spPr>
        <p:txBody>
          <a:bodyPr wrap="none" rtlCol="0">
            <a:spAutoFit/>
          </a:bodyPr>
          <a:lstStyle/>
          <a:p>
            <a:r>
              <a:rPr lang="en-US" sz="1100" b="1" dirty="0">
                <a:solidFill>
                  <a:schemeClr val="bg1"/>
                </a:solidFill>
                <a:latin typeface="Montserrat" charset="0"/>
                <a:ea typeface="Montserrat" charset="0"/>
                <a:cs typeface="Montserrat" charset="0"/>
              </a:rPr>
              <a:t>Research</a:t>
            </a:r>
          </a:p>
        </p:txBody>
      </p:sp>
      <p:sp>
        <p:nvSpPr>
          <p:cNvPr id="13" name="TextBox 12"/>
          <p:cNvSpPr txBox="1"/>
          <p:nvPr/>
        </p:nvSpPr>
        <p:spPr>
          <a:xfrm>
            <a:off x="701409" y="2786302"/>
            <a:ext cx="2011679" cy="82785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Threat Data </a:t>
            </a:r>
          </a:p>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Threat Intelligence</a:t>
            </a:r>
          </a:p>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Industry Reports/ Trends</a:t>
            </a:r>
          </a:p>
        </p:txBody>
      </p:sp>
      <p:sp>
        <p:nvSpPr>
          <p:cNvPr id="15" name="TextBox 14"/>
          <p:cNvSpPr txBox="1"/>
          <p:nvPr/>
        </p:nvSpPr>
        <p:spPr>
          <a:xfrm>
            <a:off x="811049" y="3696409"/>
            <a:ext cx="643125" cy="261610"/>
          </a:xfrm>
          <a:prstGeom prst="rect">
            <a:avLst/>
          </a:prstGeom>
          <a:noFill/>
        </p:spPr>
        <p:txBody>
          <a:bodyPr wrap="none" rtlCol="0">
            <a:spAutoFit/>
          </a:bodyPr>
          <a:lstStyle/>
          <a:p>
            <a:r>
              <a:rPr lang="en-US" sz="1100" b="1" dirty="0">
                <a:solidFill>
                  <a:schemeClr val="bg1"/>
                </a:solidFill>
                <a:latin typeface="Montserrat" charset="0"/>
                <a:ea typeface="Montserrat" charset="0"/>
                <a:cs typeface="Montserrat" charset="0"/>
              </a:rPr>
              <a:t>Analyze</a:t>
            </a:r>
          </a:p>
        </p:txBody>
      </p:sp>
      <p:sp>
        <p:nvSpPr>
          <p:cNvPr id="16" name="TextBox 15"/>
          <p:cNvSpPr txBox="1"/>
          <p:nvPr/>
        </p:nvSpPr>
        <p:spPr>
          <a:xfrm>
            <a:off x="701409" y="3960802"/>
            <a:ext cx="2087742" cy="1335687"/>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Select most relevant threats</a:t>
            </a:r>
          </a:p>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Consider timing of threat info</a:t>
            </a:r>
          </a:p>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Remember that attack patterns ≠ threats</a:t>
            </a:r>
          </a:p>
          <a:p>
            <a:pPr marL="171450" indent="-171450">
              <a:lnSpc>
                <a:spcPct val="150000"/>
              </a:lnSpc>
              <a:buFont typeface="Arial" panose="020B0604020202020204" pitchFamily="34" charset="0"/>
              <a:buChar char="•"/>
            </a:pPr>
            <a:endParaRPr lang="en-US" sz="1100" dirty="0">
              <a:solidFill>
                <a:srgbClr val="057FAF"/>
              </a:solidFill>
              <a:latin typeface="Montserrat" charset="0"/>
              <a:ea typeface="Montserrat" charset="0"/>
              <a:cs typeface="Montserrat" charset="0"/>
            </a:endParaRPr>
          </a:p>
        </p:txBody>
      </p:sp>
      <p:sp>
        <p:nvSpPr>
          <p:cNvPr id="18" name="TextBox 17"/>
          <p:cNvSpPr txBox="1"/>
          <p:nvPr/>
        </p:nvSpPr>
        <p:spPr>
          <a:xfrm>
            <a:off x="811049" y="5129100"/>
            <a:ext cx="870751" cy="261610"/>
          </a:xfrm>
          <a:prstGeom prst="rect">
            <a:avLst/>
          </a:prstGeom>
          <a:noFill/>
        </p:spPr>
        <p:txBody>
          <a:bodyPr wrap="none" rtlCol="0">
            <a:spAutoFit/>
          </a:bodyPr>
          <a:lstStyle/>
          <a:p>
            <a:r>
              <a:rPr lang="en-US" sz="1100" b="1" dirty="0">
                <a:solidFill>
                  <a:schemeClr val="bg1"/>
                </a:solidFill>
                <a:latin typeface="Montserrat" charset="0"/>
                <a:ea typeface="Montserrat" charset="0"/>
                <a:cs typeface="Montserrat" charset="0"/>
              </a:rPr>
              <a:t>Incorporate</a:t>
            </a:r>
          </a:p>
        </p:txBody>
      </p:sp>
      <p:sp>
        <p:nvSpPr>
          <p:cNvPr id="19" name="TextBox 18"/>
          <p:cNvSpPr txBox="1"/>
          <p:nvPr/>
        </p:nvSpPr>
        <p:spPr>
          <a:xfrm>
            <a:off x="777472" y="5393493"/>
            <a:ext cx="2011679" cy="108177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Prioritized top threats based upon assumed impact</a:t>
            </a:r>
          </a:p>
          <a:p>
            <a:pPr marL="171450" indent="-171450">
              <a:lnSpc>
                <a:spcPct val="150000"/>
              </a:lnSpc>
              <a:buFont typeface="Arial" panose="020B0604020202020204" pitchFamily="34" charset="0"/>
              <a:buChar char="•"/>
            </a:pPr>
            <a:r>
              <a:rPr lang="en-US" sz="1100" dirty="0">
                <a:solidFill>
                  <a:srgbClr val="057FAF"/>
                </a:solidFill>
                <a:latin typeface="Montserrat" charset="0"/>
                <a:ea typeface="Montserrat" charset="0"/>
                <a:cs typeface="Montserrat" charset="0"/>
              </a:rPr>
              <a:t>Threats serve as top nodes in attack tree</a:t>
            </a:r>
          </a:p>
        </p:txBody>
      </p:sp>
      <p:sp>
        <p:nvSpPr>
          <p:cNvPr id="20" name="TextBox 19"/>
          <p:cNvSpPr txBox="1"/>
          <p:nvPr/>
        </p:nvSpPr>
        <p:spPr>
          <a:xfrm>
            <a:off x="3383343" y="2411567"/>
            <a:ext cx="8182466" cy="19979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FUD perceptions do not constitute valid threat patterns</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Threats help contextualize probability of threat occurrence for assets at risk</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Provides realistic considerations to real threats affecting critical infrastructure (i.e. – Transportation/ Energy)</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Threat patterns provide a top level hierarchy context to organize underlying attacks, vulnerabilities around crucial infrastructure being threat modeled. </a:t>
            </a:r>
          </a:p>
        </p:txBody>
      </p:sp>
      <p:sp>
        <p:nvSpPr>
          <p:cNvPr id="21" name="TextBox 20"/>
          <p:cNvSpPr txBox="1"/>
          <p:nvPr/>
        </p:nvSpPr>
        <p:spPr>
          <a:xfrm>
            <a:off x="3383343" y="5167240"/>
            <a:ext cx="8182466" cy="13515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Provides ‘living’ body of content around viable threats </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Should be revisited monthly to see if an evolving threat landscape warrants changes to the threat library</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Provides a list of threats that shape the pinnacle node of attack trees.</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An exhaustive list is </a:t>
            </a:r>
            <a:r>
              <a:rPr lang="en-US" sz="1400" b="1" u="sng" dirty="0">
                <a:latin typeface="Montserrat Light" charset="0"/>
                <a:ea typeface="Montserrat Light" charset="0"/>
                <a:cs typeface="Montserrat Light" charset="0"/>
              </a:rPr>
              <a:t>not</a:t>
            </a:r>
            <a:r>
              <a:rPr lang="en-US" sz="1400" dirty="0">
                <a:latin typeface="Montserrat Light" charset="0"/>
                <a:ea typeface="Montserrat Light" charset="0"/>
                <a:cs typeface="Montserrat Light" charset="0"/>
              </a:rPr>
              <a:t> the objective; a quality list is.</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23" name="TextBox 22"/>
          <p:cNvSpPr txBox="1"/>
          <p:nvPr/>
        </p:nvSpPr>
        <p:spPr>
          <a:xfrm>
            <a:off x="4825218" y="217333"/>
            <a:ext cx="7366781"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Objectives in Building a Threat Library</a:t>
            </a:r>
          </a:p>
        </p:txBody>
      </p:sp>
      <p:pic>
        <p:nvPicPr>
          <p:cNvPr id="24" name="Picture 23"/>
          <p:cNvPicPr>
            <a:picLocks noChangeAspect="1"/>
          </p:cNvPicPr>
          <p:nvPr/>
        </p:nvPicPr>
        <p:blipFill>
          <a:blip r:embed="rId2"/>
          <a:stretch>
            <a:fillRect/>
          </a:stretch>
        </p:blipFill>
        <p:spPr>
          <a:xfrm>
            <a:off x="4914074" y="959195"/>
            <a:ext cx="2895600" cy="345743"/>
          </a:xfrm>
          <a:prstGeom prst="rect">
            <a:avLst/>
          </a:prstGeom>
        </p:spPr>
      </p:pic>
      <p:sp>
        <p:nvSpPr>
          <p:cNvPr id="25" name="TextBox 24"/>
          <p:cNvSpPr txBox="1"/>
          <p:nvPr/>
        </p:nvSpPr>
        <p:spPr>
          <a:xfrm>
            <a:off x="5035476"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26" name="TextBox 25">
            <a:extLst>
              <a:ext uri="{FF2B5EF4-FFF2-40B4-BE49-F238E27FC236}">
                <a16:creationId xmlns:a16="http://schemas.microsoft.com/office/drawing/2014/main" id="{DA85FAB6-E313-408E-9D5A-0E96B7B71D91}"/>
              </a:ext>
            </a:extLst>
          </p:cNvPr>
          <p:cNvSpPr txBox="1"/>
          <p:nvPr/>
        </p:nvSpPr>
        <p:spPr>
          <a:xfrm>
            <a:off x="3327688" y="4513195"/>
            <a:ext cx="8579457"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Role of the Threat Library</a:t>
            </a:r>
          </a:p>
        </p:txBody>
      </p:sp>
    </p:spTree>
    <p:extLst>
      <p:ext uri="{BB962C8B-B14F-4D97-AF65-F5344CB8AC3E}">
        <p14:creationId xmlns:p14="http://schemas.microsoft.com/office/powerpoint/2010/main" val="58761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5724204" y="1872709"/>
            <a:ext cx="5582550" cy="3820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Vulnerability reports  masquerading as threat information</a:t>
            </a:r>
          </a:p>
        </p:txBody>
      </p:sp>
      <p:sp>
        <p:nvSpPr>
          <p:cNvPr id="7" name="TextBox 6"/>
          <p:cNvSpPr txBox="1"/>
          <p:nvPr/>
        </p:nvSpPr>
        <p:spPr>
          <a:xfrm>
            <a:off x="5724204" y="1489810"/>
            <a:ext cx="6727081" cy="523220"/>
          </a:xfrm>
          <a:prstGeom prst="rect">
            <a:avLst/>
          </a:prstGeom>
          <a:noFill/>
        </p:spPr>
        <p:txBody>
          <a:bodyPr wrap="square" rtlCol="0">
            <a:spAutoFit/>
          </a:bodyPr>
          <a:lstStyle/>
          <a:p>
            <a:r>
              <a:rPr lang="en-US" sz="2800" dirty="0">
                <a:solidFill>
                  <a:srgbClr val="057FAF"/>
                </a:solidFill>
                <a:latin typeface="Montserrat Ultra Light" charset="0"/>
                <a:ea typeface="Montserrat Ultra Light" charset="0"/>
                <a:cs typeface="Montserrat Ultra Light" charset="0"/>
              </a:rPr>
              <a:t>Security Media Can Have Worst Threat Info</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3"/>
          <a:stretch>
            <a:fillRect/>
          </a:stretch>
        </p:blipFill>
        <p:spPr>
          <a:xfrm>
            <a:off x="5085388" y="1055927"/>
            <a:ext cx="2895600" cy="345743"/>
          </a:xfrm>
          <a:prstGeom prst="rect">
            <a:avLst/>
          </a:prstGeom>
        </p:spPr>
      </p:pic>
      <p:sp>
        <p:nvSpPr>
          <p:cNvPr id="13" name="TextBox 12"/>
          <p:cNvSpPr txBox="1"/>
          <p:nvPr/>
        </p:nvSpPr>
        <p:spPr>
          <a:xfrm>
            <a:off x="5206790" y="1053160"/>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52163" y="107527"/>
            <a:ext cx="6734748" cy="584775"/>
          </a:xfrm>
          <a:prstGeom prst="rect">
            <a:avLst/>
          </a:prstGeom>
          <a:noFill/>
        </p:spPr>
        <p:txBody>
          <a:bodyPr wrap="square" rtlCol="0">
            <a:spAutoFit/>
          </a:bodyPr>
          <a:lstStyle/>
          <a:p>
            <a:r>
              <a:rPr lang="en-US" sz="3200" dirty="0">
                <a:solidFill>
                  <a:schemeClr val="bg1"/>
                </a:solidFill>
                <a:latin typeface="Montserrat Ultra Light" charset="0"/>
                <a:ea typeface="Montserrat Ultra Light" charset="0"/>
                <a:cs typeface="Montserrat Ultra Light" charset="0"/>
              </a:rPr>
              <a:t>Break Bad Threat Consumption Habits</a:t>
            </a:r>
          </a:p>
        </p:txBody>
      </p:sp>
      <p:pic>
        <p:nvPicPr>
          <p:cNvPr id="3" name="Picture 2">
            <a:extLst>
              <a:ext uri="{FF2B5EF4-FFF2-40B4-BE49-F238E27FC236}">
                <a16:creationId xmlns:a16="http://schemas.microsoft.com/office/drawing/2014/main" id="{66D0AF98-3519-490C-83B5-9F25B3D64BA0}"/>
              </a:ext>
            </a:extLst>
          </p:cNvPr>
          <p:cNvPicPr>
            <a:picLocks noChangeAspect="1"/>
          </p:cNvPicPr>
          <p:nvPr/>
        </p:nvPicPr>
        <p:blipFill>
          <a:blip r:embed="rId4"/>
          <a:stretch>
            <a:fillRect/>
          </a:stretch>
        </p:blipFill>
        <p:spPr>
          <a:xfrm>
            <a:off x="0" y="1534927"/>
            <a:ext cx="5824053" cy="4655666"/>
          </a:xfrm>
          <a:prstGeom prst="rect">
            <a:avLst/>
          </a:prstGeom>
        </p:spPr>
      </p:pic>
      <p:sp>
        <p:nvSpPr>
          <p:cNvPr id="14" name="TextBox 13">
            <a:extLst>
              <a:ext uri="{FF2B5EF4-FFF2-40B4-BE49-F238E27FC236}">
                <a16:creationId xmlns:a16="http://schemas.microsoft.com/office/drawing/2014/main" id="{127F5897-29E9-449B-AD4E-E72F2869A074}"/>
              </a:ext>
            </a:extLst>
          </p:cNvPr>
          <p:cNvSpPr txBox="1"/>
          <p:nvPr/>
        </p:nvSpPr>
        <p:spPr>
          <a:xfrm>
            <a:off x="5085388" y="59505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Importance of Consistency in Good Threat Information </a:t>
            </a:r>
          </a:p>
        </p:txBody>
      </p:sp>
      <p:pic>
        <p:nvPicPr>
          <p:cNvPr id="9" name="Picture 8">
            <a:extLst>
              <a:ext uri="{FF2B5EF4-FFF2-40B4-BE49-F238E27FC236}">
                <a16:creationId xmlns:a16="http://schemas.microsoft.com/office/drawing/2014/main" id="{8895CEFD-DE09-4E6A-AC8F-A5C7A0D8BE8D}"/>
              </a:ext>
            </a:extLst>
          </p:cNvPr>
          <p:cNvPicPr>
            <a:picLocks noChangeAspect="1"/>
          </p:cNvPicPr>
          <p:nvPr/>
        </p:nvPicPr>
        <p:blipFill>
          <a:blip r:embed="rId5"/>
          <a:stretch>
            <a:fillRect/>
          </a:stretch>
        </p:blipFill>
        <p:spPr>
          <a:xfrm>
            <a:off x="707402" y="1489810"/>
            <a:ext cx="4786291" cy="5398091"/>
          </a:xfrm>
          <a:prstGeom prst="rect">
            <a:avLst/>
          </a:prstGeom>
        </p:spPr>
      </p:pic>
      <p:sp>
        <p:nvSpPr>
          <p:cNvPr id="16" name="TextBox 15">
            <a:extLst>
              <a:ext uri="{FF2B5EF4-FFF2-40B4-BE49-F238E27FC236}">
                <a16:creationId xmlns:a16="http://schemas.microsoft.com/office/drawing/2014/main" id="{3D4623E2-5D41-43AB-80A6-F1CCD80A6A02}"/>
              </a:ext>
            </a:extLst>
          </p:cNvPr>
          <p:cNvSpPr txBox="1"/>
          <p:nvPr/>
        </p:nvSpPr>
        <p:spPr>
          <a:xfrm>
            <a:off x="5724204" y="6173912"/>
            <a:ext cx="6543995" cy="7052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Reported incidents against CI best form of auto-checking or adding to threat libraries </a:t>
            </a:r>
          </a:p>
        </p:txBody>
      </p:sp>
      <p:sp>
        <p:nvSpPr>
          <p:cNvPr id="18" name="TextBox 17">
            <a:extLst>
              <a:ext uri="{FF2B5EF4-FFF2-40B4-BE49-F238E27FC236}">
                <a16:creationId xmlns:a16="http://schemas.microsoft.com/office/drawing/2014/main" id="{03B6D4D3-2B80-4530-9810-94BAFAAB0089}"/>
              </a:ext>
            </a:extLst>
          </p:cNvPr>
          <p:cNvSpPr txBox="1"/>
          <p:nvPr/>
        </p:nvSpPr>
        <p:spPr>
          <a:xfrm>
            <a:off x="5724205" y="5802586"/>
            <a:ext cx="6727081" cy="523220"/>
          </a:xfrm>
          <a:prstGeom prst="rect">
            <a:avLst/>
          </a:prstGeom>
          <a:noFill/>
        </p:spPr>
        <p:txBody>
          <a:bodyPr wrap="square" rtlCol="0">
            <a:spAutoFit/>
          </a:bodyPr>
          <a:lstStyle/>
          <a:p>
            <a:r>
              <a:rPr lang="en-US" sz="2800" dirty="0">
                <a:solidFill>
                  <a:srgbClr val="057FAF"/>
                </a:solidFill>
                <a:latin typeface="Montserrat Ultra Light" charset="0"/>
                <a:ea typeface="Montserrat Ultra Light" charset="0"/>
                <a:cs typeface="Montserrat Ultra Light" charset="0"/>
              </a:rPr>
              <a:t>Industry Incidents to Threat Considerations</a:t>
            </a:r>
          </a:p>
        </p:txBody>
      </p:sp>
      <p:sp>
        <p:nvSpPr>
          <p:cNvPr id="19" name="Rectangle 18">
            <a:extLst>
              <a:ext uri="{FF2B5EF4-FFF2-40B4-BE49-F238E27FC236}">
                <a16:creationId xmlns:a16="http://schemas.microsoft.com/office/drawing/2014/main" id="{EBDADC99-B5C9-4DBC-828B-40D6A1C3C918}"/>
              </a:ext>
            </a:extLst>
          </p:cNvPr>
          <p:cNvSpPr/>
          <p:nvPr/>
        </p:nvSpPr>
        <p:spPr>
          <a:xfrm>
            <a:off x="5686222" y="2589036"/>
            <a:ext cx="6096000" cy="3290581"/>
          </a:xfrm>
          <a:prstGeom prst="rect">
            <a:avLst/>
          </a:prstGeom>
        </p:spPr>
        <p:txBody>
          <a:bodyPr>
            <a:spAutoFit/>
          </a:bodyPr>
          <a:lstStyle/>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Collaboration between those that understand functional use + creative, threat driven approaches can easily kickstart a great threat library.</a:t>
            </a:r>
          </a:p>
          <a:p>
            <a:pPr marL="285750"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For Critical Instructure government resources provide good insight to the function of key industries and associated systems</a:t>
            </a:r>
          </a:p>
          <a:p>
            <a:pPr marL="742950" lvl="1"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[ENERGY] European Commission (EC), Energy Expert Cyber Security Platform (EECSP) Expert Group</a:t>
            </a:r>
          </a:p>
          <a:p>
            <a:pPr marL="742950" lvl="1"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[TRANSPORTATION] PT-ISAC (U.S) Public Transportation Info Sharing &amp; Analysis Center</a:t>
            </a:r>
          </a:p>
          <a:p>
            <a:pPr marL="1200150" lvl="2" indent="-285750">
              <a:lnSpc>
                <a:spcPct val="150000"/>
              </a:lnSpc>
              <a:buFont typeface="Arial" panose="020B0604020202020204" pitchFamily="34" charset="0"/>
              <a:buChar char="•"/>
            </a:pPr>
            <a:r>
              <a:rPr lang="en-US" sz="1400" dirty="0">
                <a:latin typeface="Montserrat Light" charset="0"/>
                <a:ea typeface="Montserrat Light" charset="0"/>
                <a:cs typeface="Montserrat Light" charset="0"/>
              </a:rPr>
              <a:t>Transit And Rail Intelligence Awareness Daily (TRIAD) replaced daily PT-ISAC report</a:t>
            </a:r>
          </a:p>
        </p:txBody>
      </p:sp>
      <p:sp>
        <p:nvSpPr>
          <p:cNvPr id="20" name="TextBox 19">
            <a:extLst>
              <a:ext uri="{FF2B5EF4-FFF2-40B4-BE49-F238E27FC236}">
                <a16:creationId xmlns:a16="http://schemas.microsoft.com/office/drawing/2014/main" id="{7A0A151B-6AD9-4299-AD93-0326F3500040}"/>
              </a:ext>
            </a:extLst>
          </p:cNvPr>
          <p:cNvSpPr txBox="1"/>
          <p:nvPr/>
        </p:nvSpPr>
        <p:spPr>
          <a:xfrm>
            <a:off x="5624192" y="2261558"/>
            <a:ext cx="6727081" cy="523220"/>
          </a:xfrm>
          <a:prstGeom prst="rect">
            <a:avLst/>
          </a:prstGeom>
          <a:noFill/>
        </p:spPr>
        <p:txBody>
          <a:bodyPr wrap="square" rtlCol="0">
            <a:spAutoFit/>
          </a:bodyPr>
          <a:lstStyle/>
          <a:p>
            <a:r>
              <a:rPr lang="en-US" sz="2800" dirty="0">
                <a:solidFill>
                  <a:srgbClr val="057FAF"/>
                </a:solidFill>
                <a:latin typeface="Montserrat Ultra Light" charset="0"/>
                <a:ea typeface="Montserrat Ultra Light" charset="0"/>
                <a:cs typeface="Montserrat Ultra Light" charset="0"/>
              </a:rPr>
              <a:t>Function + Dysfunction Threat Mashup</a:t>
            </a:r>
          </a:p>
        </p:txBody>
      </p:sp>
    </p:spTree>
    <p:extLst>
      <p:ext uri="{BB962C8B-B14F-4D97-AF65-F5344CB8AC3E}">
        <p14:creationId xmlns:p14="http://schemas.microsoft.com/office/powerpoint/2010/main" val="23211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9601" y="993143"/>
            <a:ext cx="12211202" cy="2123658"/>
          </a:xfrm>
          <a:prstGeom prst="rect">
            <a:avLst/>
          </a:prstGeom>
          <a:noFill/>
        </p:spPr>
        <p:txBody>
          <a:bodyPr wrap="square" rtlCol="0">
            <a:spAutoFit/>
          </a:bodyPr>
          <a:lstStyle/>
          <a:p>
            <a:pPr algn="ctr"/>
            <a:r>
              <a:rPr lang="en-US" sz="6600" dirty="0">
                <a:solidFill>
                  <a:schemeClr val="bg1">
                    <a:lumMod val="95000"/>
                  </a:schemeClr>
                </a:solidFill>
                <a:latin typeface="Montserrat Ultra Light" charset="0"/>
                <a:ea typeface="Montserrat Ultra Light" charset="0"/>
                <a:cs typeface="Montserrat Ultra Light" charset="0"/>
              </a:rPr>
              <a:t>Threat Modeling + DevOps in Energy Sector</a:t>
            </a:r>
          </a:p>
        </p:txBody>
      </p:sp>
      <p:pic>
        <p:nvPicPr>
          <p:cNvPr id="5" name="Picture 4"/>
          <p:cNvPicPr>
            <a:picLocks noChangeAspect="1"/>
          </p:cNvPicPr>
          <p:nvPr/>
        </p:nvPicPr>
        <p:blipFill>
          <a:blip r:embed="rId3"/>
          <a:stretch>
            <a:fillRect/>
          </a:stretch>
        </p:blipFill>
        <p:spPr>
          <a:xfrm>
            <a:off x="2658069" y="3229042"/>
            <a:ext cx="6659352" cy="485782"/>
          </a:xfrm>
          <a:prstGeom prst="rect">
            <a:avLst/>
          </a:prstGeom>
        </p:spPr>
      </p:pic>
      <p:sp>
        <p:nvSpPr>
          <p:cNvPr id="6" name="TextBox 5"/>
          <p:cNvSpPr txBox="1"/>
          <p:nvPr/>
        </p:nvSpPr>
        <p:spPr>
          <a:xfrm>
            <a:off x="2941664" y="3292753"/>
            <a:ext cx="6071038" cy="307777"/>
          </a:xfrm>
          <a:prstGeom prst="rect">
            <a:avLst/>
          </a:prstGeom>
          <a:noFill/>
        </p:spPr>
        <p:txBody>
          <a:bodyPr wrap="square" rtlCol="0">
            <a:spAutoFit/>
          </a:bodyPr>
          <a:lstStyle/>
          <a:p>
            <a:pPr algn="ctr"/>
            <a:r>
              <a:rPr lang="en-US" sz="1400" dirty="0">
                <a:solidFill>
                  <a:srgbClr val="055E6D"/>
                </a:solidFill>
                <a:latin typeface="Montserrat" charset="0"/>
                <a:ea typeface="Montserrat" charset="0"/>
                <a:cs typeface="Montserrat" charset="0"/>
              </a:rPr>
              <a:t>Opportunities for Security Automation via Evidence Supported Threat Modeling</a:t>
            </a:r>
          </a:p>
        </p:txBody>
      </p:sp>
      <p:pic>
        <p:nvPicPr>
          <p:cNvPr id="7" name="Picture 6"/>
          <p:cNvPicPr>
            <a:picLocks noChangeAspect="1"/>
          </p:cNvPicPr>
          <p:nvPr/>
        </p:nvPicPr>
        <p:blipFill>
          <a:blip r:embed="rId4"/>
          <a:stretch>
            <a:fillRect/>
          </a:stretch>
        </p:blipFill>
        <p:spPr>
          <a:xfrm>
            <a:off x="5689600" y="4187188"/>
            <a:ext cx="812800" cy="190500"/>
          </a:xfrm>
          <a:prstGeom prst="rect">
            <a:avLst/>
          </a:prstGeom>
        </p:spPr>
      </p:pic>
      <p:sp>
        <p:nvSpPr>
          <p:cNvPr id="8" name="TextBox 7"/>
          <p:cNvSpPr txBox="1"/>
          <p:nvPr/>
        </p:nvSpPr>
        <p:spPr>
          <a:xfrm>
            <a:off x="3575955" y="4794186"/>
            <a:ext cx="5040089" cy="1028423"/>
          </a:xfrm>
          <a:prstGeom prst="rect">
            <a:avLst/>
          </a:prstGeom>
          <a:noFill/>
        </p:spPr>
        <p:txBody>
          <a:bodyPr wrap="square" rtlCol="0">
            <a:spAutoFit/>
          </a:bodyPr>
          <a:lstStyle/>
          <a:p>
            <a:pPr algn="ctr">
              <a:lnSpc>
                <a:spcPct val="150000"/>
              </a:lnSpc>
            </a:pPr>
            <a:r>
              <a:rPr lang="en-US" sz="1400" i="1" dirty="0">
                <a:solidFill>
                  <a:schemeClr val="bg1"/>
                </a:solidFill>
                <a:latin typeface="Montserrat Light" charset="0"/>
                <a:ea typeface="Montserrat Light" charset="0"/>
                <a:cs typeface="Montserrat Light" charset="0"/>
              </a:rPr>
              <a:t>A brief case study on Cloud adoption in Oil &amp; Gas and how an evidence supported library can be the cornerstone to a good threat model and foster security automation.</a:t>
            </a:r>
          </a:p>
        </p:txBody>
      </p:sp>
    </p:spTree>
    <p:extLst>
      <p:ext uri="{BB962C8B-B14F-4D97-AF65-F5344CB8AC3E}">
        <p14:creationId xmlns:p14="http://schemas.microsoft.com/office/powerpoint/2010/main" val="274770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 name="Content Placeholder 7"/>
          <p:cNvPicPr>
            <a:picLocks noGrp="1" noChangeAspect="1"/>
          </p:cNvPicPr>
          <p:nvPr>
            <p:ph idx="1"/>
          </p:nvPr>
        </p:nvPicPr>
        <p:blipFill>
          <a:blip r:embed="rId3"/>
          <a:stretch>
            <a:fillRect/>
          </a:stretch>
        </p:blipFill>
        <p:spPr>
          <a:xfrm>
            <a:off x="5867400" y="1486184"/>
            <a:ext cx="6324601" cy="5371816"/>
          </a:xfrm>
          <a:prstGeom prst="rect">
            <a:avLst/>
          </a:prstGeom>
        </p:spPr>
      </p:pic>
      <p:pic>
        <p:nvPicPr>
          <p:cNvPr id="24" name="Picture 23">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ext Placeholder 4"/>
          <p:cNvSpPr>
            <a:spLocks noGrp="1"/>
          </p:cNvSpPr>
          <p:nvPr>
            <p:ph type="body" sz="quarter" idx="15"/>
          </p:nvPr>
        </p:nvSpPr>
        <p:spPr>
          <a:xfrm>
            <a:off x="199698" y="1750464"/>
            <a:ext cx="5948854" cy="5200299"/>
          </a:xfrm>
        </p:spPr>
        <p:txBody>
          <a:bodyPr vert="horz" lIns="91440" tIns="45720" rIns="91440" bIns="45720" rtlCol="0" anchor="t">
            <a:normAutofit lnSpcReduction="10000"/>
          </a:bodyPr>
          <a:lstStyle/>
          <a:p>
            <a:pPr>
              <a:lnSpc>
                <a:spcPct val="90000"/>
              </a:lnSpc>
            </a:pPr>
            <a:r>
              <a:rPr lang="en-US" sz="1800" dirty="0">
                <a:solidFill>
                  <a:srgbClr val="000000"/>
                </a:solidFill>
              </a:rPr>
              <a:t>Traditional threats to Oil &amp; Gas are physical in nature</a:t>
            </a:r>
          </a:p>
          <a:p>
            <a:pPr lvl="1"/>
            <a:r>
              <a:rPr lang="en-US" sz="1400" dirty="0">
                <a:solidFill>
                  <a:srgbClr val="000000"/>
                </a:solidFill>
              </a:rPr>
              <a:t> piracy</a:t>
            </a:r>
          </a:p>
          <a:p>
            <a:pPr lvl="1"/>
            <a:r>
              <a:rPr lang="en-US" sz="1400" dirty="0">
                <a:solidFill>
                  <a:srgbClr val="000000"/>
                </a:solidFill>
              </a:rPr>
              <a:t> terrorism</a:t>
            </a:r>
          </a:p>
          <a:p>
            <a:pPr lvl="1"/>
            <a:r>
              <a:rPr lang="en-US" sz="1400" dirty="0">
                <a:solidFill>
                  <a:srgbClr val="000000"/>
                </a:solidFill>
              </a:rPr>
              <a:t> insurgency</a:t>
            </a:r>
          </a:p>
          <a:p>
            <a:pPr lvl="1"/>
            <a:r>
              <a:rPr lang="en-US" sz="1400" dirty="0">
                <a:solidFill>
                  <a:srgbClr val="000000"/>
                </a:solidFill>
              </a:rPr>
              <a:t> organized crime</a:t>
            </a:r>
          </a:p>
          <a:p>
            <a:pPr lvl="1"/>
            <a:r>
              <a:rPr lang="en-US" sz="1400" dirty="0">
                <a:solidFill>
                  <a:srgbClr val="000000"/>
                </a:solidFill>
              </a:rPr>
              <a:t> civil protest</a:t>
            </a:r>
          </a:p>
          <a:p>
            <a:pPr lvl="1"/>
            <a:r>
              <a:rPr lang="en-US" sz="1400" dirty="0">
                <a:solidFill>
                  <a:srgbClr val="000000"/>
                </a:solidFill>
              </a:rPr>
              <a:t> inter-state hostilities</a:t>
            </a:r>
          </a:p>
          <a:p>
            <a:pPr lvl="1"/>
            <a:r>
              <a:rPr lang="en-US" sz="1400" dirty="0">
                <a:solidFill>
                  <a:srgbClr val="000000"/>
                </a:solidFill>
              </a:rPr>
              <a:t> vandalism</a:t>
            </a:r>
          </a:p>
          <a:p>
            <a:pPr lvl="1"/>
            <a:r>
              <a:rPr lang="en-US" sz="1400" dirty="0">
                <a:solidFill>
                  <a:srgbClr val="000000"/>
                </a:solidFill>
              </a:rPr>
              <a:t> internal sabotage</a:t>
            </a:r>
          </a:p>
          <a:p>
            <a:pPr>
              <a:lnSpc>
                <a:spcPct val="100000"/>
              </a:lnSpc>
            </a:pPr>
            <a:r>
              <a:rPr lang="en-US" sz="1800" dirty="0">
                <a:solidFill>
                  <a:srgbClr val="000000"/>
                </a:solidFill>
              </a:rPr>
              <a:t>Highly competitive, capital intense industry, depending on accuracy field data shapes future use of Cloud adoption</a:t>
            </a:r>
          </a:p>
          <a:p>
            <a:pPr>
              <a:lnSpc>
                <a:spcPct val="100000"/>
              </a:lnSpc>
            </a:pPr>
            <a:r>
              <a:rPr lang="en-US" sz="1800" dirty="0">
                <a:solidFill>
                  <a:srgbClr val="000000"/>
                </a:solidFill>
              </a:rPr>
              <a:t>Cyber related threats aim to incapacitate interconnected systems. </a:t>
            </a:r>
          </a:p>
          <a:p>
            <a:pPr lvl="1">
              <a:lnSpc>
                <a:spcPct val="100000"/>
              </a:lnSpc>
            </a:pPr>
            <a:r>
              <a:rPr lang="en-US" sz="1400" b="1" dirty="0">
                <a:solidFill>
                  <a:srgbClr val="000000"/>
                </a:solidFill>
              </a:rPr>
              <a:t>Taint Data </a:t>
            </a:r>
            <a:r>
              <a:rPr lang="en-US" sz="1400" dirty="0">
                <a:solidFill>
                  <a:srgbClr val="000000"/>
                </a:solidFill>
              </a:rPr>
              <a:t>[Integrity, Availability] Research Exploration, Operations Data  </a:t>
            </a:r>
          </a:p>
          <a:p>
            <a:pPr lvl="1">
              <a:lnSpc>
                <a:spcPct val="100000"/>
              </a:lnSpc>
            </a:pPr>
            <a:r>
              <a:rPr lang="en-US" sz="1400" b="1" dirty="0">
                <a:solidFill>
                  <a:srgbClr val="000000"/>
                </a:solidFill>
              </a:rPr>
              <a:t>Extortion</a:t>
            </a:r>
            <a:r>
              <a:rPr lang="en-US" sz="1400" dirty="0">
                <a:solidFill>
                  <a:srgbClr val="000000"/>
                </a:solidFill>
              </a:rPr>
              <a:t> via suppressing [Availability] of Cloud management panels or Cloud Energy SaaS  Apps</a:t>
            </a:r>
          </a:p>
          <a:p>
            <a:pPr lvl="1">
              <a:lnSpc>
                <a:spcPct val="100000"/>
              </a:lnSpc>
            </a:pPr>
            <a:r>
              <a:rPr lang="en-US" sz="1400" b="1" dirty="0">
                <a:solidFill>
                  <a:srgbClr val="000000"/>
                </a:solidFill>
              </a:rPr>
              <a:t>Mine Cryptocurrency </a:t>
            </a:r>
            <a:r>
              <a:rPr lang="en-US" sz="1400" dirty="0">
                <a:solidFill>
                  <a:srgbClr val="000000"/>
                </a:solidFill>
              </a:rPr>
              <a:t>on PaaS infrastructure [Integrity]</a:t>
            </a:r>
          </a:p>
          <a:p>
            <a:pPr lvl="1">
              <a:lnSpc>
                <a:spcPct val="100000"/>
              </a:lnSpc>
            </a:pPr>
            <a:r>
              <a:rPr lang="en-US" sz="1400" b="1" dirty="0">
                <a:solidFill>
                  <a:srgbClr val="000000"/>
                </a:solidFill>
              </a:rPr>
              <a:t>Steal Secrets </a:t>
            </a:r>
            <a:r>
              <a:rPr lang="en-US" sz="1400" dirty="0">
                <a:solidFill>
                  <a:srgbClr val="000000"/>
                </a:solidFill>
              </a:rPr>
              <a:t>(e.g. - Exploration/ R&amp;D) [Confidentiality]</a:t>
            </a:r>
          </a:p>
          <a:p>
            <a:pPr lvl="1">
              <a:lnSpc>
                <a:spcPct val="100000"/>
              </a:lnSpc>
            </a:pPr>
            <a:endParaRPr lang="en-US" sz="1400" dirty="0">
              <a:solidFill>
                <a:srgbClr val="000000"/>
              </a:solidFill>
            </a:endParaRPr>
          </a:p>
        </p:txBody>
      </p:sp>
      <p:pic>
        <p:nvPicPr>
          <p:cNvPr id="7" name="Picture 6">
            <a:extLst>
              <a:ext uri="{FF2B5EF4-FFF2-40B4-BE49-F238E27FC236}">
                <a16:creationId xmlns:a16="http://schemas.microsoft.com/office/drawing/2014/main" id="{4F1B5650-F854-45A8-BB55-443A0FD08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9" name="TextBox 8">
            <a:extLst>
              <a:ext uri="{FF2B5EF4-FFF2-40B4-BE49-F238E27FC236}">
                <a16:creationId xmlns:a16="http://schemas.microsoft.com/office/drawing/2014/main" id="{ADC08CA8-70B4-4015-98C6-C44AFF135B82}"/>
              </a:ext>
            </a:extLst>
          </p:cNvPr>
          <p:cNvSpPr txBox="1"/>
          <p:nvPr/>
        </p:nvSpPr>
        <p:spPr>
          <a:xfrm>
            <a:off x="5068086" y="4606"/>
            <a:ext cx="73144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Montserrat Ultra Light" charset="0"/>
                <a:ea typeface="Montserrat Ultra Light" charset="0"/>
                <a:cs typeface="Montserrat Ultra Light" charset="0"/>
              </a:rPr>
              <a:t>Building a Threat Library for Oil &amp; Gas</a:t>
            </a:r>
            <a:endParaRPr kumimoji="0" lang="en-US" sz="3200" b="0" i="0" u="none" strike="noStrike" kern="1200" cap="none" spc="0" normalizeH="0" baseline="0" noProof="0" dirty="0">
              <a:ln>
                <a:noFill/>
              </a:ln>
              <a:solidFill>
                <a:prstClr val="white"/>
              </a:solidFill>
              <a:effectLst/>
              <a:uLnTx/>
              <a:uFillTx/>
              <a:latin typeface="Montserrat Ultra Light" charset="0"/>
              <a:ea typeface="Montserrat Ultra Light" charset="0"/>
              <a:cs typeface="Montserrat Ultra Light" charset="0"/>
            </a:endParaRPr>
          </a:p>
        </p:txBody>
      </p:sp>
      <p:pic>
        <p:nvPicPr>
          <p:cNvPr id="10" name="Picture 9">
            <a:extLst>
              <a:ext uri="{FF2B5EF4-FFF2-40B4-BE49-F238E27FC236}">
                <a16:creationId xmlns:a16="http://schemas.microsoft.com/office/drawing/2014/main" id="{7E4BD134-7DC8-4399-8360-18938816DE03}"/>
              </a:ext>
            </a:extLst>
          </p:cNvPr>
          <p:cNvPicPr>
            <a:picLocks noChangeAspect="1"/>
          </p:cNvPicPr>
          <p:nvPr/>
        </p:nvPicPr>
        <p:blipFill>
          <a:blip r:embed="rId6"/>
          <a:stretch>
            <a:fillRect/>
          </a:stretch>
        </p:blipFill>
        <p:spPr>
          <a:xfrm>
            <a:off x="5148534" y="959195"/>
            <a:ext cx="3807208" cy="345743"/>
          </a:xfrm>
          <a:prstGeom prst="rect">
            <a:avLst/>
          </a:prstGeom>
        </p:spPr>
      </p:pic>
      <p:sp>
        <p:nvSpPr>
          <p:cNvPr id="11" name="TextBox 10">
            <a:extLst>
              <a:ext uri="{FF2B5EF4-FFF2-40B4-BE49-F238E27FC236}">
                <a16:creationId xmlns:a16="http://schemas.microsoft.com/office/drawing/2014/main" id="{3931EAB1-DD83-49F2-8F16-F1A42514F804}"/>
              </a:ext>
            </a:extLst>
          </p:cNvPr>
          <p:cNvSpPr txBox="1"/>
          <p:nvPr/>
        </p:nvSpPr>
        <p:spPr>
          <a:xfrm>
            <a:off x="5269934" y="956428"/>
            <a:ext cx="34580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Light" charset="0"/>
                <a:ea typeface="Montserrat Light" charset="0"/>
                <a:cs typeface="Montserrat Light" charset="0"/>
              </a:rPr>
              <a:t>Building a Threat Library for Gas &amp; Oil Players</a:t>
            </a:r>
          </a:p>
        </p:txBody>
      </p:sp>
      <p:pic>
        <p:nvPicPr>
          <p:cNvPr id="3" name="Picture 2">
            <a:extLst>
              <a:ext uri="{FF2B5EF4-FFF2-40B4-BE49-F238E27FC236}">
                <a16:creationId xmlns:a16="http://schemas.microsoft.com/office/drawing/2014/main" id="{4C6CAFD1-FB52-4A81-97A4-625F6B51FF7B}"/>
              </a:ext>
            </a:extLst>
          </p:cNvPr>
          <p:cNvPicPr>
            <a:picLocks noChangeAspect="1"/>
          </p:cNvPicPr>
          <p:nvPr/>
        </p:nvPicPr>
        <p:blipFill>
          <a:blip r:embed="rId7"/>
          <a:stretch>
            <a:fillRect/>
          </a:stretch>
        </p:blipFill>
        <p:spPr>
          <a:xfrm>
            <a:off x="6038850" y="1486184"/>
            <a:ext cx="6153149" cy="6286784"/>
          </a:xfrm>
          <a:prstGeom prst="rect">
            <a:avLst/>
          </a:prstGeom>
        </p:spPr>
      </p:pic>
      <p:sp>
        <p:nvSpPr>
          <p:cNvPr id="12" name="TextBox 11">
            <a:extLst>
              <a:ext uri="{FF2B5EF4-FFF2-40B4-BE49-F238E27FC236}">
                <a16:creationId xmlns:a16="http://schemas.microsoft.com/office/drawing/2014/main" id="{4AACBC3F-5093-4DE6-B185-22C5B064119C}"/>
              </a:ext>
            </a:extLst>
          </p:cNvPr>
          <p:cNvSpPr txBox="1"/>
          <p:nvPr/>
        </p:nvSpPr>
        <p:spPr>
          <a:xfrm>
            <a:off x="5085388" y="46227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DevSecOps Threat Tuning Begins w/ a Solid Threat Library</a:t>
            </a:r>
          </a:p>
        </p:txBody>
      </p:sp>
    </p:spTree>
    <p:extLst>
      <p:ext uri="{BB962C8B-B14F-4D97-AF65-F5344CB8AC3E}">
        <p14:creationId xmlns:p14="http://schemas.microsoft.com/office/powerpoint/2010/main" val="113481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78161" y="4699119"/>
            <a:ext cx="2163806" cy="258365"/>
          </a:xfrm>
          <a:prstGeom prst="rect">
            <a:avLst/>
          </a:prstGeom>
        </p:spPr>
      </p:pic>
      <p:pic>
        <p:nvPicPr>
          <p:cNvPr id="6" name="Picture 5"/>
          <p:cNvPicPr>
            <a:picLocks noChangeAspect="1"/>
          </p:cNvPicPr>
          <p:nvPr/>
        </p:nvPicPr>
        <p:blipFill>
          <a:blip r:embed="rId4"/>
          <a:stretch>
            <a:fillRect/>
          </a:stretch>
        </p:blipFill>
        <p:spPr>
          <a:xfrm>
            <a:off x="398683" y="2395730"/>
            <a:ext cx="3560131" cy="2127862"/>
          </a:xfrm>
          <a:prstGeom prst="rect">
            <a:avLst/>
          </a:prstGeom>
        </p:spPr>
      </p:pic>
      <p:sp>
        <p:nvSpPr>
          <p:cNvPr id="7" name="TextBox 6"/>
          <p:cNvSpPr txBox="1"/>
          <p:nvPr/>
        </p:nvSpPr>
        <p:spPr>
          <a:xfrm>
            <a:off x="1013855" y="1573513"/>
            <a:ext cx="10884103"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Selecting a Cloud Target in Wellhead Operations</a:t>
            </a:r>
          </a:p>
        </p:txBody>
      </p:sp>
      <p:pic>
        <p:nvPicPr>
          <p:cNvPr id="8" name="Picture 7"/>
          <p:cNvPicPr>
            <a:picLocks noChangeAspect="1"/>
          </p:cNvPicPr>
          <p:nvPr/>
        </p:nvPicPr>
        <p:blipFill>
          <a:blip r:embed="rId5"/>
          <a:stretch>
            <a:fillRect/>
          </a:stretch>
        </p:blipFill>
        <p:spPr>
          <a:xfrm>
            <a:off x="4402802" y="2395730"/>
            <a:ext cx="3559885" cy="2129874"/>
          </a:xfrm>
          <a:prstGeom prst="rect">
            <a:avLst/>
          </a:prstGeom>
        </p:spPr>
      </p:pic>
      <p:pic>
        <p:nvPicPr>
          <p:cNvPr id="9" name="Picture 8"/>
          <p:cNvPicPr>
            <a:picLocks noChangeAspect="1"/>
          </p:cNvPicPr>
          <p:nvPr/>
        </p:nvPicPr>
        <p:blipFill>
          <a:blip r:embed="rId6"/>
          <a:stretch>
            <a:fillRect/>
          </a:stretch>
        </p:blipFill>
        <p:spPr>
          <a:xfrm>
            <a:off x="8286857" y="2360605"/>
            <a:ext cx="3357744" cy="2180101"/>
          </a:xfrm>
          <a:prstGeom prst="rect">
            <a:avLst/>
          </a:prstGeom>
        </p:spPr>
      </p:pic>
      <p:sp>
        <p:nvSpPr>
          <p:cNvPr id="11" name="TextBox 10"/>
          <p:cNvSpPr txBox="1"/>
          <p:nvPr/>
        </p:nvSpPr>
        <p:spPr>
          <a:xfrm>
            <a:off x="1187801" y="4703312"/>
            <a:ext cx="1916248" cy="276999"/>
          </a:xfrm>
          <a:prstGeom prst="rect">
            <a:avLst/>
          </a:prstGeom>
          <a:noFill/>
        </p:spPr>
        <p:txBody>
          <a:bodyPr wrap="square" rtlCol="0">
            <a:spAutoFit/>
          </a:bodyPr>
          <a:lstStyle/>
          <a:p>
            <a:pPr algn="ctr"/>
            <a:r>
              <a:rPr lang="en-US" sz="1200" b="1" dirty="0">
                <a:solidFill>
                  <a:schemeClr val="bg1"/>
                </a:solidFill>
                <a:latin typeface="Montserrat" charset="0"/>
                <a:ea typeface="Montserrat" charset="0"/>
                <a:cs typeface="Montserrat" charset="0"/>
              </a:rPr>
              <a:t>Targeted OSINT</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18" name="TextBox 17"/>
          <p:cNvSpPr txBox="1"/>
          <p:nvPr/>
        </p:nvSpPr>
        <p:spPr>
          <a:xfrm>
            <a:off x="5025225" y="134748"/>
            <a:ext cx="6472362"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Role Playing the Threat Actor</a:t>
            </a:r>
          </a:p>
        </p:txBody>
      </p:sp>
      <p:pic>
        <p:nvPicPr>
          <p:cNvPr id="19" name="Picture 18"/>
          <p:cNvPicPr>
            <a:picLocks noChangeAspect="1"/>
          </p:cNvPicPr>
          <p:nvPr/>
        </p:nvPicPr>
        <p:blipFill>
          <a:blip r:embed="rId3"/>
          <a:stretch>
            <a:fillRect/>
          </a:stretch>
        </p:blipFill>
        <p:spPr>
          <a:xfrm>
            <a:off x="5105500" y="1082908"/>
            <a:ext cx="5484805" cy="345743"/>
          </a:xfrm>
          <a:prstGeom prst="rect">
            <a:avLst/>
          </a:prstGeom>
        </p:spPr>
      </p:pic>
      <p:sp>
        <p:nvSpPr>
          <p:cNvPr id="20" name="TextBox 19"/>
          <p:cNvSpPr txBox="1"/>
          <p:nvPr/>
        </p:nvSpPr>
        <p:spPr>
          <a:xfrm>
            <a:off x="5226902" y="1080141"/>
            <a:ext cx="5596485"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Equinor (formerly Statoil) Example for Wellhead Operations Application</a:t>
            </a:r>
          </a:p>
        </p:txBody>
      </p:sp>
      <p:pic>
        <p:nvPicPr>
          <p:cNvPr id="23" name="Picture 22"/>
          <p:cNvPicPr>
            <a:picLocks noChangeAspect="1"/>
          </p:cNvPicPr>
          <p:nvPr/>
        </p:nvPicPr>
        <p:blipFill>
          <a:blip r:embed="rId3"/>
          <a:stretch>
            <a:fillRect/>
          </a:stretch>
        </p:blipFill>
        <p:spPr>
          <a:xfrm>
            <a:off x="4960278" y="4699119"/>
            <a:ext cx="2424851" cy="258365"/>
          </a:xfrm>
          <a:prstGeom prst="rect">
            <a:avLst/>
          </a:prstGeom>
        </p:spPr>
      </p:pic>
      <p:sp>
        <p:nvSpPr>
          <p:cNvPr id="24" name="TextBox 23"/>
          <p:cNvSpPr txBox="1"/>
          <p:nvPr/>
        </p:nvSpPr>
        <p:spPr>
          <a:xfrm>
            <a:off x="4779459" y="4692554"/>
            <a:ext cx="2750897" cy="276999"/>
          </a:xfrm>
          <a:prstGeom prst="rect">
            <a:avLst/>
          </a:prstGeom>
          <a:noFill/>
        </p:spPr>
        <p:txBody>
          <a:bodyPr wrap="square" rtlCol="0">
            <a:spAutoFit/>
          </a:bodyPr>
          <a:lstStyle/>
          <a:p>
            <a:pPr algn="ctr"/>
            <a:r>
              <a:rPr lang="en-US" sz="1200" b="1" dirty="0">
                <a:solidFill>
                  <a:schemeClr val="bg1"/>
                </a:solidFill>
                <a:latin typeface="Montserrat" charset="0"/>
                <a:ea typeface="Montserrat" charset="0"/>
                <a:cs typeface="Montserrat" charset="0"/>
              </a:rPr>
              <a:t>FlexTrack Multi-Tenant Energy App</a:t>
            </a:r>
          </a:p>
        </p:txBody>
      </p:sp>
      <p:pic>
        <p:nvPicPr>
          <p:cNvPr id="25" name="Picture 24"/>
          <p:cNvPicPr>
            <a:picLocks noChangeAspect="1"/>
          </p:cNvPicPr>
          <p:nvPr/>
        </p:nvPicPr>
        <p:blipFill>
          <a:blip r:embed="rId3"/>
          <a:stretch>
            <a:fillRect/>
          </a:stretch>
        </p:blipFill>
        <p:spPr>
          <a:xfrm>
            <a:off x="8950475" y="4699119"/>
            <a:ext cx="2163806" cy="258365"/>
          </a:xfrm>
          <a:prstGeom prst="rect">
            <a:avLst/>
          </a:prstGeom>
        </p:spPr>
      </p:pic>
      <p:sp>
        <p:nvSpPr>
          <p:cNvPr id="26" name="TextBox 25"/>
          <p:cNvSpPr txBox="1"/>
          <p:nvPr/>
        </p:nvSpPr>
        <p:spPr>
          <a:xfrm>
            <a:off x="8990188" y="4687175"/>
            <a:ext cx="2100944" cy="276999"/>
          </a:xfrm>
          <a:prstGeom prst="rect">
            <a:avLst/>
          </a:prstGeom>
          <a:noFill/>
        </p:spPr>
        <p:txBody>
          <a:bodyPr wrap="square" rtlCol="0">
            <a:spAutoFit/>
          </a:bodyPr>
          <a:lstStyle/>
          <a:p>
            <a:pPr algn="ctr"/>
            <a:r>
              <a:rPr lang="en-US" sz="1200" b="1" dirty="0">
                <a:solidFill>
                  <a:schemeClr val="bg1"/>
                </a:solidFill>
                <a:latin typeface="Montserrat" charset="0"/>
                <a:ea typeface="Montserrat" charset="0"/>
                <a:cs typeface="Montserrat" charset="0"/>
              </a:rPr>
              <a:t>Authentication Components</a:t>
            </a:r>
          </a:p>
        </p:txBody>
      </p:sp>
      <p:sp>
        <p:nvSpPr>
          <p:cNvPr id="21" name="TextBox 20">
            <a:extLst>
              <a:ext uri="{FF2B5EF4-FFF2-40B4-BE49-F238E27FC236}">
                <a16:creationId xmlns:a16="http://schemas.microsoft.com/office/drawing/2014/main" id="{214C3CBA-9C3E-4EF3-9B3D-6E7D7901B7AB}"/>
              </a:ext>
            </a:extLst>
          </p:cNvPr>
          <p:cNvSpPr txBox="1"/>
          <p:nvPr/>
        </p:nvSpPr>
        <p:spPr>
          <a:xfrm>
            <a:off x="5025225" y="619776"/>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Cloud WellSpot Application under PASTA’s Threat Analysis IV </a:t>
            </a:r>
          </a:p>
        </p:txBody>
      </p:sp>
      <p:graphicFrame>
        <p:nvGraphicFramePr>
          <p:cNvPr id="2" name="Diagram 1">
            <a:extLst>
              <a:ext uri="{FF2B5EF4-FFF2-40B4-BE49-F238E27FC236}">
                <a16:creationId xmlns:a16="http://schemas.microsoft.com/office/drawing/2014/main" id="{AF547D99-1F9A-4FB5-AFD7-883423270374}"/>
              </a:ext>
            </a:extLst>
          </p:cNvPr>
          <p:cNvGraphicFramePr/>
          <p:nvPr>
            <p:extLst>
              <p:ext uri="{D42A27DB-BD31-4B8C-83A1-F6EECF244321}">
                <p14:modId xmlns:p14="http://schemas.microsoft.com/office/powerpoint/2010/main" val="2981240037"/>
              </p:ext>
            </p:extLst>
          </p:nvPr>
        </p:nvGraphicFramePr>
        <p:xfrm>
          <a:off x="1599905" y="5179529"/>
          <a:ext cx="8741784" cy="15286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339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5000"/>
                                  </p:stCondLst>
                                  <p:childTnLst>
                                    <p:animScale>
                                      <p:cBhvr>
                                        <p:cTn id="6" dur="2000" fill="hold"/>
                                        <p:tgtEl>
                                          <p:spTgt spid="9"/>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49093"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3"/>
          <a:stretch>
            <a:fillRect/>
          </a:stretch>
        </p:blipFill>
        <p:spPr>
          <a:xfrm>
            <a:off x="3672341" y="959195"/>
            <a:ext cx="2895600" cy="345743"/>
          </a:xfrm>
          <a:prstGeom prst="rect">
            <a:avLst/>
          </a:prstGeom>
        </p:spPr>
      </p:pic>
      <p:sp>
        <p:nvSpPr>
          <p:cNvPr id="13" name="TextBox 12"/>
          <p:cNvSpPr txBox="1"/>
          <p:nvPr/>
        </p:nvSpPr>
        <p:spPr>
          <a:xfrm>
            <a:off x="3793743"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3520140" y="-28299"/>
            <a:ext cx="8476987" cy="523220"/>
          </a:xfrm>
          <a:prstGeom prst="rect">
            <a:avLst/>
          </a:prstGeom>
          <a:noFill/>
        </p:spPr>
        <p:txBody>
          <a:bodyPr wrap="square" rtlCol="0">
            <a:spAutoFit/>
          </a:bodyPr>
          <a:lstStyle/>
          <a:p>
            <a:r>
              <a:rPr lang="en-US" sz="2800" dirty="0">
                <a:solidFill>
                  <a:schemeClr val="bg1"/>
                </a:solidFill>
                <a:latin typeface="Montserrat Ultra Light" charset="0"/>
                <a:ea typeface="Montserrat Ultra Light" charset="0"/>
                <a:cs typeface="Montserrat Ultra Light" charset="0"/>
              </a:rPr>
              <a:t>Sample Threat Model w/ Custom Oil &amp; Gas Threat Library</a:t>
            </a:r>
          </a:p>
        </p:txBody>
      </p:sp>
      <p:graphicFrame>
        <p:nvGraphicFramePr>
          <p:cNvPr id="14" name="Table 13">
            <a:extLst>
              <a:ext uri="{FF2B5EF4-FFF2-40B4-BE49-F238E27FC236}">
                <a16:creationId xmlns:a16="http://schemas.microsoft.com/office/drawing/2014/main" id="{E36C3499-6E8A-4649-B354-C3E72E97EB76}"/>
              </a:ext>
            </a:extLst>
          </p:cNvPr>
          <p:cNvGraphicFramePr>
            <a:graphicFrameLocks noGrp="1"/>
          </p:cNvGraphicFramePr>
          <p:nvPr>
            <p:extLst>
              <p:ext uri="{D42A27DB-BD31-4B8C-83A1-F6EECF244321}">
                <p14:modId xmlns:p14="http://schemas.microsoft.com/office/powerpoint/2010/main" val="3217683812"/>
              </p:ext>
            </p:extLst>
          </p:nvPr>
        </p:nvGraphicFramePr>
        <p:xfrm>
          <a:off x="8072863" y="4192016"/>
          <a:ext cx="2678957" cy="2528443"/>
        </p:xfrm>
        <a:graphic>
          <a:graphicData uri="http://schemas.openxmlformats.org/drawingml/2006/table">
            <a:tbl>
              <a:tblPr firstRow="1" bandRow="1">
                <a:tableStyleId>{073A0DAA-6AF3-43AB-8588-CEC1D06C72B9}</a:tableStyleId>
              </a:tblPr>
              <a:tblGrid>
                <a:gridCol w="343525">
                  <a:extLst>
                    <a:ext uri="{9D8B030D-6E8A-4147-A177-3AD203B41FA5}">
                      <a16:colId xmlns:a16="http://schemas.microsoft.com/office/drawing/2014/main" val="3243655936"/>
                    </a:ext>
                  </a:extLst>
                </a:gridCol>
                <a:gridCol w="386899">
                  <a:extLst>
                    <a:ext uri="{9D8B030D-6E8A-4147-A177-3AD203B41FA5}">
                      <a16:colId xmlns:a16="http://schemas.microsoft.com/office/drawing/2014/main" val="999682327"/>
                    </a:ext>
                  </a:extLst>
                </a:gridCol>
                <a:gridCol w="349780">
                  <a:extLst>
                    <a:ext uri="{9D8B030D-6E8A-4147-A177-3AD203B41FA5}">
                      <a16:colId xmlns:a16="http://schemas.microsoft.com/office/drawing/2014/main" val="3344541403"/>
                    </a:ext>
                  </a:extLst>
                </a:gridCol>
                <a:gridCol w="360384">
                  <a:extLst>
                    <a:ext uri="{9D8B030D-6E8A-4147-A177-3AD203B41FA5}">
                      <a16:colId xmlns:a16="http://schemas.microsoft.com/office/drawing/2014/main" val="980847696"/>
                    </a:ext>
                  </a:extLst>
                </a:gridCol>
                <a:gridCol w="349466">
                  <a:extLst>
                    <a:ext uri="{9D8B030D-6E8A-4147-A177-3AD203B41FA5}">
                      <a16:colId xmlns:a16="http://schemas.microsoft.com/office/drawing/2014/main" val="691541722"/>
                    </a:ext>
                  </a:extLst>
                </a:gridCol>
                <a:gridCol w="308507">
                  <a:extLst>
                    <a:ext uri="{9D8B030D-6E8A-4147-A177-3AD203B41FA5}">
                      <a16:colId xmlns:a16="http://schemas.microsoft.com/office/drawing/2014/main" val="910865919"/>
                    </a:ext>
                  </a:extLst>
                </a:gridCol>
                <a:gridCol w="303046">
                  <a:extLst>
                    <a:ext uri="{9D8B030D-6E8A-4147-A177-3AD203B41FA5}">
                      <a16:colId xmlns:a16="http://schemas.microsoft.com/office/drawing/2014/main" val="1171367623"/>
                    </a:ext>
                  </a:extLst>
                </a:gridCol>
                <a:gridCol w="277350">
                  <a:extLst>
                    <a:ext uri="{9D8B030D-6E8A-4147-A177-3AD203B41FA5}">
                      <a16:colId xmlns:a16="http://schemas.microsoft.com/office/drawing/2014/main" val="2028284678"/>
                    </a:ext>
                  </a:extLst>
                </a:gridCol>
              </a:tblGrid>
              <a:tr h="338379">
                <a:tc gridSpan="8">
                  <a:txBody>
                    <a:bodyPr/>
                    <a:lstStyle/>
                    <a:p>
                      <a:pPr algn="ctr"/>
                      <a:r>
                        <a:rPr lang="en-US" sz="1600" dirty="0"/>
                        <a:t>Associated Threats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164914627"/>
                  </a:ext>
                </a:extLst>
              </a:tr>
              <a:tr h="292930">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781164955"/>
                  </a:ext>
                </a:extLst>
              </a:tr>
              <a:tr h="279674">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594919854"/>
                  </a:ext>
                </a:extLst>
              </a:tr>
              <a:tr h="288092">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684187565"/>
                  </a:ext>
                </a:extLst>
              </a:tr>
              <a:tr h="268940">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547440743"/>
                  </a:ext>
                </a:extLst>
              </a:tr>
              <a:tr h="257326">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562106723"/>
                  </a:ext>
                </a:extLst>
              </a:tr>
              <a:tr h="250674">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3364980772"/>
                  </a:ext>
                </a:extLst>
              </a:tr>
              <a:tr h="274580">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9622393"/>
                  </a:ext>
                </a:extLst>
              </a:tr>
              <a:tr h="277848">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4067024188"/>
                  </a:ext>
                </a:extLst>
              </a:tr>
            </a:tbl>
          </a:graphicData>
        </a:graphic>
      </p:graphicFrame>
      <p:sp>
        <p:nvSpPr>
          <p:cNvPr id="15" name="Rectangle 14">
            <a:extLst>
              <a:ext uri="{FF2B5EF4-FFF2-40B4-BE49-F238E27FC236}">
                <a16:creationId xmlns:a16="http://schemas.microsoft.com/office/drawing/2014/main" id="{83CE4823-C41C-4D2B-9854-7EB68713CDD6}"/>
              </a:ext>
            </a:extLst>
          </p:cNvPr>
          <p:cNvSpPr/>
          <p:nvPr/>
        </p:nvSpPr>
        <p:spPr>
          <a:xfrm>
            <a:off x="3326795" y="4543849"/>
            <a:ext cx="4055470" cy="21050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1E2F68-9066-4D71-B8A5-14F659A336F1}"/>
              </a:ext>
            </a:extLst>
          </p:cNvPr>
          <p:cNvSpPr/>
          <p:nvPr/>
        </p:nvSpPr>
        <p:spPr>
          <a:xfrm>
            <a:off x="95056" y="4542275"/>
            <a:ext cx="2507336" cy="21050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00F9340-998D-4507-BD1E-CBA49BAB695B}"/>
              </a:ext>
            </a:extLst>
          </p:cNvPr>
          <p:cNvSpPr/>
          <p:nvPr/>
        </p:nvSpPr>
        <p:spPr>
          <a:xfrm>
            <a:off x="108332" y="1858516"/>
            <a:ext cx="2276728" cy="20353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0911A83-E7FA-4907-9F49-CB950F0AB782}"/>
              </a:ext>
            </a:extLst>
          </p:cNvPr>
          <p:cNvSpPr/>
          <p:nvPr/>
        </p:nvSpPr>
        <p:spPr>
          <a:xfrm>
            <a:off x="2457662" y="1858516"/>
            <a:ext cx="9547760" cy="20206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A651AFB-921F-4DC2-8020-B52EC85ABDE0}"/>
              </a:ext>
            </a:extLst>
          </p:cNvPr>
          <p:cNvSpPr txBox="1"/>
          <p:nvPr/>
        </p:nvSpPr>
        <p:spPr>
          <a:xfrm>
            <a:off x="143491" y="4196108"/>
            <a:ext cx="1555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Attack Surface</a:t>
            </a:r>
          </a:p>
        </p:txBody>
      </p:sp>
      <p:sp>
        <p:nvSpPr>
          <p:cNvPr id="21" name="TextBox 20">
            <a:extLst>
              <a:ext uri="{FF2B5EF4-FFF2-40B4-BE49-F238E27FC236}">
                <a16:creationId xmlns:a16="http://schemas.microsoft.com/office/drawing/2014/main" id="{6705FCDF-BF59-4432-8CE6-861DE11EADAE}"/>
              </a:ext>
            </a:extLst>
          </p:cNvPr>
          <p:cNvSpPr txBox="1"/>
          <p:nvPr/>
        </p:nvSpPr>
        <p:spPr>
          <a:xfrm>
            <a:off x="521681" y="1833958"/>
            <a:ext cx="212128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accent1"/>
                </a:solidFill>
                <a:effectLst/>
                <a:uLnTx/>
                <a:uFillTx/>
                <a:latin typeface="Calibri" panose="020F0502020204030204"/>
                <a:ea typeface="+mn-ea"/>
                <a:cs typeface="+mn-cs"/>
              </a:rPr>
              <a:t>Establish Persistence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Steal Secrets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Taint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Sabotage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accent1"/>
                </a:solidFill>
                <a:effectLst/>
                <a:uLnTx/>
                <a:uFillTx/>
                <a:latin typeface="Calibri" panose="020F0502020204030204"/>
                <a:ea typeface="+mn-ea"/>
                <a:cs typeface="+mn-cs"/>
              </a:rPr>
              <a:t>Extortion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accent1"/>
                </a:solidFill>
                <a:effectLst/>
                <a:uLnTx/>
                <a:uFillTx/>
                <a:latin typeface="Calibri" panose="020F0502020204030204"/>
                <a:ea typeface="+mn-ea"/>
                <a:cs typeface="+mn-cs"/>
              </a:rPr>
              <a:t>Cryptojacking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accent1"/>
                </a:solidFill>
                <a:latin typeface="Calibri" panose="020F0502020204030204"/>
              </a:rPr>
              <a:t>Tenant Hopping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accent1"/>
                </a:solidFill>
                <a:latin typeface="Calibri" panose="020F0502020204030204"/>
              </a:rPr>
              <a:t>Cloud Admin Access</a:t>
            </a:r>
          </a:p>
        </p:txBody>
      </p:sp>
      <p:pic>
        <p:nvPicPr>
          <p:cNvPr id="22" name="Picture 2" descr="agile, backlog, floating, hidden problems, iceberg icon">
            <a:hlinkClick r:id="rId4" tooltip="agile, backlog, floating, hidden problems, iceberg icon"/>
            <a:extLst>
              <a:ext uri="{FF2B5EF4-FFF2-40B4-BE49-F238E27FC236}">
                <a16:creationId xmlns:a16="http://schemas.microsoft.com/office/drawing/2014/main" id="{D72850A6-B45F-4243-BA2D-54C2F40D2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17" y="1873756"/>
            <a:ext cx="239374" cy="2393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5C618A83-6380-40E9-AA2E-599A7903DA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534" y="2117302"/>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14C72FF-01E9-4C50-97FC-9CD197099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485" y="2869673"/>
            <a:ext cx="268771" cy="239373"/>
          </a:xfrm>
          <a:prstGeom prst="rect">
            <a:avLst/>
          </a:prstGeom>
        </p:spPr>
      </p:pic>
      <p:pic>
        <p:nvPicPr>
          <p:cNvPr id="26" name="Picture 10" descr="bitcoin, crypto, miner, mining, pick, processing icon">
            <a:hlinkClick r:id="rId9" tooltip="bitcoin, crypto, miner, mining, pick, processing icon"/>
            <a:extLst>
              <a:ext uri="{FF2B5EF4-FFF2-40B4-BE49-F238E27FC236}">
                <a16:creationId xmlns:a16="http://schemas.microsoft.com/office/drawing/2014/main" id="{44AA26E1-462B-46EB-8C2D-A399C81A0D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834" y="3088218"/>
            <a:ext cx="304287" cy="3042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086CB80-94BC-4BCF-97C9-4040DDCD5FE0}"/>
              </a:ext>
            </a:extLst>
          </p:cNvPr>
          <p:cNvSpPr txBox="1"/>
          <p:nvPr/>
        </p:nvSpPr>
        <p:spPr>
          <a:xfrm>
            <a:off x="95056" y="1528448"/>
            <a:ext cx="17947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Threat Library</a:t>
            </a:r>
          </a:p>
        </p:txBody>
      </p:sp>
      <p:sp>
        <p:nvSpPr>
          <p:cNvPr id="28" name="TextBox 27">
            <a:extLst>
              <a:ext uri="{FF2B5EF4-FFF2-40B4-BE49-F238E27FC236}">
                <a16:creationId xmlns:a16="http://schemas.microsoft.com/office/drawing/2014/main" id="{A9375F47-4257-4CF2-9DF7-E4B0BEF03CAD}"/>
              </a:ext>
            </a:extLst>
          </p:cNvPr>
          <p:cNvSpPr txBox="1"/>
          <p:nvPr/>
        </p:nvSpPr>
        <p:spPr>
          <a:xfrm>
            <a:off x="2457662" y="1539029"/>
            <a:ext cx="1709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Threat Motives</a:t>
            </a:r>
          </a:p>
        </p:txBody>
      </p:sp>
      <p:sp>
        <p:nvSpPr>
          <p:cNvPr id="29" name="TextBox 28">
            <a:extLst>
              <a:ext uri="{FF2B5EF4-FFF2-40B4-BE49-F238E27FC236}">
                <a16:creationId xmlns:a16="http://schemas.microsoft.com/office/drawing/2014/main" id="{9A9712E8-BA57-4794-8071-E77501CA2AF1}"/>
              </a:ext>
            </a:extLst>
          </p:cNvPr>
          <p:cNvSpPr txBox="1"/>
          <p:nvPr/>
        </p:nvSpPr>
        <p:spPr>
          <a:xfrm>
            <a:off x="2457662" y="1847897"/>
            <a:ext cx="915269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rPr>
              <a:t>Long term, multi-faceted compromise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Steal R&amp;D Data, Wellhead locations, Well Performance Metrics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Affect accuracy in reporting for more macro economic or competitive reasons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Vengeance driven, corporate sabotage to largely disrupt availability of information,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rPr>
              <a:t>Hold hostage parts or complete IT infrastructure for the purposes of using as financial leverage.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rPr>
              <a:t>Leverage compromised IT infrastructure in order to mine crypto currencies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accent1"/>
                </a:solidFill>
                <a:latin typeface="Calibri" panose="020F0502020204030204"/>
              </a:rPr>
              <a:t>Discover other Energy providers leveraging WellSpot multi-tenant cloud application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rPr>
              <a:t>Obtain administrative access to control panel for </a:t>
            </a:r>
            <a:r>
              <a:rPr lang="en-US" sz="1600" i="1" dirty="0">
                <a:solidFill>
                  <a:schemeClr val="accent1"/>
                </a:solidFill>
                <a:latin typeface="Calibri" panose="020F0502020204030204"/>
              </a:rPr>
              <a:t>aforementioned motives; sell access on black market. </a:t>
            </a:r>
            <a:endPar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1B99E55-10B1-458E-8660-FD9D267144DD}"/>
              </a:ext>
            </a:extLst>
          </p:cNvPr>
          <p:cNvSpPr txBox="1"/>
          <p:nvPr/>
        </p:nvSpPr>
        <p:spPr>
          <a:xfrm>
            <a:off x="458656" y="4585403"/>
            <a:ext cx="2266605" cy="206210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rPr>
              <a:t>Employees/ Contractors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1"/>
                </a:solidFill>
                <a:effectLst/>
                <a:uLnTx/>
                <a:uFillTx/>
                <a:latin typeface="Calibri" panose="020F0502020204030204"/>
                <a:ea typeface="+mn-ea"/>
                <a:cs typeface="+mn-cs"/>
              </a:rPr>
              <a:t>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Web Apps/ APIs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Internal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Domain Controllers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Cloud Admin Panel/ API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Network </a:t>
            </a:r>
          </a:p>
        </p:txBody>
      </p:sp>
      <p:pic>
        <p:nvPicPr>
          <p:cNvPr id="32" name="Picture 16" descr="friends, group, male, people, users icon">
            <a:hlinkClick r:id="rId11" tooltip="friends, group, male, people, users icon"/>
            <a:extLst>
              <a:ext uri="{FF2B5EF4-FFF2-40B4-BE49-F238E27FC236}">
                <a16:creationId xmlns:a16="http://schemas.microsoft.com/office/drawing/2014/main" id="{1BD69CF9-1AB3-4E6F-BCB9-2CA7966E35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429" y="4578933"/>
            <a:ext cx="309209" cy="2464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app, responsive, web, webdesign icon">
            <a:hlinkClick r:id="rId13" tooltip="app, responsive, web, webdesign icon"/>
            <a:extLst>
              <a:ext uri="{FF2B5EF4-FFF2-40B4-BE49-F238E27FC236}">
                <a16:creationId xmlns:a16="http://schemas.microsoft.com/office/drawing/2014/main" id="{A5B72615-B2DB-49B0-A430-40949B143F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611" y="4825335"/>
            <a:ext cx="246400" cy="2464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application, contact, design, form, popup, web, web design icon">
            <a:hlinkClick r:id="rId15" tooltip="application, contact, design, form, popup, web, web design icon"/>
            <a:extLst>
              <a:ext uri="{FF2B5EF4-FFF2-40B4-BE49-F238E27FC236}">
                <a16:creationId xmlns:a16="http://schemas.microsoft.com/office/drawing/2014/main" id="{EAB33E05-A46E-4C59-9562-56F3B8D989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074" y="5085231"/>
            <a:ext cx="246400" cy="246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application, browsing, tabbed, web, windows icon">
            <a:hlinkClick r:id="rId17" tooltip="application, browsing, tabbed, web, windows icon"/>
            <a:extLst>
              <a:ext uri="{FF2B5EF4-FFF2-40B4-BE49-F238E27FC236}">
                <a16:creationId xmlns:a16="http://schemas.microsoft.com/office/drawing/2014/main" id="{68FEDDC0-8EDB-44E8-A843-EAEC22575F1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5065" y="5347968"/>
            <a:ext cx="229644" cy="2296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2" descr="computer, it, ldap, programming, service, team, user icon">
            <a:hlinkClick r:id="rId19" tooltip="computer, it, ldap, programming, service, team, user icon"/>
            <a:extLst>
              <a:ext uri="{FF2B5EF4-FFF2-40B4-BE49-F238E27FC236}">
                <a16:creationId xmlns:a16="http://schemas.microsoft.com/office/drawing/2014/main" id="{5F787057-270A-4D10-81B1-94DD2B7205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40402" y="8349966"/>
            <a:ext cx="106317" cy="1063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4" descr="cloud, cloud computing, settings, tools icon">
            <a:hlinkClick r:id="rId21" tooltip="cloud, cloud computing, settings, tools icon"/>
            <a:extLst>
              <a:ext uri="{FF2B5EF4-FFF2-40B4-BE49-F238E27FC236}">
                <a16:creationId xmlns:a16="http://schemas.microsoft.com/office/drawing/2014/main" id="{9859056D-3271-405E-A229-D53027057F7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0082" y="5813020"/>
            <a:ext cx="298435" cy="2424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DD8021A-43C0-4DF4-B006-D08F27431418}"/>
              </a:ext>
            </a:extLst>
          </p:cNvPr>
          <p:cNvSpPr txBox="1"/>
          <p:nvPr/>
        </p:nvSpPr>
        <p:spPr>
          <a:xfrm>
            <a:off x="3351883" y="4209601"/>
            <a:ext cx="16432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Attack Patterns</a:t>
            </a:r>
          </a:p>
        </p:txBody>
      </p:sp>
      <p:sp>
        <p:nvSpPr>
          <p:cNvPr id="40" name="TextBox 39">
            <a:extLst>
              <a:ext uri="{FF2B5EF4-FFF2-40B4-BE49-F238E27FC236}">
                <a16:creationId xmlns:a16="http://schemas.microsoft.com/office/drawing/2014/main" id="{1803BC16-5CE0-4E3E-AA40-800BD35836CB}"/>
              </a:ext>
            </a:extLst>
          </p:cNvPr>
          <p:cNvSpPr txBox="1"/>
          <p:nvPr/>
        </p:nvSpPr>
        <p:spPr>
          <a:xfrm>
            <a:off x="3342514" y="4578933"/>
            <a:ext cx="4047142" cy="21646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Aft>
                <a:spcPts val="200"/>
              </a:spcAft>
              <a:buClrTx/>
              <a:buSzTx/>
              <a:buFontTx/>
              <a:buNone/>
              <a:tabLst/>
              <a:defRPr/>
            </a:pPr>
            <a:r>
              <a:rPr kumimoji="0" lang="en-US" sz="1600" b="0" i="1" u="none" strike="noStrike" kern="1200" cap="none" spc="0" normalizeH="0" baseline="0" noProof="0" dirty="0">
                <a:ln>
                  <a:noFill/>
                </a:ln>
                <a:solidFill>
                  <a:srgbClr val="0070C0"/>
                </a:solidFill>
                <a:effectLst/>
                <a:uLnTx/>
                <a:uFillTx/>
                <a:latin typeface="Calibri" panose="020F0502020204030204"/>
                <a:ea typeface="+mn-ea"/>
                <a:cs typeface="+mn-cs"/>
              </a:rPr>
              <a:t>Vishing, Smishing, Rogue SW</a:t>
            </a:r>
          </a:p>
          <a:p>
            <a:pPr marL="0" marR="0" lvl="0" indent="0" algn="l" defTabSz="914400" rtl="0" eaLnBrk="1" fontAlgn="auto" latinLnBrk="0" hangingPunct="1">
              <a:lnSpc>
                <a:spcPct val="100000"/>
              </a:lnSpc>
              <a:buClrTx/>
              <a:buSzTx/>
              <a:buFontTx/>
              <a:buNone/>
              <a:tabLst/>
              <a:defRPr/>
            </a:pPr>
            <a:r>
              <a:rPr kumimoji="0" lang="en-US" sz="1600" b="0" i="1" u="none" strike="noStrike" kern="1200" cap="none" spc="0" normalizeH="0" baseline="0" noProof="0" dirty="0">
                <a:ln>
                  <a:noFill/>
                </a:ln>
                <a:solidFill>
                  <a:srgbClr val="0070C0"/>
                </a:solidFill>
                <a:effectLst/>
                <a:uLnTx/>
                <a:uFillTx/>
                <a:latin typeface="Calibri" panose="020F0502020204030204"/>
                <a:ea typeface="+mn-ea"/>
                <a:cs typeface="+mn-cs"/>
              </a:rPr>
              <a:t>Drive-by-download, malware via docs, email</a:t>
            </a:r>
          </a:p>
          <a:p>
            <a:pPr marL="0" marR="0" lvl="0" indent="0" algn="l" defTabSz="914400" rtl="0" eaLnBrk="1" fontAlgn="auto" latinLnBrk="0" hangingPunct="1">
              <a:lnSpc>
                <a:spcPct val="100000"/>
              </a:lnSpc>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Injection based attacks, authentication by-pass</a:t>
            </a:r>
          </a:p>
          <a:p>
            <a:pPr marL="0" marR="0" lvl="0" indent="0" algn="l" defTabSz="914400" rtl="0" eaLnBrk="1" fontAlgn="auto" latinLnBrk="0" hangingPunct="1">
              <a:lnSpc>
                <a:spcPct val="100000"/>
              </a:lnSpc>
              <a:spcAft>
                <a:spcPts val="1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Insider threats, rogue software</a:t>
            </a:r>
          </a:p>
          <a:p>
            <a:pPr marL="0" marR="0" lvl="0" indent="0" algn="l" defTabSz="914400" rtl="0" eaLnBrk="1" fontAlgn="auto" latinLnBrk="0" hangingPunct="1">
              <a:lnSpc>
                <a:spcPct val="100000"/>
              </a:lnSpc>
              <a:spcAft>
                <a:spcPts val="1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Pass the hash cracking attempts</a:t>
            </a:r>
          </a:p>
          <a:p>
            <a:pPr marL="0" marR="0" lvl="0" indent="0" algn="l" defTabSz="914400" rtl="0" eaLnBrk="1" fontAlgn="auto" latinLnBrk="0" hangingPunct="1">
              <a:lnSpc>
                <a:spcPct val="100000"/>
              </a:lnSpc>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Social Eng, Illicit Cloud Access via Auth Attacks</a:t>
            </a:r>
          </a:p>
          <a:p>
            <a:pPr marL="0" marR="0" lvl="0" indent="0" algn="l" defTabSz="914400" rtl="0" eaLnBrk="1" fontAlgn="auto" latinLnBrk="0" hangingPunct="1">
              <a:lnSpc>
                <a:spcPct val="100000"/>
              </a:lnSpc>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Targeted phishing over email vector</a:t>
            </a:r>
          </a:p>
          <a:p>
            <a:pPr marL="0" marR="0" lvl="0" indent="0" algn="l" defTabSz="914400" rtl="0" eaLnBrk="1" fontAlgn="auto" latinLnBrk="0" hangingPunct="1">
              <a:lnSpc>
                <a:spcPct val="100000"/>
              </a:lnSpc>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Network MITM</a:t>
            </a:r>
          </a:p>
        </p:txBody>
      </p:sp>
      <p:pic>
        <p:nvPicPr>
          <p:cNvPr id="41" name="Picture 36" descr="email, envelope, letter, mail icon">
            <a:hlinkClick r:id="rId23" tooltip="email, envelope, letter, mail icon"/>
            <a:extLst>
              <a:ext uri="{FF2B5EF4-FFF2-40B4-BE49-F238E27FC236}">
                <a16:creationId xmlns:a16="http://schemas.microsoft.com/office/drawing/2014/main" id="{D9D0FA54-3ECD-4854-91ED-B57D59D5072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9935" y="6082588"/>
            <a:ext cx="229643" cy="2296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8" descr="configuration, connection, internet, intranet, network, server icon">
            <a:hlinkClick r:id="rId25" tooltip="configuration, connection, internet, intranet, network, server icon"/>
            <a:extLst>
              <a:ext uri="{FF2B5EF4-FFF2-40B4-BE49-F238E27FC236}">
                <a16:creationId xmlns:a16="http://schemas.microsoft.com/office/drawing/2014/main" id="{0E26DFEE-8222-41A1-8547-5932CF12705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5995" y="6307563"/>
            <a:ext cx="242479" cy="2424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6DC67EA-74EE-4240-BDAA-FCD416D63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0147" y="4592348"/>
            <a:ext cx="268771" cy="239373"/>
          </a:xfrm>
          <a:prstGeom prst="rect">
            <a:avLst/>
          </a:prstGeom>
        </p:spPr>
      </p:pic>
      <p:pic>
        <p:nvPicPr>
          <p:cNvPr id="46" name="Picture 42" descr="approved, authentication, protection, security, shield icon">
            <a:hlinkClick r:id="rId27" tooltip="approved, authentication, protection, security, shield icon"/>
            <a:extLst>
              <a:ext uri="{FF2B5EF4-FFF2-40B4-BE49-F238E27FC236}">
                <a16:creationId xmlns:a16="http://schemas.microsoft.com/office/drawing/2014/main" id="{3EB73531-9933-427D-AA6D-83C305425DE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5964" y="5557428"/>
            <a:ext cx="242047" cy="2420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D85C500A-85C8-407A-B308-2790F35CBA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156" y="4582286"/>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gile, backlog, floating, hidden problems, iceberg icon">
            <a:hlinkClick r:id="rId4" tooltip="agile, backlog, floating, hidden problems, iceberg icon"/>
            <a:extLst>
              <a:ext uri="{FF2B5EF4-FFF2-40B4-BE49-F238E27FC236}">
                <a16:creationId xmlns:a16="http://schemas.microsoft.com/office/drawing/2014/main" id="{BB98E9F3-D115-47B1-998C-BCC0841A6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089" y="4891095"/>
            <a:ext cx="239374" cy="23937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27220044-4EE0-4130-9E35-D75D8C2D07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5436" y="4894765"/>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F8BCC0EC-87A1-4EDB-A8DA-7EE241FF78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996" y="5159590"/>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bitcoin, crypto, miner, mining, pick, processing icon">
            <a:hlinkClick r:id="rId9" tooltip="bitcoin, crypto, miner, mining, pick, processing icon"/>
            <a:extLst>
              <a:ext uri="{FF2B5EF4-FFF2-40B4-BE49-F238E27FC236}">
                <a16:creationId xmlns:a16="http://schemas.microsoft.com/office/drawing/2014/main" id="{0991B489-25DE-40D4-A796-63A5083DE8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8925" y="5348177"/>
            <a:ext cx="304287" cy="3042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C8B7A5E7-A96A-4D43-98C4-CCFF07B7C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8212" y="5429208"/>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agile, backlog, floating, hidden problems, iceberg icon">
            <a:hlinkClick r:id="rId4" tooltip="agile, backlog, floating, hidden problems, iceberg icon"/>
            <a:extLst>
              <a:ext uri="{FF2B5EF4-FFF2-40B4-BE49-F238E27FC236}">
                <a16:creationId xmlns:a16="http://schemas.microsoft.com/office/drawing/2014/main" id="{A2583190-16EB-4448-9035-4670FF5FD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912" y="5953304"/>
            <a:ext cx="239374" cy="23937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568E5373-02D3-4011-9F17-56483B7619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7534" y="6201289"/>
            <a:ext cx="268771" cy="239373"/>
          </a:xfrm>
          <a:prstGeom prst="rect">
            <a:avLst/>
          </a:prstGeom>
        </p:spPr>
      </p:pic>
      <p:pic>
        <p:nvPicPr>
          <p:cNvPr id="67" name="Picture 2" descr="agile, backlog, floating, hidden problems, iceberg icon">
            <a:hlinkClick r:id="rId4" tooltip="agile, backlog, floating, hidden problems, iceberg icon"/>
            <a:extLst>
              <a:ext uri="{FF2B5EF4-FFF2-40B4-BE49-F238E27FC236}">
                <a16:creationId xmlns:a16="http://schemas.microsoft.com/office/drawing/2014/main" id="{D3201F71-655E-4BF4-847E-C3C2F2575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329" y="6206009"/>
            <a:ext cx="239374" cy="2393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36D3C1E9-A296-4888-BF24-EF05DC8F8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4253" y="6212189"/>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gile, backlog, floating, hidden problems, iceberg icon">
            <a:hlinkClick r:id="rId4" tooltip="agile, backlog, floating, hidden problems, iceberg icon"/>
            <a:extLst>
              <a:ext uri="{FF2B5EF4-FFF2-40B4-BE49-F238E27FC236}">
                <a16:creationId xmlns:a16="http://schemas.microsoft.com/office/drawing/2014/main" id="{5E8F8713-287B-4CAC-B3CF-CDAFB838B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507" y="6492817"/>
            <a:ext cx="239374" cy="23937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8116C414-94EF-492A-AAB0-926DEE77BA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4253" y="6508050"/>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6B2121BB-C005-478B-BC69-F888153848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153" y="4862661"/>
            <a:ext cx="268771" cy="239373"/>
          </a:xfrm>
          <a:prstGeom prst="rect">
            <a:avLst/>
          </a:prstGeom>
        </p:spPr>
      </p:pic>
      <p:pic>
        <p:nvPicPr>
          <p:cNvPr id="75"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C6355BFF-092F-4F3A-9118-9676FE9969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5199" y="5686373"/>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crime, cyber crime, hack, hacking, identity theft, steal, theft icon">
            <a:hlinkClick r:id="rId6" tooltip="crime, cyber crime, hack, hacking, identity theft, steal, theft icon"/>
            <a:extLst>
              <a:ext uri="{FF2B5EF4-FFF2-40B4-BE49-F238E27FC236}">
                <a16:creationId xmlns:a16="http://schemas.microsoft.com/office/drawing/2014/main" id="{DE73EF7F-4E3A-484A-9158-C025F9051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3694" y="5950848"/>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rupt, data, file, recovery icon">
            <a:extLst>
              <a:ext uri="{FF2B5EF4-FFF2-40B4-BE49-F238E27FC236}">
                <a16:creationId xmlns:a16="http://schemas.microsoft.com/office/drawing/2014/main" id="{7D25A801-EA91-4AFA-A1D9-722158C10B3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234" y="2315651"/>
            <a:ext cx="284634" cy="28463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corrupt, data, file, recovery icon">
            <a:extLst>
              <a:ext uri="{FF2B5EF4-FFF2-40B4-BE49-F238E27FC236}">
                <a16:creationId xmlns:a16="http://schemas.microsoft.com/office/drawing/2014/main" id="{3D4EE418-06E4-41D9-9738-7583BB0AD87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47897" y="5103654"/>
            <a:ext cx="272201" cy="27220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agile, backlog, floating, hidden problems, iceberg icon">
            <a:hlinkClick r:id="rId4" tooltip="agile, backlog, floating, hidden problems, iceberg icon"/>
            <a:extLst>
              <a:ext uri="{FF2B5EF4-FFF2-40B4-BE49-F238E27FC236}">
                <a16:creationId xmlns:a16="http://schemas.microsoft.com/office/drawing/2014/main" id="{627BFB8F-F0E3-47A6-8840-2CFD695C1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251" y="5417737"/>
            <a:ext cx="239374" cy="239374"/>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0836F825-9E8E-416A-93D0-D70199FF694E}"/>
              </a:ext>
            </a:extLst>
          </p:cNvPr>
          <p:cNvSpPr txBox="1"/>
          <p:nvPr/>
        </p:nvSpPr>
        <p:spPr>
          <a:xfrm>
            <a:off x="3552517" y="488140"/>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Equinor’s WellSpot Threat Model Summary Card</a:t>
            </a:r>
          </a:p>
        </p:txBody>
      </p:sp>
      <p:pic>
        <p:nvPicPr>
          <p:cNvPr id="105" name="Picture 104">
            <a:extLst>
              <a:ext uri="{FF2B5EF4-FFF2-40B4-BE49-F238E27FC236}">
                <a16:creationId xmlns:a16="http://schemas.microsoft.com/office/drawing/2014/main" id="{04F7861F-4353-41DE-A5FB-90E438E0E0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3860" y="5137765"/>
            <a:ext cx="268771" cy="239373"/>
          </a:xfrm>
          <a:prstGeom prst="rect">
            <a:avLst/>
          </a:prstGeom>
        </p:spPr>
      </p:pic>
      <p:pic>
        <p:nvPicPr>
          <p:cNvPr id="106" name="Picture 10" descr="bitcoin, crypto, miner, mining, pick, processing icon">
            <a:hlinkClick r:id="rId9" tooltip="bitcoin, crypto, miner, mining, pick, processing icon"/>
            <a:extLst>
              <a:ext uri="{FF2B5EF4-FFF2-40B4-BE49-F238E27FC236}">
                <a16:creationId xmlns:a16="http://schemas.microsoft.com/office/drawing/2014/main" id="{B67DE2B9-09F1-45D5-809A-43C451CB4F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7175" y="5086897"/>
            <a:ext cx="304287" cy="30428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corrupt, data, file, recovery icon">
            <a:extLst>
              <a:ext uri="{FF2B5EF4-FFF2-40B4-BE49-F238E27FC236}">
                <a16:creationId xmlns:a16="http://schemas.microsoft.com/office/drawing/2014/main" id="{C9F3EEBE-1EBC-4EA8-AB11-4EF41DDB7D8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26980" y="5381556"/>
            <a:ext cx="272201" cy="27220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corrupt, data, file, recovery icon">
            <a:extLst>
              <a:ext uri="{FF2B5EF4-FFF2-40B4-BE49-F238E27FC236}">
                <a16:creationId xmlns:a16="http://schemas.microsoft.com/office/drawing/2014/main" id="{839537C8-75EA-4160-B2C6-1423570F403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28984" y="5643366"/>
            <a:ext cx="272201" cy="2722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1ECC4BCF-032B-4554-ACD3-A27CA7403D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2294" y="5941045"/>
            <a:ext cx="268771" cy="239373"/>
          </a:xfrm>
          <a:prstGeom prst="rect">
            <a:avLst/>
          </a:prstGeom>
        </p:spPr>
      </p:pic>
      <p:pic>
        <p:nvPicPr>
          <p:cNvPr id="111" name="Picture 10" descr="bitcoin, crypto, miner, mining, pick, processing icon">
            <a:hlinkClick r:id="rId9" tooltip="bitcoin, crypto, miner, mining, pick, processing icon"/>
            <a:extLst>
              <a:ext uri="{FF2B5EF4-FFF2-40B4-BE49-F238E27FC236}">
                <a16:creationId xmlns:a16="http://schemas.microsoft.com/office/drawing/2014/main" id="{F7DBE8EE-E002-4005-862D-DC09BE730F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8440" y="5894434"/>
            <a:ext cx="304287" cy="30428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corrupt, data, file, recovery icon">
            <a:extLst>
              <a:ext uri="{FF2B5EF4-FFF2-40B4-BE49-F238E27FC236}">
                <a16:creationId xmlns:a16="http://schemas.microsoft.com/office/drawing/2014/main" id="{7DBA5948-56D6-4D85-864B-0C9C1A772AE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26608" y="6436325"/>
            <a:ext cx="272201" cy="27220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corrupt, data, file, recovery icon">
            <a:extLst>
              <a:ext uri="{FF2B5EF4-FFF2-40B4-BE49-F238E27FC236}">
                <a16:creationId xmlns:a16="http://schemas.microsoft.com/office/drawing/2014/main" id="{738DEFD9-A93F-4CE2-859D-389E744EAAC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32098" y="6165178"/>
            <a:ext cx="272201" cy="27220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agile, backlog, floating, hidden problems, iceberg icon">
            <a:hlinkClick r:id="rId4" tooltip="agile, backlog, floating, hidden problems, iceberg icon"/>
            <a:extLst>
              <a:ext uri="{FF2B5EF4-FFF2-40B4-BE49-F238E27FC236}">
                <a16:creationId xmlns:a16="http://schemas.microsoft.com/office/drawing/2014/main" id="{D8BA4F99-E0A7-4F67-AFFE-AC4214B9E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737" y="4570800"/>
            <a:ext cx="239374" cy="239374"/>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rupt, data, file, recovery icon">
            <a:extLst>
              <a:ext uri="{FF2B5EF4-FFF2-40B4-BE49-F238E27FC236}">
                <a16:creationId xmlns:a16="http://schemas.microsoft.com/office/drawing/2014/main" id="{05C20C14-AF46-4CAE-A120-961691E68CD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38995" y="4545084"/>
            <a:ext cx="272201" cy="2722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bitcoin, crypto, miner, mining, pick, processing icon">
            <a:hlinkClick r:id="rId9" tooltip="bitcoin, crypto, miner, mining, pick, processing icon"/>
            <a:extLst>
              <a:ext uri="{FF2B5EF4-FFF2-40B4-BE49-F238E27FC236}">
                <a16:creationId xmlns:a16="http://schemas.microsoft.com/office/drawing/2014/main" id="{7FCE7EE4-C2F2-4EE5-9D97-130E763FC9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6215" y="4505089"/>
            <a:ext cx="304287" cy="30428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1C1C0B53-4D78-44BF-AA0E-CF95DA6C8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7663" y="6469153"/>
            <a:ext cx="268771" cy="239373"/>
          </a:xfrm>
          <a:prstGeom prst="rect">
            <a:avLst/>
          </a:prstGeom>
        </p:spPr>
      </p:pic>
      <p:pic>
        <p:nvPicPr>
          <p:cNvPr id="4" name="Picture 2" descr="far, hop, hopping, jump, jumping, run, running icon">
            <a:extLst>
              <a:ext uri="{FF2B5EF4-FFF2-40B4-BE49-F238E27FC236}">
                <a16:creationId xmlns:a16="http://schemas.microsoft.com/office/drawing/2014/main" id="{A09E95AD-CF2F-4EA4-9BEF-01CCCDD715F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75328" y="3381610"/>
            <a:ext cx="268771" cy="226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mb icon">
            <a:extLst>
              <a:ext uri="{FF2B5EF4-FFF2-40B4-BE49-F238E27FC236}">
                <a16:creationId xmlns:a16="http://schemas.microsoft.com/office/drawing/2014/main" id="{E4C654C2-6008-4E38-A408-C089EFBCC7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7536" y="2586778"/>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bomb icon">
            <a:extLst>
              <a:ext uri="{FF2B5EF4-FFF2-40B4-BE49-F238E27FC236}">
                <a16:creationId xmlns:a16="http://schemas.microsoft.com/office/drawing/2014/main" id="{988C30EF-83C7-4B1B-8BA3-1FCB5DC2872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30403" y="4554438"/>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4" descr="bomb icon">
            <a:extLst>
              <a:ext uri="{FF2B5EF4-FFF2-40B4-BE49-F238E27FC236}">
                <a16:creationId xmlns:a16="http://schemas.microsoft.com/office/drawing/2014/main" id="{49D2DF60-F9EB-4815-AFF6-3D1E946D555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14227" y="4855882"/>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descr="bomb icon">
            <a:extLst>
              <a:ext uri="{FF2B5EF4-FFF2-40B4-BE49-F238E27FC236}">
                <a16:creationId xmlns:a16="http://schemas.microsoft.com/office/drawing/2014/main" id="{9AFB6922-D2EA-4421-A21C-9B37B9D227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21795" y="5124041"/>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bomb icon">
            <a:extLst>
              <a:ext uri="{FF2B5EF4-FFF2-40B4-BE49-F238E27FC236}">
                <a16:creationId xmlns:a16="http://schemas.microsoft.com/office/drawing/2014/main" id="{776DE396-16F7-4A7A-B9EC-CBAE4C810B7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14227" y="5398966"/>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descr="bomb icon">
            <a:extLst>
              <a:ext uri="{FF2B5EF4-FFF2-40B4-BE49-F238E27FC236}">
                <a16:creationId xmlns:a16="http://schemas.microsoft.com/office/drawing/2014/main" id="{21266C12-1BFE-4D25-93EE-2C7BD2A7827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30403" y="5923782"/>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4" descr="bomb icon">
            <a:extLst>
              <a:ext uri="{FF2B5EF4-FFF2-40B4-BE49-F238E27FC236}">
                <a16:creationId xmlns:a16="http://schemas.microsoft.com/office/drawing/2014/main" id="{466832F6-4692-4170-AA18-084D9F38541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15560" y="6481083"/>
            <a:ext cx="239376" cy="239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lock, security, sky icon">
            <a:extLst>
              <a:ext uri="{FF2B5EF4-FFF2-40B4-BE49-F238E27FC236}">
                <a16:creationId xmlns:a16="http://schemas.microsoft.com/office/drawing/2014/main" id="{42E81917-AA4C-40AB-B2CD-867F6BF3E91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96831" y="3595233"/>
            <a:ext cx="315165" cy="315165"/>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far, hop, hopping, jump, jumping, run, running icon">
            <a:extLst>
              <a:ext uri="{FF2B5EF4-FFF2-40B4-BE49-F238E27FC236}">
                <a16:creationId xmlns:a16="http://schemas.microsoft.com/office/drawing/2014/main" id="{2B81D84C-F567-494E-8DA5-ACB6F9F57B7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57287" y="5143030"/>
            <a:ext cx="268771" cy="226776"/>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descr="far, hop, hopping, jump, jumping, run, running icon">
            <a:extLst>
              <a:ext uri="{FF2B5EF4-FFF2-40B4-BE49-F238E27FC236}">
                <a16:creationId xmlns:a16="http://schemas.microsoft.com/office/drawing/2014/main" id="{63CBC5D2-BF4F-48DC-8C93-7748FEAA906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57287" y="5954629"/>
            <a:ext cx="268771" cy="226776"/>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far, hop, hopping, jump, jumping, run, running icon">
            <a:extLst>
              <a:ext uri="{FF2B5EF4-FFF2-40B4-BE49-F238E27FC236}">
                <a16:creationId xmlns:a16="http://schemas.microsoft.com/office/drawing/2014/main" id="{7752C30A-E5F7-45D4-8A53-20164D4A301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57287" y="6215416"/>
            <a:ext cx="268771" cy="226776"/>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loud, lock, security, sky icon">
            <a:extLst>
              <a:ext uri="{FF2B5EF4-FFF2-40B4-BE49-F238E27FC236}">
                <a16:creationId xmlns:a16="http://schemas.microsoft.com/office/drawing/2014/main" id="{C5514ABB-E7C1-44AA-AD74-2959E2755EA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450801" y="5911693"/>
            <a:ext cx="315165" cy="315165"/>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8" descr="cloud, lock, security, sky icon">
            <a:extLst>
              <a:ext uri="{FF2B5EF4-FFF2-40B4-BE49-F238E27FC236}">
                <a16:creationId xmlns:a16="http://schemas.microsoft.com/office/drawing/2014/main" id="{674BDA1A-D363-4157-9024-4149E8B638A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450801" y="4814042"/>
            <a:ext cx="315165" cy="315165"/>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8" descr="cloud, lock, security, sky icon">
            <a:extLst>
              <a:ext uri="{FF2B5EF4-FFF2-40B4-BE49-F238E27FC236}">
                <a16:creationId xmlns:a16="http://schemas.microsoft.com/office/drawing/2014/main" id="{9B7D1932-6DAC-449F-8151-EF746869FFB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441899" y="4532930"/>
            <a:ext cx="315165" cy="31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03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930F65-7391-40DA-BA99-C0698112A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3" name="Picture 2">
            <a:extLst>
              <a:ext uri="{FF2B5EF4-FFF2-40B4-BE49-F238E27FC236}">
                <a16:creationId xmlns:a16="http://schemas.microsoft.com/office/drawing/2014/main" id="{79E643F5-07A2-426F-9FDF-FB136F655F97}"/>
              </a:ext>
            </a:extLst>
          </p:cNvPr>
          <p:cNvPicPr>
            <a:picLocks noChangeAspect="1"/>
          </p:cNvPicPr>
          <p:nvPr/>
        </p:nvPicPr>
        <p:blipFill>
          <a:blip r:embed="rId3"/>
          <a:stretch>
            <a:fillRect/>
          </a:stretch>
        </p:blipFill>
        <p:spPr>
          <a:xfrm>
            <a:off x="5087436" y="1078362"/>
            <a:ext cx="2895600" cy="345743"/>
          </a:xfrm>
          <a:prstGeom prst="rect">
            <a:avLst/>
          </a:prstGeom>
        </p:spPr>
      </p:pic>
      <p:sp>
        <p:nvSpPr>
          <p:cNvPr id="4" name="TextBox 3">
            <a:extLst>
              <a:ext uri="{FF2B5EF4-FFF2-40B4-BE49-F238E27FC236}">
                <a16:creationId xmlns:a16="http://schemas.microsoft.com/office/drawing/2014/main" id="{CD9CEB2E-5360-412E-AC7B-7940922E2BE9}"/>
              </a:ext>
            </a:extLst>
          </p:cNvPr>
          <p:cNvSpPr txBox="1"/>
          <p:nvPr/>
        </p:nvSpPr>
        <p:spPr>
          <a:xfrm>
            <a:off x="5208838" y="1075595"/>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5" name="TextBox 4">
            <a:extLst>
              <a:ext uri="{FF2B5EF4-FFF2-40B4-BE49-F238E27FC236}">
                <a16:creationId xmlns:a16="http://schemas.microsoft.com/office/drawing/2014/main" id="{3AED4B42-433B-4BE1-8778-A4A318F31E4B}"/>
              </a:ext>
            </a:extLst>
          </p:cNvPr>
          <p:cNvSpPr txBox="1"/>
          <p:nvPr/>
        </p:nvSpPr>
        <p:spPr>
          <a:xfrm>
            <a:off x="5025224" y="122068"/>
            <a:ext cx="7059199" cy="523220"/>
          </a:xfrm>
          <a:prstGeom prst="rect">
            <a:avLst/>
          </a:prstGeom>
          <a:noFill/>
        </p:spPr>
        <p:txBody>
          <a:bodyPr wrap="square" rtlCol="0">
            <a:spAutoFit/>
          </a:bodyPr>
          <a:lstStyle/>
          <a:p>
            <a:r>
              <a:rPr lang="en-US" sz="2800" dirty="0">
                <a:solidFill>
                  <a:schemeClr val="bg1"/>
                </a:solidFill>
                <a:latin typeface="Montserrat Ultra Light" charset="0"/>
                <a:ea typeface="Montserrat Ultra Light" charset="0"/>
                <a:cs typeface="Montserrat Ultra Light" charset="0"/>
              </a:rPr>
              <a:t>Attack Tree Rooted by Sabotage Threat</a:t>
            </a:r>
          </a:p>
        </p:txBody>
      </p:sp>
      <p:sp>
        <p:nvSpPr>
          <p:cNvPr id="7" name="Text Placeholder 4">
            <a:extLst>
              <a:ext uri="{FF2B5EF4-FFF2-40B4-BE49-F238E27FC236}">
                <a16:creationId xmlns:a16="http://schemas.microsoft.com/office/drawing/2014/main" id="{99AB13D5-C2D7-4E04-8E1E-46ECCEB42498}"/>
              </a:ext>
            </a:extLst>
          </p:cNvPr>
          <p:cNvSpPr txBox="1">
            <a:spLocks/>
          </p:cNvSpPr>
          <p:nvPr/>
        </p:nvSpPr>
        <p:spPr>
          <a:xfrm>
            <a:off x="9538447" y="1725239"/>
            <a:ext cx="2670246" cy="541763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0000"/>
                </a:solidFill>
              </a:rPr>
              <a:t>Attack trees provide DevSecOps automation blueprint</a:t>
            </a:r>
            <a:endParaRPr lang="en-US" sz="1000" dirty="0">
              <a:solidFill>
                <a:srgbClr val="000000"/>
              </a:solidFill>
            </a:endParaRPr>
          </a:p>
          <a:p>
            <a:pPr>
              <a:lnSpc>
                <a:spcPct val="100000"/>
              </a:lnSpc>
            </a:pPr>
            <a:r>
              <a:rPr lang="en-US" sz="1800" dirty="0">
                <a:solidFill>
                  <a:srgbClr val="000000"/>
                </a:solidFill>
              </a:rPr>
              <a:t>Oil &amp; Gas depends on depends on accurate field data quickly; Cloud provides automation opportunity </a:t>
            </a:r>
          </a:p>
          <a:p>
            <a:pPr>
              <a:lnSpc>
                <a:spcPct val="100000"/>
              </a:lnSpc>
            </a:pPr>
            <a:r>
              <a:rPr lang="en-US" sz="1800" dirty="0">
                <a:solidFill>
                  <a:srgbClr val="000000"/>
                </a:solidFill>
              </a:rPr>
              <a:t>Cyber related threats aim to incapacitate interconnected systems. </a:t>
            </a:r>
          </a:p>
          <a:p>
            <a:pPr lvl="1">
              <a:lnSpc>
                <a:spcPct val="100000"/>
              </a:lnSpc>
            </a:pPr>
            <a:r>
              <a:rPr lang="en-US" sz="1400" b="1" dirty="0">
                <a:solidFill>
                  <a:srgbClr val="000000"/>
                </a:solidFill>
              </a:rPr>
              <a:t>Taint Data </a:t>
            </a:r>
            <a:r>
              <a:rPr lang="en-US" sz="1400" dirty="0">
                <a:solidFill>
                  <a:srgbClr val="000000"/>
                </a:solidFill>
              </a:rPr>
              <a:t>[Integrity, Availability] Research Exploration, Operations Data  </a:t>
            </a:r>
          </a:p>
          <a:p>
            <a:pPr lvl="1">
              <a:lnSpc>
                <a:spcPct val="100000"/>
              </a:lnSpc>
            </a:pPr>
            <a:r>
              <a:rPr lang="en-US" sz="1400" b="1" dirty="0">
                <a:solidFill>
                  <a:srgbClr val="000000"/>
                </a:solidFill>
              </a:rPr>
              <a:t>Extortion</a:t>
            </a:r>
            <a:r>
              <a:rPr lang="en-US" sz="1400" dirty="0">
                <a:solidFill>
                  <a:srgbClr val="000000"/>
                </a:solidFill>
              </a:rPr>
              <a:t> via suppressing [Availability] of Cloud management panels or Cloud Energy SaaS  Apps</a:t>
            </a:r>
          </a:p>
          <a:p>
            <a:pPr lvl="1">
              <a:lnSpc>
                <a:spcPct val="100000"/>
              </a:lnSpc>
            </a:pPr>
            <a:r>
              <a:rPr lang="en-US" sz="1400" b="1" dirty="0">
                <a:solidFill>
                  <a:srgbClr val="000000"/>
                </a:solidFill>
              </a:rPr>
              <a:t>Mine Cryptocurrency </a:t>
            </a:r>
            <a:r>
              <a:rPr lang="en-US" sz="1400" dirty="0">
                <a:solidFill>
                  <a:srgbClr val="000000"/>
                </a:solidFill>
              </a:rPr>
              <a:t>on PaaS infrastructure [Integrity]</a:t>
            </a:r>
          </a:p>
          <a:p>
            <a:pPr lvl="1">
              <a:lnSpc>
                <a:spcPct val="100000"/>
              </a:lnSpc>
            </a:pPr>
            <a:r>
              <a:rPr lang="en-US" sz="1400" b="1" dirty="0">
                <a:solidFill>
                  <a:srgbClr val="000000"/>
                </a:solidFill>
              </a:rPr>
              <a:t>Steal Secrets </a:t>
            </a:r>
            <a:r>
              <a:rPr lang="en-US" sz="1400" dirty="0">
                <a:solidFill>
                  <a:srgbClr val="000000"/>
                </a:solidFill>
              </a:rPr>
              <a:t>(e.g. - Exploration/ R&amp;D) [Confidentiality]</a:t>
            </a:r>
          </a:p>
          <a:p>
            <a:pPr lvl="1">
              <a:lnSpc>
                <a:spcPct val="100000"/>
              </a:lnSpc>
            </a:pPr>
            <a:endParaRPr lang="en-US" sz="1400" dirty="0">
              <a:solidFill>
                <a:srgbClr val="000000"/>
              </a:solidFill>
            </a:endParaRPr>
          </a:p>
        </p:txBody>
      </p:sp>
      <p:sp>
        <p:nvSpPr>
          <p:cNvPr id="8" name="TextBox 7">
            <a:extLst>
              <a:ext uri="{FF2B5EF4-FFF2-40B4-BE49-F238E27FC236}">
                <a16:creationId xmlns:a16="http://schemas.microsoft.com/office/drawing/2014/main" id="{5B1017E9-1C9F-4177-A9D7-7D6FF336BA9A}"/>
              </a:ext>
            </a:extLst>
          </p:cNvPr>
          <p:cNvSpPr txBox="1"/>
          <p:nvPr/>
        </p:nvSpPr>
        <p:spPr>
          <a:xfrm>
            <a:off x="5025225" y="619776"/>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Cloud WellSpot Application under PASTA’s Threat Analysis IV </a:t>
            </a:r>
          </a:p>
        </p:txBody>
      </p:sp>
      <p:pic>
        <p:nvPicPr>
          <p:cNvPr id="10" name="Picture 9">
            <a:extLst>
              <a:ext uri="{FF2B5EF4-FFF2-40B4-BE49-F238E27FC236}">
                <a16:creationId xmlns:a16="http://schemas.microsoft.com/office/drawing/2014/main" id="{D2EB1E79-FB9F-4443-913E-A56C89D523A6}"/>
              </a:ext>
            </a:extLst>
          </p:cNvPr>
          <p:cNvPicPr>
            <a:picLocks noChangeAspect="1"/>
          </p:cNvPicPr>
          <p:nvPr/>
        </p:nvPicPr>
        <p:blipFill>
          <a:blip r:embed="rId4"/>
          <a:stretch>
            <a:fillRect/>
          </a:stretch>
        </p:blipFill>
        <p:spPr>
          <a:xfrm>
            <a:off x="-2323" y="1497033"/>
            <a:ext cx="9654324" cy="5417632"/>
          </a:xfrm>
          <a:prstGeom prst="rect">
            <a:avLst/>
          </a:prstGeom>
        </p:spPr>
      </p:pic>
    </p:spTree>
    <p:extLst>
      <p:ext uri="{BB962C8B-B14F-4D97-AF65-F5344CB8AC3E}">
        <p14:creationId xmlns:p14="http://schemas.microsoft.com/office/powerpoint/2010/main" val="2831914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4D1A2-B10E-44B8-B956-2D533A67C92E}"/>
              </a:ext>
            </a:extLst>
          </p:cNvPr>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pic>
        <p:nvPicPr>
          <p:cNvPr id="4" name="Picture 3">
            <a:extLst>
              <a:ext uri="{FF2B5EF4-FFF2-40B4-BE49-F238E27FC236}">
                <a16:creationId xmlns:a16="http://schemas.microsoft.com/office/drawing/2014/main" id="{7D30F762-1F8D-40D6-9871-087729BC8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5" name="Picture 4">
            <a:extLst>
              <a:ext uri="{FF2B5EF4-FFF2-40B4-BE49-F238E27FC236}">
                <a16:creationId xmlns:a16="http://schemas.microsoft.com/office/drawing/2014/main" id="{FBA68D23-316C-4B9D-8D80-33BD7B9C263C}"/>
              </a:ext>
            </a:extLst>
          </p:cNvPr>
          <p:cNvPicPr>
            <a:picLocks noChangeAspect="1"/>
          </p:cNvPicPr>
          <p:nvPr/>
        </p:nvPicPr>
        <p:blipFill>
          <a:blip r:embed="rId3"/>
          <a:stretch>
            <a:fillRect/>
          </a:stretch>
        </p:blipFill>
        <p:spPr>
          <a:xfrm>
            <a:off x="2435813" y="1108607"/>
            <a:ext cx="2895600" cy="345743"/>
          </a:xfrm>
          <a:prstGeom prst="rect">
            <a:avLst/>
          </a:prstGeom>
        </p:spPr>
      </p:pic>
      <p:sp>
        <p:nvSpPr>
          <p:cNvPr id="6" name="TextBox 5">
            <a:extLst>
              <a:ext uri="{FF2B5EF4-FFF2-40B4-BE49-F238E27FC236}">
                <a16:creationId xmlns:a16="http://schemas.microsoft.com/office/drawing/2014/main" id="{E02FEB48-8591-4DA7-AD23-22AF4A197710}"/>
              </a:ext>
            </a:extLst>
          </p:cNvPr>
          <p:cNvSpPr txBox="1"/>
          <p:nvPr/>
        </p:nvSpPr>
        <p:spPr>
          <a:xfrm>
            <a:off x="2557215" y="1105840"/>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7" name="TextBox 6">
            <a:extLst>
              <a:ext uri="{FF2B5EF4-FFF2-40B4-BE49-F238E27FC236}">
                <a16:creationId xmlns:a16="http://schemas.microsoft.com/office/drawing/2014/main" id="{92ADDBE2-8EB7-46A5-BCAC-32E206589B46}"/>
              </a:ext>
            </a:extLst>
          </p:cNvPr>
          <p:cNvSpPr txBox="1"/>
          <p:nvPr/>
        </p:nvSpPr>
        <p:spPr>
          <a:xfrm>
            <a:off x="2331720" y="86816"/>
            <a:ext cx="9680986"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Script Mapping Countermeasures to Threat Targets</a:t>
            </a:r>
          </a:p>
        </p:txBody>
      </p:sp>
      <p:sp>
        <p:nvSpPr>
          <p:cNvPr id="8" name="TextBox 7">
            <a:extLst>
              <a:ext uri="{FF2B5EF4-FFF2-40B4-BE49-F238E27FC236}">
                <a16:creationId xmlns:a16="http://schemas.microsoft.com/office/drawing/2014/main" id="{C97A9B22-CAE1-4ED7-8DE5-A60F5E8094D0}"/>
              </a:ext>
            </a:extLst>
          </p:cNvPr>
          <p:cNvSpPr txBox="1"/>
          <p:nvPr/>
        </p:nvSpPr>
        <p:spPr>
          <a:xfrm>
            <a:off x="2331720" y="60097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Detective Control Checks to Automate for Exposed Redis</a:t>
            </a:r>
          </a:p>
        </p:txBody>
      </p:sp>
      <p:pic>
        <p:nvPicPr>
          <p:cNvPr id="9" name="Picture 8">
            <a:extLst>
              <a:ext uri="{FF2B5EF4-FFF2-40B4-BE49-F238E27FC236}">
                <a16:creationId xmlns:a16="http://schemas.microsoft.com/office/drawing/2014/main" id="{8FA48E04-9BE8-486C-B86E-511D9E192FB1}"/>
              </a:ext>
            </a:extLst>
          </p:cNvPr>
          <p:cNvPicPr>
            <a:picLocks noChangeAspect="1"/>
          </p:cNvPicPr>
          <p:nvPr/>
        </p:nvPicPr>
        <p:blipFill>
          <a:blip r:embed="rId4"/>
          <a:stretch>
            <a:fillRect/>
          </a:stretch>
        </p:blipFill>
        <p:spPr>
          <a:xfrm>
            <a:off x="76200" y="1772201"/>
            <a:ext cx="12012706" cy="2814012"/>
          </a:xfrm>
          <a:prstGeom prst="rect">
            <a:avLst/>
          </a:prstGeom>
        </p:spPr>
      </p:pic>
      <p:sp>
        <p:nvSpPr>
          <p:cNvPr id="10" name="TextBox 9">
            <a:extLst>
              <a:ext uri="{FF2B5EF4-FFF2-40B4-BE49-F238E27FC236}">
                <a16:creationId xmlns:a16="http://schemas.microsoft.com/office/drawing/2014/main" id="{2C06BC1F-B7F3-4A10-94F5-0A993B166B57}"/>
              </a:ext>
            </a:extLst>
          </p:cNvPr>
          <p:cNvSpPr txBox="1"/>
          <p:nvPr/>
        </p:nvSpPr>
        <p:spPr>
          <a:xfrm>
            <a:off x="251461" y="4872230"/>
            <a:ext cx="11407140" cy="1754326"/>
          </a:xfrm>
          <a:prstGeom prst="rect">
            <a:avLst/>
          </a:prstGeom>
          <a:noFill/>
        </p:spPr>
        <p:txBody>
          <a:bodyPr wrap="square" rtlCol="0">
            <a:spAutoFit/>
          </a:bodyPr>
          <a:lstStyle/>
          <a:p>
            <a:r>
              <a:rPr lang="en-US" b="1" dirty="0"/>
              <a:t>Mapping a Detective Control to a Threat Target</a:t>
            </a:r>
          </a:p>
          <a:p>
            <a:pPr marL="285750" indent="-285750">
              <a:buFont typeface="Arial" panose="020B0604020202020204" pitchFamily="34" charset="0"/>
              <a:buChar char="•"/>
            </a:pPr>
            <a:r>
              <a:rPr lang="en-US" dirty="0"/>
              <a:t>Detective control can be implemented during the DevSecOps environment Build process or Deploy, Operate, &amp; Maintain cycles</a:t>
            </a:r>
          </a:p>
          <a:p>
            <a:pPr marL="285750" indent="-285750">
              <a:buFont typeface="Arial" panose="020B0604020202020204" pitchFamily="34" charset="0"/>
              <a:buChar char="•"/>
            </a:pPr>
            <a:r>
              <a:rPr lang="en-US" dirty="0"/>
              <a:t>Check validates FW rules in front of Redis Cache service for Cloud Energy application. </a:t>
            </a:r>
          </a:p>
          <a:p>
            <a:pPr marL="285750" indent="-285750">
              <a:buFont typeface="Arial" panose="020B0604020202020204" pitchFamily="34" charset="0"/>
              <a:buChar char="•"/>
            </a:pPr>
            <a:r>
              <a:rPr lang="en-US" dirty="0"/>
              <a:t>Again, target asset or component is supported by threat model, thereby rationalizing its prioritization as a control check</a:t>
            </a:r>
          </a:p>
        </p:txBody>
      </p:sp>
    </p:spTree>
    <p:extLst>
      <p:ext uri="{BB962C8B-B14F-4D97-AF65-F5344CB8AC3E}">
        <p14:creationId xmlns:p14="http://schemas.microsoft.com/office/powerpoint/2010/main" val="518489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4D1A2-B10E-44B8-B956-2D533A67C92E}"/>
              </a:ext>
            </a:extLst>
          </p:cNvPr>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pic>
        <p:nvPicPr>
          <p:cNvPr id="4" name="Picture 3">
            <a:extLst>
              <a:ext uri="{FF2B5EF4-FFF2-40B4-BE49-F238E27FC236}">
                <a16:creationId xmlns:a16="http://schemas.microsoft.com/office/drawing/2014/main" id="{7D30F762-1F8D-40D6-9871-087729BC8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5" name="Picture 4">
            <a:extLst>
              <a:ext uri="{FF2B5EF4-FFF2-40B4-BE49-F238E27FC236}">
                <a16:creationId xmlns:a16="http://schemas.microsoft.com/office/drawing/2014/main" id="{FBA68D23-316C-4B9D-8D80-33BD7B9C263C}"/>
              </a:ext>
            </a:extLst>
          </p:cNvPr>
          <p:cNvPicPr>
            <a:picLocks noChangeAspect="1"/>
          </p:cNvPicPr>
          <p:nvPr/>
        </p:nvPicPr>
        <p:blipFill>
          <a:blip r:embed="rId3"/>
          <a:stretch>
            <a:fillRect/>
          </a:stretch>
        </p:blipFill>
        <p:spPr>
          <a:xfrm>
            <a:off x="2435813" y="1108607"/>
            <a:ext cx="2895600" cy="345743"/>
          </a:xfrm>
          <a:prstGeom prst="rect">
            <a:avLst/>
          </a:prstGeom>
        </p:spPr>
      </p:pic>
      <p:sp>
        <p:nvSpPr>
          <p:cNvPr id="6" name="TextBox 5">
            <a:extLst>
              <a:ext uri="{FF2B5EF4-FFF2-40B4-BE49-F238E27FC236}">
                <a16:creationId xmlns:a16="http://schemas.microsoft.com/office/drawing/2014/main" id="{E02FEB48-8591-4DA7-AD23-22AF4A197710}"/>
              </a:ext>
            </a:extLst>
          </p:cNvPr>
          <p:cNvSpPr txBox="1"/>
          <p:nvPr/>
        </p:nvSpPr>
        <p:spPr>
          <a:xfrm>
            <a:off x="2557215" y="1105840"/>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7" name="TextBox 6">
            <a:extLst>
              <a:ext uri="{FF2B5EF4-FFF2-40B4-BE49-F238E27FC236}">
                <a16:creationId xmlns:a16="http://schemas.microsoft.com/office/drawing/2014/main" id="{92ADDBE2-8EB7-46A5-BCAC-32E206589B46}"/>
              </a:ext>
            </a:extLst>
          </p:cNvPr>
          <p:cNvSpPr txBox="1"/>
          <p:nvPr/>
        </p:nvSpPr>
        <p:spPr>
          <a:xfrm>
            <a:off x="2331720" y="86816"/>
            <a:ext cx="9680986"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Script Mapping Countermeasures to Threat Targets</a:t>
            </a:r>
          </a:p>
        </p:txBody>
      </p:sp>
      <p:sp>
        <p:nvSpPr>
          <p:cNvPr id="8" name="TextBox 7">
            <a:extLst>
              <a:ext uri="{FF2B5EF4-FFF2-40B4-BE49-F238E27FC236}">
                <a16:creationId xmlns:a16="http://schemas.microsoft.com/office/drawing/2014/main" id="{C97A9B22-CAE1-4ED7-8DE5-A60F5E8094D0}"/>
              </a:ext>
            </a:extLst>
          </p:cNvPr>
          <p:cNvSpPr txBox="1"/>
          <p:nvPr/>
        </p:nvSpPr>
        <p:spPr>
          <a:xfrm>
            <a:off x="2331720" y="600971"/>
            <a:ext cx="8778240"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Detective Control Checks to Automate for Exposed Redis (continued)</a:t>
            </a:r>
          </a:p>
        </p:txBody>
      </p:sp>
      <p:sp>
        <p:nvSpPr>
          <p:cNvPr id="10" name="TextBox 9">
            <a:extLst>
              <a:ext uri="{FF2B5EF4-FFF2-40B4-BE49-F238E27FC236}">
                <a16:creationId xmlns:a16="http://schemas.microsoft.com/office/drawing/2014/main" id="{2C06BC1F-B7F3-4A10-94F5-0A993B166B57}"/>
              </a:ext>
            </a:extLst>
          </p:cNvPr>
          <p:cNvSpPr txBox="1"/>
          <p:nvPr/>
        </p:nvSpPr>
        <p:spPr>
          <a:xfrm>
            <a:off x="8031481" y="1560166"/>
            <a:ext cx="3981226" cy="4247317"/>
          </a:xfrm>
          <a:prstGeom prst="rect">
            <a:avLst/>
          </a:prstGeom>
          <a:noFill/>
        </p:spPr>
        <p:txBody>
          <a:bodyPr wrap="square" rtlCol="0">
            <a:spAutoFit/>
          </a:bodyPr>
          <a:lstStyle/>
          <a:p>
            <a:r>
              <a:rPr lang="en-US" b="1" dirty="0"/>
              <a:t>Result Tracking on API Responses</a:t>
            </a:r>
          </a:p>
          <a:p>
            <a:pPr marL="285750" indent="-285750">
              <a:buFont typeface="Arial" panose="020B0604020202020204" pitchFamily="34" charset="0"/>
              <a:buChar char="•"/>
            </a:pPr>
            <a:r>
              <a:rPr lang="en-US" dirty="0"/>
              <a:t>Detective checks help to establish a baseline of security configuration under Monitor &amp; Operate DevSecOps phases.</a:t>
            </a:r>
          </a:p>
          <a:p>
            <a:pPr marL="285750" indent="-285750">
              <a:buFont typeface="Arial" panose="020B0604020202020204" pitchFamily="34" charset="0"/>
              <a:buChar char="•"/>
            </a:pPr>
            <a:r>
              <a:rPr lang="en-US" dirty="0"/>
              <a:t>Detective Open Source tools like:</a:t>
            </a:r>
          </a:p>
          <a:p>
            <a:pPr marL="742950" lvl="1" indent="-285750">
              <a:buFont typeface="Arial" panose="020B0604020202020204" pitchFamily="34" charset="0"/>
              <a:buChar char="•"/>
            </a:pPr>
            <a:r>
              <a:rPr lang="en-US" dirty="0"/>
              <a:t>Scout2 (https://github.com/nccgroup/Scout2),  </a:t>
            </a:r>
          </a:p>
          <a:p>
            <a:pPr marL="742950" lvl="1" indent="-285750">
              <a:buFont typeface="Arial" panose="020B0604020202020204" pitchFamily="34" charset="0"/>
              <a:buChar char="•"/>
            </a:pPr>
            <a:r>
              <a:rPr lang="en-US" dirty="0"/>
              <a:t>Prowler </a:t>
            </a:r>
            <a:r>
              <a:rPr lang="en-US" dirty="0">
                <a:hlinkClick r:id="rId4"/>
              </a:rPr>
              <a:t>https://github.com/toniblyx/prowler</a:t>
            </a:r>
            <a:r>
              <a:rPr lang="en-US" dirty="0"/>
              <a:t>)</a:t>
            </a:r>
          </a:p>
          <a:p>
            <a:pPr marL="742950" lvl="1" indent="-285750">
              <a:buFont typeface="Arial" panose="020B0604020202020204" pitchFamily="34" charset="0"/>
              <a:buChar char="•"/>
            </a:pPr>
            <a:r>
              <a:rPr lang="en-US" dirty="0"/>
              <a:t>Cloud Security Suite </a:t>
            </a:r>
            <a:r>
              <a:rPr lang="en-US" dirty="0">
                <a:hlinkClick r:id="rId5" tooltip="https://github.com/SecurityFTW/cs-suite"/>
              </a:rPr>
              <a:t>https://github.com/SecurityFTW/cs-suite</a:t>
            </a:r>
            <a:r>
              <a:rPr lang="en-US" dirty="0"/>
              <a:t> </a:t>
            </a:r>
          </a:p>
        </p:txBody>
      </p:sp>
      <p:pic>
        <p:nvPicPr>
          <p:cNvPr id="2" name="Picture 1">
            <a:extLst>
              <a:ext uri="{FF2B5EF4-FFF2-40B4-BE49-F238E27FC236}">
                <a16:creationId xmlns:a16="http://schemas.microsoft.com/office/drawing/2014/main" id="{1C2D0798-0B9D-4B84-A3E3-7D289DB0EF10}"/>
              </a:ext>
            </a:extLst>
          </p:cNvPr>
          <p:cNvPicPr>
            <a:picLocks noChangeAspect="1"/>
          </p:cNvPicPr>
          <p:nvPr/>
        </p:nvPicPr>
        <p:blipFill>
          <a:blip r:embed="rId6"/>
          <a:stretch>
            <a:fillRect/>
          </a:stretch>
        </p:blipFill>
        <p:spPr>
          <a:xfrm>
            <a:off x="-2324" y="1560166"/>
            <a:ext cx="8033805" cy="5326901"/>
          </a:xfrm>
          <a:prstGeom prst="rect">
            <a:avLst/>
          </a:prstGeom>
        </p:spPr>
      </p:pic>
    </p:spTree>
    <p:extLst>
      <p:ext uri="{BB962C8B-B14F-4D97-AF65-F5344CB8AC3E}">
        <p14:creationId xmlns:p14="http://schemas.microsoft.com/office/powerpoint/2010/main" val="202133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4D1A2-B10E-44B8-B956-2D533A67C92E}"/>
              </a:ext>
            </a:extLst>
          </p:cNvPr>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pic>
        <p:nvPicPr>
          <p:cNvPr id="4" name="Picture 3">
            <a:extLst>
              <a:ext uri="{FF2B5EF4-FFF2-40B4-BE49-F238E27FC236}">
                <a16:creationId xmlns:a16="http://schemas.microsoft.com/office/drawing/2014/main" id="{7D30F762-1F8D-40D6-9871-087729BC8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5" name="Picture 4">
            <a:extLst>
              <a:ext uri="{FF2B5EF4-FFF2-40B4-BE49-F238E27FC236}">
                <a16:creationId xmlns:a16="http://schemas.microsoft.com/office/drawing/2014/main" id="{FBA68D23-316C-4B9D-8D80-33BD7B9C263C}"/>
              </a:ext>
            </a:extLst>
          </p:cNvPr>
          <p:cNvPicPr>
            <a:picLocks noChangeAspect="1"/>
          </p:cNvPicPr>
          <p:nvPr/>
        </p:nvPicPr>
        <p:blipFill>
          <a:blip r:embed="rId3"/>
          <a:stretch>
            <a:fillRect/>
          </a:stretch>
        </p:blipFill>
        <p:spPr>
          <a:xfrm>
            <a:off x="2435813" y="1108607"/>
            <a:ext cx="2895600" cy="345743"/>
          </a:xfrm>
          <a:prstGeom prst="rect">
            <a:avLst/>
          </a:prstGeom>
        </p:spPr>
      </p:pic>
      <p:sp>
        <p:nvSpPr>
          <p:cNvPr id="6" name="TextBox 5">
            <a:extLst>
              <a:ext uri="{FF2B5EF4-FFF2-40B4-BE49-F238E27FC236}">
                <a16:creationId xmlns:a16="http://schemas.microsoft.com/office/drawing/2014/main" id="{E02FEB48-8591-4DA7-AD23-22AF4A197710}"/>
              </a:ext>
            </a:extLst>
          </p:cNvPr>
          <p:cNvSpPr txBox="1"/>
          <p:nvPr/>
        </p:nvSpPr>
        <p:spPr>
          <a:xfrm>
            <a:off x="2557215" y="1105840"/>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7" name="TextBox 6">
            <a:extLst>
              <a:ext uri="{FF2B5EF4-FFF2-40B4-BE49-F238E27FC236}">
                <a16:creationId xmlns:a16="http://schemas.microsoft.com/office/drawing/2014/main" id="{92ADDBE2-8EB7-46A5-BCAC-32E206589B46}"/>
              </a:ext>
            </a:extLst>
          </p:cNvPr>
          <p:cNvSpPr txBox="1"/>
          <p:nvPr/>
        </p:nvSpPr>
        <p:spPr>
          <a:xfrm>
            <a:off x="2331720" y="86816"/>
            <a:ext cx="9680986"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Script Mapping Countermeasures to Threat Targets</a:t>
            </a:r>
          </a:p>
        </p:txBody>
      </p:sp>
      <p:sp>
        <p:nvSpPr>
          <p:cNvPr id="8" name="TextBox 7">
            <a:extLst>
              <a:ext uri="{FF2B5EF4-FFF2-40B4-BE49-F238E27FC236}">
                <a16:creationId xmlns:a16="http://schemas.microsoft.com/office/drawing/2014/main" id="{C97A9B22-CAE1-4ED7-8DE5-A60F5E8094D0}"/>
              </a:ext>
            </a:extLst>
          </p:cNvPr>
          <p:cNvSpPr txBox="1"/>
          <p:nvPr/>
        </p:nvSpPr>
        <p:spPr>
          <a:xfrm>
            <a:off x="2331720" y="60097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Preventative Control Checks to Automate for Exposed Redis</a:t>
            </a:r>
          </a:p>
        </p:txBody>
      </p:sp>
      <p:sp>
        <p:nvSpPr>
          <p:cNvPr id="10" name="TextBox 9">
            <a:extLst>
              <a:ext uri="{FF2B5EF4-FFF2-40B4-BE49-F238E27FC236}">
                <a16:creationId xmlns:a16="http://schemas.microsoft.com/office/drawing/2014/main" id="{2C06BC1F-B7F3-4A10-94F5-0A993B166B57}"/>
              </a:ext>
            </a:extLst>
          </p:cNvPr>
          <p:cNvSpPr txBox="1"/>
          <p:nvPr/>
        </p:nvSpPr>
        <p:spPr>
          <a:xfrm>
            <a:off x="8031481" y="1560166"/>
            <a:ext cx="3981226" cy="4801314"/>
          </a:xfrm>
          <a:prstGeom prst="rect">
            <a:avLst/>
          </a:prstGeom>
          <a:noFill/>
        </p:spPr>
        <p:txBody>
          <a:bodyPr wrap="square" rtlCol="0">
            <a:spAutoFit/>
          </a:bodyPr>
          <a:lstStyle/>
          <a:p>
            <a:r>
              <a:rPr lang="en-US" b="1" dirty="0"/>
              <a:t>Result Tracking on API Responses</a:t>
            </a:r>
          </a:p>
          <a:p>
            <a:pPr marL="285750" indent="-285750">
              <a:buFont typeface="Arial" panose="020B0604020202020204" pitchFamily="34" charset="0"/>
              <a:buChar char="•"/>
            </a:pPr>
            <a:r>
              <a:rPr lang="en-US" dirty="0"/>
              <a:t>Detective checks help to establish a baseline of security configuration under Monitor &amp; Operate DevSecOps phases.</a:t>
            </a:r>
          </a:p>
          <a:p>
            <a:pPr marL="285750" indent="-285750">
              <a:buFont typeface="Arial" panose="020B0604020202020204" pitchFamily="34" charset="0"/>
              <a:buChar char="•"/>
            </a:pPr>
            <a:r>
              <a:rPr lang="en-US" dirty="0"/>
              <a:t>Altering or creating a new rule is also easy by simply changing http method </a:t>
            </a:r>
          </a:p>
          <a:p>
            <a:pPr marL="285750" indent="-285750">
              <a:buFont typeface="Arial" panose="020B0604020202020204" pitchFamily="34" charset="0"/>
              <a:buChar char="•"/>
            </a:pPr>
            <a:r>
              <a:rPr lang="en-US" dirty="0">
                <a:latin typeface="Consolas" panose="020B0609020204030204" pitchFamily="49" charset="0"/>
              </a:rPr>
              <a:t>PUT https://management.azure.com/subscriptions/{subscriptionId}/resourceGroups/{resourceGroupName}/providers/Microsoft.Cache/Redis/{cacheName}/firewallRules/{ruleName}?api-version=2016-04-01</a:t>
            </a:r>
          </a:p>
          <a:p>
            <a:pPr marL="285750" indent="-285750">
              <a:buFont typeface="Arial" panose="020B0604020202020204" pitchFamily="34" charset="0"/>
              <a:buChar char="•"/>
            </a:pPr>
            <a:r>
              <a:rPr lang="en-US" dirty="0"/>
              <a:t>Creating new rule can be done as part of Build or Deploy phases.  </a:t>
            </a:r>
          </a:p>
        </p:txBody>
      </p:sp>
      <p:pic>
        <p:nvPicPr>
          <p:cNvPr id="9" name="Picture 8">
            <a:extLst>
              <a:ext uri="{FF2B5EF4-FFF2-40B4-BE49-F238E27FC236}">
                <a16:creationId xmlns:a16="http://schemas.microsoft.com/office/drawing/2014/main" id="{54ECFB1E-6AEA-4C17-8A89-AB54609275A7}"/>
              </a:ext>
            </a:extLst>
          </p:cNvPr>
          <p:cNvPicPr>
            <a:picLocks noChangeAspect="1"/>
          </p:cNvPicPr>
          <p:nvPr/>
        </p:nvPicPr>
        <p:blipFill>
          <a:blip r:embed="rId4"/>
          <a:stretch>
            <a:fillRect/>
          </a:stretch>
        </p:blipFill>
        <p:spPr>
          <a:xfrm>
            <a:off x="84218" y="1546013"/>
            <a:ext cx="7147162" cy="5279548"/>
          </a:xfrm>
          <a:prstGeom prst="rect">
            <a:avLst/>
          </a:prstGeom>
        </p:spPr>
      </p:pic>
    </p:spTree>
    <p:extLst>
      <p:ext uri="{BB962C8B-B14F-4D97-AF65-F5344CB8AC3E}">
        <p14:creationId xmlns:p14="http://schemas.microsoft.com/office/powerpoint/2010/main" val="164809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5773094" y="2274068"/>
            <a:ext cx="6418906" cy="4581895"/>
          </a:xfrm>
          <a:prstGeom prst="rect">
            <a:avLst/>
          </a:prstGeom>
          <a:noFill/>
        </p:spPr>
        <p:txBody>
          <a:bodyPr wrap="square" rtlCol="0">
            <a:spAutoFit/>
          </a:bodyPr>
          <a:lstStyle/>
          <a:p>
            <a:pPr marL="342900" indent="-342900">
              <a:lnSpc>
                <a:spcPct val="150000"/>
              </a:lnSpc>
              <a:buAutoNum type="arabicPeriod"/>
            </a:pPr>
            <a:r>
              <a:rPr lang="en-US" sz="1400" b="1" dirty="0">
                <a:latin typeface="Montserrat Light" charset="0"/>
                <a:ea typeface="Montserrat Light" charset="0"/>
                <a:cs typeface="Montserrat Light" charset="0"/>
              </a:rPr>
              <a:t>Threat Modeling activities lend well to DevSecOps stages</a:t>
            </a:r>
          </a:p>
          <a:p>
            <a:pPr marL="857250" lvl="1" indent="-400050">
              <a:lnSpc>
                <a:spcPct val="150000"/>
              </a:lnSpc>
              <a:buFont typeface="+mj-lt"/>
              <a:buAutoNum type="romanLcPeriod"/>
            </a:pPr>
            <a:r>
              <a:rPr lang="en-US" sz="1400" dirty="0">
                <a:latin typeface="Montserrat Light" charset="0"/>
                <a:ea typeface="Montserrat Light" charset="0"/>
                <a:cs typeface="Montserrat Light" charset="0"/>
              </a:rPr>
              <a:t>Threat Library builds context of applicable menaces to Cloud application based upon industry, data model, and technology footprint. Blueprints attack patterns to test, vulns to check, controls to configure</a:t>
            </a:r>
          </a:p>
          <a:p>
            <a:pPr marL="400050" indent="-400050">
              <a:lnSpc>
                <a:spcPct val="150000"/>
              </a:lnSpc>
              <a:buFont typeface="+mj-lt"/>
              <a:buAutoNum type="arabicPeriod"/>
            </a:pPr>
            <a:r>
              <a:rPr lang="en-US" sz="1400" b="1" dirty="0">
                <a:latin typeface="Montserrat Light" charset="0"/>
                <a:ea typeface="Montserrat Light" charset="0"/>
                <a:cs typeface="Montserrat Light" charset="0"/>
              </a:rPr>
              <a:t>Correlating Threat Libraries to build security controls in DevOps is possible.</a:t>
            </a:r>
          </a:p>
          <a:p>
            <a:pPr marL="857250" lvl="1" indent="-400050">
              <a:lnSpc>
                <a:spcPct val="150000"/>
              </a:lnSpc>
              <a:buFont typeface="+mj-lt"/>
              <a:buAutoNum type="romanLcPeriod"/>
            </a:pPr>
            <a:r>
              <a:rPr lang="en-US" sz="1400" dirty="0">
                <a:latin typeface="Montserrat Light" charset="0"/>
                <a:ea typeface="Montserrat Light" charset="0"/>
                <a:cs typeface="Montserrat Light" charset="0"/>
              </a:rPr>
              <a:t>Threats </a:t>
            </a:r>
            <a:r>
              <a:rPr lang="en-US" sz="1400" dirty="0">
                <a:latin typeface="Montserrat Light" charset="0"/>
                <a:ea typeface="Montserrat Light" charset="0"/>
                <a:cs typeface="Montserrat Light" charset="0"/>
                <a:sym typeface="Wingdings" panose="05000000000000000000" pitchFamily="2" charset="2"/>
              </a:rPr>
              <a:t> Attacks  Vulns  Affected Components  Controls for Automation</a:t>
            </a:r>
            <a:endParaRPr lang="en-US" sz="1400" dirty="0">
              <a:latin typeface="Montserrat Light" charset="0"/>
              <a:ea typeface="Montserrat Light" charset="0"/>
              <a:cs typeface="Montserrat Light" charset="0"/>
            </a:endParaRPr>
          </a:p>
          <a:p>
            <a:pPr marL="400050" indent="-400050">
              <a:lnSpc>
                <a:spcPct val="150000"/>
              </a:lnSpc>
              <a:buFont typeface="+mj-lt"/>
              <a:buAutoNum type="arabicPeriod"/>
            </a:pPr>
            <a:r>
              <a:rPr lang="en-US" sz="1400" b="1" dirty="0">
                <a:latin typeface="Montserrat Light" charset="0"/>
                <a:ea typeface="Montserrat Light" charset="0"/>
                <a:cs typeface="Montserrat Light" charset="0"/>
              </a:rPr>
              <a:t>Fosters security automation in Building, Test, Release, Deploy, &amp; Operate phases.</a:t>
            </a:r>
          </a:p>
          <a:p>
            <a:pPr marL="857250" lvl="1" indent="-400050">
              <a:lnSpc>
                <a:spcPct val="150000"/>
              </a:lnSpc>
              <a:buFont typeface="+mj-lt"/>
              <a:buAutoNum type="romanLcPeriod"/>
            </a:pPr>
            <a:r>
              <a:rPr lang="en-US" sz="1400" dirty="0">
                <a:latin typeface="Montserrat Light" charset="0"/>
                <a:ea typeface="Montserrat Light" charset="0"/>
                <a:cs typeface="Montserrat Light" charset="0"/>
              </a:rPr>
              <a:t>Threat Modeling (PASTA S1-S4) </a:t>
            </a:r>
            <a:r>
              <a:rPr lang="en-US" sz="1400" dirty="0">
                <a:latin typeface="Montserrat Light" charset="0"/>
                <a:ea typeface="Montserrat Light" charset="0"/>
                <a:cs typeface="Montserrat Light" charset="0"/>
                <a:sym typeface="Wingdings" panose="05000000000000000000" pitchFamily="2" charset="2"/>
              </a:rPr>
              <a:t> Plan stage</a:t>
            </a:r>
          </a:p>
          <a:p>
            <a:pPr marL="857250" lvl="1" indent="-400050">
              <a:lnSpc>
                <a:spcPct val="150000"/>
              </a:lnSpc>
              <a:buFont typeface="+mj-lt"/>
              <a:buAutoNum type="romanLcPeriod"/>
            </a:pPr>
            <a:r>
              <a:rPr lang="en-US" sz="1400" dirty="0">
                <a:latin typeface="Montserrat Light" charset="0"/>
                <a:ea typeface="Montserrat Light" charset="0"/>
                <a:cs typeface="Montserrat Light" charset="0"/>
                <a:sym typeface="Wingdings" panose="05000000000000000000" pitchFamily="2" charset="2"/>
              </a:rPr>
              <a:t>Risk based Countermeasure Development (PASTA S7)  Code, Build, Deploy</a:t>
            </a:r>
          </a:p>
          <a:p>
            <a:pPr marL="857250" lvl="1" indent="-400050">
              <a:lnSpc>
                <a:spcPct val="150000"/>
              </a:lnSpc>
              <a:buFont typeface="+mj-lt"/>
              <a:buAutoNum type="romanLcPeriod"/>
            </a:pPr>
            <a:r>
              <a:rPr lang="en-US" sz="1400" dirty="0">
                <a:latin typeface="Montserrat Light" charset="0"/>
                <a:ea typeface="Montserrat Light" charset="0"/>
                <a:cs typeface="Montserrat Light" charset="0"/>
                <a:sym typeface="Wingdings" panose="05000000000000000000" pitchFamily="2" charset="2"/>
              </a:rPr>
              <a:t>Vulnerability Analysis (PASTA S5  Deploy (Configuration), Operate</a:t>
            </a:r>
          </a:p>
          <a:p>
            <a:pPr marL="857250" lvl="1" indent="-400050">
              <a:lnSpc>
                <a:spcPct val="150000"/>
              </a:lnSpc>
              <a:buFont typeface="+mj-lt"/>
              <a:buAutoNum type="romanLcPeriod"/>
            </a:pPr>
            <a:r>
              <a:rPr lang="en-US" sz="1400" dirty="0">
                <a:latin typeface="Montserrat Light" charset="0"/>
                <a:ea typeface="Montserrat Light" charset="0"/>
                <a:cs typeface="Montserrat Light" charset="0"/>
                <a:sym typeface="Wingdings" panose="05000000000000000000" pitchFamily="2" charset="2"/>
              </a:rPr>
              <a:t>Threat Analysis (PASTA S4  Operate (Monitoring), Plan)</a:t>
            </a:r>
            <a:endParaRPr lang="en-US" sz="1400" dirty="0">
              <a:latin typeface="Montserrat Light" charset="0"/>
              <a:ea typeface="Montserrat Light" charset="0"/>
              <a:cs typeface="Montserrat Light" charset="0"/>
            </a:endParaRPr>
          </a:p>
        </p:txBody>
      </p:sp>
      <p:sp>
        <p:nvSpPr>
          <p:cNvPr id="7" name="TextBox 6"/>
          <p:cNvSpPr txBox="1"/>
          <p:nvPr/>
        </p:nvSpPr>
        <p:spPr>
          <a:xfrm>
            <a:off x="284925" y="1531518"/>
            <a:ext cx="10292900"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Leverage a Threat Model to guide DevSecOps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3"/>
          <a:stretch>
            <a:fillRect/>
          </a:stretch>
        </p:blipFill>
        <p:spPr>
          <a:xfrm>
            <a:off x="5052915" y="959195"/>
            <a:ext cx="2895600" cy="345743"/>
          </a:xfrm>
          <a:prstGeom prst="rect">
            <a:avLst/>
          </a:prstGeom>
        </p:spPr>
      </p:pic>
      <p:sp>
        <p:nvSpPr>
          <p:cNvPr id="13" name="TextBox 12"/>
          <p:cNvSpPr txBox="1"/>
          <p:nvPr/>
        </p:nvSpPr>
        <p:spPr>
          <a:xfrm>
            <a:off x="5174317"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25225" y="217333"/>
            <a:ext cx="6472362"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Talk Objectives</a:t>
            </a:r>
          </a:p>
        </p:txBody>
      </p:sp>
      <p:pic>
        <p:nvPicPr>
          <p:cNvPr id="3" name="Picture 2" descr="Source: metalop.com">
            <a:extLst>
              <a:ext uri="{FF2B5EF4-FFF2-40B4-BE49-F238E27FC236}">
                <a16:creationId xmlns:a16="http://schemas.microsoft.com/office/drawing/2014/main" id="{04C2929B-C87C-448F-9929-B2EA8E0F41A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84925" y="2360605"/>
            <a:ext cx="5488169" cy="3716714"/>
          </a:xfrm>
          <a:prstGeom prst="rect">
            <a:avLst/>
          </a:prstGeom>
        </p:spPr>
      </p:pic>
      <p:sp>
        <p:nvSpPr>
          <p:cNvPr id="4" name="TextBox 3">
            <a:extLst>
              <a:ext uri="{FF2B5EF4-FFF2-40B4-BE49-F238E27FC236}">
                <a16:creationId xmlns:a16="http://schemas.microsoft.com/office/drawing/2014/main" id="{512B5978-5A2F-47F2-B72C-39C753F5401F}"/>
              </a:ext>
            </a:extLst>
          </p:cNvPr>
          <p:cNvSpPr txBox="1"/>
          <p:nvPr/>
        </p:nvSpPr>
        <p:spPr>
          <a:xfrm>
            <a:off x="2247153" y="6077319"/>
            <a:ext cx="1284326" cy="246221"/>
          </a:xfrm>
          <a:prstGeom prst="rect">
            <a:avLst/>
          </a:prstGeom>
          <a:noFill/>
        </p:spPr>
        <p:txBody>
          <a:bodyPr wrap="none" rtlCol="0">
            <a:spAutoFit/>
          </a:bodyPr>
          <a:lstStyle/>
          <a:p>
            <a:r>
              <a:rPr lang="en-US" sz="1000" b="1" i="1" dirty="0"/>
              <a:t>Source</a:t>
            </a:r>
            <a:r>
              <a:rPr lang="en-US" sz="1000" i="1" dirty="0"/>
              <a:t>: metalop.com</a:t>
            </a:r>
          </a:p>
        </p:txBody>
      </p:sp>
    </p:spTree>
    <p:extLst>
      <p:ext uri="{BB962C8B-B14F-4D97-AF65-F5344CB8AC3E}">
        <p14:creationId xmlns:p14="http://schemas.microsoft.com/office/powerpoint/2010/main" val="381481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4D1A2-B10E-44B8-B956-2D533A67C92E}"/>
              </a:ext>
            </a:extLst>
          </p:cNvPr>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pic>
        <p:nvPicPr>
          <p:cNvPr id="4" name="Picture 3">
            <a:extLst>
              <a:ext uri="{FF2B5EF4-FFF2-40B4-BE49-F238E27FC236}">
                <a16:creationId xmlns:a16="http://schemas.microsoft.com/office/drawing/2014/main" id="{7D30F762-1F8D-40D6-9871-087729BC8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5" name="Picture 4">
            <a:extLst>
              <a:ext uri="{FF2B5EF4-FFF2-40B4-BE49-F238E27FC236}">
                <a16:creationId xmlns:a16="http://schemas.microsoft.com/office/drawing/2014/main" id="{FBA68D23-316C-4B9D-8D80-33BD7B9C263C}"/>
              </a:ext>
            </a:extLst>
          </p:cNvPr>
          <p:cNvPicPr>
            <a:picLocks noChangeAspect="1"/>
          </p:cNvPicPr>
          <p:nvPr/>
        </p:nvPicPr>
        <p:blipFill>
          <a:blip r:embed="rId3"/>
          <a:stretch>
            <a:fillRect/>
          </a:stretch>
        </p:blipFill>
        <p:spPr>
          <a:xfrm>
            <a:off x="2435813" y="1108607"/>
            <a:ext cx="2895600" cy="345743"/>
          </a:xfrm>
          <a:prstGeom prst="rect">
            <a:avLst/>
          </a:prstGeom>
        </p:spPr>
      </p:pic>
      <p:sp>
        <p:nvSpPr>
          <p:cNvPr id="6" name="TextBox 5">
            <a:extLst>
              <a:ext uri="{FF2B5EF4-FFF2-40B4-BE49-F238E27FC236}">
                <a16:creationId xmlns:a16="http://schemas.microsoft.com/office/drawing/2014/main" id="{E02FEB48-8591-4DA7-AD23-22AF4A197710}"/>
              </a:ext>
            </a:extLst>
          </p:cNvPr>
          <p:cNvSpPr txBox="1"/>
          <p:nvPr/>
        </p:nvSpPr>
        <p:spPr>
          <a:xfrm>
            <a:off x="2557215" y="1105840"/>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7" name="TextBox 6">
            <a:extLst>
              <a:ext uri="{FF2B5EF4-FFF2-40B4-BE49-F238E27FC236}">
                <a16:creationId xmlns:a16="http://schemas.microsoft.com/office/drawing/2014/main" id="{92ADDBE2-8EB7-46A5-BCAC-32E206589B46}"/>
              </a:ext>
            </a:extLst>
          </p:cNvPr>
          <p:cNvSpPr txBox="1"/>
          <p:nvPr/>
        </p:nvSpPr>
        <p:spPr>
          <a:xfrm>
            <a:off x="2331720" y="86816"/>
            <a:ext cx="9680986"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AWS Automation Opportunities </a:t>
            </a:r>
          </a:p>
        </p:txBody>
      </p:sp>
      <p:sp>
        <p:nvSpPr>
          <p:cNvPr id="8" name="TextBox 7">
            <a:extLst>
              <a:ext uri="{FF2B5EF4-FFF2-40B4-BE49-F238E27FC236}">
                <a16:creationId xmlns:a16="http://schemas.microsoft.com/office/drawing/2014/main" id="{C97A9B22-CAE1-4ED7-8DE5-A60F5E8094D0}"/>
              </a:ext>
            </a:extLst>
          </p:cNvPr>
          <p:cNvSpPr txBox="1"/>
          <p:nvPr/>
        </p:nvSpPr>
        <p:spPr>
          <a:xfrm>
            <a:off x="2331720" y="60097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JSON Supported Web Interfaces Facilitates Security Checks</a:t>
            </a:r>
          </a:p>
        </p:txBody>
      </p:sp>
      <p:pic>
        <p:nvPicPr>
          <p:cNvPr id="2" name="Picture 1">
            <a:extLst>
              <a:ext uri="{FF2B5EF4-FFF2-40B4-BE49-F238E27FC236}">
                <a16:creationId xmlns:a16="http://schemas.microsoft.com/office/drawing/2014/main" id="{909F5872-D9F2-49B7-AB5F-98271B55D65D}"/>
              </a:ext>
            </a:extLst>
          </p:cNvPr>
          <p:cNvPicPr>
            <a:picLocks noChangeAspect="1"/>
          </p:cNvPicPr>
          <p:nvPr/>
        </p:nvPicPr>
        <p:blipFill>
          <a:blip r:embed="rId4"/>
          <a:stretch>
            <a:fillRect/>
          </a:stretch>
        </p:blipFill>
        <p:spPr>
          <a:xfrm>
            <a:off x="690711" y="1604824"/>
            <a:ext cx="5405289" cy="5166360"/>
          </a:xfrm>
          <a:prstGeom prst="rect">
            <a:avLst/>
          </a:prstGeom>
        </p:spPr>
      </p:pic>
      <p:pic>
        <p:nvPicPr>
          <p:cNvPr id="13" name="Picture 12">
            <a:extLst>
              <a:ext uri="{FF2B5EF4-FFF2-40B4-BE49-F238E27FC236}">
                <a16:creationId xmlns:a16="http://schemas.microsoft.com/office/drawing/2014/main" id="{A4638B36-9428-41EB-BE6D-DD152C19C997}"/>
              </a:ext>
            </a:extLst>
          </p:cNvPr>
          <p:cNvPicPr>
            <a:picLocks noChangeAspect="1"/>
          </p:cNvPicPr>
          <p:nvPr/>
        </p:nvPicPr>
        <p:blipFill>
          <a:blip r:embed="rId5"/>
          <a:stretch>
            <a:fillRect/>
          </a:stretch>
        </p:blipFill>
        <p:spPr>
          <a:xfrm>
            <a:off x="6161629" y="1573000"/>
            <a:ext cx="2887779" cy="5253176"/>
          </a:xfrm>
          <a:prstGeom prst="rect">
            <a:avLst/>
          </a:prstGeom>
        </p:spPr>
      </p:pic>
      <p:sp>
        <p:nvSpPr>
          <p:cNvPr id="14" name="TextBox 13">
            <a:extLst>
              <a:ext uri="{FF2B5EF4-FFF2-40B4-BE49-F238E27FC236}">
                <a16:creationId xmlns:a16="http://schemas.microsoft.com/office/drawing/2014/main" id="{355D3981-541D-4453-877E-9958A3DAD24B}"/>
              </a:ext>
            </a:extLst>
          </p:cNvPr>
          <p:cNvSpPr txBox="1"/>
          <p:nvPr/>
        </p:nvSpPr>
        <p:spPr>
          <a:xfrm>
            <a:off x="8747760" y="2400300"/>
            <a:ext cx="334518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Detective controls against CloudTrail web API allows for detective audit checks.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Image on far left identifies if subnetting is present within a VPC for an AWS account.  Useful for determining if subnetting perhaps needs to be present with logical ACLs applied. </a:t>
            </a:r>
          </a:p>
        </p:txBody>
      </p:sp>
    </p:spTree>
    <p:extLst>
      <p:ext uri="{BB962C8B-B14F-4D97-AF65-F5344CB8AC3E}">
        <p14:creationId xmlns:p14="http://schemas.microsoft.com/office/powerpoint/2010/main" val="3231810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7028329" y="2166654"/>
            <a:ext cx="5247342" cy="4832092"/>
          </a:xfrm>
          <a:prstGeom prst="rect">
            <a:avLst/>
          </a:prstGeom>
          <a:noFill/>
        </p:spPr>
        <p:txBody>
          <a:bodyPr wrap="square" rtlCol="0">
            <a:spAutoFit/>
          </a:bodyPr>
          <a:lstStyle/>
          <a:p>
            <a:pPr marL="342900" indent="-342900">
              <a:buFont typeface="+mj-lt"/>
              <a:buAutoNum type="arabicPeriod"/>
            </a:pPr>
            <a:r>
              <a:rPr lang="en-US" sz="1400" dirty="0">
                <a:latin typeface="Montserrat Light" charset="0"/>
                <a:ea typeface="Montserrat Light" charset="0"/>
                <a:cs typeface="Montserrat Light" charset="0"/>
              </a:rPr>
              <a:t>Azure provides centralized security information via Hybrid compared to 7 different AWS security product subscriptions</a:t>
            </a:r>
          </a:p>
          <a:p>
            <a:pPr marL="342900" indent="-342900">
              <a:buFont typeface="+mj-lt"/>
              <a:buAutoNum type="arabicPeriod"/>
            </a:pPr>
            <a:r>
              <a:rPr lang="en-US" sz="1400" dirty="0">
                <a:latin typeface="Montserrat Light" charset="0"/>
                <a:ea typeface="Montserrat Light" charset="0"/>
                <a:cs typeface="Montserrat Light" charset="0"/>
              </a:rPr>
              <a:t>4SubSea management of WellSpot in Azure, following a traditional approach will be largely vuln, event driven</a:t>
            </a:r>
          </a:p>
          <a:p>
            <a:pPr marL="800100" lvl="1" indent="-342900">
              <a:buFont typeface="+mj-lt"/>
              <a:buAutoNum type="arabicPeriod"/>
            </a:pPr>
            <a:r>
              <a:rPr lang="en-US" sz="1400" dirty="0">
                <a:latin typeface="Montserrat Light" charset="0"/>
                <a:ea typeface="Montserrat Light" charset="0"/>
                <a:cs typeface="Montserrat Light" charset="0"/>
              </a:rPr>
              <a:t>Blind to a threat library or model</a:t>
            </a:r>
          </a:p>
          <a:p>
            <a:pPr marL="800100" lvl="1" indent="-342900">
              <a:buFont typeface="+mj-lt"/>
              <a:buAutoNum type="arabicPeriod"/>
            </a:pPr>
            <a:r>
              <a:rPr lang="en-US" sz="1400" dirty="0">
                <a:latin typeface="Montserrat Light" charset="0"/>
                <a:ea typeface="Montserrat Light" charset="0"/>
                <a:cs typeface="Montserrat Light" charset="0"/>
              </a:rPr>
              <a:t>Not fueling threat data back into a threat model</a:t>
            </a:r>
          </a:p>
          <a:p>
            <a:pPr marL="800100" lvl="1" indent="-342900">
              <a:buFont typeface="+mj-lt"/>
              <a:buAutoNum type="arabicPeriod"/>
            </a:pPr>
            <a:r>
              <a:rPr lang="en-US" sz="1400" dirty="0">
                <a:latin typeface="Montserrat Light" charset="0"/>
                <a:ea typeface="Montserrat Light" charset="0"/>
                <a:cs typeface="Montserrat Light" charset="0"/>
              </a:rPr>
              <a:t>Traditional approach would still be overwhelming to automate – where do you start?</a:t>
            </a:r>
          </a:p>
          <a:p>
            <a:pPr marL="342900" indent="-342900">
              <a:buFont typeface="+mj-lt"/>
              <a:buAutoNum type="arabicPeriod"/>
            </a:pPr>
            <a:r>
              <a:rPr lang="en-US" sz="1400" dirty="0">
                <a:latin typeface="Montserrat Light" charset="0"/>
                <a:ea typeface="Montserrat Light" charset="0"/>
                <a:cs typeface="Montserrat Light" charset="0"/>
              </a:rPr>
              <a:t>Cloud security dashboards today are simply carrying traditional SOC data</a:t>
            </a:r>
          </a:p>
          <a:p>
            <a:pPr marL="800100" lvl="1" indent="-342900">
              <a:buFont typeface="+mj-lt"/>
              <a:buAutoNum type="arabicPeriod"/>
            </a:pPr>
            <a:r>
              <a:rPr lang="en-US" sz="1400" dirty="0">
                <a:latin typeface="Montserrat Light" charset="0"/>
                <a:ea typeface="Montserrat Light" charset="0"/>
                <a:cs typeface="Montserrat Light" charset="0"/>
              </a:rPr>
              <a:t>Although Azure does great job of aggregating:</a:t>
            </a:r>
          </a:p>
          <a:p>
            <a:pPr marL="1257300" lvl="2" indent="-342900">
              <a:buFont typeface="+mj-lt"/>
              <a:buAutoNum type="arabicPeriod"/>
            </a:pPr>
            <a:r>
              <a:rPr lang="en-US" sz="1400" dirty="0">
                <a:latin typeface="Montserrat Light" charset="0"/>
                <a:ea typeface="Montserrat Light" charset="0"/>
                <a:cs typeface="Montserrat Light" charset="0"/>
              </a:rPr>
              <a:t>WAF Alerts</a:t>
            </a:r>
          </a:p>
          <a:p>
            <a:pPr marL="1257300" lvl="2" indent="-342900">
              <a:buFont typeface="+mj-lt"/>
              <a:buAutoNum type="arabicPeriod"/>
            </a:pPr>
            <a:r>
              <a:rPr lang="en-US" sz="1400" dirty="0">
                <a:latin typeface="Montserrat Light" charset="0"/>
                <a:ea typeface="Montserrat Light" charset="0"/>
                <a:cs typeface="Montserrat Light" charset="0"/>
              </a:rPr>
              <a:t>Policy violations</a:t>
            </a:r>
          </a:p>
          <a:p>
            <a:pPr marL="1257300" lvl="2" indent="-342900">
              <a:buFont typeface="+mj-lt"/>
              <a:buAutoNum type="arabicPeriod"/>
            </a:pPr>
            <a:r>
              <a:rPr lang="en-US" sz="1400" dirty="0">
                <a:latin typeface="Montserrat Light" charset="0"/>
                <a:ea typeface="Montserrat Light" charset="0"/>
                <a:cs typeface="Montserrat Light" charset="0"/>
              </a:rPr>
              <a:t>VM vulnerabilities via partner scans or Azure agents (configuration checks)</a:t>
            </a:r>
          </a:p>
          <a:p>
            <a:pPr marL="800100" lvl="1" indent="-342900">
              <a:buFont typeface="+mj-lt"/>
              <a:buAutoNum type="arabicPeriod"/>
            </a:pPr>
            <a:r>
              <a:rPr lang="en-US" sz="1400" dirty="0">
                <a:latin typeface="Montserrat Light" charset="0"/>
                <a:ea typeface="Montserrat Light" charset="0"/>
                <a:cs typeface="Montserrat Light" charset="0"/>
              </a:rPr>
              <a:t>Threat context is still missing</a:t>
            </a:r>
          </a:p>
          <a:p>
            <a:pPr marL="342900" indent="-342900">
              <a:buFont typeface="+mj-lt"/>
              <a:buAutoNum type="arabicPeriod"/>
            </a:pPr>
            <a:r>
              <a:rPr lang="en-US" sz="1400" dirty="0">
                <a:latin typeface="Montserrat Light" charset="0"/>
                <a:ea typeface="Montserrat Light" charset="0"/>
                <a:cs typeface="Montserrat Light" charset="0"/>
              </a:rPr>
              <a:t>For Energy sector, is your SaaS provider doing either – traditional security driven or evidence, threat model supported SaaS management?</a:t>
            </a:r>
          </a:p>
          <a:p>
            <a:pPr marL="342900" indent="-342900">
              <a:buFont typeface="+mj-lt"/>
              <a:buAutoNum type="arabicPeriod"/>
            </a:pPr>
            <a:r>
              <a:rPr lang="en-US" sz="1400" dirty="0">
                <a:latin typeface="Montserrat Light" charset="0"/>
                <a:ea typeface="Montserrat Light" charset="0"/>
                <a:cs typeface="Montserrat Light" charset="0"/>
              </a:rPr>
              <a:t>Threat inspired management of Cloud events is more </a:t>
            </a:r>
            <a:r>
              <a:rPr lang="en-US" sz="1400" b="1" i="1" dirty="0">
                <a:latin typeface="Montserrat Light" charset="0"/>
                <a:ea typeface="Montserrat Light" charset="0"/>
                <a:cs typeface="Montserrat Light" charset="0"/>
              </a:rPr>
              <a:t>focused &amp; iterative.</a:t>
            </a:r>
          </a:p>
          <a:p>
            <a:r>
              <a:rPr lang="en-US" sz="1400" b="1" i="1" dirty="0">
                <a:latin typeface="Montserrat Light" charset="0"/>
                <a:ea typeface="Montserrat Light" charset="0"/>
                <a:cs typeface="Montserrat Light" charset="0"/>
              </a:rPr>
              <a:t>*Azure Hybrid is per tenant </a:t>
            </a:r>
            <a:endParaRPr lang="en-US" sz="1400" dirty="0">
              <a:latin typeface="Montserrat Light" charset="0"/>
              <a:ea typeface="Montserrat Light" charset="0"/>
              <a:cs typeface="Montserrat Light" charset="0"/>
            </a:endParaRPr>
          </a:p>
        </p:txBody>
      </p:sp>
      <p:sp>
        <p:nvSpPr>
          <p:cNvPr id="7" name="TextBox 6"/>
          <p:cNvSpPr txBox="1"/>
          <p:nvPr/>
        </p:nvSpPr>
        <p:spPr>
          <a:xfrm>
            <a:off x="7120327" y="1338619"/>
            <a:ext cx="5995478"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Focused vs. Traditional</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4"/>
          <a:stretch>
            <a:fillRect/>
          </a:stretch>
        </p:blipFill>
        <p:spPr>
          <a:xfrm>
            <a:off x="5148533" y="1108607"/>
            <a:ext cx="2895600" cy="345743"/>
          </a:xfrm>
          <a:prstGeom prst="rect">
            <a:avLst/>
          </a:prstGeom>
        </p:spPr>
      </p:pic>
      <p:sp>
        <p:nvSpPr>
          <p:cNvPr id="13" name="TextBox 12"/>
          <p:cNvSpPr txBox="1"/>
          <p:nvPr/>
        </p:nvSpPr>
        <p:spPr>
          <a:xfrm>
            <a:off x="5269935" y="1105840"/>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88768" y="86816"/>
            <a:ext cx="6923938"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Azure Security Manager (Hybrid)</a:t>
            </a:r>
          </a:p>
        </p:txBody>
      </p:sp>
      <p:pic>
        <p:nvPicPr>
          <p:cNvPr id="14" name="Picture 13">
            <a:extLst>
              <a:ext uri="{FF2B5EF4-FFF2-40B4-BE49-F238E27FC236}">
                <a16:creationId xmlns:a16="http://schemas.microsoft.com/office/drawing/2014/main" id="{446AAB26-2497-4AFB-9EE3-8AACD18C1BCC}"/>
              </a:ext>
            </a:extLst>
          </p:cNvPr>
          <p:cNvPicPr>
            <a:picLocks noChangeAspect="1"/>
          </p:cNvPicPr>
          <p:nvPr/>
        </p:nvPicPr>
        <p:blipFill>
          <a:blip r:embed="rId5"/>
          <a:stretch>
            <a:fillRect/>
          </a:stretch>
        </p:blipFill>
        <p:spPr>
          <a:xfrm>
            <a:off x="-2324" y="1486184"/>
            <a:ext cx="7109787" cy="5401730"/>
          </a:xfrm>
          <a:prstGeom prst="rect">
            <a:avLst/>
          </a:prstGeom>
        </p:spPr>
      </p:pic>
      <p:sp>
        <p:nvSpPr>
          <p:cNvPr id="16" name="TextBox 15">
            <a:extLst>
              <a:ext uri="{FF2B5EF4-FFF2-40B4-BE49-F238E27FC236}">
                <a16:creationId xmlns:a16="http://schemas.microsoft.com/office/drawing/2014/main" id="{D6EB6706-EAB3-428F-8B72-20B9142302F3}"/>
              </a:ext>
            </a:extLst>
          </p:cNvPr>
          <p:cNvSpPr txBox="1"/>
          <p:nvPr/>
        </p:nvSpPr>
        <p:spPr>
          <a:xfrm>
            <a:off x="5104806" y="600971"/>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Comparing &amp; Integrating CloudSec Ops to TM Led DevSecOps</a:t>
            </a:r>
          </a:p>
        </p:txBody>
      </p:sp>
      <p:sp>
        <p:nvSpPr>
          <p:cNvPr id="15" name="Oval 14">
            <a:extLst>
              <a:ext uri="{FF2B5EF4-FFF2-40B4-BE49-F238E27FC236}">
                <a16:creationId xmlns:a16="http://schemas.microsoft.com/office/drawing/2014/main" id="{44BBC0B0-F821-4E87-B2BB-987923672EEB}"/>
              </a:ext>
            </a:extLst>
          </p:cNvPr>
          <p:cNvSpPr/>
          <p:nvPr/>
        </p:nvSpPr>
        <p:spPr>
          <a:xfrm>
            <a:off x="5414682" y="2087155"/>
            <a:ext cx="956236" cy="8852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80B50F37-1CC1-4AD4-9A0A-FA3EB58B7D68}"/>
              </a:ext>
            </a:extLst>
          </p:cNvPr>
          <p:cNvCxnSpPr>
            <a:cxnSpLocks/>
            <a:stCxn id="15" idx="5"/>
          </p:cNvCxnSpPr>
          <p:nvPr/>
        </p:nvCxnSpPr>
        <p:spPr>
          <a:xfrm>
            <a:off x="6230880" y="2842732"/>
            <a:ext cx="1293496" cy="730607"/>
          </a:xfrm>
          <a:prstGeom prst="line">
            <a:avLst/>
          </a:prstGeom>
          <a:ln w="5715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732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9601" y="1674892"/>
            <a:ext cx="12211202" cy="1938992"/>
          </a:xfrm>
          <a:prstGeom prst="rect">
            <a:avLst/>
          </a:prstGeom>
          <a:noFill/>
        </p:spPr>
        <p:txBody>
          <a:bodyPr wrap="square" rtlCol="0">
            <a:spAutoFit/>
          </a:bodyPr>
          <a:lstStyle/>
          <a:p>
            <a:pPr algn="ctr"/>
            <a:r>
              <a:rPr lang="en-US" sz="6000" dirty="0">
                <a:solidFill>
                  <a:schemeClr val="bg1">
                    <a:lumMod val="95000"/>
                  </a:schemeClr>
                </a:solidFill>
                <a:latin typeface="Montserrat Ultra Light" charset="0"/>
                <a:ea typeface="Montserrat Ultra Light" charset="0"/>
                <a:cs typeface="Montserrat Ultra Light" charset="0"/>
              </a:rPr>
              <a:t>The Future of Your Threat Lib &amp; Security Automation</a:t>
            </a:r>
          </a:p>
        </p:txBody>
      </p:sp>
      <p:pic>
        <p:nvPicPr>
          <p:cNvPr id="5" name="Picture 4"/>
          <p:cNvPicPr>
            <a:picLocks noChangeAspect="1"/>
          </p:cNvPicPr>
          <p:nvPr/>
        </p:nvPicPr>
        <p:blipFill>
          <a:blip r:embed="rId3"/>
          <a:stretch>
            <a:fillRect/>
          </a:stretch>
        </p:blipFill>
        <p:spPr>
          <a:xfrm>
            <a:off x="2658069" y="3518602"/>
            <a:ext cx="6659352" cy="485782"/>
          </a:xfrm>
          <a:prstGeom prst="rect">
            <a:avLst/>
          </a:prstGeom>
        </p:spPr>
      </p:pic>
      <p:sp>
        <p:nvSpPr>
          <p:cNvPr id="6" name="TextBox 5"/>
          <p:cNvSpPr txBox="1"/>
          <p:nvPr/>
        </p:nvSpPr>
        <p:spPr>
          <a:xfrm>
            <a:off x="2941664" y="3582313"/>
            <a:ext cx="6071038" cy="307777"/>
          </a:xfrm>
          <a:prstGeom prst="rect">
            <a:avLst/>
          </a:prstGeom>
          <a:noFill/>
        </p:spPr>
        <p:txBody>
          <a:bodyPr wrap="square" rtlCol="0">
            <a:spAutoFit/>
          </a:bodyPr>
          <a:lstStyle/>
          <a:p>
            <a:pPr algn="ctr"/>
            <a:r>
              <a:rPr lang="en-US" sz="1400" dirty="0">
                <a:solidFill>
                  <a:srgbClr val="055E6D"/>
                </a:solidFill>
                <a:latin typeface="Montserrat" charset="0"/>
                <a:ea typeface="Montserrat" charset="0"/>
                <a:cs typeface="Montserrat" charset="0"/>
              </a:rPr>
              <a:t>Industry Perspective + Adversarial Tendencies</a:t>
            </a:r>
          </a:p>
        </p:txBody>
      </p:sp>
      <p:pic>
        <p:nvPicPr>
          <p:cNvPr id="7" name="Picture 6"/>
          <p:cNvPicPr>
            <a:picLocks noChangeAspect="1"/>
          </p:cNvPicPr>
          <p:nvPr/>
        </p:nvPicPr>
        <p:blipFill>
          <a:blip r:embed="rId4"/>
          <a:stretch>
            <a:fillRect/>
          </a:stretch>
        </p:blipFill>
        <p:spPr>
          <a:xfrm>
            <a:off x="5689600" y="4187188"/>
            <a:ext cx="812800" cy="190500"/>
          </a:xfrm>
          <a:prstGeom prst="rect">
            <a:avLst/>
          </a:prstGeom>
        </p:spPr>
      </p:pic>
      <p:sp>
        <p:nvSpPr>
          <p:cNvPr id="8" name="TextBox 7"/>
          <p:cNvSpPr txBox="1"/>
          <p:nvPr/>
        </p:nvSpPr>
        <p:spPr>
          <a:xfrm>
            <a:off x="3575955" y="4794186"/>
            <a:ext cx="5040089" cy="705258"/>
          </a:xfrm>
          <a:prstGeom prst="rect">
            <a:avLst/>
          </a:prstGeom>
          <a:noFill/>
        </p:spPr>
        <p:txBody>
          <a:bodyPr wrap="square" rtlCol="0">
            <a:spAutoFit/>
          </a:bodyPr>
          <a:lstStyle/>
          <a:p>
            <a:pPr algn="ctr">
              <a:lnSpc>
                <a:spcPct val="150000"/>
              </a:lnSpc>
            </a:pPr>
            <a:r>
              <a:rPr lang="en-US" sz="1400" i="1" dirty="0">
                <a:solidFill>
                  <a:schemeClr val="bg1"/>
                </a:solidFill>
                <a:latin typeface="Montserrat Light" charset="0"/>
                <a:ea typeface="Montserrat Light" charset="0"/>
                <a:cs typeface="Montserrat Light" charset="0"/>
              </a:rPr>
              <a:t>“Understanding a range of threat scenarios provides the basis for security readiness and opportunity for security automation.”</a:t>
            </a:r>
          </a:p>
        </p:txBody>
      </p:sp>
    </p:spTree>
    <p:extLst>
      <p:ext uri="{BB962C8B-B14F-4D97-AF65-F5344CB8AC3E}">
        <p14:creationId xmlns:p14="http://schemas.microsoft.com/office/powerpoint/2010/main" val="234700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1599905" y="4699119"/>
            <a:ext cx="2163806" cy="258365"/>
          </a:xfrm>
          <a:prstGeom prst="rect">
            <a:avLst/>
          </a:prstGeom>
        </p:spPr>
      </p:pic>
      <p:pic>
        <p:nvPicPr>
          <p:cNvPr id="6" name="Picture 5"/>
          <p:cNvPicPr>
            <a:picLocks noChangeAspect="1"/>
          </p:cNvPicPr>
          <p:nvPr/>
        </p:nvPicPr>
        <p:blipFill>
          <a:blip r:embed="rId3"/>
          <a:stretch>
            <a:fillRect/>
          </a:stretch>
        </p:blipFill>
        <p:spPr>
          <a:xfrm>
            <a:off x="1114066" y="2527140"/>
            <a:ext cx="3318544" cy="2013566"/>
          </a:xfrm>
          <a:prstGeom prst="rect">
            <a:avLst/>
          </a:prstGeom>
        </p:spPr>
      </p:pic>
      <p:sp>
        <p:nvSpPr>
          <p:cNvPr id="7" name="TextBox 6"/>
          <p:cNvSpPr txBox="1"/>
          <p:nvPr/>
        </p:nvSpPr>
        <p:spPr>
          <a:xfrm>
            <a:off x="1021340" y="1638008"/>
            <a:ext cx="11127272"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Business + Hacker + Technologist = Good Threat Lib</a:t>
            </a:r>
          </a:p>
        </p:txBody>
      </p:sp>
      <p:pic>
        <p:nvPicPr>
          <p:cNvPr id="8" name="Picture 7"/>
          <p:cNvPicPr>
            <a:picLocks noChangeAspect="1"/>
          </p:cNvPicPr>
          <p:nvPr/>
        </p:nvPicPr>
        <p:blipFill>
          <a:blip r:embed="rId4"/>
          <a:stretch>
            <a:fillRect/>
          </a:stretch>
        </p:blipFill>
        <p:spPr>
          <a:xfrm>
            <a:off x="4871910" y="2540124"/>
            <a:ext cx="2670776" cy="2000582"/>
          </a:xfrm>
          <a:prstGeom prst="rect">
            <a:avLst/>
          </a:prstGeom>
        </p:spPr>
      </p:pic>
      <p:pic>
        <p:nvPicPr>
          <p:cNvPr id="9" name="Picture 8"/>
          <p:cNvPicPr>
            <a:picLocks noChangeAspect="1"/>
          </p:cNvPicPr>
          <p:nvPr/>
        </p:nvPicPr>
        <p:blipFill>
          <a:blip r:embed="rId5"/>
          <a:stretch>
            <a:fillRect/>
          </a:stretch>
        </p:blipFill>
        <p:spPr>
          <a:xfrm>
            <a:off x="8006848" y="2540124"/>
            <a:ext cx="3318544" cy="2013566"/>
          </a:xfrm>
          <a:prstGeom prst="rect">
            <a:avLst/>
          </a:prstGeom>
        </p:spPr>
      </p:pic>
      <p:sp>
        <p:nvSpPr>
          <p:cNvPr id="11" name="TextBox 10"/>
          <p:cNvSpPr txBox="1"/>
          <p:nvPr/>
        </p:nvSpPr>
        <p:spPr>
          <a:xfrm>
            <a:off x="1709545" y="4703312"/>
            <a:ext cx="1916248" cy="254172"/>
          </a:xfrm>
          <a:prstGeom prst="rect">
            <a:avLst/>
          </a:prstGeom>
          <a:noFill/>
        </p:spPr>
        <p:txBody>
          <a:bodyPr wrap="square" rtlCol="0">
            <a:spAutoFit/>
          </a:bodyPr>
          <a:lstStyle/>
          <a:p>
            <a:pPr algn="ctr"/>
            <a:r>
              <a:rPr lang="en-US" sz="1000" dirty="0">
                <a:solidFill>
                  <a:schemeClr val="bg1"/>
                </a:solidFill>
                <a:latin typeface="Montserrat" charset="0"/>
                <a:ea typeface="Montserrat" charset="0"/>
                <a:cs typeface="Montserrat" charset="0"/>
              </a:rPr>
              <a:t>Global Economic / Business</a:t>
            </a:r>
          </a:p>
        </p:txBody>
      </p:sp>
      <p:sp>
        <p:nvSpPr>
          <p:cNvPr id="16" name="TextBox 15"/>
          <p:cNvSpPr txBox="1"/>
          <p:nvPr/>
        </p:nvSpPr>
        <p:spPr>
          <a:xfrm>
            <a:off x="746761" y="4958265"/>
            <a:ext cx="10750826" cy="1836337"/>
          </a:xfrm>
          <a:prstGeom prst="rect">
            <a:avLst/>
          </a:prstGeom>
          <a:noFill/>
        </p:spPr>
        <p:txBody>
          <a:bodyPr wrap="square" rtlCol="0">
            <a:spAutoFit/>
          </a:bodyPr>
          <a:lstStyle/>
          <a:p>
            <a:pPr>
              <a:lnSpc>
                <a:spcPct val="150000"/>
              </a:lnSpc>
            </a:pPr>
            <a:r>
              <a:rPr lang="en-US" sz="1400" dirty="0">
                <a:latin typeface="Montserrat Light" charset="0"/>
                <a:ea typeface="Montserrat Light" charset="0"/>
                <a:cs typeface="Montserrat Light" charset="0"/>
              </a:rPr>
              <a:t>Business perspective keeps understanding in terms of what are ultimately business threats, not necessarily security threats.  </a:t>
            </a:r>
          </a:p>
          <a:p>
            <a:pPr>
              <a:lnSpc>
                <a:spcPct val="150000"/>
              </a:lnSpc>
            </a:pPr>
            <a:endParaRPr lang="en-US" sz="900" dirty="0">
              <a:latin typeface="Montserrat Light" charset="0"/>
              <a:ea typeface="Montserrat Light" charset="0"/>
              <a:cs typeface="Montserrat Light" charset="0"/>
            </a:endParaRPr>
          </a:p>
          <a:p>
            <a:pPr>
              <a:lnSpc>
                <a:spcPct val="150000"/>
              </a:lnSpc>
            </a:pPr>
            <a:r>
              <a:rPr lang="en-US" sz="1400" dirty="0">
                <a:latin typeface="Montserrat Light" charset="0"/>
                <a:ea typeface="Montserrat Light" charset="0"/>
                <a:cs typeface="Montserrat Light" charset="0"/>
              </a:rPr>
              <a:t>Hacker or criminal mindset is helpful in emulating the psych needed to circumvent barriers for the purposes of achieving threat objectives to a criminal or criminal group. </a:t>
            </a:r>
          </a:p>
          <a:p>
            <a:pPr>
              <a:lnSpc>
                <a:spcPct val="150000"/>
              </a:lnSpc>
            </a:pPr>
            <a:endParaRPr lang="en-US" sz="900" dirty="0">
              <a:latin typeface="Montserrat Light" charset="0"/>
              <a:ea typeface="Montserrat Light" charset="0"/>
              <a:cs typeface="Montserrat Light" charset="0"/>
            </a:endParaRPr>
          </a:p>
          <a:p>
            <a:pPr>
              <a:lnSpc>
                <a:spcPct val="150000"/>
              </a:lnSpc>
            </a:pPr>
            <a:r>
              <a:rPr lang="en-US" sz="1400" dirty="0">
                <a:latin typeface="Montserrat Light" charset="0"/>
                <a:ea typeface="Montserrat Light" charset="0"/>
                <a:cs typeface="Montserrat Light" charset="0"/>
              </a:rPr>
              <a:t>Attack patterns, vulns, and countermeasures will largely be technical.  Knowing how they work and how to automate places an important role.</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18" name="TextBox 17"/>
          <p:cNvSpPr txBox="1"/>
          <p:nvPr/>
        </p:nvSpPr>
        <p:spPr>
          <a:xfrm>
            <a:off x="4533900" y="217333"/>
            <a:ext cx="6963687"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Mindset to Build Future Threat Libs</a:t>
            </a:r>
          </a:p>
        </p:txBody>
      </p:sp>
      <p:pic>
        <p:nvPicPr>
          <p:cNvPr id="19" name="Picture 18"/>
          <p:cNvPicPr>
            <a:picLocks noChangeAspect="1"/>
          </p:cNvPicPr>
          <p:nvPr/>
        </p:nvPicPr>
        <p:blipFill>
          <a:blip r:embed="rId2"/>
          <a:stretch>
            <a:fillRect/>
          </a:stretch>
        </p:blipFill>
        <p:spPr>
          <a:xfrm>
            <a:off x="4615133" y="959195"/>
            <a:ext cx="2895600" cy="345743"/>
          </a:xfrm>
          <a:prstGeom prst="rect">
            <a:avLst/>
          </a:prstGeom>
        </p:spPr>
      </p:pic>
      <p:sp>
        <p:nvSpPr>
          <p:cNvPr id="20" name="TextBox 19"/>
          <p:cNvSpPr txBox="1"/>
          <p:nvPr/>
        </p:nvSpPr>
        <p:spPr>
          <a:xfrm>
            <a:off x="4736535"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pic>
        <p:nvPicPr>
          <p:cNvPr id="23" name="Picture 22"/>
          <p:cNvPicPr>
            <a:picLocks noChangeAspect="1"/>
          </p:cNvPicPr>
          <p:nvPr/>
        </p:nvPicPr>
        <p:blipFill>
          <a:blip r:embed="rId2"/>
          <a:stretch>
            <a:fillRect/>
          </a:stretch>
        </p:blipFill>
        <p:spPr>
          <a:xfrm>
            <a:off x="5148533" y="4699119"/>
            <a:ext cx="2163806" cy="258365"/>
          </a:xfrm>
          <a:prstGeom prst="rect">
            <a:avLst/>
          </a:prstGeom>
        </p:spPr>
      </p:pic>
      <p:sp>
        <p:nvSpPr>
          <p:cNvPr id="24" name="TextBox 23"/>
          <p:cNvSpPr txBox="1"/>
          <p:nvPr/>
        </p:nvSpPr>
        <p:spPr>
          <a:xfrm>
            <a:off x="5258173" y="4703312"/>
            <a:ext cx="1916248" cy="254172"/>
          </a:xfrm>
          <a:prstGeom prst="rect">
            <a:avLst/>
          </a:prstGeom>
          <a:noFill/>
        </p:spPr>
        <p:txBody>
          <a:bodyPr wrap="square" rtlCol="0">
            <a:spAutoFit/>
          </a:bodyPr>
          <a:lstStyle/>
          <a:p>
            <a:pPr algn="ctr"/>
            <a:r>
              <a:rPr lang="en-US" sz="1000" dirty="0">
                <a:solidFill>
                  <a:schemeClr val="bg1"/>
                </a:solidFill>
                <a:latin typeface="Montserrat" charset="0"/>
                <a:ea typeface="Montserrat" charset="0"/>
                <a:cs typeface="Montserrat" charset="0"/>
              </a:rPr>
              <a:t>Hacker</a:t>
            </a:r>
          </a:p>
        </p:txBody>
      </p:sp>
      <p:pic>
        <p:nvPicPr>
          <p:cNvPr id="25" name="Picture 24"/>
          <p:cNvPicPr>
            <a:picLocks noChangeAspect="1"/>
          </p:cNvPicPr>
          <p:nvPr/>
        </p:nvPicPr>
        <p:blipFill>
          <a:blip r:embed="rId2"/>
          <a:stretch>
            <a:fillRect/>
          </a:stretch>
        </p:blipFill>
        <p:spPr>
          <a:xfrm>
            <a:off x="8525548" y="4699119"/>
            <a:ext cx="2163806" cy="258365"/>
          </a:xfrm>
          <a:prstGeom prst="rect">
            <a:avLst/>
          </a:prstGeom>
        </p:spPr>
      </p:pic>
      <p:sp>
        <p:nvSpPr>
          <p:cNvPr id="26" name="TextBox 25"/>
          <p:cNvSpPr txBox="1"/>
          <p:nvPr/>
        </p:nvSpPr>
        <p:spPr>
          <a:xfrm>
            <a:off x="8635188" y="4703312"/>
            <a:ext cx="1916248" cy="254172"/>
          </a:xfrm>
          <a:prstGeom prst="rect">
            <a:avLst/>
          </a:prstGeom>
          <a:noFill/>
        </p:spPr>
        <p:txBody>
          <a:bodyPr wrap="square" rtlCol="0">
            <a:spAutoFit/>
          </a:bodyPr>
          <a:lstStyle/>
          <a:p>
            <a:pPr algn="ctr"/>
            <a:r>
              <a:rPr lang="en-US" sz="1000" dirty="0">
                <a:solidFill>
                  <a:schemeClr val="bg1"/>
                </a:solidFill>
                <a:latin typeface="Montserrat" charset="0"/>
                <a:ea typeface="Montserrat" charset="0"/>
                <a:cs typeface="Montserrat" charset="0"/>
              </a:rPr>
              <a:t>Sound Technologists</a:t>
            </a:r>
          </a:p>
        </p:txBody>
      </p:sp>
    </p:spTree>
    <p:extLst>
      <p:ext uri="{BB962C8B-B14F-4D97-AF65-F5344CB8AC3E}">
        <p14:creationId xmlns:p14="http://schemas.microsoft.com/office/powerpoint/2010/main" val="140431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5178293" y="2199380"/>
            <a:ext cx="6922065" cy="4675575"/>
          </a:xfrm>
          <a:prstGeom prst="rect">
            <a:avLst/>
          </a:prstGeom>
          <a:noFill/>
        </p:spPr>
        <p:txBody>
          <a:bodyPr wrap="square" rtlCol="0">
            <a:spAutoFit/>
          </a:bodyPr>
          <a:lstStyle/>
          <a:p>
            <a:pPr marL="342900" indent="-342900">
              <a:lnSpc>
                <a:spcPct val="150000"/>
              </a:lnSpc>
              <a:buFont typeface="+mj-lt"/>
              <a:buAutoNum type="arabicPeriod"/>
            </a:pPr>
            <a:r>
              <a:rPr lang="en-US" sz="1400" b="1" dirty="0">
                <a:latin typeface="Montserrat Light" charset="0"/>
                <a:ea typeface="Montserrat Light" charset="0"/>
                <a:cs typeface="Montserrat Light" charset="0"/>
              </a:rPr>
              <a:t>PT-ISAC :: Transportation (U.S)			</a:t>
            </a:r>
            <a:r>
              <a:rPr lang="en-US" b="1" dirty="0">
                <a:latin typeface="Montserrat Light" charset="0"/>
                <a:ea typeface="Montserrat Light" charset="0"/>
                <a:cs typeface="Montserrat Light" charset="0"/>
              </a:rPr>
              <a:t>C-</a:t>
            </a:r>
            <a:endParaRPr lang="en-US" sz="1400" b="1" dirty="0">
              <a:latin typeface="Montserrat Light" charset="0"/>
              <a:ea typeface="Montserrat Light" charset="0"/>
              <a:cs typeface="Montserrat Light" charset="0"/>
            </a:endParaRPr>
          </a:p>
          <a:p>
            <a:pPr marL="800100" lvl="1" indent="-342900">
              <a:lnSpc>
                <a:spcPct val="150000"/>
              </a:lnSpc>
              <a:buFont typeface="Arial" panose="020B0604020202020204" pitchFamily="34" charset="0"/>
              <a:buChar char="•"/>
            </a:pPr>
            <a:r>
              <a:rPr lang="en-US" sz="1400" dirty="0">
                <a:latin typeface="Montserrat Light" charset="0"/>
                <a:ea typeface="Montserrat Light" charset="0"/>
                <a:cs typeface="Montserrat Light" charset="0"/>
              </a:rPr>
              <a:t>TRIAD is the Transit &amp; Rail Intelligence Awareness Daily replaces daily PT-ISAC reports. Email based. </a:t>
            </a:r>
          </a:p>
          <a:p>
            <a:pPr marL="800100" lvl="1" indent="-342900">
              <a:lnSpc>
                <a:spcPct val="150000"/>
              </a:lnSpc>
              <a:buFont typeface="Arial" panose="020B0604020202020204" pitchFamily="34" charset="0"/>
              <a:buChar char="•"/>
            </a:pPr>
            <a:r>
              <a:rPr lang="en-US" sz="1400" dirty="0">
                <a:latin typeface="Montserrat Light" charset="0"/>
                <a:ea typeface="Montserrat Light" charset="0"/>
                <a:cs typeface="Montserrat Light" charset="0"/>
              </a:rPr>
              <a:t>ISACs in general reflect prior incident information with limited IOC data.  (except: FS-ISAC)</a:t>
            </a:r>
          </a:p>
          <a:p>
            <a:pPr marL="342900" indent="-342900">
              <a:lnSpc>
                <a:spcPct val="150000"/>
              </a:lnSpc>
              <a:buFont typeface="+mj-lt"/>
              <a:buAutoNum type="arabicPeriod"/>
            </a:pPr>
            <a:r>
              <a:rPr lang="en-US" sz="1400" b="1" dirty="0">
                <a:latin typeface="Montserrat Light" charset="0"/>
                <a:ea typeface="Montserrat Light" charset="0"/>
                <a:cs typeface="Montserrat Light" charset="0"/>
              </a:rPr>
              <a:t>European Commission on Energy Sector		A+</a:t>
            </a:r>
          </a:p>
          <a:p>
            <a:pPr marL="800100" lvl="1" indent="-342900">
              <a:lnSpc>
                <a:spcPct val="150000"/>
              </a:lnSpc>
              <a:buFont typeface="+mj-lt"/>
              <a:buAutoNum type="arabicPeriod"/>
            </a:pPr>
            <a:r>
              <a:rPr lang="en-US" sz="1400" dirty="0">
                <a:latin typeface="Montserrat Light" charset="0"/>
                <a:ea typeface="Montserrat Light" charset="0"/>
                <a:cs typeface="Montserrat Light" charset="0"/>
              </a:rPr>
              <a:t>CybSec in Energy Sector </a:t>
            </a:r>
            <a:r>
              <a:rPr lang="en-US" sz="1400" dirty="0">
                <a:latin typeface="Montserrat Light" charset="0"/>
                <a:ea typeface="Montserrat Light" charset="0"/>
                <a:cs typeface="Montserrat Light" charset="0"/>
                <a:hlinkClick r:id="rId2"/>
              </a:rPr>
              <a:t>https://ec.europa.eu/energy/sites/ener/files/documents/eecsp_report_final.pdf</a:t>
            </a:r>
            <a:endParaRPr lang="en-US" sz="1400" dirty="0">
              <a:latin typeface="Montserrat Light" charset="0"/>
              <a:ea typeface="Montserrat Light" charset="0"/>
              <a:cs typeface="Montserrat Light" charset="0"/>
            </a:endParaRPr>
          </a:p>
          <a:p>
            <a:pPr marL="800100" lvl="1" indent="-342900">
              <a:lnSpc>
                <a:spcPct val="150000"/>
              </a:lnSpc>
              <a:buFont typeface="+mj-lt"/>
              <a:buAutoNum type="arabicPeriod"/>
            </a:pPr>
            <a:r>
              <a:rPr lang="en-US" sz="1400" dirty="0">
                <a:latin typeface="Montserrat Light" charset="0"/>
                <a:ea typeface="Montserrat Light" charset="0"/>
                <a:cs typeface="Montserrat Light" charset="0"/>
              </a:rPr>
              <a:t>DOE (U.S) Assessment of Electricity Disruption Incident Response Capabilities </a:t>
            </a:r>
            <a:r>
              <a:rPr lang="en-US" sz="1400" dirty="0">
                <a:latin typeface="Montserrat Light" charset="0"/>
                <a:ea typeface="Montserrat Light" charset="0"/>
                <a:cs typeface="Montserrat Light" charset="0"/>
                <a:hlinkClick r:id="rId3"/>
              </a:rPr>
              <a:t>https://www.energy.gov/sites/prod/files/2018/05/f51/EO13800%20electricity%20subsector%20report.pdf</a:t>
            </a:r>
            <a:r>
              <a:rPr lang="en-US" sz="1400" dirty="0">
                <a:latin typeface="Montserrat Light" charset="0"/>
                <a:ea typeface="Montserrat Light" charset="0"/>
                <a:cs typeface="Montserrat Light" charset="0"/>
              </a:rPr>
              <a:t> 			</a:t>
            </a:r>
            <a:r>
              <a:rPr lang="en-US" sz="1400" b="1" dirty="0">
                <a:latin typeface="Montserrat Light" charset="0"/>
                <a:ea typeface="Montserrat Light" charset="0"/>
                <a:cs typeface="Montserrat Light" charset="0"/>
              </a:rPr>
              <a:t>B+</a:t>
            </a:r>
          </a:p>
          <a:p>
            <a:pPr marL="342900" indent="-342900">
              <a:lnSpc>
                <a:spcPct val="150000"/>
              </a:lnSpc>
              <a:buFont typeface="+mj-lt"/>
              <a:buAutoNum type="arabicPeriod"/>
            </a:pPr>
            <a:r>
              <a:rPr lang="en-US" sz="1400" b="1" dirty="0">
                <a:latin typeface="Montserrat Light" charset="0"/>
                <a:ea typeface="Montserrat Light" charset="0"/>
                <a:cs typeface="Montserrat Light" charset="0"/>
              </a:rPr>
              <a:t>Twitter, Google News Alerts 			A-</a:t>
            </a:r>
          </a:p>
          <a:p>
            <a:pPr marL="342900" indent="-342900">
              <a:lnSpc>
                <a:spcPct val="150000"/>
              </a:lnSpc>
              <a:buFont typeface="+mj-lt"/>
              <a:buAutoNum type="arabicPeriod"/>
            </a:pPr>
            <a:r>
              <a:rPr lang="en-US" sz="1400" b="1" dirty="0">
                <a:latin typeface="Montserrat Light" charset="0"/>
                <a:ea typeface="Montserrat Light" charset="0"/>
                <a:cs typeface="Montserrat Light" charset="0"/>
              </a:rPr>
              <a:t>Industry Leaders (GE), Data Command, &amp; OEM leaders and their sector reports on data reliance for operations			A+</a:t>
            </a:r>
          </a:p>
        </p:txBody>
      </p:sp>
      <p:sp>
        <p:nvSpPr>
          <p:cNvPr id="7" name="TextBox 6"/>
          <p:cNvSpPr txBox="1"/>
          <p:nvPr/>
        </p:nvSpPr>
        <p:spPr>
          <a:xfrm>
            <a:off x="76200" y="1486184"/>
            <a:ext cx="10804765"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Threat Libraries Are Simple, Useful, Informative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5"/>
          <a:stretch>
            <a:fillRect/>
          </a:stretch>
        </p:blipFill>
        <p:spPr>
          <a:xfrm>
            <a:off x="5148533" y="959195"/>
            <a:ext cx="2895600" cy="345743"/>
          </a:xfrm>
          <a:prstGeom prst="rect">
            <a:avLst/>
          </a:prstGeom>
        </p:spPr>
      </p:pic>
      <p:sp>
        <p:nvSpPr>
          <p:cNvPr id="13" name="TextBox 12"/>
          <p:cNvSpPr txBox="1"/>
          <p:nvPr/>
        </p:nvSpPr>
        <p:spPr>
          <a:xfrm>
            <a:off x="5269935"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52164" y="-70213"/>
            <a:ext cx="6472362"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Resources &amp; References </a:t>
            </a:r>
          </a:p>
        </p:txBody>
      </p:sp>
      <p:pic>
        <p:nvPicPr>
          <p:cNvPr id="2" name="Picture 1">
            <a:extLst>
              <a:ext uri="{FF2B5EF4-FFF2-40B4-BE49-F238E27FC236}">
                <a16:creationId xmlns:a16="http://schemas.microsoft.com/office/drawing/2014/main" id="{706509DD-9935-40E4-B590-437BCDE0644D}"/>
              </a:ext>
            </a:extLst>
          </p:cNvPr>
          <p:cNvPicPr>
            <a:picLocks noChangeAspect="1"/>
          </p:cNvPicPr>
          <p:nvPr/>
        </p:nvPicPr>
        <p:blipFill>
          <a:blip r:embed="rId6"/>
          <a:stretch>
            <a:fillRect/>
          </a:stretch>
        </p:blipFill>
        <p:spPr>
          <a:xfrm>
            <a:off x="76200" y="2360605"/>
            <a:ext cx="4828634" cy="2779767"/>
          </a:xfrm>
          <a:prstGeom prst="rect">
            <a:avLst/>
          </a:prstGeom>
        </p:spPr>
      </p:pic>
      <p:sp>
        <p:nvSpPr>
          <p:cNvPr id="14" name="TextBox 13">
            <a:extLst>
              <a:ext uri="{FF2B5EF4-FFF2-40B4-BE49-F238E27FC236}">
                <a16:creationId xmlns:a16="http://schemas.microsoft.com/office/drawing/2014/main" id="{89955910-6152-473B-8781-729B5F6D6542}"/>
              </a:ext>
            </a:extLst>
          </p:cNvPr>
          <p:cNvSpPr txBox="1"/>
          <p:nvPr/>
        </p:nvSpPr>
        <p:spPr>
          <a:xfrm>
            <a:off x="5104806" y="460159"/>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Grading Online Threat Information Sources</a:t>
            </a:r>
          </a:p>
        </p:txBody>
      </p:sp>
      <p:pic>
        <p:nvPicPr>
          <p:cNvPr id="3" name="Picture 2">
            <a:extLst>
              <a:ext uri="{FF2B5EF4-FFF2-40B4-BE49-F238E27FC236}">
                <a16:creationId xmlns:a16="http://schemas.microsoft.com/office/drawing/2014/main" id="{71996CDD-0F1C-40F8-87C3-8B92DD9F23D1}"/>
              </a:ext>
            </a:extLst>
          </p:cNvPr>
          <p:cNvPicPr>
            <a:picLocks noChangeAspect="1"/>
          </p:cNvPicPr>
          <p:nvPr/>
        </p:nvPicPr>
        <p:blipFill>
          <a:blip r:embed="rId7"/>
          <a:stretch>
            <a:fillRect/>
          </a:stretch>
        </p:blipFill>
        <p:spPr>
          <a:xfrm>
            <a:off x="349659" y="3035373"/>
            <a:ext cx="4496362" cy="2979420"/>
          </a:xfrm>
          <a:prstGeom prst="rect">
            <a:avLst/>
          </a:prstGeom>
        </p:spPr>
      </p:pic>
      <p:pic>
        <p:nvPicPr>
          <p:cNvPr id="4" name="Picture 3">
            <a:extLst>
              <a:ext uri="{FF2B5EF4-FFF2-40B4-BE49-F238E27FC236}">
                <a16:creationId xmlns:a16="http://schemas.microsoft.com/office/drawing/2014/main" id="{E211A707-D8F3-4876-B0CC-D21F22D41525}"/>
              </a:ext>
            </a:extLst>
          </p:cNvPr>
          <p:cNvPicPr>
            <a:picLocks noChangeAspect="1"/>
          </p:cNvPicPr>
          <p:nvPr/>
        </p:nvPicPr>
        <p:blipFill>
          <a:blip r:embed="rId8"/>
          <a:stretch>
            <a:fillRect/>
          </a:stretch>
        </p:blipFill>
        <p:spPr>
          <a:xfrm>
            <a:off x="1013395" y="3813105"/>
            <a:ext cx="4038769" cy="2979420"/>
          </a:xfrm>
          <a:prstGeom prst="rect">
            <a:avLst/>
          </a:prstGeom>
        </p:spPr>
      </p:pic>
    </p:spTree>
    <p:extLst>
      <p:ext uri="{BB962C8B-B14F-4D97-AF65-F5344CB8AC3E}">
        <p14:creationId xmlns:p14="http://schemas.microsoft.com/office/powerpoint/2010/main" val="195344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5897881" y="2440115"/>
            <a:ext cx="6202678" cy="4260077"/>
          </a:xfrm>
          <a:prstGeom prst="rect">
            <a:avLst/>
          </a:prstGeom>
          <a:noFill/>
        </p:spPr>
        <p:txBody>
          <a:bodyPr wrap="square" rtlCol="0">
            <a:spAutoFit/>
          </a:bodyPr>
          <a:lstStyle/>
          <a:p>
            <a:pPr marL="342900" indent="-342900">
              <a:lnSpc>
                <a:spcPct val="150000"/>
              </a:lnSpc>
              <a:buFont typeface="+mj-lt"/>
              <a:buAutoNum type="arabicPeriod"/>
            </a:pPr>
            <a:r>
              <a:rPr lang="en-US" sz="1400" dirty="0">
                <a:latin typeface="Montserrat Light" charset="0"/>
                <a:ea typeface="Montserrat Light" charset="0"/>
                <a:cs typeface="Montserrat Light" charset="0"/>
              </a:rPr>
              <a:t>“Cloud” encompass management PaaS/ IaaS layer that has exposed APIs and web UI interface</a:t>
            </a:r>
          </a:p>
          <a:p>
            <a:pPr marL="342900" indent="-342900">
              <a:lnSpc>
                <a:spcPct val="150000"/>
              </a:lnSpc>
              <a:buFont typeface="+mj-lt"/>
              <a:buAutoNum type="arabicPeriod"/>
            </a:pPr>
            <a:r>
              <a:rPr lang="en-US" sz="1400" dirty="0">
                <a:latin typeface="Montserrat Light" charset="0"/>
                <a:ea typeface="Montserrat Light" charset="0"/>
                <a:cs typeface="Montserrat Light" charset="0"/>
              </a:rPr>
              <a:t>“Cloud” also encompasses the full tech stack within your SaaS.  Agent or traditional agentless scans from within the Cloud remain.</a:t>
            </a:r>
          </a:p>
          <a:p>
            <a:pPr marL="342900" indent="-342900">
              <a:lnSpc>
                <a:spcPct val="150000"/>
              </a:lnSpc>
              <a:buFont typeface="+mj-lt"/>
              <a:buAutoNum type="arabicPeriod"/>
            </a:pPr>
            <a:r>
              <a:rPr lang="en-US" sz="1400" dirty="0">
                <a:latin typeface="Montserrat Light" charset="0"/>
                <a:ea typeface="Montserrat Light" charset="0"/>
                <a:cs typeface="Montserrat Light" charset="0"/>
              </a:rPr>
              <a:t>Left Sided Security opportunities begin w/ a Threat inspired Threat Model </a:t>
            </a:r>
            <a:r>
              <a:rPr lang="en-US" sz="1400" dirty="0">
                <a:latin typeface="Montserrat Light" charset="0"/>
                <a:ea typeface="Montserrat Light" charset="0"/>
                <a:cs typeface="Montserrat Light" charset="0"/>
                <a:sym typeface="Wingdings" panose="05000000000000000000" pitchFamily="2" charset="2"/>
              </a:rPr>
              <a:t> helps define security objectives in PLAN, CODE, &amp; BUILD efforts </a:t>
            </a:r>
          </a:p>
          <a:p>
            <a:pPr marL="342900" indent="-342900">
              <a:lnSpc>
                <a:spcPct val="150000"/>
              </a:lnSpc>
              <a:buFont typeface="+mj-lt"/>
              <a:buAutoNum type="arabicPeriod"/>
            </a:pPr>
            <a:r>
              <a:rPr lang="en-US" sz="1400" dirty="0">
                <a:latin typeface="Montserrat Light" charset="0"/>
                <a:ea typeface="Montserrat Light" charset="0"/>
                <a:cs typeface="Montserrat Light" charset="0"/>
                <a:sym typeface="Wingdings" panose="05000000000000000000" pitchFamily="2" charset="2"/>
              </a:rPr>
              <a:t>External threat intelligence feeds are noisy.  TAXII services still need to evolve and follow a schema that can easily map CAPEC, CVEs, CWEs</a:t>
            </a:r>
          </a:p>
          <a:p>
            <a:pPr marL="342900" indent="-342900">
              <a:lnSpc>
                <a:spcPct val="150000"/>
              </a:lnSpc>
              <a:buFont typeface="+mj-lt"/>
              <a:buAutoNum type="arabicPeriod"/>
            </a:pPr>
            <a:r>
              <a:rPr lang="en-US" sz="1400" dirty="0">
                <a:latin typeface="Montserrat Light" charset="0"/>
                <a:ea typeface="Montserrat Light" charset="0"/>
                <a:cs typeface="Montserrat Light" charset="0"/>
                <a:sym typeface="Wingdings" panose="05000000000000000000" pitchFamily="2" charset="2"/>
              </a:rPr>
              <a:t>Threat to Countermeasure to Threat Re-Learning automation will come from the private sector. </a:t>
            </a:r>
          </a:p>
          <a:p>
            <a:pPr marL="800100" lvl="1" indent="-342900">
              <a:lnSpc>
                <a:spcPct val="150000"/>
              </a:lnSpc>
              <a:buFont typeface="+mj-lt"/>
              <a:buAutoNum type="arabicPeriod"/>
            </a:pPr>
            <a:r>
              <a:rPr lang="en-US" sz="1400" dirty="0">
                <a:latin typeface="Montserrat Light" charset="0"/>
                <a:ea typeface="Montserrat Light" charset="0"/>
                <a:cs typeface="Montserrat Light" charset="0"/>
                <a:sym typeface="Wingdings" panose="05000000000000000000" pitchFamily="2" charset="2"/>
              </a:rPr>
              <a:t>Lessons from SCAP shortcomings in mass adoption</a:t>
            </a:r>
          </a:p>
          <a:p>
            <a:pPr marL="800100" lvl="1" indent="-342900">
              <a:lnSpc>
                <a:spcPct val="150000"/>
              </a:lnSpc>
              <a:buFont typeface="+mj-lt"/>
              <a:buAutoNum type="arabicPeriod"/>
            </a:pPr>
            <a:r>
              <a:rPr lang="en-US" sz="1400" dirty="0">
                <a:latin typeface="Montserrat Light" charset="0"/>
                <a:ea typeface="Montserrat Light" charset="0"/>
                <a:cs typeface="Montserrat Light" charset="0"/>
                <a:sym typeface="Wingdings" panose="05000000000000000000" pitchFamily="2" charset="2"/>
              </a:rPr>
              <a:t>STIX, TAXII MITRE divestiture; OASIS schema changes</a:t>
            </a:r>
          </a:p>
          <a:p>
            <a:pPr marL="342900" indent="-342900">
              <a:lnSpc>
                <a:spcPct val="150000"/>
              </a:lnSpc>
              <a:buFont typeface="+mj-lt"/>
              <a:buAutoNum type="arabicPeriod"/>
            </a:pPr>
            <a:r>
              <a:rPr lang="en-US" sz="1400" dirty="0">
                <a:latin typeface="Montserrat Light" charset="0"/>
                <a:ea typeface="Montserrat Light" charset="0"/>
                <a:cs typeface="Montserrat Light" charset="0"/>
                <a:sym typeface="Wingdings" panose="05000000000000000000" pitchFamily="2" charset="2"/>
              </a:rPr>
              <a:t>Web supported interfaces facilitate greater automation via workflows</a:t>
            </a:r>
            <a:endParaRPr lang="en-US" sz="1400" dirty="0">
              <a:latin typeface="Montserrat Light" charset="0"/>
              <a:ea typeface="Montserrat Light" charset="0"/>
              <a:cs typeface="Montserrat Light" charset="0"/>
            </a:endParaRPr>
          </a:p>
        </p:txBody>
      </p:sp>
      <p:sp>
        <p:nvSpPr>
          <p:cNvPr id="7" name="TextBox 6"/>
          <p:cNvSpPr txBox="1"/>
          <p:nvPr/>
        </p:nvSpPr>
        <p:spPr>
          <a:xfrm>
            <a:off x="0" y="1652719"/>
            <a:ext cx="11902441" cy="707886"/>
          </a:xfrm>
          <a:prstGeom prst="rect">
            <a:avLst/>
          </a:prstGeom>
          <a:noFill/>
        </p:spPr>
        <p:txBody>
          <a:bodyPr wrap="square" rtlCol="0">
            <a:spAutoFit/>
          </a:bodyPr>
          <a:lstStyle/>
          <a:p>
            <a:r>
              <a:rPr lang="en-US" sz="4000" dirty="0">
                <a:solidFill>
                  <a:srgbClr val="057FAF"/>
                </a:solidFill>
                <a:latin typeface="Montserrat Ultra Light" charset="0"/>
                <a:ea typeface="Montserrat Ultra Light" charset="0"/>
                <a:cs typeface="Montserrat Ultra Light" charset="0"/>
              </a:rPr>
              <a:t>Standardization, Correlation key to Automation in Cloud</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3"/>
          <a:stretch>
            <a:fillRect/>
          </a:stretch>
        </p:blipFill>
        <p:spPr>
          <a:xfrm>
            <a:off x="5110433" y="1065875"/>
            <a:ext cx="2895600" cy="345743"/>
          </a:xfrm>
          <a:prstGeom prst="rect">
            <a:avLst/>
          </a:prstGeom>
        </p:spPr>
      </p:pic>
      <p:sp>
        <p:nvSpPr>
          <p:cNvPr id="13" name="TextBox 12"/>
          <p:cNvSpPr txBox="1"/>
          <p:nvPr/>
        </p:nvSpPr>
        <p:spPr>
          <a:xfrm>
            <a:off x="5231835" y="106310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25224" y="11593"/>
            <a:ext cx="7075335"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Closing Remarks &amp; Future Outlook</a:t>
            </a:r>
          </a:p>
        </p:txBody>
      </p:sp>
      <p:sp>
        <p:nvSpPr>
          <p:cNvPr id="15" name="TextBox 14">
            <a:extLst>
              <a:ext uri="{FF2B5EF4-FFF2-40B4-BE49-F238E27FC236}">
                <a16:creationId xmlns:a16="http://schemas.microsoft.com/office/drawing/2014/main" id="{CA8C915D-BA28-4BA6-AC6D-7F7683C10036}"/>
              </a:ext>
            </a:extLst>
          </p:cNvPr>
          <p:cNvSpPr txBox="1"/>
          <p:nvPr/>
        </p:nvSpPr>
        <p:spPr>
          <a:xfrm>
            <a:off x="5104806" y="552966"/>
            <a:ext cx="7109787"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Threat Libs Contextualizing Security Info &amp; Automation</a:t>
            </a:r>
          </a:p>
        </p:txBody>
      </p:sp>
      <p:pic>
        <p:nvPicPr>
          <p:cNvPr id="16" name="Picture 15" descr="Source: metalop.com">
            <a:extLst>
              <a:ext uri="{FF2B5EF4-FFF2-40B4-BE49-F238E27FC236}">
                <a16:creationId xmlns:a16="http://schemas.microsoft.com/office/drawing/2014/main" id="{494B9975-8255-4830-8453-613B37E4496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89559" y="2772085"/>
            <a:ext cx="5488169" cy="3716714"/>
          </a:xfrm>
          <a:prstGeom prst="rect">
            <a:avLst/>
          </a:prstGeom>
        </p:spPr>
      </p:pic>
      <p:sp>
        <p:nvSpPr>
          <p:cNvPr id="18" name="TextBox 17">
            <a:extLst>
              <a:ext uri="{FF2B5EF4-FFF2-40B4-BE49-F238E27FC236}">
                <a16:creationId xmlns:a16="http://schemas.microsoft.com/office/drawing/2014/main" id="{B5F23BAC-D516-4BED-844C-7A2FA6C71150}"/>
              </a:ext>
            </a:extLst>
          </p:cNvPr>
          <p:cNvSpPr txBox="1"/>
          <p:nvPr/>
        </p:nvSpPr>
        <p:spPr>
          <a:xfrm>
            <a:off x="2251787" y="6488799"/>
            <a:ext cx="1284326" cy="246221"/>
          </a:xfrm>
          <a:prstGeom prst="rect">
            <a:avLst/>
          </a:prstGeom>
          <a:noFill/>
        </p:spPr>
        <p:txBody>
          <a:bodyPr wrap="none" rtlCol="0">
            <a:spAutoFit/>
          </a:bodyPr>
          <a:lstStyle/>
          <a:p>
            <a:r>
              <a:rPr lang="en-US" sz="1000" b="1" i="1" dirty="0"/>
              <a:t>Source</a:t>
            </a:r>
            <a:r>
              <a:rPr lang="en-US" sz="1000" i="1" dirty="0"/>
              <a:t>: metalop.com</a:t>
            </a:r>
          </a:p>
        </p:txBody>
      </p:sp>
    </p:spTree>
    <p:extLst>
      <p:ext uri="{BB962C8B-B14F-4D97-AF65-F5344CB8AC3E}">
        <p14:creationId xmlns:p14="http://schemas.microsoft.com/office/powerpoint/2010/main" val="2072707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4015740" y="2440115"/>
            <a:ext cx="8244840" cy="1292662"/>
          </a:xfrm>
          <a:prstGeom prst="rect">
            <a:avLst/>
          </a:prstGeom>
          <a:noFill/>
        </p:spPr>
        <p:txBody>
          <a:bodyPr wrap="square" rtlCol="0">
            <a:spAutoFit/>
          </a:bodyPr>
          <a:lstStyle/>
          <a:p>
            <a:pPr marL="342900" indent="-342900">
              <a:buFont typeface="Arial" panose="020B0604020202020204" pitchFamily="34" charset="0"/>
              <a:buChar char="•"/>
            </a:pPr>
            <a:r>
              <a:rPr lang="en-US" sz="2000" b="1" dirty="0"/>
              <a:t>@t0nyuv</a:t>
            </a:r>
          </a:p>
          <a:p>
            <a:pPr marL="342900" indent="-342900">
              <a:buFont typeface="Arial" panose="020B0604020202020204" pitchFamily="34" charset="0"/>
              <a:buChar char="•"/>
            </a:pPr>
            <a:r>
              <a:rPr lang="en-US" sz="2000" dirty="0"/>
              <a:t>www.linkedin.com/tonyuv</a:t>
            </a:r>
          </a:p>
          <a:p>
            <a:pPr marL="342900" indent="-342900">
              <a:buFont typeface="Arial" panose="020B0604020202020204" pitchFamily="34" charset="0"/>
              <a:buChar char="•"/>
            </a:pPr>
            <a:r>
              <a:rPr lang="en-US" sz="2000" dirty="0">
                <a:hlinkClick r:id="rId2"/>
              </a:rPr>
              <a:t>tonyuv@versprite.com</a:t>
            </a:r>
            <a:endParaRPr lang="en-US" sz="2000" dirty="0"/>
          </a:p>
          <a:p>
            <a:pPr marL="342900" indent="-342900">
              <a:buFont typeface="Arial" panose="020B0604020202020204" pitchFamily="34" charset="0"/>
              <a:buChar char="•"/>
            </a:pPr>
            <a:r>
              <a:rPr lang="en-US" dirty="0">
                <a:latin typeface="Montserrat Light" charset="0"/>
                <a:ea typeface="Montserrat Light" charset="0"/>
                <a:cs typeface="Montserrat Light" charset="0"/>
              </a:rPr>
              <a:t>https://versprite.com/security-resources/blog/</a:t>
            </a:r>
          </a:p>
        </p:txBody>
      </p:sp>
      <p:sp>
        <p:nvSpPr>
          <p:cNvPr id="7" name="TextBox 6"/>
          <p:cNvSpPr txBox="1"/>
          <p:nvPr/>
        </p:nvSpPr>
        <p:spPr>
          <a:xfrm>
            <a:off x="4009534" y="1652719"/>
            <a:ext cx="5583778" cy="584775"/>
          </a:xfrm>
          <a:prstGeom prst="rect">
            <a:avLst/>
          </a:prstGeom>
          <a:noFill/>
        </p:spPr>
        <p:txBody>
          <a:bodyPr wrap="square" rtlCol="0">
            <a:spAutoFit/>
          </a:bodyPr>
          <a:lstStyle/>
          <a:p>
            <a:r>
              <a:rPr lang="en-US" sz="3200" dirty="0">
                <a:solidFill>
                  <a:srgbClr val="057FAF"/>
                </a:solidFill>
                <a:latin typeface="Montserrat Ultra Light" charset="0"/>
                <a:ea typeface="Montserrat Ultra Light" charset="0"/>
                <a:cs typeface="Montserrat Ultra Light" charset="0"/>
              </a:rPr>
              <a:t>Questions?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4"/>
          <a:stretch>
            <a:fillRect/>
          </a:stretch>
        </p:blipFill>
        <p:spPr>
          <a:xfrm>
            <a:off x="5018993" y="959195"/>
            <a:ext cx="2895600" cy="345743"/>
          </a:xfrm>
          <a:prstGeom prst="rect">
            <a:avLst/>
          </a:prstGeom>
        </p:spPr>
      </p:pic>
      <p:sp>
        <p:nvSpPr>
          <p:cNvPr id="13" name="TextBox 12"/>
          <p:cNvSpPr txBox="1"/>
          <p:nvPr/>
        </p:nvSpPr>
        <p:spPr>
          <a:xfrm>
            <a:off x="5140395"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25225" y="217333"/>
            <a:ext cx="6472362"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Thank You</a:t>
            </a:r>
          </a:p>
        </p:txBody>
      </p:sp>
      <p:pic>
        <p:nvPicPr>
          <p:cNvPr id="3" name="Picture 2">
            <a:extLst>
              <a:ext uri="{FF2B5EF4-FFF2-40B4-BE49-F238E27FC236}">
                <a16:creationId xmlns:a16="http://schemas.microsoft.com/office/drawing/2014/main" id="{6F61ED75-EA2D-4388-994D-08799801875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55422" y="2504760"/>
            <a:ext cx="270321" cy="219467"/>
          </a:xfrm>
          <a:prstGeom prst="rect">
            <a:avLst/>
          </a:prstGeom>
        </p:spPr>
      </p:pic>
      <p:pic>
        <p:nvPicPr>
          <p:cNvPr id="4" name="Picture 3">
            <a:extLst>
              <a:ext uri="{FF2B5EF4-FFF2-40B4-BE49-F238E27FC236}">
                <a16:creationId xmlns:a16="http://schemas.microsoft.com/office/drawing/2014/main" id="{391C3D08-8CDC-4D60-981F-D47BD9F69E2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015740" y="2748451"/>
            <a:ext cx="310003" cy="310003"/>
          </a:xfrm>
          <a:prstGeom prst="rect">
            <a:avLst/>
          </a:prstGeom>
        </p:spPr>
      </p:pic>
      <p:pic>
        <p:nvPicPr>
          <p:cNvPr id="8" name="Picture 7">
            <a:extLst>
              <a:ext uri="{FF2B5EF4-FFF2-40B4-BE49-F238E27FC236}">
                <a16:creationId xmlns:a16="http://schemas.microsoft.com/office/drawing/2014/main" id="{2BC91A19-326F-4840-997E-6A3E29BE567F}"/>
              </a:ext>
            </a:extLst>
          </p:cNvPr>
          <p:cNvPicPr>
            <a:picLocks noChangeAspect="1"/>
          </p:cNvPicPr>
          <p:nvPr/>
        </p:nvPicPr>
        <p:blipFill>
          <a:blip r:embed="rId9"/>
          <a:stretch>
            <a:fillRect/>
          </a:stretch>
        </p:blipFill>
        <p:spPr>
          <a:xfrm>
            <a:off x="4020264" y="3427298"/>
            <a:ext cx="305479" cy="305479"/>
          </a:xfrm>
          <a:prstGeom prst="rect">
            <a:avLst/>
          </a:prstGeom>
        </p:spPr>
      </p:pic>
      <p:pic>
        <p:nvPicPr>
          <p:cNvPr id="10" name="Picture 9">
            <a:extLst>
              <a:ext uri="{FF2B5EF4-FFF2-40B4-BE49-F238E27FC236}">
                <a16:creationId xmlns:a16="http://schemas.microsoft.com/office/drawing/2014/main" id="{15D07ECE-9661-44A8-8BF6-705204EE6536}"/>
              </a:ext>
            </a:extLst>
          </p:cNvPr>
          <p:cNvPicPr>
            <a:picLocks noChangeAspect="1"/>
          </p:cNvPicPr>
          <p:nvPr/>
        </p:nvPicPr>
        <p:blipFill>
          <a:blip r:embed="rId10"/>
          <a:stretch>
            <a:fillRect/>
          </a:stretch>
        </p:blipFill>
        <p:spPr>
          <a:xfrm>
            <a:off x="4020265" y="3097596"/>
            <a:ext cx="305478" cy="305478"/>
          </a:xfrm>
          <a:prstGeom prst="rect">
            <a:avLst/>
          </a:prstGeom>
        </p:spPr>
      </p:pic>
    </p:spTree>
    <p:extLst>
      <p:ext uri="{BB962C8B-B14F-4D97-AF65-F5344CB8AC3E}">
        <p14:creationId xmlns:p14="http://schemas.microsoft.com/office/powerpoint/2010/main" val="304483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25285" y="842138"/>
            <a:ext cx="2280234"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Author name her</a:t>
            </a:r>
          </a:p>
        </p:txBody>
      </p:sp>
      <p:sp>
        <p:nvSpPr>
          <p:cNvPr id="6" name="TextBox 5"/>
          <p:cNvSpPr txBox="1"/>
          <p:nvPr/>
        </p:nvSpPr>
        <p:spPr>
          <a:xfrm>
            <a:off x="4015740" y="2440115"/>
            <a:ext cx="8244840" cy="4062651"/>
          </a:xfrm>
          <a:prstGeom prst="rect">
            <a:avLst/>
          </a:prstGeom>
          <a:noFill/>
        </p:spPr>
        <p:txBody>
          <a:bodyPr wrap="square" rtlCol="0">
            <a:spAutoFit/>
          </a:bodyPr>
          <a:lstStyle/>
          <a:p>
            <a:pPr marL="342900" indent="-342900">
              <a:buFont typeface="Arial" panose="020B0604020202020204" pitchFamily="34" charset="0"/>
              <a:buChar char="•"/>
            </a:pPr>
            <a:r>
              <a:rPr lang="en-US" sz="2000" b="1" dirty="0"/>
              <a:t>CEO/ Founder</a:t>
            </a:r>
            <a:r>
              <a:rPr lang="en-US" sz="2000" dirty="0"/>
              <a:t>, VerSprite (</a:t>
            </a:r>
            <a:r>
              <a:rPr lang="en-US" sz="2000" dirty="0">
                <a:hlinkClick r:id="rId2"/>
              </a:rPr>
              <a:t>www.versprite.com</a:t>
            </a:r>
            <a:r>
              <a:rPr lang="en-US" sz="2000" dirty="0"/>
              <a:t>) – Global Security Firm</a:t>
            </a:r>
          </a:p>
          <a:p>
            <a:pPr marL="342900" indent="-342900">
              <a:buFont typeface="Arial" panose="020B0604020202020204" pitchFamily="34" charset="0"/>
              <a:buChar char="•"/>
            </a:pPr>
            <a:r>
              <a:rPr lang="en-US" sz="2000" b="1" dirty="0"/>
              <a:t>OWASP Atlanta Chapter Leader </a:t>
            </a:r>
            <a:r>
              <a:rPr lang="en-US" sz="2000" dirty="0"/>
              <a:t>(past 10 years)</a:t>
            </a:r>
          </a:p>
          <a:p>
            <a:pPr marL="342900" indent="-342900">
              <a:buFont typeface="Arial" panose="020B0604020202020204" pitchFamily="34" charset="0"/>
              <a:buChar char="•"/>
            </a:pPr>
            <a:r>
              <a:rPr lang="en-US" sz="2000" b="1" dirty="0"/>
              <a:t>Author</a:t>
            </a:r>
            <a:r>
              <a:rPr lang="en-US" sz="2000" dirty="0"/>
              <a:t>, “Risk Centric Threat Modeling – Process for Attack Simulation &amp; Threat Analysis”, Wiley June 2015</a:t>
            </a:r>
          </a:p>
          <a:p>
            <a:pPr marL="342900" indent="-342900">
              <a:buFont typeface="Arial" panose="020B0604020202020204" pitchFamily="34" charset="0"/>
              <a:buChar char="•"/>
            </a:pPr>
            <a:r>
              <a:rPr lang="en-US" sz="2000" dirty="0"/>
              <a:t>Passionate global, threat modeling evangelist</a:t>
            </a:r>
          </a:p>
          <a:p>
            <a:pPr marL="342900" indent="-342900">
              <a:buFont typeface="Arial" panose="020B0604020202020204" pitchFamily="34" charset="0"/>
              <a:buChar char="•"/>
            </a:pPr>
            <a:r>
              <a:rPr lang="en-US" sz="2000" dirty="0"/>
              <a:t>~25 years of diverse IT/ Security experience in software development, architecture, pen testing, threat modeling, sys admin, security operations</a:t>
            </a:r>
          </a:p>
          <a:p>
            <a:pPr marL="342900" indent="-342900">
              <a:buFont typeface="Arial" panose="020B0604020202020204" pitchFamily="34" charset="0"/>
              <a:buChar char="•"/>
            </a:pPr>
            <a:r>
              <a:rPr lang="en-US" sz="2000" dirty="0"/>
              <a:t>Dreams of bankrupting #infosec with intelligent, threat inspired DevSecOps automation</a:t>
            </a:r>
          </a:p>
          <a:p>
            <a:pPr marL="342900" indent="-342900">
              <a:buFont typeface="Arial" panose="020B0604020202020204" pitchFamily="34" charset="0"/>
              <a:buChar char="•"/>
            </a:pPr>
            <a:r>
              <a:rPr lang="en-US" sz="2000" b="1" dirty="0"/>
              <a:t>@t0nyuv</a:t>
            </a:r>
          </a:p>
          <a:p>
            <a:pPr marL="342900" indent="-342900">
              <a:buFont typeface="Arial" panose="020B0604020202020204" pitchFamily="34" charset="0"/>
              <a:buChar char="•"/>
            </a:pPr>
            <a:r>
              <a:rPr lang="en-US" sz="2000" dirty="0"/>
              <a:t>www.linkedin.com/tonyuv</a:t>
            </a:r>
          </a:p>
          <a:p>
            <a:pPr marL="342900" indent="-342900">
              <a:buFont typeface="Arial" panose="020B0604020202020204" pitchFamily="34" charset="0"/>
              <a:buChar char="•"/>
            </a:pPr>
            <a:r>
              <a:rPr lang="en-US" sz="2000" dirty="0">
                <a:hlinkClick r:id="rId3"/>
              </a:rPr>
              <a:t>tonyuv@versprite.com</a:t>
            </a:r>
            <a:endParaRPr lang="en-US" sz="2000" dirty="0"/>
          </a:p>
          <a:p>
            <a:pPr marL="342900" indent="-342900">
              <a:buFont typeface="Arial" panose="020B0604020202020204" pitchFamily="34" charset="0"/>
              <a:buChar char="•"/>
            </a:pPr>
            <a:r>
              <a:rPr lang="en-US" dirty="0">
                <a:latin typeface="Montserrat Light" charset="0"/>
                <a:ea typeface="Montserrat Light" charset="0"/>
                <a:cs typeface="Montserrat Light" charset="0"/>
              </a:rPr>
              <a:t>https://versprite.com/security-resources/blog/</a:t>
            </a:r>
          </a:p>
        </p:txBody>
      </p:sp>
      <p:sp>
        <p:nvSpPr>
          <p:cNvPr id="7" name="TextBox 6"/>
          <p:cNvSpPr txBox="1"/>
          <p:nvPr/>
        </p:nvSpPr>
        <p:spPr>
          <a:xfrm>
            <a:off x="4009534" y="1652719"/>
            <a:ext cx="5583778" cy="584775"/>
          </a:xfrm>
          <a:prstGeom prst="rect">
            <a:avLst/>
          </a:prstGeom>
          <a:noFill/>
        </p:spPr>
        <p:txBody>
          <a:bodyPr wrap="square" rtlCol="0">
            <a:spAutoFit/>
          </a:bodyPr>
          <a:lstStyle/>
          <a:p>
            <a:r>
              <a:rPr lang="en-US" sz="3200" dirty="0">
                <a:solidFill>
                  <a:srgbClr val="057FAF"/>
                </a:solidFill>
                <a:latin typeface="Montserrat Ultra Light" charset="0"/>
                <a:ea typeface="Montserrat Ultra Light" charset="0"/>
                <a:cs typeface="Montserrat Ultra Light" charset="0"/>
              </a:rPr>
              <a:t>Bio &amp; Background</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pic>
        <p:nvPicPr>
          <p:cNvPr id="12" name="Picture 11"/>
          <p:cNvPicPr>
            <a:picLocks noChangeAspect="1"/>
          </p:cNvPicPr>
          <p:nvPr/>
        </p:nvPicPr>
        <p:blipFill>
          <a:blip r:embed="rId5"/>
          <a:stretch>
            <a:fillRect/>
          </a:stretch>
        </p:blipFill>
        <p:spPr>
          <a:xfrm>
            <a:off x="5148533" y="959195"/>
            <a:ext cx="2895600" cy="345743"/>
          </a:xfrm>
          <a:prstGeom prst="rect">
            <a:avLst/>
          </a:prstGeom>
        </p:spPr>
      </p:pic>
      <p:sp>
        <p:nvSpPr>
          <p:cNvPr id="13" name="TextBox 12"/>
          <p:cNvSpPr txBox="1"/>
          <p:nvPr/>
        </p:nvSpPr>
        <p:spPr>
          <a:xfrm>
            <a:off x="5269935" y="956428"/>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7" name="TextBox 16"/>
          <p:cNvSpPr txBox="1"/>
          <p:nvPr/>
        </p:nvSpPr>
        <p:spPr>
          <a:xfrm>
            <a:off x="5025225" y="217333"/>
            <a:ext cx="6472362"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Speaker Background</a:t>
            </a:r>
          </a:p>
        </p:txBody>
      </p:sp>
      <p:pic>
        <p:nvPicPr>
          <p:cNvPr id="14" name="Content Placeholder 4" descr="A close up of a book&#10;&#10;Description generated with high confidence">
            <a:extLst>
              <a:ext uri="{FF2B5EF4-FFF2-40B4-BE49-F238E27FC236}">
                <a16:creationId xmlns:a16="http://schemas.microsoft.com/office/drawing/2014/main" id="{83B47A9B-1D1C-4C90-BC5A-3D9B428F1467}"/>
              </a:ext>
            </a:extLst>
          </p:cNvPr>
          <p:cNvPicPr>
            <a:picLocks noChangeAspect="1"/>
          </p:cNvPicPr>
          <p:nvPr/>
        </p:nvPicPr>
        <p:blipFill rotWithShape="1">
          <a:blip r:embed="rId6"/>
          <a:srcRect/>
          <a:stretch/>
        </p:blipFill>
        <p:spPr>
          <a:xfrm>
            <a:off x="41836" y="1502887"/>
            <a:ext cx="3597482" cy="5430162"/>
          </a:xfrm>
          <a:prstGeom prst="rect">
            <a:avLst/>
          </a:prstGeom>
        </p:spPr>
      </p:pic>
      <p:pic>
        <p:nvPicPr>
          <p:cNvPr id="3" name="Picture 2">
            <a:extLst>
              <a:ext uri="{FF2B5EF4-FFF2-40B4-BE49-F238E27FC236}">
                <a16:creationId xmlns:a16="http://schemas.microsoft.com/office/drawing/2014/main" id="{6F61ED75-EA2D-4388-994D-08799801875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044692" y="5218423"/>
            <a:ext cx="270321" cy="219467"/>
          </a:xfrm>
          <a:prstGeom prst="rect">
            <a:avLst/>
          </a:prstGeom>
        </p:spPr>
      </p:pic>
      <p:pic>
        <p:nvPicPr>
          <p:cNvPr id="4" name="Picture 3">
            <a:extLst>
              <a:ext uri="{FF2B5EF4-FFF2-40B4-BE49-F238E27FC236}">
                <a16:creationId xmlns:a16="http://schemas.microsoft.com/office/drawing/2014/main" id="{391C3D08-8CDC-4D60-981F-D47BD9F69E2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005010" y="5462114"/>
            <a:ext cx="310003" cy="310003"/>
          </a:xfrm>
          <a:prstGeom prst="rect">
            <a:avLst/>
          </a:prstGeom>
        </p:spPr>
      </p:pic>
      <p:pic>
        <p:nvPicPr>
          <p:cNvPr id="8" name="Picture 7">
            <a:extLst>
              <a:ext uri="{FF2B5EF4-FFF2-40B4-BE49-F238E27FC236}">
                <a16:creationId xmlns:a16="http://schemas.microsoft.com/office/drawing/2014/main" id="{2BC91A19-326F-4840-997E-6A3E29BE567F}"/>
              </a:ext>
            </a:extLst>
          </p:cNvPr>
          <p:cNvPicPr>
            <a:picLocks noChangeAspect="1"/>
          </p:cNvPicPr>
          <p:nvPr/>
        </p:nvPicPr>
        <p:blipFill>
          <a:blip r:embed="rId11"/>
          <a:stretch>
            <a:fillRect/>
          </a:stretch>
        </p:blipFill>
        <p:spPr>
          <a:xfrm>
            <a:off x="4009534" y="6140961"/>
            <a:ext cx="305479" cy="305479"/>
          </a:xfrm>
          <a:prstGeom prst="rect">
            <a:avLst/>
          </a:prstGeom>
        </p:spPr>
      </p:pic>
      <p:pic>
        <p:nvPicPr>
          <p:cNvPr id="10" name="Picture 9">
            <a:extLst>
              <a:ext uri="{FF2B5EF4-FFF2-40B4-BE49-F238E27FC236}">
                <a16:creationId xmlns:a16="http://schemas.microsoft.com/office/drawing/2014/main" id="{15D07ECE-9661-44A8-8BF6-705204EE6536}"/>
              </a:ext>
            </a:extLst>
          </p:cNvPr>
          <p:cNvPicPr>
            <a:picLocks noChangeAspect="1"/>
          </p:cNvPicPr>
          <p:nvPr/>
        </p:nvPicPr>
        <p:blipFill>
          <a:blip r:embed="rId12"/>
          <a:stretch>
            <a:fillRect/>
          </a:stretch>
        </p:blipFill>
        <p:spPr>
          <a:xfrm>
            <a:off x="4009535" y="5811259"/>
            <a:ext cx="305478" cy="305478"/>
          </a:xfrm>
          <a:prstGeom prst="rect">
            <a:avLst/>
          </a:prstGeom>
        </p:spPr>
      </p:pic>
      <p:pic>
        <p:nvPicPr>
          <p:cNvPr id="16" name="Graphic 15" descr="Winking Face with Solid Fill">
            <a:extLst>
              <a:ext uri="{FF2B5EF4-FFF2-40B4-BE49-F238E27FC236}">
                <a16:creationId xmlns:a16="http://schemas.microsoft.com/office/drawing/2014/main" id="{A504623B-ABBE-4ED3-BED0-FDA3806507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05377">
            <a:off x="11013775" y="4592872"/>
            <a:ext cx="637118" cy="637118"/>
          </a:xfrm>
          <a:prstGeom prst="rect">
            <a:avLst/>
          </a:prstGeom>
        </p:spPr>
      </p:pic>
    </p:spTree>
    <p:extLst>
      <p:ext uri="{BB962C8B-B14F-4D97-AF65-F5344CB8AC3E}">
        <p14:creationId xmlns:p14="http://schemas.microsoft.com/office/powerpoint/2010/main" val="121568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9601" y="1653872"/>
            <a:ext cx="12211202" cy="2123658"/>
          </a:xfrm>
          <a:prstGeom prst="rect">
            <a:avLst/>
          </a:prstGeom>
          <a:noFill/>
        </p:spPr>
        <p:txBody>
          <a:bodyPr wrap="square" rtlCol="0">
            <a:spAutoFit/>
          </a:bodyPr>
          <a:lstStyle/>
          <a:p>
            <a:pPr algn="ctr"/>
            <a:r>
              <a:rPr lang="en-US" sz="6600" dirty="0">
                <a:solidFill>
                  <a:schemeClr val="bg1">
                    <a:lumMod val="95000"/>
                  </a:schemeClr>
                </a:solidFill>
                <a:latin typeface="Montserrat Ultra Light" charset="0"/>
                <a:ea typeface="Montserrat Ultra Light" charset="0"/>
                <a:cs typeface="Montserrat Ultra Light" charset="0"/>
              </a:rPr>
              <a:t>Threat Considerations &amp; Misinterpretations</a:t>
            </a:r>
          </a:p>
        </p:txBody>
      </p:sp>
      <p:pic>
        <p:nvPicPr>
          <p:cNvPr id="5" name="Picture 4"/>
          <p:cNvPicPr>
            <a:picLocks noChangeAspect="1"/>
          </p:cNvPicPr>
          <p:nvPr/>
        </p:nvPicPr>
        <p:blipFill>
          <a:blip r:embed="rId3"/>
          <a:stretch>
            <a:fillRect/>
          </a:stretch>
        </p:blipFill>
        <p:spPr>
          <a:xfrm>
            <a:off x="3230882" y="3843897"/>
            <a:ext cx="5730238" cy="485782"/>
          </a:xfrm>
          <a:prstGeom prst="rect">
            <a:avLst/>
          </a:prstGeom>
        </p:spPr>
      </p:pic>
      <p:sp>
        <p:nvSpPr>
          <p:cNvPr id="6" name="TextBox 5"/>
          <p:cNvSpPr txBox="1"/>
          <p:nvPr/>
        </p:nvSpPr>
        <p:spPr>
          <a:xfrm>
            <a:off x="3514477" y="3907608"/>
            <a:ext cx="5224006" cy="307777"/>
          </a:xfrm>
          <a:prstGeom prst="rect">
            <a:avLst/>
          </a:prstGeom>
          <a:noFill/>
        </p:spPr>
        <p:txBody>
          <a:bodyPr wrap="square" rtlCol="0">
            <a:spAutoFit/>
          </a:bodyPr>
          <a:lstStyle/>
          <a:p>
            <a:pPr algn="ctr"/>
            <a:r>
              <a:rPr lang="en-US" sz="1400" dirty="0">
                <a:solidFill>
                  <a:srgbClr val="055E6D"/>
                </a:solidFill>
                <a:latin typeface="Montserrat" charset="0"/>
                <a:ea typeface="Montserrat" charset="0"/>
                <a:cs typeface="Montserrat" charset="0"/>
              </a:rPr>
              <a:t>Basic Tenants of Threat Libraries in Cloud Threat Models</a:t>
            </a:r>
          </a:p>
        </p:txBody>
      </p:sp>
      <p:pic>
        <p:nvPicPr>
          <p:cNvPr id="7" name="Picture 6"/>
          <p:cNvPicPr>
            <a:picLocks noChangeAspect="1"/>
          </p:cNvPicPr>
          <p:nvPr/>
        </p:nvPicPr>
        <p:blipFill>
          <a:blip r:embed="rId4"/>
          <a:stretch>
            <a:fillRect/>
          </a:stretch>
        </p:blipFill>
        <p:spPr>
          <a:xfrm>
            <a:off x="5689600" y="4555051"/>
            <a:ext cx="812800" cy="190500"/>
          </a:xfrm>
          <a:prstGeom prst="rect">
            <a:avLst/>
          </a:prstGeom>
        </p:spPr>
      </p:pic>
      <p:sp>
        <p:nvSpPr>
          <p:cNvPr id="8" name="TextBox 7"/>
          <p:cNvSpPr txBox="1"/>
          <p:nvPr/>
        </p:nvSpPr>
        <p:spPr>
          <a:xfrm>
            <a:off x="3575955" y="4794186"/>
            <a:ext cx="5040089" cy="1028423"/>
          </a:xfrm>
          <a:prstGeom prst="rect">
            <a:avLst/>
          </a:prstGeom>
          <a:noFill/>
        </p:spPr>
        <p:txBody>
          <a:bodyPr wrap="square" rtlCol="0">
            <a:spAutoFit/>
          </a:bodyPr>
          <a:lstStyle/>
          <a:p>
            <a:pPr algn="ctr">
              <a:lnSpc>
                <a:spcPct val="150000"/>
              </a:lnSpc>
            </a:pPr>
            <a:r>
              <a:rPr lang="en-US" sz="1400" i="1" dirty="0">
                <a:solidFill>
                  <a:schemeClr val="bg1"/>
                </a:solidFill>
                <a:latin typeface="Montserrat Light" charset="0"/>
                <a:ea typeface="Montserrat Light" charset="0"/>
                <a:cs typeface="Montserrat Light" charset="0"/>
              </a:rPr>
              <a:t>“Cloud security automation can leverage threat models as blueprints; threat libraries that leverage both threat intel &amp; data help kickoff evidence based DevSecOps security workflows”</a:t>
            </a:r>
          </a:p>
        </p:txBody>
      </p:sp>
    </p:spTree>
    <p:extLst>
      <p:ext uri="{BB962C8B-B14F-4D97-AF65-F5344CB8AC3E}">
        <p14:creationId xmlns:p14="http://schemas.microsoft.com/office/powerpoint/2010/main" val="2001583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6" name="TextBox 5"/>
          <p:cNvSpPr txBox="1"/>
          <p:nvPr/>
        </p:nvSpPr>
        <p:spPr>
          <a:xfrm>
            <a:off x="4450672" y="222481"/>
            <a:ext cx="6472362" cy="461665"/>
          </a:xfrm>
          <a:prstGeom prst="rect">
            <a:avLst/>
          </a:prstGeom>
          <a:noFill/>
        </p:spPr>
        <p:txBody>
          <a:bodyPr wrap="square" rtlCol="0">
            <a:spAutoFit/>
          </a:bodyPr>
          <a:lstStyle/>
          <a:p>
            <a:r>
              <a:rPr lang="en-US" sz="2400" dirty="0">
                <a:solidFill>
                  <a:schemeClr val="bg1"/>
                </a:solidFill>
                <a:latin typeface="Montserrat Ultra Light" charset="0"/>
                <a:ea typeface="Montserrat Ultra Light" charset="0"/>
                <a:cs typeface="Montserrat Ultra Light" charset="0"/>
              </a:rPr>
              <a:t>Problem &amp; Resolutions on Today’s Threat Models</a:t>
            </a:r>
          </a:p>
        </p:txBody>
      </p:sp>
      <p:sp>
        <p:nvSpPr>
          <p:cNvPr id="9" name="TextBox 8"/>
          <p:cNvSpPr txBox="1"/>
          <p:nvPr/>
        </p:nvSpPr>
        <p:spPr>
          <a:xfrm>
            <a:off x="424329" y="1826560"/>
            <a:ext cx="11678023" cy="2639441"/>
          </a:xfrm>
          <a:prstGeom prst="rect">
            <a:avLst/>
          </a:prstGeom>
          <a:noFill/>
        </p:spPr>
        <p:txBody>
          <a:bodyPr wrap="square" rtlCol="0">
            <a:spAutoFit/>
          </a:bodyPr>
          <a:lstStyle/>
          <a:p>
            <a:pPr>
              <a:lnSpc>
                <a:spcPct val="150000"/>
              </a:lnSpc>
            </a:pPr>
            <a:r>
              <a:rPr lang="en-US" sz="1600" dirty="0">
                <a:latin typeface="Montserrat Light" charset="0"/>
                <a:ea typeface="Montserrat Light" charset="0"/>
                <a:cs typeface="Montserrat Light" charset="0"/>
              </a:rPr>
              <a:t>Many threat modeling </a:t>
            </a:r>
            <a:r>
              <a:rPr lang="en-US" sz="1600" b="1" u="sng" dirty="0">
                <a:latin typeface="Montserrat Light" charset="0"/>
                <a:ea typeface="Montserrat Light" charset="0"/>
                <a:cs typeface="Montserrat Light" charset="0"/>
              </a:rPr>
              <a:t>activities</a:t>
            </a:r>
            <a:r>
              <a:rPr lang="en-US" sz="1600" dirty="0">
                <a:latin typeface="Montserrat Light" charset="0"/>
                <a:ea typeface="Montserrat Light" charset="0"/>
                <a:cs typeface="Montserrat Light" charset="0"/>
              </a:rPr>
              <a:t> are foregoing the inclusion of threat considerations. </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Vulnerabilities ≠ Threats; DFDs ≠ Threat Models</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Since vulnerabilities do map to exploits, many equate exploits or attack patterns to threats</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Practitioners compelled to only look outwardly to threat intel vs. leveraging threat data</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AWS &amp; Azure both provide centralized ‘dashboard’ of security threats, however, still overwhelming to look at. </a:t>
            </a:r>
          </a:p>
          <a:p>
            <a:pPr marL="742950" lvl="1"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Azure Security Center (now Hybrid) facilitates alerts per tenant. </a:t>
            </a:r>
          </a:p>
          <a:p>
            <a:pPr marL="1200150" lvl="2"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Means Energy, Transportation sectors dependent on SaaS vendors for efforts between threat identification to mitigation.</a:t>
            </a:r>
          </a:p>
        </p:txBody>
      </p:sp>
      <p:sp>
        <p:nvSpPr>
          <p:cNvPr id="11" name="TextBox 10"/>
          <p:cNvSpPr txBox="1"/>
          <p:nvPr/>
        </p:nvSpPr>
        <p:spPr>
          <a:xfrm>
            <a:off x="-2325" y="1513388"/>
            <a:ext cx="11552882" cy="400110"/>
          </a:xfrm>
          <a:prstGeom prst="rect">
            <a:avLst/>
          </a:prstGeom>
          <a:noFill/>
        </p:spPr>
        <p:txBody>
          <a:bodyPr wrap="square" rtlCol="0">
            <a:spAutoFit/>
          </a:bodyPr>
          <a:lstStyle/>
          <a:p>
            <a:r>
              <a:rPr lang="en-US" sz="2000" b="1" dirty="0">
                <a:solidFill>
                  <a:srgbClr val="057FAF"/>
                </a:solidFill>
                <a:latin typeface="Montserrat Ultra Light" charset="0"/>
                <a:ea typeface="Montserrat Ultra Light" charset="0"/>
                <a:cs typeface="Montserrat Ultra Light" charset="0"/>
              </a:rPr>
              <a:t>Problem Statement</a:t>
            </a:r>
            <a:r>
              <a:rPr lang="en-US" sz="2000" dirty="0">
                <a:solidFill>
                  <a:srgbClr val="057FAF"/>
                </a:solidFill>
                <a:latin typeface="Montserrat Ultra Light" charset="0"/>
                <a:ea typeface="Montserrat Ultra Light" charset="0"/>
                <a:cs typeface="Montserrat Ultra Light" charset="0"/>
              </a:rPr>
              <a:t>: Threat Models are </a:t>
            </a:r>
            <a:r>
              <a:rPr lang="en-US" sz="2000" u="sng" dirty="0">
                <a:solidFill>
                  <a:srgbClr val="057FAF"/>
                </a:solidFill>
                <a:latin typeface="Montserrat Ultra Light" charset="0"/>
                <a:ea typeface="Montserrat Ultra Light" charset="0"/>
                <a:cs typeface="Montserrat Ultra Light" charset="0"/>
              </a:rPr>
              <a:t>Not</a:t>
            </a:r>
            <a:r>
              <a:rPr lang="en-US" sz="2000" dirty="0">
                <a:solidFill>
                  <a:srgbClr val="057FAF"/>
                </a:solidFill>
                <a:latin typeface="Montserrat Ultra Light" charset="0"/>
                <a:ea typeface="Montserrat Ultra Light" charset="0"/>
                <a:cs typeface="Montserrat Ultra Light" charset="0"/>
              </a:rPr>
              <a:t> Addressing Cloud Related </a:t>
            </a:r>
            <a:r>
              <a:rPr lang="en-US" sz="2000" i="1" u="sng" dirty="0">
                <a:solidFill>
                  <a:srgbClr val="057FAF"/>
                </a:solidFill>
                <a:latin typeface="Montserrat Ultra Light" charset="0"/>
                <a:ea typeface="Montserrat Ultra Light" charset="0"/>
                <a:cs typeface="Montserrat Ultra Light" charset="0"/>
              </a:rPr>
              <a:t>Threats</a:t>
            </a:r>
            <a:r>
              <a:rPr lang="en-US" sz="2000" i="1" dirty="0">
                <a:solidFill>
                  <a:srgbClr val="057FAF"/>
                </a:solidFill>
                <a:latin typeface="Montserrat Ultra Light" charset="0"/>
                <a:ea typeface="Montserrat Ultra Light" charset="0"/>
                <a:cs typeface="Montserrat Ultra Light" charset="0"/>
              </a:rPr>
              <a:t>  </a:t>
            </a:r>
            <a:endParaRPr lang="en-US" sz="2000" dirty="0">
              <a:solidFill>
                <a:srgbClr val="057FAF"/>
              </a:solidFill>
              <a:latin typeface="Montserrat Ultra Light" charset="0"/>
              <a:ea typeface="Montserrat Ultra Light" charset="0"/>
              <a:cs typeface="Montserrat Ultra Light" charset="0"/>
            </a:endParaRPr>
          </a:p>
        </p:txBody>
      </p:sp>
      <p:sp>
        <p:nvSpPr>
          <p:cNvPr id="12" name="TextBox 11"/>
          <p:cNvSpPr txBox="1"/>
          <p:nvPr/>
        </p:nvSpPr>
        <p:spPr>
          <a:xfrm>
            <a:off x="-2325" y="4548340"/>
            <a:ext cx="12104677" cy="400110"/>
          </a:xfrm>
          <a:prstGeom prst="rect">
            <a:avLst/>
          </a:prstGeom>
          <a:noFill/>
        </p:spPr>
        <p:txBody>
          <a:bodyPr wrap="square" rtlCol="0">
            <a:spAutoFit/>
          </a:bodyPr>
          <a:lstStyle/>
          <a:p>
            <a:r>
              <a:rPr lang="en-US" sz="2000" b="1" dirty="0">
                <a:solidFill>
                  <a:srgbClr val="057FAF"/>
                </a:solidFill>
                <a:latin typeface="Montserrat" charset="0"/>
                <a:ea typeface="Montserrat" charset="0"/>
                <a:cs typeface="Montserrat" charset="0"/>
              </a:rPr>
              <a:t>Proposed Resolution</a:t>
            </a:r>
            <a:r>
              <a:rPr lang="en-US" sz="2000" dirty="0">
                <a:solidFill>
                  <a:srgbClr val="057FAF"/>
                </a:solidFill>
                <a:latin typeface="Montserrat" charset="0"/>
                <a:ea typeface="Montserrat" charset="0"/>
                <a:cs typeface="Montserrat" charset="0"/>
              </a:rPr>
              <a:t>: Help Substantiate your Threat Model w/ Threat Data &amp; Customer Threat Intelligence</a:t>
            </a:r>
          </a:p>
        </p:txBody>
      </p:sp>
      <p:sp>
        <p:nvSpPr>
          <p:cNvPr id="14" name="TextBox 13"/>
          <p:cNvSpPr txBox="1"/>
          <p:nvPr/>
        </p:nvSpPr>
        <p:spPr>
          <a:xfrm>
            <a:off x="424329" y="4853827"/>
            <a:ext cx="11456895" cy="1900777"/>
          </a:xfrm>
          <a:prstGeom prst="rect">
            <a:avLst/>
          </a:prstGeom>
          <a:noFill/>
        </p:spPr>
        <p:txBody>
          <a:bodyPr wrap="square" rtlCol="0">
            <a:spAutoFit/>
          </a:bodyPr>
          <a:lstStyle/>
          <a:p>
            <a:pPr>
              <a:lnSpc>
                <a:spcPct val="150000"/>
              </a:lnSpc>
            </a:pPr>
            <a:r>
              <a:rPr lang="en-US" sz="1600" dirty="0">
                <a:latin typeface="Montserrat Light" charset="0"/>
                <a:ea typeface="Montserrat Light" charset="0"/>
                <a:cs typeface="Montserrat Light" charset="0"/>
              </a:rPr>
              <a:t>Important to substantiate your threats for your Cloud threat models</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Threat intelligence provides outside, industry threat perspectives</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However threat data provides security events/ incidents that may support threat claims in a threat model</a:t>
            </a:r>
          </a:p>
          <a:p>
            <a:pPr marL="742950" lvl="1"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Threat data can substantiate underlying attack patterns in a threat model</a:t>
            </a:r>
          </a:p>
          <a:p>
            <a:pPr marL="285750" indent="-285750">
              <a:lnSpc>
                <a:spcPct val="150000"/>
              </a:lnSpc>
              <a:buFont typeface="Arial" panose="020B0604020202020204" pitchFamily="34" charset="0"/>
              <a:buChar char="•"/>
            </a:pPr>
            <a:r>
              <a:rPr lang="en-US" sz="1600" dirty="0">
                <a:latin typeface="Montserrat Light" charset="0"/>
                <a:ea typeface="Montserrat Light" charset="0"/>
                <a:cs typeface="Montserrat Light" charset="0"/>
              </a:rPr>
              <a:t>SME/Security Champion conducting threat modeling can leverage threat intel and data</a:t>
            </a:r>
          </a:p>
        </p:txBody>
      </p:sp>
      <p:pic>
        <p:nvPicPr>
          <p:cNvPr id="10" name="Picture 9"/>
          <p:cNvPicPr>
            <a:picLocks noChangeAspect="1"/>
          </p:cNvPicPr>
          <p:nvPr/>
        </p:nvPicPr>
        <p:blipFill>
          <a:blip r:embed="rId4"/>
          <a:stretch>
            <a:fillRect/>
          </a:stretch>
        </p:blipFill>
        <p:spPr>
          <a:xfrm>
            <a:off x="4522382" y="1055909"/>
            <a:ext cx="2895600" cy="345743"/>
          </a:xfrm>
          <a:prstGeom prst="rect">
            <a:avLst/>
          </a:prstGeom>
        </p:spPr>
      </p:pic>
      <p:sp>
        <p:nvSpPr>
          <p:cNvPr id="13" name="TextBox 12"/>
          <p:cNvSpPr txBox="1"/>
          <p:nvPr/>
        </p:nvSpPr>
        <p:spPr>
          <a:xfrm>
            <a:off x="4643784" y="1053142"/>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5" name="TextBox 14">
            <a:extLst>
              <a:ext uri="{FF2B5EF4-FFF2-40B4-BE49-F238E27FC236}">
                <a16:creationId xmlns:a16="http://schemas.microsoft.com/office/drawing/2014/main" id="{0275DF0A-9C93-480A-9EAC-20C73FD4F46F}"/>
              </a:ext>
            </a:extLst>
          </p:cNvPr>
          <p:cNvSpPr txBox="1"/>
          <p:nvPr/>
        </p:nvSpPr>
        <p:spPr>
          <a:xfrm>
            <a:off x="4392706" y="595051"/>
            <a:ext cx="7802469"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Cloud, Threat Confusion, Misuse Impairs Ability to Model Threats</a:t>
            </a:r>
          </a:p>
        </p:txBody>
      </p:sp>
    </p:spTree>
    <p:extLst>
      <p:ext uri="{BB962C8B-B14F-4D97-AF65-F5344CB8AC3E}">
        <p14:creationId xmlns:p14="http://schemas.microsoft.com/office/powerpoint/2010/main" val="16282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 name="Content Placeholder 7" descr="A picture containing outdoor, sky, grass, sunset&#10;&#10;Description generated with very high confidence"/>
          <p:cNvPicPr>
            <a:picLocks noGrp="1" noChangeAspect="1"/>
          </p:cNvPicPr>
          <p:nvPr>
            <p:ph idx="1"/>
          </p:nvPr>
        </p:nvPicPr>
        <p:blipFill rotWithShape="1">
          <a:blip r:embed="rId3">
            <a:extLst>
              <a:ext uri="{28A0092B-C50C-407E-A947-70E740481C1C}">
                <a14:useLocalDpi xmlns:a14="http://schemas.microsoft.com/office/drawing/2010/main" val="0"/>
              </a:ext>
            </a:extLst>
          </a:blip>
          <a:srcRect l="16455" r="38586" b="-1"/>
          <a:stretch/>
        </p:blipFill>
        <p:spPr>
          <a:xfrm>
            <a:off x="5867400" y="10"/>
            <a:ext cx="6324601" cy="6857990"/>
          </a:xfrm>
          <a:prstGeom prst="rect">
            <a:avLst/>
          </a:prstGeom>
        </p:spPr>
      </p:pic>
      <p:pic>
        <p:nvPicPr>
          <p:cNvPr id="24" name="Picture 23">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ext Placeholder 4"/>
          <p:cNvSpPr>
            <a:spLocks noGrp="1"/>
          </p:cNvSpPr>
          <p:nvPr>
            <p:ph type="body" sz="quarter" idx="15"/>
          </p:nvPr>
        </p:nvSpPr>
        <p:spPr>
          <a:xfrm>
            <a:off x="-2324" y="1486185"/>
            <a:ext cx="6265665" cy="5298398"/>
          </a:xfrm>
        </p:spPr>
        <p:txBody>
          <a:bodyPr vert="horz" lIns="91440" tIns="45720" rIns="91440" bIns="45720" rtlCol="0" anchor="b">
            <a:normAutofit fontScale="77500" lnSpcReduction="20000"/>
          </a:bodyPr>
          <a:lstStyle/>
          <a:p>
            <a:pPr>
              <a:lnSpc>
                <a:spcPct val="90000"/>
              </a:lnSpc>
            </a:pPr>
            <a:r>
              <a:rPr lang="en-US" sz="2600" b="1" i="1" dirty="0">
                <a:solidFill>
                  <a:srgbClr val="000000"/>
                </a:solidFill>
              </a:rPr>
              <a:t>Threat modeling</a:t>
            </a:r>
            <a:r>
              <a:rPr lang="en-US" sz="2600" dirty="0">
                <a:solidFill>
                  <a:srgbClr val="000000"/>
                </a:solidFill>
              </a:rPr>
              <a:t> should represent “Model of Threats”</a:t>
            </a:r>
          </a:p>
          <a:p>
            <a:pPr lvl="1"/>
            <a:r>
              <a:rPr lang="en-US" sz="2100" i="1" dirty="0">
                <a:solidFill>
                  <a:srgbClr val="000000"/>
                </a:solidFill>
              </a:rPr>
              <a:t>Threat model can serve as blueprint for DevSecOps efforts across the </a:t>
            </a:r>
            <a:r>
              <a:rPr lang="en-US" sz="2100" b="1" i="1" u="sng" dirty="0">
                <a:solidFill>
                  <a:srgbClr val="000000"/>
                </a:solidFill>
              </a:rPr>
              <a:t>FULL</a:t>
            </a:r>
            <a:r>
              <a:rPr lang="en-US" sz="2100" i="1" dirty="0">
                <a:solidFill>
                  <a:srgbClr val="000000"/>
                </a:solidFill>
              </a:rPr>
              <a:t> Cloud stack.</a:t>
            </a:r>
          </a:p>
          <a:p>
            <a:pPr marL="457200" lvl="1" indent="0">
              <a:buNone/>
            </a:pPr>
            <a:endParaRPr lang="en-US" sz="1500" i="1" dirty="0">
              <a:solidFill>
                <a:srgbClr val="000000"/>
              </a:solidFill>
            </a:endParaRPr>
          </a:p>
          <a:p>
            <a:pPr>
              <a:lnSpc>
                <a:spcPct val="90000"/>
              </a:lnSpc>
            </a:pPr>
            <a:r>
              <a:rPr lang="en-US" sz="2300" dirty="0">
                <a:solidFill>
                  <a:srgbClr val="000000"/>
                </a:solidFill>
              </a:rPr>
              <a:t>Remember Cloud can be SaaS, PaaS, IaaS, CaaS; Cloud is not just serverless apps, containers, or VMs.</a:t>
            </a:r>
          </a:p>
          <a:p>
            <a:pPr marL="0" indent="0">
              <a:lnSpc>
                <a:spcPct val="90000"/>
              </a:lnSpc>
              <a:buNone/>
            </a:pPr>
            <a:endParaRPr lang="en-US" sz="1500" dirty="0">
              <a:solidFill>
                <a:srgbClr val="000000"/>
              </a:solidFill>
            </a:endParaRPr>
          </a:p>
          <a:p>
            <a:pPr>
              <a:lnSpc>
                <a:spcPct val="90000"/>
              </a:lnSpc>
            </a:pPr>
            <a:r>
              <a:rPr lang="en-US" sz="2300" dirty="0">
                <a:solidFill>
                  <a:srgbClr val="000000"/>
                </a:solidFill>
              </a:rPr>
              <a:t>Today, threats are often inferred from </a:t>
            </a:r>
            <a:r>
              <a:rPr lang="en-US" sz="2300" b="1" i="1" dirty="0">
                <a:solidFill>
                  <a:srgbClr val="000000"/>
                </a:solidFill>
              </a:rPr>
              <a:t>Attack Surfaces</a:t>
            </a:r>
            <a:r>
              <a:rPr lang="en-US" sz="2300" b="1" dirty="0">
                <a:solidFill>
                  <a:srgbClr val="000000"/>
                </a:solidFill>
              </a:rPr>
              <a:t> </a:t>
            </a:r>
            <a:r>
              <a:rPr lang="en-US" sz="2300" dirty="0">
                <a:solidFill>
                  <a:srgbClr val="000000"/>
                </a:solidFill>
              </a:rPr>
              <a:t>or</a:t>
            </a:r>
            <a:r>
              <a:rPr lang="en-US" sz="2300" b="1" dirty="0">
                <a:solidFill>
                  <a:srgbClr val="000000"/>
                </a:solidFill>
              </a:rPr>
              <a:t> </a:t>
            </a:r>
            <a:r>
              <a:rPr lang="en-US" sz="2300" b="1" i="1" dirty="0">
                <a:solidFill>
                  <a:srgbClr val="000000"/>
                </a:solidFill>
              </a:rPr>
              <a:t>Vulnerabilities</a:t>
            </a:r>
            <a:r>
              <a:rPr lang="en-US" sz="2300" dirty="0">
                <a:solidFill>
                  <a:srgbClr val="000000"/>
                </a:solidFill>
              </a:rPr>
              <a:t>.</a:t>
            </a:r>
          </a:p>
          <a:p>
            <a:pPr marL="0" indent="0">
              <a:lnSpc>
                <a:spcPct val="90000"/>
              </a:lnSpc>
              <a:buNone/>
            </a:pPr>
            <a:endParaRPr lang="en-US" sz="1500" dirty="0">
              <a:solidFill>
                <a:srgbClr val="000000"/>
              </a:solidFill>
            </a:endParaRPr>
          </a:p>
          <a:p>
            <a:pPr>
              <a:lnSpc>
                <a:spcPct val="90000"/>
              </a:lnSpc>
            </a:pPr>
            <a:r>
              <a:rPr lang="en-US" sz="2300" b="1" i="1" dirty="0">
                <a:solidFill>
                  <a:srgbClr val="000000"/>
                </a:solidFill>
              </a:rPr>
              <a:t>Threats</a:t>
            </a:r>
            <a:r>
              <a:rPr lang="en-US" sz="2300" dirty="0">
                <a:solidFill>
                  <a:srgbClr val="000000"/>
                </a:solidFill>
              </a:rPr>
              <a:t> should point to viable </a:t>
            </a:r>
            <a:r>
              <a:rPr lang="en-US" sz="2300" b="1" i="1" dirty="0">
                <a:solidFill>
                  <a:srgbClr val="000000"/>
                </a:solidFill>
              </a:rPr>
              <a:t>attack patterns </a:t>
            </a:r>
            <a:r>
              <a:rPr lang="en-US" sz="2300" i="1" dirty="0">
                <a:solidFill>
                  <a:srgbClr val="000000"/>
                </a:solidFill>
              </a:rPr>
              <a:t>that can automated via automated testing.</a:t>
            </a:r>
          </a:p>
          <a:p>
            <a:pPr lvl="1"/>
            <a:r>
              <a:rPr lang="en-US" sz="1900" i="1" dirty="0">
                <a:solidFill>
                  <a:srgbClr val="000000"/>
                </a:solidFill>
              </a:rPr>
              <a:t>Example: Crypto mining threat (aka cryptojacking) via priv escalation attack to instantiate new EC2 instance</a:t>
            </a:r>
          </a:p>
          <a:p>
            <a:pPr marL="457200" lvl="1" indent="0">
              <a:buNone/>
            </a:pPr>
            <a:endParaRPr lang="en-US" sz="1500" i="1" dirty="0">
              <a:solidFill>
                <a:srgbClr val="000000"/>
              </a:solidFill>
            </a:endParaRPr>
          </a:p>
          <a:p>
            <a:pPr>
              <a:lnSpc>
                <a:spcPct val="90000"/>
              </a:lnSpc>
            </a:pPr>
            <a:r>
              <a:rPr lang="en-US" sz="2300" dirty="0">
                <a:solidFill>
                  <a:srgbClr val="000000"/>
                </a:solidFill>
              </a:rPr>
              <a:t>“Threat Hunting” has completely perversed the use of </a:t>
            </a:r>
            <a:r>
              <a:rPr lang="en-US" sz="2300" b="1" i="1" dirty="0">
                <a:solidFill>
                  <a:srgbClr val="000000"/>
                </a:solidFill>
              </a:rPr>
              <a:t>threat intelligence. </a:t>
            </a:r>
          </a:p>
          <a:p>
            <a:pPr lvl="1"/>
            <a:r>
              <a:rPr lang="en-US" sz="2000" i="1" dirty="0">
                <a:solidFill>
                  <a:srgbClr val="000000"/>
                </a:solidFill>
              </a:rPr>
              <a:t>Reboot &amp; refactor needed to iteratively feed threat models. </a:t>
            </a:r>
          </a:p>
          <a:p>
            <a:pPr marL="457200" lvl="1" indent="0">
              <a:buNone/>
            </a:pPr>
            <a:endParaRPr lang="en-US" sz="1500" i="1" dirty="0">
              <a:solidFill>
                <a:srgbClr val="000000"/>
              </a:solidFill>
            </a:endParaRPr>
          </a:p>
          <a:p>
            <a:pPr>
              <a:lnSpc>
                <a:spcPct val="90000"/>
              </a:lnSpc>
            </a:pPr>
            <a:r>
              <a:rPr lang="en-US" sz="2300" b="1" i="1" dirty="0">
                <a:solidFill>
                  <a:srgbClr val="000000"/>
                </a:solidFill>
              </a:rPr>
              <a:t>Threat</a:t>
            </a:r>
            <a:r>
              <a:rPr lang="en-US" sz="2300" i="1" dirty="0">
                <a:solidFill>
                  <a:srgbClr val="000000"/>
                </a:solidFill>
              </a:rPr>
              <a:t> </a:t>
            </a:r>
            <a:r>
              <a:rPr lang="en-US" sz="2300" b="1" i="1" dirty="0">
                <a:solidFill>
                  <a:srgbClr val="000000"/>
                </a:solidFill>
              </a:rPr>
              <a:t>data</a:t>
            </a:r>
            <a:r>
              <a:rPr lang="en-US" sz="2300" i="1" dirty="0">
                <a:solidFill>
                  <a:srgbClr val="000000"/>
                </a:solidFill>
              </a:rPr>
              <a:t> </a:t>
            </a:r>
            <a:r>
              <a:rPr lang="en-US" sz="2300" dirty="0">
                <a:solidFill>
                  <a:srgbClr val="000000"/>
                </a:solidFill>
              </a:rPr>
              <a:t>may represent lessons learned from prior battles/ attacks logged in Cloud management logs, VMs, serverless apps</a:t>
            </a:r>
          </a:p>
        </p:txBody>
      </p:sp>
      <p:pic>
        <p:nvPicPr>
          <p:cNvPr id="7" name="Picture 6">
            <a:extLst>
              <a:ext uri="{FF2B5EF4-FFF2-40B4-BE49-F238E27FC236}">
                <a16:creationId xmlns:a16="http://schemas.microsoft.com/office/drawing/2014/main" id="{4F1B5650-F854-45A8-BB55-443A0FD08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9" name="TextBox 8">
            <a:extLst>
              <a:ext uri="{FF2B5EF4-FFF2-40B4-BE49-F238E27FC236}">
                <a16:creationId xmlns:a16="http://schemas.microsoft.com/office/drawing/2014/main" id="{ADC08CA8-70B4-4015-98C6-C44AFF135B82}"/>
              </a:ext>
            </a:extLst>
          </p:cNvPr>
          <p:cNvSpPr txBox="1"/>
          <p:nvPr/>
        </p:nvSpPr>
        <p:spPr>
          <a:xfrm>
            <a:off x="3795060" y="56442"/>
            <a:ext cx="7361869" cy="646331"/>
          </a:xfrm>
          <a:prstGeom prst="rect">
            <a:avLst/>
          </a:prstGeom>
          <a:noFill/>
        </p:spPr>
        <p:txBody>
          <a:bodyPr wrap="square" rtlCol="0">
            <a:spAutoFit/>
          </a:bodyPr>
          <a:lstStyle/>
          <a:p>
            <a:r>
              <a:rPr lang="en-US" sz="3600" dirty="0">
                <a:solidFill>
                  <a:schemeClr val="bg1"/>
                </a:solidFill>
                <a:latin typeface="Montserrat Ultra Light" charset="0"/>
                <a:ea typeface="Montserrat Ultra Light" charset="0"/>
                <a:cs typeface="Montserrat Ultra Light" charset="0"/>
              </a:rPr>
              <a:t>Clarifying Threat Terms Use &amp; Abuses</a:t>
            </a:r>
          </a:p>
        </p:txBody>
      </p:sp>
      <p:pic>
        <p:nvPicPr>
          <p:cNvPr id="10" name="Picture 9">
            <a:extLst>
              <a:ext uri="{FF2B5EF4-FFF2-40B4-BE49-F238E27FC236}">
                <a16:creationId xmlns:a16="http://schemas.microsoft.com/office/drawing/2014/main" id="{7E4BD134-7DC8-4399-8360-18938816DE03}"/>
              </a:ext>
            </a:extLst>
          </p:cNvPr>
          <p:cNvPicPr>
            <a:picLocks noChangeAspect="1"/>
          </p:cNvPicPr>
          <p:nvPr/>
        </p:nvPicPr>
        <p:blipFill>
          <a:blip r:embed="rId6"/>
          <a:stretch>
            <a:fillRect/>
          </a:stretch>
        </p:blipFill>
        <p:spPr>
          <a:xfrm>
            <a:off x="3881523" y="970952"/>
            <a:ext cx="2626852" cy="345743"/>
          </a:xfrm>
          <a:prstGeom prst="rect">
            <a:avLst/>
          </a:prstGeom>
        </p:spPr>
      </p:pic>
      <p:sp>
        <p:nvSpPr>
          <p:cNvPr id="11" name="TextBox 10">
            <a:extLst>
              <a:ext uri="{FF2B5EF4-FFF2-40B4-BE49-F238E27FC236}">
                <a16:creationId xmlns:a16="http://schemas.microsoft.com/office/drawing/2014/main" id="{3931EAB1-DD83-49F2-8F16-F1A42514F804}"/>
              </a:ext>
            </a:extLst>
          </p:cNvPr>
          <p:cNvSpPr txBox="1"/>
          <p:nvPr/>
        </p:nvSpPr>
        <p:spPr>
          <a:xfrm>
            <a:off x="4001960" y="970951"/>
            <a:ext cx="2385978"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2" name="TextBox 11">
            <a:extLst>
              <a:ext uri="{FF2B5EF4-FFF2-40B4-BE49-F238E27FC236}">
                <a16:creationId xmlns:a16="http://schemas.microsoft.com/office/drawing/2014/main" id="{5BE7A199-B179-4538-AF58-03776C339600}"/>
              </a:ext>
            </a:extLst>
          </p:cNvPr>
          <p:cNvSpPr txBox="1"/>
          <p:nvPr/>
        </p:nvSpPr>
        <p:spPr>
          <a:xfrm>
            <a:off x="3795060" y="577123"/>
            <a:ext cx="8400116"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Threats Against Cloud Castles – Key Threat Modeling Points to Consider</a:t>
            </a:r>
          </a:p>
        </p:txBody>
      </p:sp>
    </p:spTree>
    <p:extLst>
      <p:ext uri="{BB962C8B-B14F-4D97-AF65-F5344CB8AC3E}">
        <p14:creationId xmlns:p14="http://schemas.microsoft.com/office/powerpoint/2010/main" val="40478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3033" r="2" b="7759"/>
          <a:stretch/>
        </p:blipFill>
        <p:spPr>
          <a:xfrm>
            <a:off x="4639056" y="10"/>
            <a:ext cx="7552944" cy="6857990"/>
          </a:xfrm>
          <a:prstGeom prst="rect">
            <a:avLst/>
          </a:prstGeom>
          <a:effectLst/>
        </p:spPr>
      </p:pic>
      <p:sp>
        <p:nvSpPr>
          <p:cNvPr id="11" name="Title 1"/>
          <p:cNvSpPr>
            <a:spLocks noGrp="1"/>
          </p:cNvSpPr>
          <p:nvPr>
            <p:ph type="title"/>
          </p:nvPr>
        </p:nvSpPr>
        <p:spPr>
          <a:xfrm>
            <a:off x="648929" y="264702"/>
            <a:ext cx="3651467" cy="1676603"/>
          </a:xfrm>
        </p:spPr>
        <p:txBody>
          <a:bodyPr>
            <a:normAutofit/>
          </a:bodyPr>
          <a:lstStyle/>
          <a:p>
            <a:pPr>
              <a:lnSpc>
                <a:spcPct val="80000"/>
              </a:lnSpc>
            </a:pPr>
            <a:r>
              <a:rPr lang="en-US" sz="3700" dirty="0"/>
              <a:t>PASTA Methodology applied to Cloud </a:t>
            </a:r>
          </a:p>
        </p:txBody>
      </p:sp>
      <p:sp>
        <p:nvSpPr>
          <p:cNvPr id="12" name="Slide Number Placeholder 2"/>
          <p:cNvSpPr>
            <a:spLocks noGrp="1"/>
          </p:cNvSpPr>
          <p:nvPr>
            <p:ph type="sldNum" sz="quarter" idx="12"/>
          </p:nvPr>
        </p:nvSpPr>
        <p:spPr>
          <a:xfrm>
            <a:off x="10853928" y="6356350"/>
            <a:ext cx="685800" cy="365125"/>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7D82C3-F400-4F04-BEE9-CCF181CB8F0E}"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Content Placeholder 21"/>
          <p:cNvSpPr>
            <a:spLocks noGrp="1"/>
          </p:cNvSpPr>
          <p:nvPr>
            <p:ph idx="1"/>
          </p:nvPr>
        </p:nvSpPr>
        <p:spPr>
          <a:xfrm>
            <a:off x="648931" y="2103718"/>
            <a:ext cx="3651466" cy="4617757"/>
          </a:xfrm>
        </p:spPr>
        <p:txBody>
          <a:bodyPr>
            <a:normAutofit fontScale="92500" lnSpcReduction="20000"/>
          </a:bodyPr>
          <a:lstStyle/>
          <a:p>
            <a:r>
              <a:rPr lang="en-US" sz="1400" dirty="0"/>
              <a:t>PASTA applies to the full stack, not just the App tier</a:t>
            </a:r>
          </a:p>
          <a:p>
            <a:r>
              <a:rPr lang="en-US" sz="1400" dirty="0"/>
              <a:t>Stage I sets tone of importance around Cloud </a:t>
            </a:r>
            <a:r>
              <a:rPr lang="en-US" sz="1400" b="1" dirty="0"/>
              <a:t>use cases</a:t>
            </a:r>
            <a:r>
              <a:rPr lang="en-US" sz="1400" dirty="0"/>
              <a:t>, particularly in Energy sector where use cases can be baselined in Cloud Apps/ Management APIs</a:t>
            </a:r>
          </a:p>
          <a:p>
            <a:r>
              <a:rPr lang="en-US" sz="1400" dirty="0"/>
              <a:t>Stage II defines </a:t>
            </a:r>
            <a:r>
              <a:rPr lang="en-US" sz="1400" b="1" dirty="0"/>
              <a:t>technical scope </a:t>
            </a:r>
            <a:r>
              <a:rPr lang="en-US" sz="1400" dirty="0"/>
              <a:t>of app components; essentially can provide </a:t>
            </a:r>
            <a:r>
              <a:rPr lang="en-US" sz="1400" b="1" dirty="0"/>
              <a:t>attack surface</a:t>
            </a:r>
            <a:r>
              <a:rPr lang="en-US" sz="1400" dirty="0"/>
              <a:t> across full stack in CSP.</a:t>
            </a:r>
          </a:p>
          <a:p>
            <a:r>
              <a:rPr lang="en-US" sz="1400" dirty="0"/>
              <a:t>Stage III </a:t>
            </a:r>
            <a:r>
              <a:rPr lang="en-US" sz="1400" b="1" dirty="0"/>
              <a:t>maps </a:t>
            </a:r>
            <a:r>
              <a:rPr lang="en-US" sz="1400" dirty="0"/>
              <a:t>use cases to </a:t>
            </a:r>
            <a:r>
              <a:rPr lang="en-US" sz="1400" b="1" dirty="0"/>
              <a:t>actors</a:t>
            </a:r>
            <a:r>
              <a:rPr lang="en-US" sz="1400" dirty="0"/>
              <a:t>/ </a:t>
            </a:r>
            <a:r>
              <a:rPr lang="en-US" sz="1400" b="1" dirty="0"/>
              <a:t>worker processes </a:t>
            </a:r>
            <a:r>
              <a:rPr lang="en-US" sz="1400" dirty="0"/>
              <a:t>and </a:t>
            </a:r>
            <a:r>
              <a:rPr lang="en-US" sz="1400" b="1" dirty="0"/>
              <a:t>data sources </a:t>
            </a:r>
            <a:r>
              <a:rPr lang="en-US" sz="1400" dirty="0"/>
              <a:t>in Cloud.  Helps in </a:t>
            </a:r>
            <a:r>
              <a:rPr lang="en-US" sz="1400" b="1" dirty="0"/>
              <a:t>IAM</a:t>
            </a:r>
            <a:r>
              <a:rPr lang="en-US" sz="1400" dirty="0"/>
              <a:t> Cloud </a:t>
            </a:r>
            <a:r>
              <a:rPr lang="en-US" sz="1400" b="1" dirty="0"/>
              <a:t>policy configuration </a:t>
            </a:r>
            <a:r>
              <a:rPr lang="en-US" sz="1400" dirty="0"/>
              <a:t>via Cloud Mgt APIs. </a:t>
            </a:r>
          </a:p>
          <a:p>
            <a:r>
              <a:rPr lang="en-US" sz="1400" dirty="0">
                <a:highlight>
                  <a:srgbClr val="FFFF00"/>
                </a:highlight>
              </a:rPr>
              <a:t>Stage IV correlates relevant </a:t>
            </a:r>
            <a:r>
              <a:rPr lang="en-US" sz="1400" b="1" dirty="0">
                <a:highlight>
                  <a:srgbClr val="FFFF00"/>
                </a:highlight>
              </a:rPr>
              <a:t>threat patterns</a:t>
            </a:r>
            <a:r>
              <a:rPr lang="en-US" sz="1400" i="1" dirty="0">
                <a:highlight>
                  <a:srgbClr val="FFFF00"/>
                </a:highlight>
              </a:rPr>
              <a:t>. Threat intelligence and threat data fed.  (Key focus of talk). </a:t>
            </a:r>
          </a:p>
          <a:p>
            <a:r>
              <a:rPr lang="en-US" sz="1400" dirty="0"/>
              <a:t>Stage V &amp; VI – “</a:t>
            </a:r>
            <a:r>
              <a:rPr lang="en-US" sz="1400" b="1" dirty="0"/>
              <a:t>proof</a:t>
            </a:r>
            <a:r>
              <a:rPr lang="en-US" sz="1400" dirty="0"/>
              <a:t>” stages; prove viability; allow for integrated security testing in threat-led DevSecOps efforts</a:t>
            </a:r>
          </a:p>
          <a:p>
            <a:r>
              <a:rPr lang="en-US" sz="1400" dirty="0"/>
              <a:t>Stage VII – Rationale for </a:t>
            </a:r>
            <a:r>
              <a:rPr lang="en-US" sz="1400" b="1" dirty="0"/>
              <a:t>countermeasure development </a:t>
            </a:r>
            <a:r>
              <a:rPr lang="en-US" sz="1400" dirty="0"/>
              <a:t>based upon </a:t>
            </a:r>
            <a:r>
              <a:rPr lang="en-US" sz="1400" b="1" dirty="0"/>
              <a:t>residual risk </a:t>
            </a:r>
            <a:r>
              <a:rPr lang="en-US" sz="1400" dirty="0"/>
              <a:t>can be incorporated into Design &amp; Build phases of DevSecOps lifecycle.</a:t>
            </a:r>
          </a:p>
          <a:p>
            <a:r>
              <a:rPr lang="en-US" sz="1400" dirty="0"/>
              <a:t>Model is fed by Operate &amp; Monitor phases in DevSecOps</a:t>
            </a:r>
          </a:p>
        </p:txBody>
      </p:sp>
    </p:spTree>
    <p:extLst>
      <p:ext uri="{BB962C8B-B14F-4D97-AF65-F5344CB8AC3E}">
        <p14:creationId xmlns:p14="http://schemas.microsoft.com/office/powerpoint/2010/main" val="1408810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6" name="TextBox 5"/>
          <p:cNvSpPr txBox="1"/>
          <p:nvPr/>
        </p:nvSpPr>
        <p:spPr>
          <a:xfrm>
            <a:off x="4631765" y="222481"/>
            <a:ext cx="6918792" cy="461665"/>
          </a:xfrm>
          <a:prstGeom prst="rect">
            <a:avLst/>
          </a:prstGeom>
          <a:noFill/>
        </p:spPr>
        <p:txBody>
          <a:bodyPr wrap="square" rtlCol="0">
            <a:spAutoFit/>
          </a:bodyPr>
          <a:lstStyle/>
          <a:p>
            <a:r>
              <a:rPr lang="en-US" sz="2400" dirty="0">
                <a:solidFill>
                  <a:schemeClr val="bg1"/>
                </a:solidFill>
                <a:latin typeface="Montserrat Ultra Light" charset="0"/>
                <a:ea typeface="Montserrat Ultra Light" charset="0"/>
                <a:cs typeface="Montserrat Ultra Light" charset="0"/>
              </a:rPr>
              <a:t>Tiered Approach to PASTA DevSecOps Adoption</a:t>
            </a:r>
          </a:p>
        </p:txBody>
      </p:sp>
      <p:pic>
        <p:nvPicPr>
          <p:cNvPr id="10" name="Picture 9"/>
          <p:cNvPicPr>
            <a:picLocks noChangeAspect="1"/>
          </p:cNvPicPr>
          <p:nvPr/>
        </p:nvPicPr>
        <p:blipFill>
          <a:blip r:embed="rId4"/>
          <a:stretch>
            <a:fillRect/>
          </a:stretch>
        </p:blipFill>
        <p:spPr>
          <a:xfrm>
            <a:off x="4737546" y="1055909"/>
            <a:ext cx="2895600" cy="345743"/>
          </a:xfrm>
          <a:prstGeom prst="rect">
            <a:avLst/>
          </a:prstGeom>
        </p:spPr>
      </p:pic>
      <p:sp>
        <p:nvSpPr>
          <p:cNvPr id="13" name="TextBox 12"/>
          <p:cNvSpPr txBox="1"/>
          <p:nvPr/>
        </p:nvSpPr>
        <p:spPr>
          <a:xfrm>
            <a:off x="4858948" y="1053142"/>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5" name="TextBox 14">
            <a:extLst>
              <a:ext uri="{FF2B5EF4-FFF2-40B4-BE49-F238E27FC236}">
                <a16:creationId xmlns:a16="http://schemas.microsoft.com/office/drawing/2014/main" id="{0275DF0A-9C93-480A-9EAC-20C73FD4F46F}"/>
              </a:ext>
            </a:extLst>
          </p:cNvPr>
          <p:cNvSpPr txBox="1"/>
          <p:nvPr/>
        </p:nvSpPr>
        <p:spPr>
          <a:xfrm>
            <a:off x="4631766" y="595051"/>
            <a:ext cx="7563410"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Scoping Cloud API PUTS &amp; GETS Supports Evidence Driven Model</a:t>
            </a:r>
          </a:p>
        </p:txBody>
      </p:sp>
      <p:graphicFrame>
        <p:nvGraphicFramePr>
          <p:cNvPr id="16" name="Content Placeholder 6">
            <a:extLst>
              <a:ext uri="{FF2B5EF4-FFF2-40B4-BE49-F238E27FC236}">
                <a16:creationId xmlns:a16="http://schemas.microsoft.com/office/drawing/2014/main" id="{E2F67591-A94B-45A9-A71F-A2DB745DF78D}"/>
              </a:ext>
            </a:extLst>
          </p:cNvPr>
          <p:cNvGraphicFramePr>
            <a:graphicFrameLocks/>
          </p:cNvGraphicFramePr>
          <p:nvPr>
            <p:extLst>
              <p:ext uri="{D42A27DB-BD31-4B8C-83A1-F6EECF244321}">
                <p14:modId xmlns:p14="http://schemas.microsoft.com/office/powerpoint/2010/main" val="3095832231"/>
              </p:ext>
            </p:extLst>
          </p:nvPr>
        </p:nvGraphicFramePr>
        <p:xfrm>
          <a:off x="566057" y="1902586"/>
          <a:ext cx="11066106" cy="47897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1626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 y="0"/>
            <a:ext cx="12194323" cy="1486184"/>
          </a:xfrm>
          <a:prstGeom prst="rect">
            <a:avLst/>
          </a:prstGeom>
        </p:spPr>
      </p:pic>
      <p:sp>
        <p:nvSpPr>
          <p:cNvPr id="6" name="TextBox 5"/>
          <p:cNvSpPr txBox="1"/>
          <p:nvPr/>
        </p:nvSpPr>
        <p:spPr>
          <a:xfrm>
            <a:off x="4631765" y="222481"/>
            <a:ext cx="6918792" cy="461665"/>
          </a:xfrm>
          <a:prstGeom prst="rect">
            <a:avLst/>
          </a:prstGeom>
          <a:noFill/>
        </p:spPr>
        <p:txBody>
          <a:bodyPr wrap="square" rtlCol="0">
            <a:spAutoFit/>
          </a:bodyPr>
          <a:lstStyle/>
          <a:p>
            <a:r>
              <a:rPr lang="en-US" sz="2400" dirty="0">
                <a:solidFill>
                  <a:schemeClr val="bg1"/>
                </a:solidFill>
                <a:latin typeface="Montserrat Ultra Light" charset="0"/>
                <a:ea typeface="Montserrat Ultra Light" charset="0"/>
                <a:cs typeface="Montserrat Ultra Light" charset="0"/>
              </a:rPr>
              <a:t>Collaboration in DevSecOps</a:t>
            </a:r>
          </a:p>
        </p:txBody>
      </p:sp>
      <p:pic>
        <p:nvPicPr>
          <p:cNvPr id="10" name="Picture 9"/>
          <p:cNvPicPr>
            <a:picLocks noChangeAspect="1"/>
          </p:cNvPicPr>
          <p:nvPr/>
        </p:nvPicPr>
        <p:blipFill>
          <a:blip r:embed="rId4"/>
          <a:stretch>
            <a:fillRect/>
          </a:stretch>
        </p:blipFill>
        <p:spPr>
          <a:xfrm>
            <a:off x="4737546" y="1055909"/>
            <a:ext cx="2895600" cy="345743"/>
          </a:xfrm>
          <a:prstGeom prst="rect">
            <a:avLst/>
          </a:prstGeom>
        </p:spPr>
      </p:pic>
      <p:sp>
        <p:nvSpPr>
          <p:cNvPr id="13" name="TextBox 12"/>
          <p:cNvSpPr txBox="1"/>
          <p:nvPr/>
        </p:nvSpPr>
        <p:spPr>
          <a:xfrm>
            <a:off x="4858948" y="1053142"/>
            <a:ext cx="2630082" cy="307777"/>
          </a:xfrm>
          <a:prstGeom prst="rect">
            <a:avLst/>
          </a:prstGeom>
          <a:noFill/>
        </p:spPr>
        <p:txBody>
          <a:bodyPr wrap="square" rtlCol="0">
            <a:spAutoFit/>
          </a:bodyPr>
          <a:lstStyle/>
          <a:p>
            <a:r>
              <a:rPr lang="en-US" sz="1400" dirty="0">
                <a:solidFill>
                  <a:schemeClr val="bg1"/>
                </a:solidFill>
                <a:latin typeface="Montserrat Light" charset="0"/>
                <a:ea typeface="Montserrat Light" charset="0"/>
                <a:cs typeface="Montserrat Light" charset="0"/>
              </a:rPr>
              <a:t>Tony UcedaVelez // @t0nyuv</a:t>
            </a:r>
          </a:p>
        </p:txBody>
      </p:sp>
      <p:sp>
        <p:nvSpPr>
          <p:cNvPr id="15" name="TextBox 14">
            <a:extLst>
              <a:ext uri="{FF2B5EF4-FFF2-40B4-BE49-F238E27FC236}">
                <a16:creationId xmlns:a16="http://schemas.microsoft.com/office/drawing/2014/main" id="{0275DF0A-9C93-480A-9EAC-20C73FD4F46F}"/>
              </a:ext>
            </a:extLst>
          </p:cNvPr>
          <p:cNvSpPr txBox="1"/>
          <p:nvPr/>
        </p:nvSpPr>
        <p:spPr>
          <a:xfrm>
            <a:off x="4631766" y="595051"/>
            <a:ext cx="7563410" cy="430887"/>
          </a:xfrm>
          <a:prstGeom prst="rect">
            <a:avLst/>
          </a:prstGeom>
          <a:noFill/>
        </p:spPr>
        <p:txBody>
          <a:bodyPr wrap="square" rtlCol="0">
            <a:spAutoFit/>
          </a:bodyPr>
          <a:lstStyle/>
          <a:p>
            <a:r>
              <a:rPr lang="en-US" sz="2200" dirty="0">
                <a:solidFill>
                  <a:srgbClr val="58C3C4"/>
                </a:solidFill>
                <a:latin typeface="Montserrat" charset="0"/>
                <a:ea typeface="Montserrat" charset="0"/>
                <a:cs typeface="Montserrat" charset="0"/>
              </a:rPr>
              <a:t>Carnegie Mellon TMM November 2016 Study </a:t>
            </a:r>
          </a:p>
        </p:txBody>
      </p:sp>
      <p:pic>
        <p:nvPicPr>
          <p:cNvPr id="2" name="Picture 1">
            <a:extLst>
              <a:ext uri="{FF2B5EF4-FFF2-40B4-BE49-F238E27FC236}">
                <a16:creationId xmlns:a16="http://schemas.microsoft.com/office/drawing/2014/main" id="{5AAB656A-7799-46CE-A9B6-B62B7475A0D5}"/>
              </a:ext>
            </a:extLst>
          </p:cNvPr>
          <p:cNvPicPr>
            <a:picLocks noChangeAspect="1"/>
          </p:cNvPicPr>
          <p:nvPr/>
        </p:nvPicPr>
        <p:blipFill>
          <a:blip r:embed="rId5"/>
          <a:stretch>
            <a:fillRect/>
          </a:stretch>
        </p:blipFill>
        <p:spPr>
          <a:xfrm>
            <a:off x="167340" y="1620989"/>
            <a:ext cx="7841280" cy="3364873"/>
          </a:xfrm>
          <a:prstGeom prst="rect">
            <a:avLst/>
          </a:prstGeom>
        </p:spPr>
      </p:pic>
      <p:sp>
        <p:nvSpPr>
          <p:cNvPr id="3" name="TextBox 2">
            <a:extLst>
              <a:ext uri="{FF2B5EF4-FFF2-40B4-BE49-F238E27FC236}">
                <a16:creationId xmlns:a16="http://schemas.microsoft.com/office/drawing/2014/main" id="{20CBAA11-9A37-49EF-82FF-56FB62F98B1D}"/>
              </a:ext>
            </a:extLst>
          </p:cNvPr>
          <p:cNvSpPr txBox="1"/>
          <p:nvPr/>
        </p:nvSpPr>
        <p:spPr>
          <a:xfrm>
            <a:off x="95623" y="4876801"/>
            <a:ext cx="7841280" cy="1754326"/>
          </a:xfrm>
          <a:prstGeom prst="rect">
            <a:avLst/>
          </a:prstGeom>
          <a:noFill/>
        </p:spPr>
        <p:txBody>
          <a:bodyPr wrap="square" rtlCol="0">
            <a:spAutoFit/>
          </a:bodyPr>
          <a:lstStyle/>
          <a:p>
            <a:r>
              <a:rPr lang="en-US" i="1" dirty="0"/>
              <a:t>“Developed at DePaul University, the Persona non Grata approach makes threat modeling more tractable by asking users to focus on attackers, their motivations, and abilities. Once this step is completed, users are asked to brainstorm about targets and likely attack mechanisms that the attackers would deploy.”</a:t>
            </a:r>
          </a:p>
          <a:p>
            <a:endParaRPr lang="en-US" i="1" dirty="0"/>
          </a:p>
          <a:p>
            <a:r>
              <a:rPr lang="en-US" b="1" i="1" dirty="0"/>
              <a:t>Source: </a:t>
            </a:r>
            <a:r>
              <a:rPr lang="en-US" sz="1200" i="1" dirty="0"/>
              <a:t>https://insights.sei.cmu.edu/sei_blog/2016/11/cyber-threat-modeling-an-evaluation-of-three-methods.html</a:t>
            </a:r>
            <a:endParaRPr lang="en-US" sz="2400" i="1" dirty="0"/>
          </a:p>
        </p:txBody>
      </p:sp>
      <p:sp>
        <p:nvSpPr>
          <p:cNvPr id="4" name="TextBox 3">
            <a:extLst>
              <a:ext uri="{FF2B5EF4-FFF2-40B4-BE49-F238E27FC236}">
                <a16:creationId xmlns:a16="http://schemas.microsoft.com/office/drawing/2014/main" id="{BF326D2E-D1EA-4758-9941-AFE0FA226F21}"/>
              </a:ext>
            </a:extLst>
          </p:cNvPr>
          <p:cNvSpPr txBox="1"/>
          <p:nvPr/>
        </p:nvSpPr>
        <p:spPr>
          <a:xfrm>
            <a:off x="8798252" y="1620989"/>
            <a:ext cx="3311264" cy="5078313"/>
          </a:xfrm>
          <a:prstGeom prst="rect">
            <a:avLst/>
          </a:prstGeom>
          <a:noFill/>
        </p:spPr>
        <p:txBody>
          <a:bodyPr wrap="square" rtlCol="0">
            <a:spAutoFit/>
          </a:bodyPr>
          <a:lstStyle/>
          <a:p>
            <a:pPr marL="285750" indent="-285750">
              <a:buFont typeface="Arial" panose="020B0604020202020204" pitchFamily="34" charset="0"/>
              <a:buChar char="•"/>
            </a:pPr>
            <a:r>
              <a:rPr lang="en-US" dirty="0"/>
              <a:t>PnG reflected least false positives</a:t>
            </a:r>
          </a:p>
          <a:p>
            <a:pPr marL="285750" indent="-285750">
              <a:buFont typeface="Arial" panose="020B0604020202020204" pitchFamily="34" charset="0"/>
              <a:buChar char="•"/>
            </a:pPr>
            <a:r>
              <a:rPr lang="en-US" dirty="0"/>
              <a:t>PnG reflected consistent threats across multiple teams conducting threat analysis</a:t>
            </a:r>
          </a:p>
          <a:p>
            <a:pPr marL="285750" indent="-285750">
              <a:buFont typeface="Arial" panose="020B0604020202020204" pitchFamily="34" charset="0"/>
              <a:buChar char="•"/>
            </a:pPr>
            <a:r>
              <a:rPr lang="en-US" dirty="0"/>
              <a:t>PASTA focuses on:</a:t>
            </a:r>
          </a:p>
          <a:p>
            <a:pPr marL="742950" lvl="1" indent="-285750">
              <a:buFont typeface="Arial" panose="020B0604020202020204" pitchFamily="34" charset="0"/>
              <a:buChar char="•"/>
            </a:pPr>
            <a:r>
              <a:rPr lang="en-US" dirty="0"/>
              <a:t>Substantiating models with real threats</a:t>
            </a:r>
          </a:p>
          <a:p>
            <a:pPr marL="742950" lvl="1" indent="-285750">
              <a:buFont typeface="Arial" panose="020B0604020202020204" pitchFamily="34" charset="0"/>
              <a:buChar char="•"/>
            </a:pPr>
            <a:r>
              <a:rPr lang="en-US" dirty="0"/>
              <a:t>Supporting threats via real attack patterns that can be tested (DevSecOps test cases)</a:t>
            </a:r>
          </a:p>
          <a:p>
            <a:pPr marL="742950" lvl="1" indent="-285750">
              <a:buFont typeface="Arial" panose="020B0604020202020204" pitchFamily="34" charset="0"/>
              <a:buChar char="•"/>
            </a:pPr>
            <a:r>
              <a:rPr lang="en-US" dirty="0"/>
              <a:t>Supporting vulns that map to attack patterns (e.g. – CWE/ CVE: CAPEC mapping)</a:t>
            </a:r>
          </a:p>
          <a:p>
            <a:pPr marL="742950" lvl="1" indent="-285750">
              <a:buFont typeface="Arial" panose="020B0604020202020204" pitchFamily="34" charset="0"/>
              <a:buChar char="•"/>
            </a:pPr>
            <a:r>
              <a:rPr lang="en-US" dirty="0"/>
              <a:t>Collaborative amongst various constituents</a:t>
            </a:r>
          </a:p>
        </p:txBody>
      </p:sp>
      <p:pic>
        <p:nvPicPr>
          <p:cNvPr id="11" name="Picture 1">
            <a:extLst>
              <a:ext uri="{FF2B5EF4-FFF2-40B4-BE49-F238E27FC236}">
                <a16:creationId xmlns:a16="http://schemas.microsoft.com/office/drawing/2014/main" id="{AF724C05-407D-4C87-AD21-DB01E027B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20430" y="1484545"/>
            <a:ext cx="8702629" cy="5548341"/>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8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3000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3000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300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4200</TotalTime>
  <Words>3403</Words>
  <Application>Microsoft Office PowerPoint</Application>
  <PresentationFormat>Widescreen</PresentationFormat>
  <Paragraphs>373</Paragraphs>
  <Slides>26</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Consolas</vt:lpstr>
      <vt:lpstr>Gotham Light</vt:lpstr>
      <vt:lpstr>Montserrat</vt:lpstr>
      <vt:lpstr>Montserrat Light</vt:lpstr>
      <vt:lpstr>Montserrat Ultra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PASTA Methodology applied to Cloud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Tony UcedaVélez</cp:lastModifiedBy>
  <cp:revision>188</cp:revision>
  <dcterms:created xsi:type="dcterms:W3CDTF">2017-09-12T15:05:14Z</dcterms:created>
  <dcterms:modified xsi:type="dcterms:W3CDTF">2018-07-06T11:57:56Z</dcterms:modified>
</cp:coreProperties>
</file>