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59" r:id="rId3"/>
    <p:sldId id="267" r:id="rId4"/>
    <p:sldId id="270" r:id="rId5"/>
    <p:sldId id="265" r:id="rId6"/>
    <p:sldId id="272" r:id="rId7"/>
    <p:sldId id="269" r:id="rId8"/>
    <p:sldId id="271" r:id="rId9"/>
    <p:sldId id="279" r:id="rId10"/>
    <p:sldId id="257" r:id="rId11"/>
    <p:sldId id="264" r:id="rId12"/>
    <p:sldId id="276" r:id="rId13"/>
    <p:sldId id="275" r:id="rId14"/>
    <p:sldId id="278" r:id="rId15"/>
    <p:sldId id="277" r:id="rId16"/>
    <p:sldId id="292" r:id="rId17"/>
    <p:sldId id="281" r:id="rId18"/>
    <p:sldId id="282" r:id="rId19"/>
    <p:sldId id="283" r:id="rId20"/>
    <p:sldId id="284" r:id="rId21"/>
    <p:sldId id="285" r:id="rId22"/>
    <p:sldId id="286" r:id="rId23"/>
    <p:sldId id="287" r:id="rId24"/>
    <p:sldId id="288" r:id="rId25"/>
    <p:sldId id="289" r:id="rId26"/>
    <p:sldId id="290" r:id="rId27"/>
    <p:sldId id="291"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E6D"/>
    <a:srgbClr val="58C3C4"/>
    <a:srgbClr val="057F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8780" autoAdjust="0"/>
    <p:restoredTop sz="94648"/>
  </p:normalViewPr>
  <p:slideViewPr>
    <p:cSldViewPr snapToGrid="0" snapToObjects="1">
      <p:cViewPr varScale="1">
        <p:scale>
          <a:sx n="58" d="100"/>
          <a:sy n="58" d="100"/>
        </p:scale>
        <p:origin x="80" y="2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16648145045699075"/>
          <c:y val="0.10969202898550724"/>
          <c:w val="0.67871270080601631"/>
          <c:h val="0.69346732473658179"/>
        </c:manualLayout>
      </c:layout>
      <c:pieChart>
        <c:varyColors val="1"/>
        <c:ser>
          <c:idx val="0"/>
          <c:order val="0"/>
          <c:tx>
            <c:strRef>
              <c:f>Sheet1!$B$1</c:f>
              <c:strCache>
                <c:ptCount val="1"/>
                <c:pt idx="0">
                  <c:v>Q1</c:v>
                </c:pt>
              </c:strCache>
            </c:strRef>
          </c:tx>
          <c:explosion val="2"/>
          <c:dPt>
            <c:idx val="0"/>
            <c:bubble3D val="0"/>
            <c:spPr>
              <a:solidFill>
                <a:schemeClr val="accent3">
                  <a:tint val="50000"/>
                </a:schemeClr>
              </a:solidFill>
              <a:ln>
                <a:noFill/>
              </a:ln>
              <a:effectLst/>
            </c:spPr>
            <c:extLst>
              <c:ext xmlns:c16="http://schemas.microsoft.com/office/drawing/2014/chart" uri="{C3380CC4-5D6E-409C-BE32-E72D297353CC}">
                <c16:uniqueId val="{00000001-0A64-44E3-9F34-37F0389CCE21}"/>
              </c:ext>
            </c:extLst>
          </c:dPt>
          <c:dPt>
            <c:idx val="1"/>
            <c:bubble3D val="0"/>
            <c:spPr>
              <a:solidFill>
                <a:schemeClr val="accent3">
                  <a:tint val="70000"/>
                </a:schemeClr>
              </a:solidFill>
              <a:ln>
                <a:noFill/>
              </a:ln>
              <a:effectLst/>
            </c:spPr>
            <c:extLst>
              <c:ext xmlns:c16="http://schemas.microsoft.com/office/drawing/2014/chart" uri="{C3380CC4-5D6E-409C-BE32-E72D297353CC}">
                <c16:uniqueId val="{00000003-0A64-44E3-9F34-37F0389CCE21}"/>
              </c:ext>
            </c:extLst>
          </c:dPt>
          <c:dPt>
            <c:idx val="2"/>
            <c:bubble3D val="0"/>
            <c:spPr>
              <a:solidFill>
                <a:schemeClr val="accent3">
                  <a:tint val="90000"/>
                </a:schemeClr>
              </a:solidFill>
              <a:ln>
                <a:noFill/>
              </a:ln>
              <a:effectLst/>
            </c:spPr>
            <c:extLst>
              <c:ext xmlns:c16="http://schemas.microsoft.com/office/drawing/2014/chart" uri="{C3380CC4-5D6E-409C-BE32-E72D297353CC}">
                <c16:uniqueId val="{00000005-0A64-44E3-9F34-37F0389CCE21}"/>
              </c:ext>
            </c:extLst>
          </c:dPt>
          <c:dPt>
            <c:idx val="3"/>
            <c:bubble3D val="0"/>
            <c:spPr>
              <a:solidFill>
                <a:schemeClr val="accent3">
                  <a:shade val="90000"/>
                </a:schemeClr>
              </a:solidFill>
              <a:ln>
                <a:noFill/>
              </a:ln>
              <a:effectLst/>
            </c:spPr>
            <c:extLst>
              <c:ext xmlns:c16="http://schemas.microsoft.com/office/drawing/2014/chart" uri="{C3380CC4-5D6E-409C-BE32-E72D297353CC}">
                <c16:uniqueId val="{00000007-0A64-44E3-9F34-37F0389CCE21}"/>
              </c:ext>
            </c:extLst>
          </c:dPt>
          <c:dPt>
            <c:idx val="4"/>
            <c:bubble3D val="0"/>
            <c:spPr>
              <a:solidFill>
                <a:schemeClr val="accent3">
                  <a:shade val="70000"/>
                </a:schemeClr>
              </a:solidFill>
              <a:ln>
                <a:noFill/>
              </a:ln>
              <a:effectLst/>
            </c:spPr>
            <c:extLst>
              <c:ext xmlns:c16="http://schemas.microsoft.com/office/drawing/2014/chart" uri="{C3380CC4-5D6E-409C-BE32-E72D297353CC}">
                <c16:uniqueId val="{00000009-0A64-44E3-9F34-37F0389CCE21}"/>
              </c:ext>
            </c:extLst>
          </c:dPt>
          <c:dPt>
            <c:idx val="5"/>
            <c:bubble3D val="0"/>
            <c:spPr>
              <a:solidFill>
                <a:schemeClr val="accent3">
                  <a:shade val="50000"/>
                </a:schemeClr>
              </a:solidFill>
              <a:ln>
                <a:noFill/>
              </a:ln>
              <a:effectLst/>
            </c:spPr>
            <c:extLst>
              <c:ext xmlns:c16="http://schemas.microsoft.com/office/drawing/2014/chart" uri="{C3380CC4-5D6E-409C-BE32-E72D297353CC}">
                <c16:uniqueId val="{0000000B-0A64-44E3-9F34-37F0389CCE21}"/>
              </c:ext>
            </c:extLst>
          </c:dPt>
          <c:dPt>
            <c:idx val="6"/>
            <c:bubble3D val="0"/>
            <c:spPr>
              <a:solidFill>
                <a:schemeClr val="accent3">
                  <a:shade val="50000"/>
                </a:schemeClr>
              </a:solidFill>
              <a:ln>
                <a:noFill/>
              </a:ln>
              <a:effectLst/>
            </c:spPr>
            <c:extLst>
              <c:ext xmlns:c16="http://schemas.microsoft.com/office/drawing/2014/chart" uri="{C3380CC4-5D6E-409C-BE32-E72D297353CC}">
                <c16:uniqueId val="{0000000D-0A64-44E3-9F34-37F0389CCE21}"/>
              </c:ext>
            </c:extLst>
          </c:dPt>
          <c:dPt>
            <c:idx val="7"/>
            <c:bubble3D val="0"/>
            <c:spPr>
              <a:solidFill>
                <a:schemeClr val="accent3">
                  <a:shade val="50000"/>
                </a:schemeClr>
              </a:solidFill>
              <a:ln>
                <a:noFill/>
              </a:ln>
              <a:effectLst/>
            </c:spPr>
            <c:extLst>
              <c:ext xmlns:c16="http://schemas.microsoft.com/office/drawing/2014/chart" uri="{C3380CC4-5D6E-409C-BE32-E72D297353CC}">
                <c16:uniqueId val="{0000000F-0A64-44E3-9F34-37F0389CCE21}"/>
              </c:ext>
            </c:extLst>
          </c:dPt>
          <c:dPt>
            <c:idx val="8"/>
            <c:bubble3D val="0"/>
            <c:spPr>
              <a:solidFill>
                <a:schemeClr val="accent3">
                  <a:shade val="50000"/>
                </a:schemeClr>
              </a:solidFill>
              <a:ln>
                <a:noFill/>
              </a:ln>
              <a:effectLst/>
            </c:spPr>
            <c:extLst>
              <c:ext xmlns:c16="http://schemas.microsoft.com/office/drawing/2014/chart" uri="{C3380CC4-5D6E-409C-BE32-E72D297353CC}">
                <c16:uniqueId val="{00000011-0A64-44E3-9F34-37F0389CCE21}"/>
              </c:ext>
            </c:extLst>
          </c:dPt>
          <c:dLbls>
            <c:delete val="1"/>
          </c:dLbls>
          <c:cat>
            <c:strRef>
              <c:f>Sheet1!$A$2:$A$7</c:f>
              <c:strCache>
                <c:ptCount val="4"/>
                <c:pt idx="0">
                  <c:v>Label A</c:v>
                </c:pt>
                <c:pt idx="1">
                  <c:v>Label B</c:v>
                </c:pt>
                <c:pt idx="2">
                  <c:v>Label C</c:v>
                </c:pt>
                <c:pt idx="3">
                  <c:v>Label D</c:v>
                </c:pt>
              </c:strCache>
            </c:strRef>
          </c:cat>
          <c:val>
            <c:numRef>
              <c:f>Sheet1!$B$2:$B$7</c:f>
              <c:numCache>
                <c:formatCode>General</c:formatCode>
                <c:ptCount val="6"/>
                <c:pt idx="0">
                  <c:v>10</c:v>
                </c:pt>
                <c:pt idx="1">
                  <c:v>10</c:v>
                </c:pt>
                <c:pt idx="2">
                  <c:v>10</c:v>
                </c:pt>
                <c:pt idx="3">
                  <c:v>10</c:v>
                </c:pt>
              </c:numCache>
            </c:numRef>
          </c:val>
          <c:extLst>
            <c:ext xmlns:c16="http://schemas.microsoft.com/office/drawing/2014/chart" uri="{C3380CC4-5D6E-409C-BE32-E72D297353CC}">
              <c16:uniqueId val="{00000012-0A64-44E3-9F34-37F0389CCE21}"/>
            </c:ext>
          </c:extLst>
        </c:ser>
        <c:dLbls>
          <c:showLegendKey val="0"/>
          <c:showVal val="1"/>
          <c:showCatName val="0"/>
          <c:showSerName val="0"/>
          <c:showPercent val="0"/>
          <c:showBubbleSize val="0"/>
          <c:showLeaderLines val="1"/>
        </c:dLbls>
        <c:firstSliceAng val="0"/>
      </c:pieChart>
      <c:spPr>
        <a:noFill/>
        <a:ln>
          <a:noFill/>
        </a:ln>
        <a:effectLst/>
      </c:spPr>
    </c:plotArea>
    <c:plotVisOnly val="1"/>
    <c:dispBlanksAs val="zero"/>
    <c:showDLblsOverMax val="0"/>
  </c:chart>
  <c:spPr>
    <a:noFill/>
    <a:ln w="6350" cap="flat" cmpd="sng" algn="ctr">
      <a:noFill/>
      <a:prstDash val="solid"/>
      <a:miter lim="800000"/>
    </a:ln>
    <a:effectLst/>
  </c:spPr>
  <c:txPr>
    <a:bodyPr/>
    <a:lstStyle/>
    <a:p>
      <a:pPr>
        <a:defRPr sz="1000" b="1">
          <a:solidFill>
            <a:schemeClr val="bg1"/>
          </a:solidFill>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withinLinearReversed" id="23">
  <a:schemeClr val="accent3"/>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 Id="rId4" Type="http://schemas.openxmlformats.org/officeDocument/2006/relationships/image" Target="../media/image3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 Id="rId4" Type="http://schemas.openxmlformats.org/officeDocument/2006/relationships/image" Target="../media/image3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FD849B-5253-D746-BF49-51A1FABF65F7}" type="doc">
      <dgm:prSet loTypeId="urn:microsoft.com/office/officeart/2005/8/layout/hList7" loCatId="" qsTypeId="urn:microsoft.com/office/officeart/2005/8/quickstyle/simple1" qsCatId="simple" csTypeId="urn:microsoft.com/office/officeart/2005/8/colors/accent1_2" csCatId="accent1" phldr="1"/>
      <dgm:spPr/>
    </dgm:pt>
    <dgm:pt modelId="{6315A03D-0025-824E-89E9-E224193C4D86}">
      <dgm:prSet phldrT="[Text]"/>
      <dgm:spPr/>
      <dgm:t>
        <a:bodyPr/>
        <a:lstStyle/>
        <a:p>
          <a:endParaRPr lang="en-US" dirty="0" smtClean="0"/>
        </a:p>
        <a:p>
          <a:r>
            <a:rPr lang="en-US" b="1" dirty="0" smtClean="0"/>
            <a:t>Organized Criminals</a:t>
          </a:r>
          <a:endParaRPr lang="en-US" dirty="0"/>
        </a:p>
        <a:p>
          <a:r>
            <a:rPr lang="en-US" dirty="0" smtClean="0"/>
            <a:t>Phishing</a:t>
          </a:r>
        </a:p>
        <a:p>
          <a:r>
            <a:rPr lang="en-US" dirty="0" smtClean="0"/>
            <a:t>Malicious Insiders</a:t>
          </a:r>
        </a:p>
        <a:p>
          <a:r>
            <a:rPr lang="en-US" dirty="0" smtClean="0"/>
            <a:t>Commodity Malware</a:t>
          </a:r>
          <a:endParaRPr lang="en-US" dirty="0"/>
        </a:p>
        <a:p>
          <a:endParaRPr lang="en-US" dirty="0"/>
        </a:p>
      </dgm:t>
    </dgm:pt>
    <dgm:pt modelId="{14A776A7-872B-A943-8F5D-3F35E794BBAC}" type="parTrans" cxnId="{043531DB-0D63-7946-B528-FD94F5228B4A}">
      <dgm:prSet/>
      <dgm:spPr/>
      <dgm:t>
        <a:bodyPr/>
        <a:lstStyle/>
        <a:p>
          <a:endParaRPr lang="en-US"/>
        </a:p>
      </dgm:t>
    </dgm:pt>
    <dgm:pt modelId="{1946BA7E-C0F1-F248-BE72-463D45A33FCB}" type="sibTrans" cxnId="{043531DB-0D63-7946-B528-FD94F5228B4A}">
      <dgm:prSet/>
      <dgm:spPr/>
      <dgm:t>
        <a:bodyPr/>
        <a:lstStyle/>
        <a:p>
          <a:endParaRPr lang="en-US"/>
        </a:p>
      </dgm:t>
    </dgm:pt>
    <dgm:pt modelId="{749422E3-4CE7-E646-BED9-A430EC59215D}">
      <dgm:prSet phldrT="[Text]"/>
      <dgm:spPr/>
      <dgm:t>
        <a:bodyPr/>
        <a:lstStyle/>
        <a:p>
          <a:r>
            <a:rPr lang="en-US" b="1" dirty="0" smtClean="0"/>
            <a:t>Hacktivists</a:t>
          </a:r>
          <a:endParaRPr lang="en-US" dirty="0"/>
        </a:p>
        <a:p>
          <a:r>
            <a:rPr lang="en-US" dirty="0"/>
            <a:t>Cyber </a:t>
          </a:r>
          <a:r>
            <a:rPr lang="en-US" dirty="0" smtClean="0"/>
            <a:t>Vandalism</a:t>
          </a:r>
          <a:endParaRPr lang="en-US" dirty="0"/>
        </a:p>
        <a:p>
          <a:r>
            <a:rPr lang="en-US" dirty="0" smtClean="0"/>
            <a:t>DDoS</a:t>
          </a:r>
        </a:p>
        <a:p>
          <a:r>
            <a:rPr lang="en-US" dirty="0" smtClean="0"/>
            <a:t>Reputational Damage</a:t>
          </a:r>
          <a:endParaRPr lang="en-US" dirty="0"/>
        </a:p>
      </dgm:t>
    </dgm:pt>
    <dgm:pt modelId="{884C506D-25C9-0941-9285-01AF519B67D1}" type="parTrans" cxnId="{5625EC01-BFD5-D44C-B0C7-16AD7D873202}">
      <dgm:prSet/>
      <dgm:spPr/>
      <dgm:t>
        <a:bodyPr/>
        <a:lstStyle/>
        <a:p>
          <a:endParaRPr lang="en-US"/>
        </a:p>
      </dgm:t>
    </dgm:pt>
    <dgm:pt modelId="{AD67ABA1-9466-9F40-82EA-0FF99D45876D}" type="sibTrans" cxnId="{5625EC01-BFD5-D44C-B0C7-16AD7D873202}">
      <dgm:prSet/>
      <dgm:spPr/>
      <dgm:t>
        <a:bodyPr/>
        <a:lstStyle/>
        <a:p>
          <a:endParaRPr lang="en-US"/>
        </a:p>
      </dgm:t>
    </dgm:pt>
    <dgm:pt modelId="{E646346D-E6BC-9443-8854-612984CED0DA}">
      <dgm:prSet phldrT="[Text]"/>
      <dgm:spPr/>
      <dgm:t>
        <a:bodyPr/>
        <a:lstStyle/>
        <a:p>
          <a:r>
            <a:rPr lang="en-US" b="1" dirty="0" smtClean="0"/>
            <a:t>State-Sponsored</a:t>
          </a:r>
          <a:endParaRPr lang="en-US" dirty="0"/>
        </a:p>
        <a:p>
          <a:r>
            <a:rPr lang="en-US" dirty="0" smtClean="0"/>
            <a:t>‘APT’-style Attacks</a:t>
          </a:r>
        </a:p>
        <a:p>
          <a:r>
            <a:rPr lang="en-US" dirty="0" smtClean="0"/>
            <a:t>Custom malware/exploits</a:t>
          </a:r>
        </a:p>
        <a:p>
          <a:r>
            <a:rPr lang="en-US" dirty="0" smtClean="0"/>
            <a:t>Spear Phishing</a:t>
          </a:r>
          <a:endParaRPr lang="en-US" dirty="0"/>
        </a:p>
      </dgm:t>
    </dgm:pt>
    <dgm:pt modelId="{04FCA220-4D66-8947-8023-700CA58E2AAA}" type="parTrans" cxnId="{EEF22AA7-1524-1A4C-8B89-908E7BB21F3F}">
      <dgm:prSet/>
      <dgm:spPr/>
      <dgm:t>
        <a:bodyPr/>
        <a:lstStyle/>
        <a:p>
          <a:endParaRPr lang="en-US"/>
        </a:p>
      </dgm:t>
    </dgm:pt>
    <dgm:pt modelId="{29BFC391-AC4C-B64A-9F00-0DC12FBD44FA}" type="sibTrans" cxnId="{EEF22AA7-1524-1A4C-8B89-908E7BB21F3F}">
      <dgm:prSet/>
      <dgm:spPr/>
      <dgm:t>
        <a:bodyPr/>
        <a:lstStyle/>
        <a:p>
          <a:endParaRPr lang="en-US"/>
        </a:p>
      </dgm:t>
    </dgm:pt>
    <dgm:pt modelId="{5F8E9622-379F-A745-88D2-2C947178F5AC}">
      <dgm:prSet/>
      <dgm:spPr/>
      <dgm:t>
        <a:bodyPr/>
        <a:lstStyle/>
        <a:p>
          <a:r>
            <a:rPr lang="en-US" b="1" dirty="0" smtClean="0"/>
            <a:t>Insider</a:t>
          </a:r>
          <a:endParaRPr lang="en-US" dirty="0"/>
        </a:p>
        <a:p>
          <a:r>
            <a:rPr lang="en-US" dirty="0" smtClean="0"/>
            <a:t>Unintentional (Error) or intentional Malicious)</a:t>
          </a:r>
          <a:endParaRPr lang="en-US" dirty="0"/>
        </a:p>
        <a:p>
          <a:r>
            <a:rPr lang="en-US" dirty="0"/>
            <a:t>Data </a:t>
          </a:r>
          <a:r>
            <a:rPr lang="en-US" dirty="0" smtClean="0"/>
            <a:t>Breach</a:t>
          </a:r>
        </a:p>
        <a:p>
          <a:r>
            <a:rPr lang="en-US" dirty="0" smtClean="0"/>
            <a:t>Lost/Stolen IP</a:t>
          </a:r>
          <a:endParaRPr lang="en-US" dirty="0"/>
        </a:p>
      </dgm:t>
    </dgm:pt>
    <dgm:pt modelId="{4B677859-E3D6-9241-81FA-DD50D21ED0CE}" type="parTrans" cxnId="{1E449BDA-D951-8C4B-BFD7-58FC8D88B933}">
      <dgm:prSet/>
      <dgm:spPr/>
      <dgm:t>
        <a:bodyPr/>
        <a:lstStyle/>
        <a:p>
          <a:endParaRPr lang="en-US"/>
        </a:p>
      </dgm:t>
    </dgm:pt>
    <dgm:pt modelId="{CEB0C250-58EC-8C45-98FE-06A0BFF432B6}" type="sibTrans" cxnId="{1E449BDA-D951-8C4B-BFD7-58FC8D88B933}">
      <dgm:prSet/>
      <dgm:spPr/>
      <dgm:t>
        <a:bodyPr/>
        <a:lstStyle/>
        <a:p>
          <a:endParaRPr lang="en-US"/>
        </a:p>
      </dgm:t>
    </dgm:pt>
    <dgm:pt modelId="{2940C4C0-A58C-474E-AC3E-E29782265B44}" type="pres">
      <dgm:prSet presAssocID="{D2FD849B-5253-D746-BF49-51A1FABF65F7}" presName="Name0" presStyleCnt="0">
        <dgm:presLayoutVars>
          <dgm:dir/>
          <dgm:resizeHandles val="exact"/>
        </dgm:presLayoutVars>
      </dgm:prSet>
      <dgm:spPr/>
    </dgm:pt>
    <dgm:pt modelId="{D58E57EC-B48C-5243-AE67-50B7F3223D13}" type="pres">
      <dgm:prSet presAssocID="{D2FD849B-5253-D746-BF49-51A1FABF65F7}" presName="fgShape" presStyleLbl="fgShp" presStyleIdx="0" presStyleCnt="1"/>
      <dgm:spPr>
        <a:solidFill>
          <a:schemeClr val="accent1">
            <a:tint val="60000"/>
            <a:hueOff val="0"/>
            <a:satOff val="0"/>
            <a:lumOff val="0"/>
          </a:schemeClr>
        </a:solidFill>
      </dgm:spPr>
    </dgm:pt>
    <dgm:pt modelId="{5ED6DB4B-BAC9-B040-831A-E8E6DD1C4E3C}" type="pres">
      <dgm:prSet presAssocID="{D2FD849B-5253-D746-BF49-51A1FABF65F7}" presName="linComp" presStyleCnt="0"/>
      <dgm:spPr/>
    </dgm:pt>
    <dgm:pt modelId="{DE812508-1135-C741-BD99-38D8A4AC14E9}" type="pres">
      <dgm:prSet presAssocID="{6315A03D-0025-824E-89E9-E224193C4D86}" presName="compNode" presStyleCnt="0"/>
      <dgm:spPr/>
    </dgm:pt>
    <dgm:pt modelId="{58ABDAC7-95DA-024C-A5AF-0056735DEADD}" type="pres">
      <dgm:prSet presAssocID="{6315A03D-0025-824E-89E9-E224193C4D86}" presName="bkgdShape" presStyleLbl="node1" presStyleIdx="0" presStyleCnt="4"/>
      <dgm:spPr/>
      <dgm:t>
        <a:bodyPr/>
        <a:lstStyle/>
        <a:p>
          <a:endParaRPr lang="en-IE"/>
        </a:p>
      </dgm:t>
    </dgm:pt>
    <dgm:pt modelId="{2AFAD27E-3326-3D4D-90AC-0FCFFEE93F45}" type="pres">
      <dgm:prSet presAssocID="{6315A03D-0025-824E-89E9-E224193C4D86}" presName="nodeTx" presStyleLbl="node1" presStyleIdx="0" presStyleCnt="4">
        <dgm:presLayoutVars>
          <dgm:bulletEnabled val="1"/>
        </dgm:presLayoutVars>
      </dgm:prSet>
      <dgm:spPr/>
      <dgm:t>
        <a:bodyPr/>
        <a:lstStyle/>
        <a:p>
          <a:endParaRPr lang="en-IE"/>
        </a:p>
      </dgm:t>
    </dgm:pt>
    <dgm:pt modelId="{90E94D2B-0E4E-724D-B6BB-48CCE67E1D76}" type="pres">
      <dgm:prSet presAssocID="{6315A03D-0025-824E-89E9-E224193C4D86}" presName="invisiNode" presStyleLbl="node1" presStyleIdx="0" presStyleCnt="4"/>
      <dgm:spPr/>
    </dgm:pt>
    <dgm:pt modelId="{046E2B00-FC3B-B94A-AA98-2B3F6AC92532}" type="pres">
      <dgm:prSet presAssocID="{6315A03D-0025-824E-89E9-E224193C4D86}" presName="imagNode"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40000" r="-40000"/>
          </a:stretch>
        </a:blipFill>
      </dgm:spPr>
    </dgm:pt>
    <dgm:pt modelId="{61D0144F-51D6-EE45-A23A-3D941F03655A}" type="pres">
      <dgm:prSet presAssocID="{1946BA7E-C0F1-F248-BE72-463D45A33FCB}" presName="sibTrans" presStyleLbl="sibTrans2D1" presStyleIdx="0" presStyleCnt="0"/>
      <dgm:spPr/>
      <dgm:t>
        <a:bodyPr/>
        <a:lstStyle/>
        <a:p>
          <a:endParaRPr lang="en-IE"/>
        </a:p>
      </dgm:t>
    </dgm:pt>
    <dgm:pt modelId="{349F77E7-C2C2-2E4A-8522-D729E3A79237}" type="pres">
      <dgm:prSet presAssocID="{749422E3-4CE7-E646-BED9-A430EC59215D}" presName="compNode" presStyleCnt="0"/>
      <dgm:spPr/>
    </dgm:pt>
    <dgm:pt modelId="{3781BEBF-B296-F240-BD49-DE8689B17372}" type="pres">
      <dgm:prSet presAssocID="{749422E3-4CE7-E646-BED9-A430EC59215D}" presName="bkgdShape" presStyleLbl="node1" presStyleIdx="1" presStyleCnt="4"/>
      <dgm:spPr/>
      <dgm:t>
        <a:bodyPr/>
        <a:lstStyle/>
        <a:p>
          <a:endParaRPr lang="en-IE"/>
        </a:p>
      </dgm:t>
    </dgm:pt>
    <dgm:pt modelId="{09CA9684-D59C-6C46-99D7-19CD02469B65}" type="pres">
      <dgm:prSet presAssocID="{749422E3-4CE7-E646-BED9-A430EC59215D}" presName="nodeTx" presStyleLbl="node1" presStyleIdx="1" presStyleCnt="4">
        <dgm:presLayoutVars>
          <dgm:bulletEnabled val="1"/>
        </dgm:presLayoutVars>
      </dgm:prSet>
      <dgm:spPr/>
      <dgm:t>
        <a:bodyPr/>
        <a:lstStyle/>
        <a:p>
          <a:endParaRPr lang="en-IE"/>
        </a:p>
      </dgm:t>
    </dgm:pt>
    <dgm:pt modelId="{445C6540-5A24-FC48-9B79-A1AB3B652CB3}" type="pres">
      <dgm:prSet presAssocID="{749422E3-4CE7-E646-BED9-A430EC59215D}" presName="invisiNode" presStyleLbl="node1" presStyleIdx="1" presStyleCnt="4"/>
      <dgm:spPr/>
    </dgm:pt>
    <dgm:pt modelId="{E63EEB07-B10A-F74C-B20A-DBDEB0C12C58}" type="pres">
      <dgm:prSet presAssocID="{749422E3-4CE7-E646-BED9-A430EC59215D}" presName="imagNode"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60000" r="-60000"/>
          </a:stretch>
        </a:blipFill>
      </dgm:spPr>
    </dgm:pt>
    <dgm:pt modelId="{E5E00ADE-4C89-6F45-8C71-B8EB77D5D4D3}" type="pres">
      <dgm:prSet presAssocID="{AD67ABA1-9466-9F40-82EA-0FF99D45876D}" presName="sibTrans" presStyleLbl="sibTrans2D1" presStyleIdx="0" presStyleCnt="0"/>
      <dgm:spPr/>
      <dgm:t>
        <a:bodyPr/>
        <a:lstStyle/>
        <a:p>
          <a:endParaRPr lang="en-IE"/>
        </a:p>
      </dgm:t>
    </dgm:pt>
    <dgm:pt modelId="{FDAF8360-EF92-CD47-8572-5F20463169F1}" type="pres">
      <dgm:prSet presAssocID="{E646346D-E6BC-9443-8854-612984CED0DA}" presName="compNode" presStyleCnt="0"/>
      <dgm:spPr/>
    </dgm:pt>
    <dgm:pt modelId="{A0745CDA-869D-FA4E-B062-1FBE1334FF20}" type="pres">
      <dgm:prSet presAssocID="{E646346D-E6BC-9443-8854-612984CED0DA}" presName="bkgdShape" presStyleLbl="node1" presStyleIdx="2" presStyleCnt="4"/>
      <dgm:spPr/>
      <dgm:t>
        <a:bodyPr/>
        <a:lstStyle/>
        <a:p>
          <a:endParaRPr lang="en-IE"/>
        </a:p>
      </dgm:t>
    </dgm:pt>
    <dgm:pt modelId="{31C01196-FA0E-B641-B926-0757F683E1A9}" type="pres">
      <dgm:prSet presAssocID="{E646346D-E6BC-9443-8854-612984CED0DA}" presName="nodeTx" presStyleLbl="node1" presStyleIdx="2" presStyleCnt="4">
        <dgm:presLayoutVars>
          <dgm:bulletEnabled val="1"/>
        </dgm:presLayoutVars>
      </dgm:prSet>
      <dgm:spPr/>
      <dgm:t>
        <a:bodyPr/>
        <a:lstStyle/>
        <a:p>
          <a:endParaRPr lang="en-IE"/>
        </a:p>
      </dgm:t>
    </dgm:pt>
    <dgm:pt modelId="{9A7FDBF4-83A2-9D47-AEAE-6FF4014034C7}" type="pres">
      <dgm:prSet presAssocID="{E646346D-E6BC-9443-8854-612984CED0DA}" presName="invisiNode" presStyleLbl="node1" presStyleIdx="2" presStyleCnt="4"/>
      <dgm:spPr/>
    </dgm:pt>
    <dgm:pt modelId="{FCB4F9F9-E449-B644-803A-66BB791FCCDD}" type="pres">
      <dgm:prSet presAssocID="{E646346D-E6BC-9443-8854-612984CED0DA}" presName="imagNode"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41000" r="-41000"/>
          </a:stretch>
        </a:blipFill>
      </dgm:spPr>
    </dgm:pt>
    <dgm:pt modelId="{A8C29198-132A-824E-892F-804C10D67D80}" type="pres">
      <dgm:prSet presAssocID="{29BFC391-AC4C-B64A-9F00-0DC12FBD44FA}" presName="sibTrans" presStyleLbl="sibTrans2D1" presStyleIdx="0" presStyleCnt="0"/>
      <dgm:spPr/>
      <dgm:t>
        <a:bodyPr/>
        <a:lstStyle/>
        <a:p>
          <a:endParaRPr lang="en-IE"/>
        </a:p>
      </dgm:t>
    </dgm:pt>
    <dgm:pt modelId="{B3245A3E-4780-1945-926A-24A91CBB511B}" type="pres">
      <dgm:prSet presAssocID="{5F8E9622-379F-A745-88D2-2C947178F5AC}" presName="compNode" presStyleCnt="0"/>
      <dgm:spPr/>
    </dgm:pt>
    <dgm:pt modelId="{3E379681-5A08-3E4D-93C8-0D25EE329A02}" type="pres">
      <dgm:prSet presAssocID="{5F8E9622-379F-A745-88D2-2C947178F5AC}" presName="bkgdShape" presStyleLbl="node1" presStyleIdx="3" presStyleCnt="4"/>
      <dgm:spPr/>
      <dgm:t>
        <a:bodyPr/>
        <a:lstStyle/>
        <a:p>
          <a:endParaRPr lang="en-IE"/>
        </a:p>
      </dgm:t>
    </dgm:pt>
    <dgm:pt modelId="{531F70B7-6802-E841-878D-5B08A030708A}" type="pres">
      <dgm:prSet presAssocID="{5F8E9622-379F-A745-88D2-2C947178F5AC}" presName="nodeTx" presStyleLbl="node1" presStyleIdx="3" presStyleCnt="4">
        <dgm:presLayoutVars>
          <dgm:bulletEnabled val="1"/>
        </dgm:presLayoutVars>
      </dgm:prSet>
      <dgm:spPr/>
      <dgm:t>
        <a:bodyPr/>
        <a:lstStyle/>
        <a:p>
          <a:endParaRPr lang="en-IE"/>
        </a:p>
      </dgm:t>
    </dgm:pt>
    <dgm:pt modelId="{C0778014-F534-E545-990B-CEFBEF464B28}" type="pres">
      <dgm:prSet presAssocID="{5F8E9622-379F-A745-88D2-2C947178F5AC}" presName="invisiNode" presStyleLbl="node1" presStyleIdx="3" presStyleCnt="4"/>
      <dgm:spPr/>
    </dgm:pt>
    <dgm:pt modelId="{3B6EF968-395C-6946-A02F-67F1E3B8A1C2}" type="pres">
      <dgm:prSet presAssocID="{5F8E9622-379F-A745-88D2-2C947178F5AC}" presName="imagNode"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43000" r="-43000"/>
          </a:stretch>
        </a:blipFill>
      </dgm:spPr>
    </dgm:pt>
  </dgm:ptLst>
  <dgm:cxnLst>
    <dgm:cxn modelId="{1CCCB350-FC36-4045-A7D3-B6B0C6B8BBD2}" type="presOf" srcId="{29BFC391-AC4C-B64A-9F00-0DC12FBD44FA}" destId="{A8C29198-132A-824E-892F-804C10D67D80}" srcOrd="0" destOrd="0" presId="urn:microsoft.com/office/officeart/2005/8/layout/hList7"/>
    <dgm:cxn modelId="{CB8155E8-373F-434D-8FEE-C6DBBC4DE74C}" type="presOf" srcId="{6315A03D-0025-824E-89E9-E224193C4D86}" destId="{58ABDAC7-95DA-024C-A5AF-0056735DEADD}" srcOrd="0" destOrd="0" presId="urn:microsoft.com/office/officeart/2005/8/layout/hList7"/>
    <dgm:cxn modelId="{03EC7391-8CF1-B547-808C-A33CA1102EFF}" type="presOf" srcId="{5F8E9622-379F-A745-88D2-2C947178F5AC}" destId="{3E379681-5A08-3E4D-93C8-0D25EE329A02}" srcOrd="0" destOrd="0" presId="urn:microsoft.com/office/officeart/2005/8/layout/hList7"/>
    <dgm:cxn modelId="{B7CA12E6-5B84-1A42-AC7C-D7069E5108CC}" type="presOf" srcId="{749422E3-4CE7-E646-BED9-A430EC59215D}" destId="{09CA9684-D59C-6C46-99D7-19CD02469B65}" srcOrd="1" destOrd="0" presId="urn:microsoft.com/office/officeart/2005/8/layout/hList7"/>
    <dgm:cxn modelId="{043531DB-0D63-7946-B528-FD94F5228B4A}" srcId="{D2FD849B-5253-D746-BF49-51A1FABF65F7}" destId="{6315A03D-0025-824E-89E9-E224193C4D86}" srcOrd="0" destOrd="0" parTransId="{14A776A7-872B-A943-8F5D-3F35E794BBAC}" sibTransId="{1946BA7E-C0F1-F248-BE72-463D45A33FCB}"/>
    <dgm:cxn modelId="{1B3D6A20-53AF-654B-AAAD-E149D46EF532}" type="presOf" srcId="{D2FD849B-5253-D746-BF49-51A1FABF65F7}" destId="{2940C4C0-A58C-474E-AC3E-E29782265B44}" srcOrd="0" destOrd="0" presId="urn:microsoft.com/office/officeart/2005/8/layout/hList7"/>
    <dgm:cxn modelId="{1E449BDA-D951-8C4B-BFD7-58FC8D88B933}" srcId="{D2FD849B-5253-D746-BF49-51A1FABF65F7}" destId="{5F8E9622-379F-A745-88D2-2C947178F5AC}" srcOrd="3" destOrd="0" parTransId="{4B677859-E3D6-9241-81FA-DD50D21ED0CE}" sibTransId="{CEB0C250-58EC-8C45-98FE-06A0BFF432B6}"/>
    <dgm:cxn modelId="{EEF22AA7-1524-1A4C-8B89-908E7BB21F3F}" srcId="{D2FD849B-5253-D746-BF49-51A1FABF65F7}" destId="{E646346D-E6BC-9443-8854-612984CED0DA}" srcOrd="2" destOrd="0" parTransId="{04FCA220-4D66-8947-8023-700CA58E2AAA}" sibTransId="{29BFC391-AC4C-B64A-9F00-0DC12FBD44FA}"/>
    <dgm:cxn modelId="{C2341EB9-A1EC-4A47-9165-37A8639874D0}" type="presOf" srcId="{1946BA7E-C0F1-F248-BE72-463D45A33FCB}" destId="{61D0144F-51D6-EE45-A23A-3D941F03655A}" srcOrd="0" destOrd="0" presId="urn:microsoft.com/office/officeart/2005/8/layout/hList7"/>
    <dgm:cxn modelId="{EE67A15C-D23A-1445-BCF8-333B9D39BAA3}" type="presOf" srcId="{AD67ABA1-9466-9F40-82EA-0FF99D45876D}" destId="{E5E00ADE-4C89-6F45-8C71-B8EB77D5D4D3}" srcOrd="0" destOrd="0" presId="urn:microsoft.com/office/officeart/2005/8/layout/hList7"/>
    <dgm:cxn modelId="{5625EC01-BFD5-D44C-B0C7-16AD7D873202}" srcId="{D2FD849B-5253-D746-BF49-51A1FABF65F7}" destId="{749422E3-4CE7-E646-BED9-A430EC59215D}" srcOrd="1" destOrd="0" parTransId="{884C506D-25C9-0941-9285-01AF519B67D1}" sibTransId="{AD67ABA1-9466-9F40-82EA-0FF99D45876D}"/>
    <dgm:cxn modelId="{C0312C59-010E-B449-B234-06C4BB5EFCA7}" type="presOf" srcId="{5F8E9622-379F-A745-88D2-2C947178F5AC}" destId="{531F70B7-6802-E841-878D-5B08A030708A}" srcOrd="1" destOrd="0" presId="urn:microsoft.com/office/officeart/2005/8/layout/hList7"/>
    <dgm:cxn modelId="{AB6212E0-8E4F-244B-BADC-6C9521D26B02}" type="presOf" srcId="{E646346D-E6BC-9443-8854-612984CED0DA}" destId="{A0745CDA-869D-FA4E-B062-1FBE1334FF20}" srcOrd="0" destOrd="0" presId="urn:microsoft.com/office/officeart/2005/8/layout/hList7"/>
    <dgm:cxn modelId="{DDD65E62-0355-A84A-807C-C0B627BFAD84}" type="presOf" srcId="{6315A03D-0025-824E-89E9-E224193C4D86}" destId="{2AFAD27E-3326-3D4D-90AC-0FCFFEE93F45}" srcOrd="1" destOrd="0" presId="urn:microsoft.com/office/officeart/2005/8/layout/hList7"/>
    <dgm:cxn modelId="{BF1F4085-182D-FE40-A6F2-BF77056B49C7}" type="presOf" srcId="{749422E3-4CE7-E646-BED9-A430EC59215D}" destId="{3781BEBF-B296-F240-BD49-DE8689B17372}" srcOrd="0" destOrd="0" presId="urn:microsoft.com/office/officeart/2005/8/layout/hList7"/>
    <dgm:cxn modelId="{98DF0519-3DDC-A44A-8B97-72058A147CD7}" type="presOf" srcId="{E646346D-E6BC-9443-8854-612984CED0DA}" destId="{31C01196-FA0E-B641-B926-0757F683E1A9}" srcOrd="1" destOrd="0" presId="urn:microsoft.com/office/officeart/2005/8/layout/hList7"/>
    <dgm:cxn modelId="{A5184264-48C4-B241-AF2B-4C31D3858ED5}" type="presParOf" srcId="{2940C4C0-A58C-474E-AC3E-E29782265B44}" destId="{D58E57EC-B48C-5243-AE67-50B7F3223D13}" srcOrd="0" destOrd="0" presId="urn:microsoft.com/office/officeart/2005/8/layout/hList7"/>
    <dgm:cxn modelId="{32FD3837-E5DA-A641-A0BB-6537E94E29BA}" type="presParOf" srcId="{2940C4C0-A58C-474E-AC3E-E29782265B44}" destId="{5ED6DB4B-BAC9-B040-831A-E8E6DD1C4E3C}" srcOrd="1" destOrd="0" presId="urn:microsoft.com/office/officeart/2005/8/layout/hList7"/>
    <dgm:cxn modelId="{C47AE405-A93B-2344-B95E-C73B23366A9F}" type="presParOf" srcId="{5ED6DB4B-BAC9-B040-831A-E8E6DD1C4E3C}" destId="{DE812508-1135-C741-BD99-38D8A4AC14E9}" srcOrd="0" destOrd="0" presId="urn:microsoft.com/office/officeart/2005/8/layout/hList7"/>
    <dgm:cxn modelId="{7B8E0D53-A7D0-AC4C-AED0-15CC01A784FE}" type="presParOf" srcId="{DE812508-1135-C741-BD99-38D8A4AC14E9}" destId="{58ABDAC7-95DA-024C-A5AF-0056735DEADD}" srcOrd="0" destOrd="0" presId="urn:microsoft.com/office/officeart/2005/8/layout/hList7"/>
    <dgm:cxn modelId="{8D8CFF37-7195-0349-8A2F-645AC0F1117F}" type="presParOf" srcId="{DE812508-1135-C741-BD99-38D8A4AC14E9}" destId="{2AFAD27E-3326-3D4D-90AC-0FCFFEE93F45}" srcOrd="1" destOrd="0" presId="urn:microsoft.com/office/officeart/2005/8/layout/hList7"/>
    <dgm:cxn modelId="{CF0E8951-5BC6-0C42-A2B2-5A9BAE67626D}" type="presParOf" srcId="{DE812508-1135-C741-BD99-38D8A4AC14E9}" destId="{90E94D2B-0E4E-724D-B6BB-48CCE67E1D76}" srcOrd="2" destOrd="0" presId="urn:microsoft.com/office/officeart/2005/8/layout/hList7"/>
    <dgm:cxn modelId="{7AA3B6C3-CDAC-BE4B-BF4F-08F3FC28F3C9}" type="presParOf" srcId="{DE812508-1135-C741-BD99-38D8A4AC14E9}" destId="{046E2B00-FC3B-B94A-AA98-2B3F6AC92532}" srcOrd="3" destOrd="0" presId="urn:microsoft.com/office/officeart/2005/8/layout/hList7"/>
    <dgm:cxn modelId="{A20CAD88-1A84-0648-9675-4F07F0276F9F}" type="presParOf" srcId="{5ED6DB4B-BAC9-B040-831A-E8E6DD1C4E3C}" destId="{61D0144F-51D6-EE45-A23A-3D941F03655A}" srcOrd="1" destOrd="0" presId="urn:microsoft.com/office/officeart/2005/8/layout/hList7"/>
    <dgm:cxn modelId="{9D7CD27D-DCBD-0A4E-99AD-D66392FED5BA}" type="presParOf" srcId="{5ED6DB4B-BAC9-B040-831A-E8E6DD1C4E3C}" destId="{349F77E7-C2C2-2E4A-8522-D729E3A79237}" srcOrd="2" destOrd="0" presId="urn:microsoft.com/office/officeart/2005/8/layout/hList7"/>
    <dgm:cxn modelId="{2649051F-7D5B-5A4A-8F74-E38C1C6CEA23}" type="presParOf" srcId="{349F77E7-C2C2-2E4A-8522-D729E3A79237}" destId="{3781BEBF-B296-F240-BD49-DE8689B17372}" srcOrd="0" destOrd="0" presId="urn:microsoft.com/office/officeart/2005/8/layout/hList7"/>
    <dgm:cxn modelId="{125C0484-2FD2-0746-AFF2-DBB1D99CC0D8}" type="presParOf" srcId="{349F77E7-C2C2-2E4A-8522-D729E3A79237}" destId="{09CA9684-D59C-6C46-99D7-19CD02469B65}" srcOrd="1" destOrd="0" presId="urn:microsoft.com/office/officeart/2005/8/layout/hList7"/>
    <dgm:cxn modelId="{F1229A4A-6393-5147-897F-E43F41C103AC}" type="presParOf" srcId="{349F77E7-C2C2-2E4A-8522-D729E3A79237}" destId="{445C6540-5A24-FC48-9B79-A1AB3B652CB3}" srcOrd="2" destOrd="0" presId="urn:microsoft.com/office/officeart/2005/8/layout/hList7"/>
    <dgm:cxn modelId="{2A20166A-8209-424F-9010-AF458DBE94D1}" type="presParOf" srcId="{349F77E7-C2C2-2E4A-8522-D729E3A79237}" destId="{E63EEB07-B10A-F74C-B20A-DBDEB0C12C58}" srcOrd="3" destOrd="0" presId="urn:microsoft.com/office/officeart/2005/8/layout/hList7"/>
    <dgm:cxn modelId="{D98F53D6-E4F0-AC4C-8A15-34EAA8990CAE}" type="presParOf" srcId="{5ED6DB4B-BAC9-B040-831A-E8E6DD1C4E3C}" destId="{E5E00ADE-4C89-6F45-8C71-B8EB77D5D4D3}" srcOrd="3" destOrd="0" presId="urn:microsoft.com/office/officeart/2005/8/layout/hList7"/>
    <dgm:cxn modelId="{0226FBD4-889F-434B-9A6E-75F93DE4B404}" type="presParOf" srcId="{5ED6DB4B-BAC9-B040-831A-E8E6DD1C4E3C}" destId="{FDAF8360-EF92-CD47-8572-5F20463169F1}" srcOrd="4" destOrd="0" presId="urn:microsoft.com/office/officeart/2005/8/layout/hList7"/>
    <dgm:cxn modelId="{9B605555-75CE-D847-B65D-D405B362BEC2}" type="presParOf" srcId="{FDAF8360-EF92-CD47-8572-5F20463169F1}" destId="{A0745CDA-869D-FA4E-B062-1FBE1334FF20}" srcOrd="0" destOrd="0" presId="urn:microsoft.com/office/officeart/2005/8/layout/hList7"/>
    <dgm:cxn modelId="{86B7A03F-1810-F149-829E-D8E35BD89A5F}" type="presParOf" srcId="{FDAF8360-EF92-CD47-8572-5F20463169F1}" destId="{31C01196-FA0E-B641-B926-0757F683E1A9}" srcOrd="1" destOrd="0" presId="urn:microsoft.com/office/officeart/2005/8/layout/hList7"/>
    <dgm:cxn modelId="{6FA42495-BEED-474C-B6DC-4791EC1B5B23}" type="presParOf" srcId="{FDAF8360-EF92-CD47-8572-5F20463169F1}" destId="{9A7FDBF4-83A2-9D47-AEAE-6FF4014034C7}" srcOrd="2" destOrd="0" presId="urn:microsoft.com/office/officeart/2005/8/layout/hList7"/>
    <dgm:cxn modelId="{D70B7B72-2382-E34D-81F5-A7E2157CC035}" type="presParOf" srcId="{FDAF8360-EF92-CD47-8572-5F20463169F1}" destId="{FCB4F9F9-E449-B644-803A-66BB791FCCDD}" srcOrd="3" destOrd="0" presId="urn:microsoft.com/office/officeart/2005/8/layout/hList7"/>
    <dgm:cxn modelId="{2EA7E19F-30E3-7443-9323-93A1E756DD89}" type="presParOf" srcId="{5ED6DB4B-BAC9-B040-831A-E8E6DD1C4E3C}" destId="{A8C29198-132A-824E-892F-804C10D67D80}" srcOrd="5" destOrd="0" presId="urn:microsoft.com/office/officeart/2005/8/layout/hList7"/>
    <dgm:cxn modelId="{FAF1B6A9-5104-0147-8AEA-16760DFB14F3}" type="presParOf" srcId="{5ED6DB4B-BAC9-B040-831A-E8E6DD1C4E3C}" destId="{B3245A3E-4780-1945-926A-24A91CBB511B}" srcOrd="6" destOrd="0" presId="urn:microsoft.com/office/officeart/2005/8/layout/hList7"/>
    <dgm:cxn modelId="{5CB0FD92-EB44-A04B-863F-4A78AF6F5066}" type="presParOf" srcId="{B3245A3E-4780-1945-926A-24A91CBB511B}" destId="{3E379681-5A08-3E4D-93C8-0D25EE329A02}" srcOrd="0" destOrd="0" presId="urn:microsoft.com/office/officeart/2005/8/layout/hList7"/>
    <dgm:cxn modelId="{8AD680A2-0E43-1A4E-9553-DAE6D5D2F078}" type="presParOf" srcId="{B3245A3E-4780-1945-926A-24A91CBB511B}" destId="{531F70B7-6802-E841-878D-5B08A030708A}" srcOrd="1" destOrd="0" presId="urn:microsoft.com/office/officeart/2005/8/layout/hList7"/>
    <dgm:cxn modelId="{DDDF2648-07B5-744D-9B7F-8BA42007A685}" type="presParOf" srcId="{B3245A3E-4780-1945-926A-24A91CBB511B}" destId="{C0778014-F534-E545-990B-CEFBEF464B28}" srcOrd="2" destOrd="0" presId="urn:microsoft.com/office/officeart/2005/8/layout/hList7"/>
    <dgm:cxn modelId="{4C02ED1D-E253-A048-A5B7-DD508756C704}" type="presParOf" srcId="{B3245A3E-4780-1945-926A-24A91CBB511B}" destId="{3B6EF968-395C-6946-A02F-67F1E3B8A1C2}"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6B4389-1C65-894E-BBA8-4BC11D2F2674}"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lang="en-US"/>
        </a:p>
      </dgm:t>
    </dgm:pt>
    <dgm:pt modelId="{618FDE61-0E01-4748-A5BC-F82742C11790}">
      <dgm:prSet phldrT="[Text]"/>
      <dgm:spPr/>
      <dgm:t>
        <a:bodyPr/>
        <a:lstStyle/>
        <a:p>
          <a:r>
            <a:rPr lang="en-US" dirty="0"/>
            <a:t>Strategy &amp; Governance	</a:t>
          </a:r>
        </a:p>
      </dgm:t>
    </dgm:pt>
    <dgm:pt modelId="{B93AFD82-AD41-F64D-80DA-F3B67D822E23}" type="parTrans" cxnId="{FC65565D-85D2-F441-9D4D-8F683BE05B91}">
      <dgm:prSet/>
      <dgm:spPr/>
      <dgm:t>
        <a:bodyPr/>
        <a:lstStyle/>
        <a:p>
          <a:endParaRPr lang="en-US"/>
        </a:p>
      </dgm:t>
    </dgm:pt>
    <dgm:pt modelId="{3420DA55-D350-7246-8ADA-04DF753DAAD0}" type="sibTrans" cxnId="{FC65565D-85D2-F441-9D4D-8F683BE05B91}">
      <dgm:prSet/>
      <dgm:spPr/>
      <dgm:t>
        <a:bodyPr/>
        <a:lstStyle/>
        <a:p>
          <a:endParaRPr lang="en-US"/>
        </a:p>
      </dgm:t>
    </dgm:pt>
    <dgm:pt modelId="{8F49DF58-B505-A345-B532-04416E1C2CDB}">
      <dgm:prSet phldrT="[Text]"/>
      <dgm:spPr/>
      <dgm:t>
        <a:bodyPr/>
        <a:lstStyle/>
        <a:p>
          <a:r>
            <a:rPr lang="en-US"/>
            <a:t>Security Architecture	</a:t>
          </a:r>
        </a:p>
      </dgm:t>
    </dgm:pt>
    <dgm:pt modelId="{D8E66181-25C4-7D42-B9AB-4281224EA928}" type="parTrans" cxnId="{B9E63F5A-5138-2442-BE99-926D95009150}">
      <dgm:prSet/>
      <dgm:spPr/>
      <dgm:t>
        <a:bodyPr/>
        <a:lstStyle/>
        <a:p>
          <a:endParaRPr lang="en-US"/>
        </a:p>
      </dgm:t>
    </dgm:pt>
    <dgm:pt modelId="{07D97EDF-5833-9C4A-AE0B-0BE10AA22467}" type="sibTrans" cxnId="{B9E63F5A-5138-2442-BE99-926D95009150}">
      <dgm:prSet/>
      <dgm:spPr/>
      <dgm:t>
        <a:bodyPr/>
        <a:lstStyle/>
        <a:p>
          <a:endParaRPr lang="en-US"/>
        </a:p>
      </dgm:t>
    </dgm:pt>
    <dgm:pt modelId="{A7D0BD0D-CAEA-DA4E-A9B8-F4B16B4EA1D7}">
      <dgm:prSet phldrT="[Text]"/>
      <dgm:spPr/>
      <dgm:t>
        <a:bodyPr/>
        <a:lstStyle/>
        <a:p>
          <a:r>
            <a:rPr lang="en-US"/>
            <a:t>Risk &amp; Compliance Mgt.</a:t>
          </a:r>
        </a:p>
      </dgm:t>
    </dgm:pt>
    <dgm:pt modelId="{6DFBA98B-5607-4B49-B1AD-1A95B81D9FB7}" type="parTrans" cxnId="{830D0091-3F5B-C14C-87BE-B2609B57B414}">
      <dgm:prSet/>
      <dgm:spPr/>
      <dgm:t>
        <a:bodyPr/>
        <a:lstStyle/>
        <a:p>
          <a:endParaRPr lang="en-US"/>
        </a:p>
      </dgm:t>
    </dgm:pt>
    <dgm:pt modelId="{7C9E5ECE-EB6E-9A43-B9B3-015E358BC88E}" type="sibTrans" cxnId="{830D0091-3F5B-C14C-87BE-B2609B57B414}">
      <dgm:prSet/>
      <dgm:spPr/>
      <dgm:t>
        <a:bodyPr/>
        <a:lstStyle/>
        <a:p>
          <a:endParaRPr lang="en-US"/>
        </a:p>
      </dgm:t>
    </dgm:pt>
    <dgm:pt modelId="{30DA562D-E199-1941-BB42-75497EB459B3}">
      <dgm:prSet phldrT="[Text]"/>
      <dgm:spPr/>
      <dgm:t>
        <a:bodyPr/>
        <a:lstStyle/>
        <a:p>
          <a:r>
            <a:rPr lang="en-US"/>
            <a:t>Threat Intelligence &amp; Incident Mgt.</a:t>
          </a:r>
        </a:p>
      </dgm:t>
    </dgm:pt>
    <dgm:pt modelId="{FECD9BDC-C5A0-744B-A376-43D4A1B43E29}" type="parTrans" cxnId="{EB647A3B-15B1-1A48-B8B0-D01CFC2155EB}">
      <dgm:prSet/>
      <dgm:spPr/>
      <dgm:t>
        <a:bodyPr/>
        <a:lstStyle/>
        <a:p>
          <a:endParaRPr lang="en-US"/>
        </a:p>
      </dgm:t>
    </dgm:pt>
    <dgm:pt modelId="{140FC965-CCFE-3F47-BD89-C344B717B71F}" type="sibTrans" cxnId="{EB647A3B-15B1-1A48-B8B0-D01CFC2155EB}">
      <dgm:prSet/>
      <dgm:spPr/>
      <dgm:t>
        <a:bodyPr/>
        <a:lstStyle/>
        <a:p>
          <a:endParaRPr lang="en-US"/>
        </a:p>
      </dgm:t>
    </dgm:pt>
    <dgm:pt modelId="{7E8BBF43-03B3-BC46-B865-91508BD99E41}">
      <dgm:prSet/>
      <dgm:spPr/>
      <dgm:t>
        <a:bodyPr/>
        <a:lstStyle/>
        <a:p>
          <a:r>
            <a:rPr lang="en-US"/>
            <a:t>Threat &amp; Vulnerability Mgt.</a:t>
          </a:r>
        </a:p>
      </dgm:t>
    </dgm:pt>
    <dgm:pt modelId="{B185F9CE-445C-BF46-B9C8-940940FE21CF}" type="parTrans" cxnId="{25A70A30-A8AC-8740-957B-C31C2F457192}">
      <dgm:prSet/>
      <dgm:spPr/>
      <dgm:t>
        <a:bodyPr/>
        <a:lstStyle/>
        <a:p>
          <a:endParaRPr lang="en-US"/>
        </a:p>
      </dgm:t>
    </dgm:pt>
    <dgm:pt modelId="{EFB3BFA9-E651-FE40-B988-2F8C2EBF3C98}" type="sibTrans" cxnId="{25A70A30-A8AC-8740-957B-C31C2F457192}">
      <dgm:prSet/>
      <dgm:spPr/>
      <dgm:t>
        <a:bodyPr/>
        <a:lstStyle/>
        <a:p>
          <a:endParaRPr lang="en-US"/>
        </a:p>
      </dgm:t>
    </dgm:pt>
    <dgm:pt modelId="{6D6A473A-A939-334D-87D9-B98C19D580E5}">
      <dgm:prSet/>
      <dgm:spPr/>
      <dgm:t>
        <a:bodyPr/>
        <a:lstStyle/>
        <a:p>
          <a:r>
            <a:rPr lang="en-US"/>
            <a:t>Identity &amp; Access Mgt.</a:t>
          </a:r>
        </a:p>
      </dgm:t>
    </dgm:pt>
    <dgm:pt modelId="{E38B01F8-D4C1-6343-9AF5-7A2F71AC7FF3}" type="parTrans" cxnId="{9C31C797-4BA4-6C4F-A817-B7D98D290B23}">
      <dgm:prSet/>
      <dgm:spPr/>
      <dgm:t>
        <a:bodyPr/>
        <a:lstStyle/>
        <a:p>
          <a:endParaRPr lang="en-US"/>
        </a:p>
      </dgm:t>
    </dgm:pt>
    <dgm:pt modelId="{962B88E4-2D48-4A4E-8A17-D92605AE73B4}" type="sibTrans" cxnId="{9C31C797-4BA4-6C4F-A817-B7D98D290B23}">
      <dgm:prSet/>
      <dgm:spPr/>
      <dgm:t>
        <a:bodyPr/>
        <a:lstStyle/>
        <a:p>
          <a:endParaRPr lang="en-US"/>
        </a:p>
      </dgm:t>
    </dgm:pt>
    <dgm:pt modelId="{EE7DEEB6-DE12-C24B-BC63-5918097FF112}" type="pres">
      <dgm:prSet presAssocID="{FE6B4389-1C65-894E-BBA8-4BC11D2F2674}" presName="Name0" presStyleCnt="0">
        <dgm:presLayoutVars>
          <dgm:dir/>
          <dgm:resizeHandles val="exact"/>
        </dgm:presLayoutVars>
      </dgm:prSet>
      <dgm:spPr/>
      <dgm:t>
        <a:bodyPr/>
        <a:lstStyle/>
        <a:p>
          <a:endParaRPr lang="en-IE"/>
        </a:p>
      </dgm:t>
    </dgm:pt>
    <dgm:pt modelId="{0444EAF7-169B-B84A-9A27-EEA3F618222B}" type="pres">
      <dgm:prSet presAssocID="{618FDE61-0E01-4748-A5BC-F82742C11790}" presName="Name5" presStyleLbl="vennNode1" presStyleIdx="0" presStyleCnt="6">
        <dgm:presLayoutVars>
          <dgm:bulletEnabled val="1"/>
        </dgm:presLayoutVars>
      </dgm:prSet>
      <dgm:spPr/>
      <dgm:t>
        <a:bodyPr/>
        <a:lstStyle/>
        <a:p>
          <a:endParaRPr lang="en-IE"/>
        </a:p>
      </dgm:t>
    </dgm:pt>
    <dgm:pt modelId="{FD250901-DF34-1942-B3D0-A2DDB227EE2B}" type="pres">
      <dgm:prSet presAssocID="{3420DA55-D350-7246-8ADA-04DF753DAAD0}" presName="space" presStyleCnt="0"/>
      <dgm:spPr/>
    </dgm:pt>
    <dgm:pt modelId="{657E5B0B-3D2A-0647-87FC-7819024ABB12}" type="pres">
      <dgm:prSet presAssocID="{8F49DF58-B505-A345-B532-04416E1C2CDB}" presName="Name5" presStyleLbl="vennNode1" presStyleIdx="1" presStyleCnt="6">
        <dgm:presLayoutVars>
          <dgm:bulletEnabled val="1"/>
        </dgm:presLayoutVars>
      </dgm:prSet>
      <dgm:spPr/>
      <dgm:t>
        <a:bodyPr/>
        <a:lstStyle/>
        <a:p>
          <a:endParaRPr lang="en-IE"/>
        </a:p>
      </dgm:t>
    </dgm:pt>
    <dgm:pt modelId="{ED1256D5-9EFB-294D-B460-20755A2893D9}" type="pres">
      <dgm:prSet presAssocID="{07D97EDF-5833-9C4A-AE0B-0BE10AA22467}" presName="space" presStyleCnt="0"/>
      <dgm:spPr/>
    </dgm:pt>
    <dgm:pt modelId="{9022F0D1-DF6E-BD43-A5B1-7AB6C9296F84}" type="pres">
      <dgm:prSet presAssocID="{A7D0BD0D-CAEA-DA4E-A9B8-F4B16B4EA1D7}" presName="Name5" presStyleLbl="vennNode1" presStyleIdx="2" presStyleCnt="6">
        <dgm:presLayoutVars>
          <dgm:bulletEnabled val="1"/>
        </dgm:presLayoutVars>
      </dgm:prSet>
      <dgm:spPr/>
      <dgm:t>
        <a:bodyPr/>
        <a:lstStyle/>
        <a:p>
          <a:endParaRPr lang="en-IE"/>
        </a:p>
      </dgm:t>
    </dgm:pt>
    <dgm:pt modelId="{2A737AF9-5C38-FC43-AD7F-7214AC2E23D0}" type="pres">
      <dgm:prSet presAssocID="{7C9E5ECE-EB6E-9A43-B9B3-015E358BC88E}" presName="space" presStyleCnt="0"/>
      <dgm:spPr/>
    </dgm:pt>
    <dgm:pt modelId="{6BB71D5B-5E2D-E740-8B9C-8CD516AF8EEC}" type="pres">
      <dgm:prSet presAssocID="{30DA562D-E199-1941-BB42-75497EB459B3}" presName="Name5" presStyleLbl="vennNode1" presStyleIdx="3" presStyleCnt="6">
        <dgm:presLayoutVars>
          <dgm:bulletEnabled val="1"/>
        </dgm:presLayoutVars>
      </dgm:prSet>
      <dgm:spPr/>
      <dgm:t>
        <a:bodyPr/>
        <a:lstStyle/>
        <a:p>
          <a:endParaRPr lang="en-IE"/>
        </a:p>
      </dgm:t>
    </dgm:pt>
    <dgm:pt modelId="{A4565EBD-F396-AE47-83F0-9579BE0961E4}" type="pres">
      <dgm:prSet presAssocID="{140FC965-CCFE-3F47-BD89-C344B717B71F}" presName="space" presStyleCnt="0"/>
      <dgm:spPr/>
    </dgm:pt>
    <dgm:pt modelId="{04B49972-6AC3-DA40-B07A-D51A41FAB917}" type="pres">
      <dgm:prSet presAssocID="{7E8BBF43-03B3-BC46-B865-91508BD99E41}" presName="Name5" presStyleLbl="vennNode1" presStyleIdx="4" presStyleCnt="6">
        <dgm:presLayoutVars>
          <dgm:bulletEnabled val="1"/>
        </dgm:presLayoutVars>
      </dgm:prSet>
      <dgm:spPr/>
      <dgm:t>
        <a:bodyPr/>
        <a:lstStyle/>
        <a:p>
          <a:endParaRPr lang="en-IE"/>
        </a:p>
      </dgm:t>
    </dgm:pt>
    <dgm:pt modelId="{4E6829C6-D066-924C-A0BB-931258A13A42}" type="pres">
      <dgm:prSet presAssocID="{EFB3BFA9-E651-FE40-B988-2F8C2EBF3C98}" presName="space" presStyleCnt="0"/>
      <dgm:spPr/>
    </dgm:pt>
    <dgm:pt modelId="{A4AC7C94-270E-C248-8C17-82E0DFA24879}" type="pres">
      <dgm:prSet presAssocID="{6D6A473A-A939-334D-87D9-B98C19D580E5}" presName="Name5" presStyleLbl="vennNode1" presStyleIdx="5" presStyleCnt="6">
        <dgm:presLayoutVars>
          <dgm:bulletEnabled val="1"/>
        </dgm:presLayoutVars>
      </dgm:prSet>
      <dgm:spPr/>
      <dgm:t>
        <a:bodyPr/>
        <a:lstStyle/>
        <a:p>
          <a:endParaRPr lang="en-IE"/>
        </a:p>
      </dgm:t>
    </dgm:pt>
  </dgm:ptLst>
  <dgm:cxnLst>
    <dgm:cxn modelId="{B9E63F5A-5138-2442-BE99-926D95009150}" srcId="{FE6B4389-1C65-894E-BBA8-4BC11D2F2674}" destId="{8F49DF58-B505-A345-B532-04416E1C2CDB}" srcOrd="1" destOrd="0" parTransId="{D8E66181-25C4-7D42-B9AB-4281224EA928}" sibTransId="{07D97EDF-5833-9C4A-AE0B-0BE10AA22467}"/>
    <dgm:cxn modelId="{EB7B7F39-7975-8242-A102-46E64C49567C}" type="presOf" srcId="{30DA562D-E199-1941-BB42-75497EB459B3}" destId="{6BB71D5B-5E2D-E740-8B9C-8CD516AF8EEC}" srcOrd="0" destOrd="0" presId="urn:microsoft.com/office/officeart/2005/8/layout/venn3"/>
    <dgm:cxn modelId="{830D0091-3F5B-C14C-87BE-B2609B57B414}" srcId="{FE6B4389-1C65-894E-BBA8-4BC11D2F2674}" destId="{A7D0BD0D-CAEA-DA4E-A9B8-F4B16B4EA1D7}" srcOrd="2" destOrd="0" parTransId="{6DFBA98B-5607-4B49-B1AD-1A95B81D9FB7}" sibTransId="{7C9E5ECE-EB6E-9A43-B9B3-015E358BC88E}"/>
    <dgm:cxn modelId="{EB647A3B-15B1-1A48-B8B0-D01CFC2155EB}" srcId="{FE6B4389-1C65-894E-BBA8-4BC11D2F2674}" destId="{30DA562D-E199-1941-BB42-75497EB459B3}" srcOrd="3" destOrd="0" parTransId="{FECD9BDC-C5A0-744B-A376-43D4A1B43E29}" sibTransId="{140FC965-CCFE-3F47-BD89-C344B717B71F}"/>
    <dgm:cxn modelId="{25A70A30-A8AC-8740-957B-C31C2F457192}" srcId="{FE6B4389-1C65-894E-BBA8-4BC11D2F2674}" destId="{7E8BBF43-03B3-BC46-B865-91508BD99E41}" srcOrd="4" destOrd="0" parTransId="{B185F9CE-445C-BF46-B9C8-940940FE21CF}" sibTransId="{EFB3BFA9-E651-FE40-B988-2F8C2EBF3C98}"/>
    <dgm:cxn modelId="{EEE2F6AC-3E6E-EC48-B4D1-9566F22E3AAD}" type="presOf" srcId="{A7D0BD0D-CAEA-DA4E-A9B8-F4B16B4EA1D7}" destId="{9022F0D1-DF6E-BD43-A5B1-7AB6C9296F84}" srcOrd="0" destOrd="0" presId="urn:microsoft.com/office/officeart/2005/8/layout/venn3"/>
    <dgm:cxn modelId="{5E14F0B1-23ED-A543-8174-D84D51B0D152}" type="presOf" srcId="{7E8BBF43-03B3-BC46-B865-91508BD99E41}" destId="{04B49972-6AC3-DA40-B07A-D51A41FAB917}" srcOrd="0" destOrd="0" presId="urn:microsoft.com/office/officeart/2005/8/layout/venn3"/>
    <dgm:cxn modelId="{16F076A6-C8E7-CB43-9479-3A3880A1B1CA}" type="presOf" srcId="{8F49DF58-B505-A345-B532-04416E1C2CDB}" destId="{657E5B0B-3D2A-0647-87FC-7819024ABB12}" srcOrd="0" destOrd="0" presId="urn:microsoft.com/office/officeart/2005/8/layout/venn3"/>
    <dgm:cxn modelId="{FC65565D-85D2-F441-9D4D-8F683BE05B91}" srcId="{FE6B4389-1C65-894E-BBA8-4BC11D2F2674}" destId="{618FDE61-0E01-4748-A5BC-F82742C11790}" srcOrd="0" destOrd="0" parTransId="{B93AFD82-AD41-F64D-80DA-F3B67D822E23}" sibTransId="{3420DA55-D350-7246-8ADA-04DF753DAAD0}"/>
    <dgm:cxn modelId="{B1CA5A56-77F9-F741-BC38-B6CCEAB192B4}" type="presOf" srcId="{6D6A473A-A939-334D-87D9-B98C19D580E5}" destId="{A4AC7C94-270E-C248-8C17-82E0DFA24879}" srcOrd="0" destOrd="0" presId="urn:microsoft.com/office/officeart/2005/8/layout/venn3"/>
    <dgm:cxn modelId="{4551DB8A-A344-A14E-B8B0-C9B1D6DB5B25}" type="presOf" srcId="{FE6B4389-1C65-894E-BBA8-4BC11D2F2674}" destId="{EE7DEEB6-DE12-C24B-BC63-5918097FF112}" srcOrd="0" destOrd="0" presId="urn:microsoft.com/office/officeart/2005/8/layout/venn3"/>
    <dgm:cxn modelId="{9C31C797-4BA4-6C4F-A817-B7D98D290B23}" srcId="{FE6B4389-1C65-894E-BBA8-4BC11D2F2674}" destId="{6D6A473A-A939-334D-87D9-B98C19D580E5}" srcOrd="5" destOrd="0" parTransId="{E38B01F8-D4C1-6343-9AF5-7A2F71AC7FF3}" sibTransId="{962B88E4-2D48-4A4E-8A17-D92605AE73B4}"/>
    <dgm:cxn modelId="{C51A3CA9-3D04-3A47-861E-3F02A742BDCC}" type="presOf" srcId="{618FDE61-0E01-4748-A5BC-F82742C11790}" destId="{0444EAF7-169B-B84A-9A27-EEA3F618222B}" srcOrd="0" destOrd="0" presId="urn:microsoft.com/office/officeart/2005/8/layout/venn3"/>
    <dgm:cxn modelId="{5B7F6079-C30C-A142-8462-7D37B35758C8}" type="presParOf" srcId="{EE7DEEB6-DE12-C24B-BC63-5918097FF112}" destId="{0444EAF7-169B-B84A-9A27-EEA3F618222B}" srcOrd="0" destOrd="0" presId="urn:microsoft.com/office/officeart/2005/8/layout/venn3"/>
    <dgm:cxn modelId="{9EC0D2B0-32F9-BB40-8560-9E2C5264E528}" type="presParOf" srcId="{EE7DEEB6-DE12-C24B-BC63-5918097FF112}" destId="{FD250901-DF34-1942-B3D0-A2DDB227EE2B}" srcOrd="1" destOrd="0" presId="urn:microsoft.com/office/officeart/2005/8/layout/venn3"/>
    <dgm:cxn modelId="{9DB62CAE-311E-A74B-92BF-1A4C0A168FAE}" type="presParOf" srcId="{EE7DEEB6-DE12-C24B-BC63-5918097FF112}" destId="{657E5B0B-3D2A-0647-87FC-7819024ABB12}" srcOrd="2" destOrd="0" presId="urn:microsoft.com/office/officeart/2005/8/layout/venn3"/>
    <dgm:cxn modelId="{C7D2D930-7543-B049-999B-B4C5DF0743B5}" type="presParOf" srcId="{EE7DEEB6-DE12-C24B-BC63-5918097FF112}" destId="{ED1256D5-9EFB-294D-B460-20755A2893D9}" srcOrd="3" destOrd="0" presId="urn:microsoft.com/office/officeart/2005/8/layout/venn3"/>
    <dgm:cxn modelId="{B10AC663-6DC2-3D4E-BAFF-8EE2781BB435}" type="presParOf" srcId="{EE7DEEB6-DE12-C24B-BC63-5918097FF112}" destId="{9022F0D1-DF6E-BD43-A5B1-7AB6C9296F84}" srcOrd="4" destOrd="0" presId="urn:microsoft.com/office/officeart/2005/8/layout/venn3"/>
    <dgm:cxn modelId="{60FB783C-63A7-F347-800A-07BE7BC4096B}" type="presParOf" srcId="{EE7DEEB6-DE12-C24B-BC63-5918097FF112}" destId="{2A737AF9-5C38-FC43-AD7F-7214AC2E23D0}" srcOrd="5" destOrd="0" presId="urn:microsoft.com/office/officeart/2005/8/layout/venn3"/>
    <dgm:cxn modelId="{B679F886-1B49-424E-9683-F630AB4F013C}" type="presParOf" srcId="{EE7DEEB6-DE12-C24B-BC63-5918097FF112}" destId="{6BB71D5B-5E2D-E740-8B9C-8CD516AF8EEC}" srcOrd="6" destOrd="0" presId="urn:microsoft.com/office/officeart/2005/8/layout/venn3"/>
    <dgm:cxn modelId="{A285DCE8-0447-CA41-83FF-FA9180BAC126}" type="presParOf" srcId="{EE7DEEB6-DE12-C24B-BC63-5918097FF112}" destId="{A4565EBD-F396-AE47-83F0-9579BE0961E4}" srcOrd="7" destOrd="0" presId="urn:microsoft.com/office/officeart/2005/8/layout/venn3"/>
    <dgm:cxn modelId="{58EA5462-6AFF-6F48-ABA2-2E65C39CCC92}" type="presParOf" srcId="{EE7DEEB6-DE12-C24B-BC63-5918097FF112}" destId="{04B49972-6AC3-DA40-B07A-D51A41FAB917}" srcOrd="8" destOrd="0" presId="urn:microsoft.com/office/officeart/2005/8/layout/venn3"/>
    <dgm:cxn modelId="{608F2F24-5AA7-0E4D-B8CD-BFA43CA5A735}" type="presParOf" srcId="{EE7DEEB6-DE12-C24B-BC63-5918097FF112}" destId="{4E6829C6-D066-924C-A0BB-931258A13A42}" srcOrd="9" destOrd="0" presId="urn:microsoft.com/office/officeart/2005/8/layout/venn3"/>
    <dgm:cxn modelId="{8783DB57-53A1-DB46-A5B3-FD59C3E1D29B}" type="presParOf" srcId="{EE7DEEB6-DE12-C24B-BC63-5918097FF112}" destId="{A4AC7C94-270E-C248-8C17-82E0DFA24879}" srcOrd="10"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1C082E-CEE0-5742-AD1D-D9DEEA3F77A5}" type="doc">
      <dgm:prSet loTypeId="urn:microsoft.com/office/officeart/2005/8/layout/chevron1" loCatId="" qsTypeId="urn:microsoft.com/office/officeart/2005/8/quickstyle/simple1" qsCatId="simple" csTypeId="urn:microsoft.com/office/officeart/2005/8/colors/accent1_2" csCatId="accent1" phldr="1"/>
      <dgm:spPr/>
    </dgm:pt>
    <dgm:pt modelId="{6756C2A7-8AEC-B943-AC95-DB29AC01E90A}">
      <dgm:prSet phldrT="[Text]"/>
      <dgm:spPr/>
      <dgm:t>
        <a:bodyPr/>
        <a:lstStyle/>
        <a:p>
          <a:r>
            <a:rPr lang="en-US" dirty="0"/>
            <a:t>Recon</a:t>
          </a:r>
        </a:p>
      </dgm:t>
    </dgm:pt>
    <dgm:pt modelId="{5762C95C-8D14-F147-87B2-329C1DC97C00}" type="parTrans" cxnId="{07BDE5E6-68A5-5C4D-BD49-BC9A0BBEF230}">
      <dgm:prSet/>
      <dgm:spPr/>
      <dgm:t>
        <a:bodyPr/>
        <a:lstStyle/>
        <a:p>
          <a:endParaRPr lang="en-US"/>
        </a:p>
      </dgm:t>
    </dgm:pt>
    <dgm:pt modelId="{6759C690-26AF-D241-95E0-8F2C7F1EA3CF}" type="sibTrans" cxnId="{07BDE5E6-68A5-5C4D-BD49-BC9A0BBEF230}">
      <dgm:prSet/>
      <dgm:spPr/>
      <dgm:t>
        <a:bodyPr/>
        <a:lstStyle/>
        <a:p>
          <a:endParaRPr lang="en-US"/>
        </a:p>
      </dgm:t>
    </dgm:pt>
    <dgm:pt modelId="{819E72FE-4561-5E4B-A4D2-57477213BF5E}">
      <dgm:prSet phldrT="[Text]"/>
      <dgm:spPr/>
      <dgm:t>
        <a:bodyPr/>
        <a:lstStyle/>
        <a:p>
          <a:r>
            <a:rPr lang="en-US"/>
            <a:t>Weaponise</a:t>
          </a:r>
        </a:p>
      </dgm:t>
    </dgm:pt>
    <dgm:pt modelId="{3383FB52-7E80-7946-828D-6D50A11B0030}" type="parTrans" cxnId="{7DE5CC76-4F41-8248-BAA4-431FA34C0463}">
      <dgm:prSet/>
      <dgm:spPr/>
      <dgm:t>
        <a:bodyPr/>
        <a:lstStyle/>
        <a:p>
          <a:endParaRPr lang="en-US"/>
        </a:p>
      </dgm:t>
    </dgm:pt>
    <dgm:pt modelId="{370AFADA-A878-134F-8EA4-C0B4F998A2A5}" type="sibTrans" cxnId="{7DE5CC76-4F41-8248-BAA4-431FA34C0463}">
      <dgm:prSet/>
      <dgm:spPr/>
      <dgm:t>
        <a:bodyPr/>
        <a:lstStyle/>
        <a:p>
          <a:endParaRPr lang="en-US"/>
        </a:p>
      </dgm:t>
    </dgm:pt>
    <dgm:pt modelId="{FBAD6B44-D315-3C45-8359-82597FAFDE9A}">
      <dgm:prSet phldrT="[Text]"/>
      <dgm:spPr/>
      <dgm:t>
        <a:bodyPr/>
        <a:lstStyle/>
        <a:p>
          <a:r>
            <a:rPr lang="en-US"/>
            <a:t>Delivery</a:t>
          </a:r>
        </a:p>
      </dgm:t>
    </dgm:pt>
    <dgm:pt modelId="{1AF958CB-6656-6B4B-BD0C-47751E1FA612}" type="parTrans" cxnId="{5E8BD18F-4D63-0343-A87D-B246A1153476}">
      <dgm:prSet/>
      <dgm:spPr/>
      <dgm:t>
        <a:bodyPr/>
        <a:lstStyle/>
        <a:p>
          <a:endParaRPr lang="en-US"/>
        </a:p>
      </dgm:t>
    </dgm:pt>
    <dgm:pt modelId="{FF98309C-6376-7F4E-A597-C96EE84B53EF}" type="sibTrans" cxnId="{5E8BD18F-4D63-0343-A87D-B246A1153476}">
      <dgm:prSet/>
      <dgm:spPr/>
      <dgm:t>
        <a:bodyPr/>
        <a:lstStyle/>
        <a:p>
          <a:endParaRPr lang="en-US"/>
        </a:p>
      </dgm:t>
    </dgm:pt>
    <dgm:pt modelId="{887F8515-340C-3D43-9351-52E5BB57CB71}">
      <dgm:prSet/>
      <dgm:spPr/>
      <dgm:t>
        <a:bodyPr/>
        <a:lstStyle/>
        <a:p>
          <a:r>
            <a:rPr lang="en-US"/>
            <a:t>Exploitation</a:t>
          </a:r>
        </a:p>
      </dgm:t>
    </dgm:pt>
    <dgm:pt modelId="{5E680BF4-5D18-BF42-AF7E-9414494417C3}" type="parTrans" cxnId="{25FE638C-8F4B-4440-AF7B-EBF970EBFF09}">
      <dgm:prSet/>
      <dgm:spPr/>
      <dgm:t>
        <a:bodyPr/>
        <a:lstStyle/>
        <a:p>
          <a:endParaRPr lang="en-US"/>
        </a:p>
      </dgm:t>
    </dgm:pt>
    <dgm:pt modelId="{11D69787-E53A-2D48-A3EE-B85668BD3308}" type="sibTrans" cxnId="{25FE638C-8F4B-4440-AF7B-EBF970EBFF09}">
      <dgm:prSet/>
      <dgm:spPr/>
      <dgm:t>
        <a:bodyPr/>
        <a:lstStyle/>
        <a:p>
          <a:endParaRPr lang="en-US"/>
        </a:p>
      </dgm:t>
    </dgm:pt>
    <dgm:pt modelId="{93B94167-C942-0D4F-BDB0-DA85FC64E62D}">
      <dgm:prSet/>
      <dgm:spPr/>
      <dgm:t>
        <a:bodyPr/>
        <a:lstStyle/>
        <a:p>
          <a:r>
            <a:rPr lang="en-US"/>
            <a:t>Installation</a:t>
          </a:r>
        </a:p>
      </dgm:t>
    </dgm:pt>
    <dgm:pt modelId="{2D0DC6F4-37C9-0846-9A82-C787DF48EA46}" type="parTrans" cxnId="{572A7143-EEFF-1044-A778-AF9FB9CA6F48}">
      <dgm:prSet/>
      <dgm:spPr/>
      <dgm:t>
        <a:bodyPr/>
        <a:lstStyle/>
        <a:p>
          <a:endParaRPr lang="en-US"/>
        </a:p>
      </dgm:t>
    </dgm:pt>
    <dgm:pt modelId="{76AB3255-7BA4-924B-87B2-74929E9F6120}" type="sibTrans" cxnId="{572A7143-EEFF-1044-A778-AF9FB9CA6F48}">
      <dgm:prSet/>
      <dgm:spPr/>
      <dgm:t>
        <a:bodyPr/>
        <a:lstStyle/>
        <a:p>
          <a:endParaRPr lang="en-US"/>
        </a:p>
      </dgm:t>
    </dgm:pt>
    <dgm:pt modelId="{AD3CBAA5-F381-0047-BC3D-870526D69BE8}">
      <dgm:prSet/>
      <dgm:spPr/>
      <dgm:t>
        <a:bodyPr/>
        <a:lstStyle/>
        <a:p>
          <a:r>
            <a:rPr lang="en-US"/>
            <a:t>C2</a:t>
          </a:r>
        </a:p>
      </dgm:t>
    </dgm:pt>
    <dgm:pt modelId="{CA54C5E3-B3F6-EE4D-AA59-684C3D920BC7}" type="parTrans" cxnId="{684A5366-A37B-A445-8D89-387CA52A73E2}">
      <dgm:prSet/>
      <dgm:spPr/>
      <dgm:t>
        <a:bodyPr/>
        <a:lstStyle/>
        <a:p>
          <a:endParaRPr lang="en-US"/>
        </a:p>
      </dgm:t>
    </dgm:pt>
    <dgm:pt modelId="{CF209E13-0183-4844-84D5-0D7B5FD30381}" type="sibTrans" cxnId="{684A5366-A37B-A445-8D89-387CA52A73E2}">
      <dgm:prSet/>
      <dgm:spPr/>
      <dgm:t>
        <a:bodyPr/>
        <a:lstStyle/>
        <a:p>
          <a:endParaRPr lang="en-US"/>
        </a:p>
      </dgm:t>
    </dgm:pt>
    <dgm:pt modelId="{0A0990FA-36C8-5644-840F-4DC037A07096}">
      <dgm:prSet/>
      <dgm:spPr/>
      <dgm:t>
        <a:bodyPr/>
        <a:lstStyle/>
        <a:p>
          <a:r>
            <a:rPr lang="en-US"/>
            <a:t>Actions &amp; Objectives</a:t>
          </a:r>
        </a:p>
      </dgm:t>
    </dgm:pt>
    <dgm:pt modelId="{43E377B9-6566-5F40-83AC-A2E7D017007A}" type="parTrans" cxnId="{23DF508C-BDB1-2041-B45E-2678916DB991}">
      <dgm:prSet/>
      <dgm:spPr/>
      <dgm:t>
        <a:bodyPr/>
        <a:lstStyle/>
        <a:p>
          <a:endParaRPr lang="en-US"/>
        </a:p>
      </dgm:t>
    </dgm:pt>
    <dgm:pt modelId="{50A8D6FB-B586-6847-BB98-E4D788A1F750}" type="sibTrans" cxnId="{23DF508C-BDB1-2041-B45E-2678916DB991}">
      <dgm:prSet/>
      <dgm:spPr/>
      <dgm:t>
        <a:bodyPr/>
        <a:lstStyle/>
        <a:p>
          <a:endParaRPr lang="en-US"/>
        </a:p>
      </dgm:t>
    </dgm:pt>
    <dgm:pt modelId="{34E2B237-1D1A-514E-9C9A-3764FC040D82}" type="pres">
      <dgm:prSet presAssocID="{961C082E-CEE0-5742-AD1D-D9DEEA3F77A5}" presName="Name0" presStyleCnt="0">
        <dgm:presLayoutVars>
          <dgm:dir/>
          <dgm:animLvl val="lvl"/>
          <dgm:resizeHandles val="exact"/>
        </dgm:presLayoutVars>
      </dgm:prSet>
      <dgm:spPr/>
    </dgm:pt>
    <dgm:pt modelId="{989CB11F-5800-2B4D-A7A6-38EA8964D7D8}" type="pres">
      <dgm:prSet presAssocID="{6756C2A7-8AEC-B943-AC95-DB29AC01E90A}" presName="parTxOnly" presStyleLbl="node1" presStyleIdx="0" presStyleCnt="7">
        <dgm:presLayoutVars>
          <dgm:chMax val="0"/>
          <dgm:chPref val="0"/>
          <dgm:bulletEnabled val="1"/>
        </dgm:presLayoutVars>
      </dgm:prSet>
      <dgm:spPr/>
      <dgm:t>
        <a:bodyPr/>
        <a:lstStyle/>
        <a:p>
          <a:endParaRPr lang="en-IE"/>
        </a:p>
      </dgm:t>
    </dgm:pt>
    <dgm:pt modelId="{E0FF0D6B-A446-EF40-BAAC-214BD45E745C}" type="pres">
      <dgm:prSet presAssocID="{6759C690-26AF-D241-95E0-8F2C7F1EA3CF}" presName="parTxOnlySpace" presStyleCnt="0"/>
      <dgm:spPr/>
    </dgm:pt>
    <dgm:pt modelId="{3F00F82F-C6AB-BB4F-A4DF-905829F2A3D1}" type="pres">
      <dgm:prSet presAssocID="{819E72FE-4561-5E4B-A4D2-57477213BF5E}" presName="parTxOnly" presStyleLbl="node1" presStyleIdx="1" presStyleCnt="7">
        <dgm:presLayoutVars>
          <dgm:chMax val="0"/>
          <dgm:chPref val="0"/>
          <dgm:bulletEnabled val="1"/>
        </dgm:presLayoutVars>
      </dgm:prSet>
      <dgm:spPr/>
      <dgm:t>
        <a:bodyPr/>
        <a:lstStyle/>
        <a:p>
          <a:endParaRPr lang="en-IE"/>
        </a:p>
      </dgm:t>
    </dgm:pt>
    <dgm:pt modelId="{72252885-4883-2649-8216-E86DDAD8DCD0}" type="pres">
      <dgm:prSet presAssocID="{370AFADA-A878-134F-8EA4-C0B4F998A2A5}" presName="parTxOnlySpace" presStyleCnt="0"/>
      <dgm:spPr/>
    </dgm:pt>
    <dgm:pt modelId="{24C0C3E2-D1A0-8446-87C1-CC248A16DB19}" type="pres">
      <dgm:prSet presAssocID="{FBAD6B44-D315-3C45-8359-82597FAFDE9A}" presName="parTxOnly" presStyleLbl="node1" presStyleIdx="2" presStyleCnt="7">
        <dgm:presLayoutVars>
          <dgm:chMax val="0"/>
          <dgm:chPref val="0"/>
          <dgm:bulletEnabled val="1"/>
        </dgm:presLayoutVars>
      </dgm:prSet>
      <dgm:spPr/>
      <dgm:t>
        <a:bodyPr/>
        <a:lstStyle/>
        <a:p>
          <a:endParaRPr lang="en-IE"/>
        </a:p>
      </dgm:t>
    </dgm:pt>
    <dgm:pt modelId="{21D47CA1-70D8-4547-BE1F-839C985533E3}" type="pres">
      <dgm:prSet presAssocID="{FF98309C-6376-7F4E-A597-C96EE84B53EF}" presName="parTxOnlySpace" presStyleCnt="0"/>
      <dgm:spPr/>
    </dgm:pt>
    <dgm:pt modelId="{270C6A37-31C3-FA4C-B683-CA9521D092BD}" type="pres">
      <dgm:prSet presAssocID="{887F8515-340C-3D43-9351-52E5BB57CB71}" presName="parTxOnly" presStyleLbl="node1" presStyleIdx="3" presStyleCnt="7">
        <dgm:presLayoutVars>
          <dgm:chMax val="0"/>
          <dgm:chPref val="0"/>
          <dgm:bulletEnabled val="1"/>
        </dgm:presLayoutVars>
      </dgm:prSet>
      <dgm:spPr/>
      <dgm:t>
        <a:bodyPr/>
        <a:lstStyle/>
        <a:p>
          <a:endParaRPr lang="en-IE"/>
        </a:p>
      </dgm:t>
    </dgm:pt>
    <dgm:pt modelId="{58ED2CE6-3F0E-5147-93EF-7F56E6430A38}" type="pres">
      <dgm:prSet presAssocID="{11D69787-E53A-2D48-A3EE-B85668BD3308}" presName="parTxOnlySpace" presStyleCnt="0"/>
      <dgm:spPr/>
    </dgm:pt>
    <dgm:pt modelId="{0CB94430-A16B-2D42-BBCA-7C334D30424C}" type="pres">
      <dgm:prSet presAssocID="{93B94167-C942-0D4F-BDB0-DA85FC64E62D}" presName="parTxOnly" presStyleLbl="node1" presStyleIdx="4" presStyleCnt="7">
        <dgm:presLayoutVars>
          <dgm:chMax val="0"/>
          <dgm:chPref val="0"/>
          <dgm:bulletEnabled val="1"/>
        </dgm:presLayoutVars>
      </dgm:prSet>
      <dgm:spPr/>
      <dgm:t>
        <a:bodyPr/>
        <a:lstStyle/>
        <a:p>
          <a:endParaRPr lang="en-IE"/>
        </a:p>
      </dgm:t>
    </dgm:pt>
    <dgm:pt modelId="{78684820-80FB-284B-A854-D207A5DC666C}" type="pres">
      <dgm:prSet presAssocID="{76AB3255-7BA4-924B-87B2-74929E9F6120}" presName="parTxOnlySpace" presStyleCnt="0"/>
      <dgm:spPr/>
    </dgm:pt>
    <dgm:pt modelId="{E6CE18F1-1BAE-D44C-8C2A-D81F48C4C9C4}" type="pres">
      <dgm:prSet presAssocID="{AD3CBAA5-F381-0047-BC3D-870526D69BE8}" presName="parTxOnly" presStyleLbl="node1" presStyleIdx="5" presStyleCnt="7">
        <dgm:presLayoutVars>
          <dgm:chMax val="0"/>
          <dgm:chPref val="0"/>
          <dgm:bulletEnabled val="1"/>
        </dgm:presLayoutVars>
      </dgm:prSet>
      <dgm:spPr/>
      <dgm:t>
        <a:bodyPr/>
        <a:lstStyle/>
        <a:p>
          <a:endParaRPr lang="en-IE"/>
        </a:p>
      </dgm:t>
    </dgm:pt>
    <dgm:pt modelId="{AADFDAB8-A7C3-C64F-84EA-F956CEA8B12D}" type="pres">
      <dgm:prSet presAssocID="{CF209E13-0183-4844-84D5-0D7B5FD30381}" presName="parTxOnlySpace" presStyleCnt="0"/>
      <dgm:spPr/>
    </dgm:pt>
    <dgm:pt modelId="{1EA3A16B-6FE3-F54F-80E9-4E2825C07333}" type="pres">
      <dgm:prSet presAssocID="{0A0990FA-36C8-5644-840F-4DC037A07096}" presName="parTxOnly" presStyleLbl="node1" presStyleIdx="6" presStyleCnt="7">
        <dgm:presLayoutVars>
          <dgm:chMax val="0"/>
          <dgm:chPref val="0"/>
          <dgm:bulletEnabled val="1"/>
        </dgm:presLayoutVars>
      </dgm:prSet>
      <dgm:spPr/>
      <dgm:t>
        <a:bodyPr/>
        <a:lstStyle/>
        <a:p>
          <a:endParaRPr lang="en-IE"/>
        </a:p>
      </dgm:t>
    </dgm:pt>
  </dgm:ptLst>
  <dgm:cxnLst>
    <dgm:cxn modelId="{572A7143-EEFF-1044-A778-AF9FB9CA6F48}" srcId="{961C082E-CEE0-5742-AD1D-D9DEEA3F77A5}" destId="{93B94167-C942-0D4F-BDB0-DA85FC64E62D}" srcOrd="4" destOrd="0" parTransId="{2D0DC6F4-37C9-0846-9A82-C787DF48EA46}" sibTransId="{76AB3255-7BA4-924B-87B2-74929E9F6120}"/>
    <dgm:cxn modelId="{5E8BD18F-4D63-0343-A87D-B246A1153476}" srcId="{961C082E-CEE0-5742-AD1D-D9DEEA3F77A5}" destId="{FBAD6B44-D315-3C45-8359-82597FAFDE9A}" srcOrd="2" destOrd="0" parTransId="{1AF958CB-6656-6B4B-BD0C-47751E1FA612}" sibTransId="{FF98309C-6376-7F4E-A597-C96EE84B53EF}"/>
    <dgm:cxn modelId="{684A5366-A37B-A445-8D89-387CA52A73E2}" srcId="{961C082E-CEE0-5742-AD1D-D9DEEA3F77A5}" destId="{AD3CBAA5-F381-0047-BC3D-870526D69BE8}" srcOrd="5" destOrd="0" parTransId="{CA54C5E3-B3F6-EE4D-AA59-684C3D920BC7}" sibTransId="{CF209E13-0183-4844-84D5-0D7B5FD30381}"/>
    <dgm:cxn modelId="{F3198D19-10BC-B745-A6FD-497136EE5121}" type="presOf" srcId="{819E72FE-4561-5E4B-A4D2-57477213BF5E}" destId="{3F00F82F-C6AB-BB4F-A4DF-905829F2A3D1}" srcOrd="0" destOrd="0" presId="urn:microsoft.com/office/officeart/2005/8/layout/chevron1"/>
    <dgm:cxn modelId="{7150E469-DD21-024E-BB09-C04E64BF7623}" type="presOf" srcId="{AD3CBAA5-F381-0047-BC3D-870526D69BE8}" destId="{E6CE18F1-1BAE-D44C-8C2A-D81F48C4C9C4}" srcOrd="0" destOrd="0" presId="urn:microsoft.com/office/officeart/2005/8/layout/chevron1"/>
    <dgm:cxn modelId="{7DE5CC76-4F41-8248-BAA4-431FA34C0463}" srcId="{961C082E-CEE0-5742-AD1D-D9DEEA3F77A5}" destId="{819E72FE-4561-5E4B-A4D2-57477213BF5E}" srcOrd="1" destOrd="0" parTransId="{3383FB52-7E80-7946-828D-6D50A11B0030}" sibTransId="{370AFADA-A878-134F-8EA4-C0B4F998A2A5}"/>
    <dgm:cxn modelId="{AE6EBD8D-F0F9-0F4B-B5B7-A315CEA64915}" type="presOf" srcId="{93B94167-C942-0D4F-BDB0-DA85FC64E62D}" destId="{0CB94430-A16B-2D42-BBCA-7C334D30424C}" srcOrd="0" destOrd="0" presId="urn:microsoft.com/office/officeart/2005/8/layout/chevron1"/>
    <dgm:cxn modelId="{25FE638C-8F4B-4440-AF7B-EBF970EBFF09}" srcId="{961C082E-CEE0-5742-AD1D-D9DEEA3F77A5}" destId="{887F8515-340C-3D43-9351-52E5BB57CB71}" srcOrd="3" destOrd="0" parTransId="{5E680BF4-5D18-BF42-AF7E-9414494417C3}" sibTransId="{11D69787-E53A-2D48-A3EE-B85668BD3308}"/>
    <dgm:cxn modelId="{9783AB0D-086D-384F-A23A-356701F74A43}" type="presOf" srcId="{887F8515-340C-3D43-9351-52E5BB57CB71}" destId="{270C6A37-31C3-FA4C-B683-CA9521D092BD}" srcOrd="0" destOrd="0" presId="urn:microsoft.com/office/officeart/2005/8/layout/chevron1"/>
    <dgm:cxn modelId="{F91901ED-C813-6945-8EC1-9F5C9548309B}" type="presOf" srcId="{0A0990FA-36C8-5644-840F-4DC037A07096}" destId="{1EA3A16B-6FE3-F54F-80E9-4E2825C07333}" srcOrd="0" destOrd="0" presId="urn:microsoft.com/office/officeart/2005/8/layout/chevron1"/>
    <dgm:cxn modelId="{809DF80A-8E35-D645-9C90-DFB357DC0DE7}" type="presOf" srcId="{961C082E-CEE0-5742-AD1D-D9DEEA3F77A5}" destId="{34E2B237-1D1A-514E-9C9A-3764FC040D82}" srcOrd="0" destOrd="0" presId="urn:microsoft.com/office/officeart/2005/8/layout/chevron1"/>
    <dgm:cxn modelId="{223DBA7D-E083-2943-B8D0-192625879B64}" type="presOf" srcId="{6756C2A7-8AEC-B943-AC95-DB29AC01E90A}" destId="{989CB11F-5800-2B4D-A7A6-38EA8964D7D8}" srcOrd="0" destOrd="0" presId="urn:microsoft.com/office/officeart/2005/8/layout/chevron1"/>
    <dgm:cxn modelId="{23DF508C-BDB1-2041-B45E-2678916DB991}" srcId="{961C082E-CEE0-5742-AD1D-D9DEEA3F77A5}" destId="{0A0990FA-36C8-5644-840F-4DC037A07096}" srcOrd="6" destOrd="0" parTransId="{43E377B9-6566-5F40-83AC-A2E7D017007A}" sibTransId="{50A8D6FB-B586-6847-BB98-E4D788A1F750}"/>
    <dgm:cxn modelId="{07BDE5E6-68A5-5C4D-BD49-BC9A0BBEF230}" srcId="{961C082E-CEE0-5742-AD1D-D9DEEA3F77A5}" destId="{6756C2A7-8AEC-B943-AC95-DB29AC01E90A}" srcOrd="0" destOrd="0" parTransId="{5762C95C-8D14-F147-87B2-329C1DC97C00}" sibTransId="{6759C690-26AF-D241-95E0-8F2C7F1EA3CF}"/>
    <dgm:cxn modelId="{8FCA1A81-A345-ED48-8782-C99140A26B3F}" type="presOf" srcId="{FBAD6B44-D315-3C45-8359-82597FAFDE9A}" destId="{24C0C3E2-D1A0-8446-87C1-CC248A16DB19}" srcOrd="0" destOrd="0" presId="urn:microsoft.com/office/officeart/2005/8/layout/chevron1"/>
    <dgm:cxn modelId="{814C455B-1DDB-5E4D-9EE1-5CA8EB8EB3F3}" type="presParOf" srcId="{34E2B237-1D1A-514E-9C9A-3764FC040D82}" destId="{989CB11F-5800-2B4D-A7A6-38EA8964D7D8}" srcOrd="0" destOrd="0" presId="urn:microsoft.com/office/officeart/2005/8/layout/chevron1"/>
    <dgm:cxn modelId="{2BC02209-ACA1-A642-ACE4-385CCB626E5D}" type="presParOf" srcId="{34E2B237-1D1A-514E-9C9A-3764FC040D82}" destId="{E0FF0D6B-A446-EF40-BAAC-214BD45E745C}" srcOrd="1" destOrd="0" presId="urn:microsoft.com/office/officeart/2005/8/layout/chevron1"/>
    <dgm:cxn modelId="{03028F39-C816-2240-B27A-C163897ADB33}" type="presParOf" srcId="{34E2B237-1D1A-514E-9C9A-3764FC040D82}" destId="{3F00F82F-C6AB-BB4F-A4DF-905829F2A3D1}" srcOrd="2" destOrd="0" presId="urn:microsoft.com/office/officeart/2005/8/layout/chevron1"/>
    <dgm:cxn modelId="{EBB319FA-1191-6741-AD40-F4DBBAD4BD61}" type="presParOf" srcId="{34E2B237-1D1A-514E-9C9A-3764FC040D82}" destId="{72252885-4883-2649-8216-E86DDAD8DCD0}" srcOrd="3" destOrd="0" presId="urn:microsoft.com/office/officeart/2005/8/layout/chevron1"/>
    <dgm:cxn modelId="{A08D5B0A-DB8C-D94C-952B-1F29348CB535}" type="presParOf" srcId="{34E2B237-1D1A-514E-9C9A-3764FC040D82}" destId="{24C0C3E2-D1A0-8446-87C1-CC248A16DB19}" srcOrd="4" destOrd="0" presId="urn:microsoft.com/office/officeart/2005/8/layout/chevron1"/>
    <dgm:cxn modelId="{85E0B27F-F299-6149-B8E3-06B2A31445B8}" type="presParOf" srcId="{34E2B237-1D1A-514E-9C9A-3764FC040D82}" destId="{21D47CA1-70D8-4547-BE1F-839C985533E3}" srcOrd="5" destOrd="0" presId="urn:microsoft.com/office/officeart/2005/8/layout/chevron1"/>
    <dgm:cxn modelId="{A36A38C0-F281-3F42-BA96-598C0C163D93}" type="presParOf" srcId="{34E2B237-1D1A-514E-9C9A-3764FC040D82}" destId="{270C6A37-31C3-FA4C-B683-CA9521D092BD}" srcOrd="6" destOrd="0" presId="urn:microsoft.com/office/officeart/2005/8/layout/chevron1"/>
    <dgm:cxn modelId="{21D9B859-B7C7-E645-83C4-8ECDE3EB1652}" type="presParOf" srcId="{34E2B237-1D1A-514E-9C9A-3764FC040D82}" destId="{58ED2CE6-3F0E-5147-93EF-7F56E6430A38}" srcOrd="7" destOrd="0" presId="urn:microsoft.com/office/officeart/2005/8/layout/chevron1"/>
    <dgm:cxn modelId="{451DFF24-CEA0-7941-9D85-2D82EF87DA72}" type="presParOf" srcId="{34E2B237-1D1A-514E-9C9A-3764FC040D82}" destId="{0CB94430-A16B-2D42-BBCA-7C334D30424C}" srcOrd="8" destOrd="0" presId="urn:microsoft.com/office/officeart/2005/8/layout/chevron1"/>
    <dgm:cxn modelId="{3E336D56-1B53-A949-A4CD-03F621543E08}" type="presParOf" srcId="{34E2B237-1D1A-514E-9C9A-3764FC040D82}" destId="{78684820-80FB-284B-A854-D207A5DC666C}" srcOrd="9" destOrd="0" presId="urn:microsoft.com/office/officeart/2005/8/layout/chevron1"/>
    <dgm:cxn modelId="{0C0FB82F-E192-1B4F-BB56-465F504BAAAF}" type="presParOf" srcId="{34E2B237-1D1A-514E-9C9A-3764FC040D82}" destId="{E6CE18F1-1BAE-D44C-8C2A-D81F48C4C9C4}" srcOrd="10" destOrd="0" presId="urn:microsoft.com/office/officeart/2005/8/layout/chevron1"/>
    <dgm:cxn modelId="{8C4D9769-F39D-9A4D-81C3-068CD9BB3551}" type="presParOf" srcId="{34E2B237-1D1A-514E-9C9A-3764FC040D82}" destId="{AADFDAB8-A7C3-C64F-84EA-F956CEA8B12D}" srcOrd="11" destOrd="0" presId="urn:microsoft.com/office/officeart/2005/8/layout/chevron1"/>
    <dgm:cxn modelId="{5B903E3E-0BA6-2844-8582-0044F7520F3A}" type="presParOf" srcId="{34E2B237-1D1A-514E-9C9A-3764FC040D82}" destId="{1EA3A16B-6FE3-F54F-80E9-4E2825C07333}"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61C082E-CEE0-5742-AD1D-D9DEEA3F77A5}" type="doc">
      <dgm:prSet loTypeId="urn:microsoft.com/office/officeart/2005/8/layout/chevron1" loCatId="" qsTypeId="urn:microsoft.com/office/officeart/2005/8/quickstyle/simple1" qsCatId="simple" csTypeId="urn:microsoft.com/office/officeart/2005/8/colors/accent1_2" csCatId="accent1" phldr="1"/>
      <dgm:spPr/>
    </dgm:pt>
    <dgm:pt modelId="{6756C2A7-8AEC-B943-AC95-DB29AC01E90A}">
      <dgm:prSet phldrT="[Text]"/>
      <dgm:spPr/>
      <dgm:t>
        <a:bodyPr/>
        <a:lstStyle/>
        <a:p>
          <a:r>
            <a:rPr lang="en-US" dirty="0"/>
            <a:t>Recon</a:t>
          </a:r>
        </a:p>
      </dgm:t>
    </dgm:pt>
    <dgm:pt modelId="{5762C95C-8D14-F147-87B2-329C1DC97C00}" type="parTrans" cxnId="{07BDE5E6-68A5-5C4D-BD49-BC9A0BBEF230}">
      <dgm:prSet/>
      <dgm:spPr/>
      <dgm:t>
        <a:bodyPr/>
        <a:lstStyle/>
        <a:p>
          <a:endParaRPr lang="en-US"/>
        </a:p>
      </dgm:t>
    </dgm:pt>
    <dgm:pt modelId="{6759C690-26AF-D241-95E0-8F2C7F1EA3CF}" type="sibTrans" cxnId="{07BDE5E6-68A5-5C4D-BD49-BC9A0BBEF230}">
      <dgm:prSet/>
      <dgm:spPr/>
      <dgm:t>
        <a:bodyPr/>
        <a:lstStyle/>
        <a:p>
          <a:endParaRPr lang="en-US"/>
        </a:p>
      </dgm:t>
    </dgm:pt>
    <dgm:pt modelId="{819E72FE-4561-5E4B-A4D2-57477213BF5E}">
      <dgm:prSet phldrT="[Text]"/>
      <dgm:spPr/>
      <dgm:t>
        <a:bodyPr/>
        <a:lstStyle/>
        <a:p>
          <a:r>
            <a:rPr lang="en-US"/>
            <a:t>Weaponise</a:t>
          </a:r>
        </a:p>
      </dgm:t>
    </dgm:pt>
    <dgm:pt modelId="{3383FB52-7E80-7946-828D-6D50A11B0030}" type="parTrans" cxnId="{7DE5CC76-4F41-8248-BAA4-431FA34C0463}">
      <dgm:prSet/>
      <dgm:spPr/>
      <dgm:t>
        <a:bodyPr/>
        <a:lstStyle/>
        <a:p>
          <a:endParaRPr lang="en-US"/>
        </a:p>
      </dgm:t>
    </dgm:pt>
    <dgm:pt modelId="{370AFADA-A878-134F-8EA4-C0B4F998A2A5}" type="sibTrans" cxnId="{7DE5CC76-4F41-8248-BAA4-431FA34C0463}">
      <dgm:prSet/>
      <dgm:spPr/>
      <dgm:t>
        <a:bodyPr/>
        <a:lstStyle/>
        <a:p>
          <a:endParaRPr lang="en-US"/>
        </a:p>
      </dgm:t>
    </dgm:pt>
    <dgm:pt modelId="{FBAD6B44-D315-3C45-8359-82597FAFDE9A}">
      <dgm:prSet phldrT="[Text]"/>
      <dgm:spPr/>
      <dgm:t>
        <a:bodyPr/>
        <a:lstStyle/>
        <a:p>
          <a:r>
            <a:rPr lang="en-US"/>
            <a:t>Delivery</a:t>
          </a:r>
        </a:p>
      </dgm:t>
    </dgm:pt>
    <dgm:pt modelId="{1AF958CB-6656-6B4B-BD0C-47751E1FA612}" type="parTrans" cxnId="{5E8BD18F-4D63-0343-A87D-B246A1153476}">
      <dgm:prSet/>
      <dgm:spPr/>
      <dgm:t>
        <a:bodyPr/>
        <a:lstStyle/>
        <a:p>
          <a:endParaRPr lang="en-US"/>
        </a:p>
      </dgm:t>
    </dgm:pt>
    <dgm:pt modelId="{FF98309C-6376-7F4E-A597-C96EE84B53EF}" type="sibTrans" cxnId="{5E8BD18F-4D63-0343-A87D-B246A1153476}">
      <dgm:prSet/>
      <dgm:spPr/>
      <dgm:t>
        <a:bodyPr/>
        <a:lstStyle/>
        <a:p>
          <a:endParaRPr lang="en-US"/>
        </a:p>
      </dgm:t>
    </dgm:pt>
    <dgm:pt modelId="{887F8515-340C-3D43-9351-52E5BB57CB71}">
      <dgm:prSet/>
      <dgm:spPr/>
      <dgm:t>
        <a:bodyPr/>
        <a:lstStyle/>
        <a:p>
          <a:r>
            <a:rPr lang="en-US"/>
            <a:t>Exploitation</a:t>
          </a:r>
        </a:p>
      </dgm:t>
    </dgm:pt>
    <dgm:pt modelId="{5E680BF4-5D18-BF42-AF7E-9414494417C3}" type="parTrans" cxnId="{25FE638C-8F4B-4440-AF7B-EBF970EBFF09}">
      <dgm:prSet/>
      <dgm:spPr/>
      <dgm:t>
        <a:bodyPr/>
        <a:lstStyle/>
        <a:p>
          <a:endParaRPr lang="en-US"/>
        </a:p>
      </dgm:t>
    </dgm:pt>
    <dgm:pt modelId="{11D69787-E53A-2D48-A3EE-B85668BD3308}" type="sibTrans" cxnId="{25FE638C-8F4B-4440-AF7B-EBF970EBFF09}">
      <dgm:prSet/>
      <dgm:spPr/>
      <dgm:t>
        <a:bodyPr/>
        <a:lstStyle/>
        <a:p>
          <a:endParaRPr lang="en-US"/>
        </a:p>
      </dgm:t>
    </dgm:pt>
    <dgm:pt modelId="{93B94167-C942-0D4F-BDB0-DA85FC64E62D}">
      <dgm:prSet/>
      <dgm:spPr/>
      <dgm:t>
        <a:bodyPr/>
        <a:lstStyle/>
        <a:p>
          <a:r>
            <a:rPr lang="en-US"/>
            <a:t>Installation</a:t>
          </a:r>
        </a:p>
      </dgm:t>
    </dgm:pt>
    <dgm:pt modelId="{2D0DC6F4-37C9-0846-9A82-C787DF48EA46}" type="parTrans" cxnId="{572A7143-EEFF-1044-A778-AF9FB9CA6F48}">
      <dgm:prSet/>
      <dgm:spPr/>
      <dgm:t>
        <a:bodyPr/>
        <a:lstStyle/>
        <a:p>
          <a:endParaRPr lang="en-US"/>
        </a:p>
      </dgm:t>
    </dgm:pt>
    <dgm:pt modelId="{76AB3255-7BA4-924B-87B2-74929E9F6120}" type="sibTrans" cxnId="{572A7143-EEFF-1044-A778-AF9FB9CA6F48}">
      <dgm:prSet/>
      <dgm:spPr/>
      <dgm:t>
        <a:bodyPr/>
        <a:lstStyle/>
        <a:p>
          <a:endParaRPr lang="en-US"/>
        </a:p>
      </dgm:t>
    </dgm:pt>
    <dgm:pt modelId="{AD3CBAA5-F381-0047-BC3D-870526D69BE8}">
      <dgm:prSet/>
      <dgm:spPr/>
      <dgm:t>
        <a:bodyPr/>
        <a:lstStyle/>
        <a:p>
          <a:r>
            <a:rPr lang="en-US"/>
            <a:t>C2</a:t>
          </a:r>
        </a:p>
      </dgm:t>
    </dgm:pt>
    <dgm:pt modelId="{CA54C5E3-B3F6-EE4D-AA59-684C3D920BC7}" type="parTrans" cxnId="{684A5366-A37B-A445-8D89-387CA52A73E2}">
      <dgm:prSet/>
      <dgm:spPr/>
      <dgm:t>
        <a:bodyPr/>
        <a:lstStyle/>
        <a:p>
          <a:endParaRPr lang="en-US"/>
        </a:p>
      </dgm:t>
    </dgm:pt>
    <dgm:pt modelId="{CF209E13-0183-4844-84D5-0D7B5FD30381}" type="sibTrans" cxnId="{684A5366-A37B-A445-8D89-387CA52A73E2}">
      <dgm:prSet/>
      <dgm:spPr/>
      <dgm:t>
        <a:bodyPr/>
        <a:lstStyle/>
        <a:p>
          <a:endParaRPr lang="en-US"/>
        </a:p>
      </dgm:t>
    </dgm:pt>
    <dgm:pt modelId="{0A0990FA-36C8-5644-840F-4DC037A07096}">
      <dgm:prSet/>
      <dgm:spPr/>
      <dgm:t>
        <a:bodyPr/>
        <a:lstStyle/>
        <a:p>
          <a:r>
            <a:rPr lang="en-US"/>
            <a:t>Actions &amp; Objectives</a:t>
          </a:r>
        </a:p>
      </dgm:t>
    </dgm:pt>
    <dgm:pt modelId="{43E377B9-6566-5F40-83AC-A2E7D017007A}" type="parTrans" cxnId="{23DF508C-BDB1-2041-B45E-2678916DB991}">
      <dgm:prSet/>
      <dgm:spPr/>
      <dgm:t>
        <a:bodyPr/>
        <a:lstStyle/>
        <a:p>
          <a:endParaRPr lang="en-US"/>
        </a:p>
      </dgm:t>
    </dgm:pt>
    <dgm:pt modelId="{50A8D6FB-B586-6847-BB98-E4D788A1F750}" type="sibTrans" cxnId="{23DF508C-BDB1-2041-B45E-2678916DB991}">
      <dgm:prSet/>
      <dgm:spPr/>
      <dgm:t>
        <a:bodyPr/>
        <a:lstStyle/>
        <a:p>
          <a:endParaRPr lang="en-US"/>
        </a:p>
      </dgm:t>
    </dgm:pt>
    <dgm:pt modelId="{34E2B237-1D1A-514E-9C9A-3764FC040D82}" type="pres">
      <dgm:prSet presAssocID="{961C082E-CEE0-5742-AD1D-D9DEEA3F77A5}" presName="Name0" presStyleCnt="0">
        <dgm:presLayoutVars>
          <dgm:dir/>
          <dgm:animLvl val="lvl"/>
          <dgm:resizeHandles val="exact"/>
        </dgm:presLayoutVars>
      </dgm:prSet>
      <dgm:spPr/>
    </dgm:pt>
    <dgm:pt modelId="{989CB11F-5800-2B4D-A7A6-38EA8964D7D8}" type="pres">
      <dgm:prSet presAssocID="{6756C2A7-8AEC-B943-AC95-DB29AC01E90A}" presName="parTxOnly" presStyleLbl="node1" presStyleIdx="0" presStyleCnt="7">
        <dgm:presLayoutVars>
          <dgm:chMax val="0"/>
          <dgm:chPref val="0"/>
          <dgm:bulletEnabled val="1"/>
        </dgm:presLayoutVars>
      </dgm:prSet>
      <dgm:spPr/>
      <dgm:t>
        <a:bodyPr/>
        <a:lstStyle/>
        <a:p>
          <a:endParaRPr lang="en-IE"/>
        </a:p>
      </dgm:t>
    </dgm:pt>
    <dgm:pt modelId="{E0FF0D6B-A446-EF40-BAAC-214BD45E745C}" type="pres">
      <dgm:prSet presAssocID="{6759C690-26AF-D241-95E0-8F2C7F1EA3CF}" presName="parTxOnlySpace" presStyleCnt="0"/>
      <dgm:spPr/>
    </dgm:pt>
    <dgm:pt modelId="{3F00F82F-C6AB-BB4F-A4DF-905829F2A3D1}" type="pres">
      <dgm:prSet presAssocID="{819E72FE-4561-5E4B-A4D2-57477213BF5E}" presName="parTxOnly" presStyleLbl="node1" presStyleIdx="1" presStyleCnt="7">
        <dgm:presLayoutVars>
          <dgm:chMax val="0"/>
          <dgm:chPref val="0"/>
          <dgm:bulletEnabled val="1"/>
        </dgm:presLayoutVars>
      </dgm:prSet>
      <dgm:spPr/>
      <dgm:t>
        <a:bodyPr/>
        <a:lstStyle/>
        <a:p>
          <a:endParaRPr lang="en-IE"/>
        </a:p>
      </dgm:t>
    </dgm:pt>
    <dgm:pt modelId="{72252885-4883-2649-8216-E86DDAD8DCD0}" type="pres">
      <dgm:prSet presAssocID="{370AFADA-A878-134F-8EA4-C0B4F998A2A5}" presName="parTxOnlySpace" presStyleCnt="0"/>
      <dgm:spPr/>
    </dgm:pt>
    <dgm:pt modelId="{24C0C3E2-D1A0-8446-87C1-CC248A16DB19}" type="pres">
      <dgm:prSet presAssocID="{FBAD6B44-D315-3C45-8359-82597FAFDE9A}" presName="parTxOnly" presStyleLbl="node1" presStyleIdx="2" presStyleCnt="7">
        <dgm:presLayoutVars>
          <dgm:chMax val="0"/>
          <dgm:chPref val="0"/>
          <dgm:bulletEnabled val="1"/>
        </dgm:presLayoutVars>
      </dgm:prSet>
      <dgm:spPr/>
      <dgm:t>
        <a:bodyPr/>
        <a:lstStyle/>
        <a:p>
          <a:endParaRPr lang="en-IE"/>
        </a:p>
      </dgm:t>
    </dgm:pt>
    <dgm:pt modelId="{21D47CA1-70D8-4547-BE1F-839C985533E3}" type="pres">
      <dgm:prSet presAssocID="{FF98309C-6376-7F4E-A597-C96EE84B53EF}" presName="parTxOnlySpace" presStyleCnt="0"/>
      <dgm:spPr/>
    </dgm:pt>
    <dgm:pt modelId="{270C6A37-31C3-FA4C-B683-CA9521D092BD}" type="pres">
      <dgm:prSet presAssocID="{887F8515-340C-3D43-9351-52E5BB57CB71}" presName="parTxOnly" presStyleLbl="node1" presStyleIdx="3" presStyleCnt="7">
        <dgm:presLayoutVars>
          <dgm:chMax val="0"/>
          <dgm:chPref val="0"/>
          <dgm:bulletEnabled val="1"/>
        </dgm:presLayoutVars>
      </dgm:prSet>
      <dgm:spPr/>
      <dgm:t>
        <a:bodyPr/>
        <a:lstStyle/>
        <a:p>
          <a:endParaRPr lang="en-IE"/>
        </a:p>
      </dgm:t>
    </dgm:pt>
    <dgm:pt modelId="{58ED2CE6-3F0E-5147-93EF-7F56E6430A38}" type="pres">
      <dgm:prSet presAssocID="{11D69787-E53A-2D48-A3EE-B85668BD3308}" presName="parTxOnlySpace" presStyleCnt="0"/>
      <dgm:spPr/>
    </dgm:pt>
    <dgm:pt modelId="{0CB94430-A16B-2D42-BBCA-7C334D30424C}" type="pres">
      <dgm:prSet presAssocID="{93B94167-C942-0D4F-BDB0-DA85FC64E62D}" presName="parTxOnly" presStyleLbl="node1" presStyleIdx="4" presStyleCnt="7">
        <dgm:presLayoutVars>
          <dgm:chMax val="0"/>
          <dgm:chPref val="0"/>
          <dgm:bulletEnabled val="1"/>
        </dgm:presLayoutVars>
      </dgm:prSet>
      <dgm:spPr/>
      <dgm:t>
        <a:bodyPr/>
        <a:lstStyle/>
        <a:p>
          <a:endParaRPr lang="en-IE"/>
        </a:p>
      </dgm:t>
    </dgm:pt>
    <dgm:pt modelId="{78684820-80FB-284B-A854-D207A5DC666C}" type="pres">
      <dgm:prSet presAssocID="{76AB3255-7BA4-924B-87B2-74929E9F6120}" presName="parTxOnlySpace" presStyleCnt="0"/>
      <dgm:spPr/>
    </dgm:pt>
    <dgm:pt modelId="{E6CE18F1-1BAE-D44C-8C2A-D81F48C4C9C4}" type="pres">
      <dgm:prSet presAssocID="{AD3CBAA5-F381-0047-BC3D-870526D69BE8}" presName="parTxOnly" presStyleLbl="node1" presStyleIdx="5" presStyleCnt="7">
        <dgm:presLayoutVars>
          <dgm:chMax val="0"/>
          <dgm:chPref val="0"/>
          <dgm:bulletEnabled val="1"/>
        </dgm:presLayoutVars>
      </dgm:prSet>
      <dgm:spPr/>
      <dgm:t>
        <a:bodyPr/>
        <a:lstStyle/>
        <a:p>
          <a:endParaRPr lang="en-IE"/>
        </a:p>
      </dgm:t>
    </dgm:pt>
    <dgm:pt modelId="{AADFDAB8-A7C3-C64F-84EA-F956CEA8B12D}" type="pres">
      <dgm:prSet presAssocID="{CF209E13-0183-4844-84D5-0D7B5FD30381}" presName="parTxOnlySpace" presStyleCnt="0"/>
      <dgm:spPr/>
    </dgm:pt>
    <dgm:pt modelId="{1EA3A16B-6FE3-F54F-80E9-4E2825C07333}" type="pres">
      <dgm:prSet presAssocID="{0A0990FA-36C8-5644-840F-4DC037A07096}" presName="parTxOnly" presStyleLbl="node1" presStyleIdx="6" presStyleCnt="7">
        <dgm:presLayoutVars>
          <dgm:chMax val="0"/>
          <dgm:chPref val="0"/>
          <dgm:bulletEnabled val="1"/>
        </dgm:presLayoutVars>
      </dgm:prSet>
      <dgm:spPr/>
      <dgm:t>
        <a:bodyPr/>
        <a:lstStyle/>
        <a:p>
          <a:endParaRPr lang="en-IE"/>
        </a:p>
      </dgm:t>
    </dgm:pt>
  </dgm:ptLst>
  <dgm:cxnLst>
    <dgm:cxn modelId="{572A7143-EEFF-1044-A778-AF9FB9CA6F48}" srcId="{961C082E-CEE0-5742-AD1D-D9DEEA3F77A5}" destId="{93B94167-C942-0D4F-BDB0-DA85FC64E62D}" srcOrd="4" destOrd="0" parTransId="{2D0DC6F4-37C9-0846-9A82-C787DF48EA46}" sibTransId="{76AB3255-7BA4-924B-87B2-74929E9F6120}"/>
    <dgm:cxn modelId="{5E8BD18F-4D63-0343-A87D-B246A1153476}" srcId="{961C082E-CEE0-5742-AD1D-D9DEEA3F77A5}" destId="{FBAD6B44-D315-3C45-8359-82597FAFDE9A}" srcOrd="2" destOrd="0" parTransId="{1AF958CB-6656-6B4B-BD0C-47751E1FA612}" sibTransId="{FF98309C-6376-7F4E-A597-C96EE84B53EF}"/>
    <dgm:cxn modelId="{684A5366-A37B-A445-8D89-387CA52A73E2}" srcId="{961C082E-CEE0-5742-AD1D-D9DEEA3F77A5}" destId="{AD3CBAA5-F381-0047-BC3D-870526D69BE8}" srcOrd="5" destOrd="0" parTransId="{CA54C5E3-B3F6-EE4D-AA59-684C3D920BC7}" sibTransId="{CF209E13-0183-4844-84D5-0D7B5FD30381}"/>
    <dgm:cxn modelId="{F3198D19-10BC-B745-A6FD-497136EE5121}" type="presOf" srcId="{819E72FE-4561-5E4B-A4D2-57477213BF5E}" destId="{3F00F82F-C6AB-BB4F-A4DF-905829F2A3D1}" srcOrd="0" destOrd="0" presId="urn:microsoft.com/office/officeart/2005/8/layout/chevron1"/>
    <dgm:cxn modelId="{7150E469-DD21-024E-BB09-C04E64BF7623}" type="presOf" srcId="{AD3CBAA5-F381-0047-BC3D-870526D69BE8}" destId="{E6CE18F1-1BAE-D44C-8C2A-D81F48C4C9C4}" srcOrd="0" destOrd="0" presId="urn:microsoft.com/office/officeart/2005/8/layout/chevron1"/>
    <dgm:cxn modelId="{7DE5CC76-4F41-8248-BAA4-431FA34C0463}" srcId="{961C082E-CEE0-5742-AD1D-D9DEEA3F77A5}" destId="{819E72FE-4561-5E4B-A4D2-57477213BF5E}" srcOrd="1" destOrd="0" parTransId="{3383FB52-7E80-7946-828D-6D50A11B0030}" sibTransId="{370AFADA-A878-134F-8EA4-C0B4F998A2A5}"/>
    <dgm:cxn modelId="{AE6EBD8D-F0F9-0F4B-B5B7-A315CEA64915}" type="presOf" srcId="{93B94167-C942-0D4F-BDB0-DA85FC64E62D}" destId="{0CB94430-A16B-2D42-BBCA-7C334D30424C}" srcOrd="0" destOrd="0" presId="urn:microsoft.com/office/officeart/2005/8/layout/chevron1"/>
    <dgm:cxn modelId="{25FE638C-8F4B-4440-AF7B-EBF970EBFF09}" srcId="{961C082E-CEE0-5742-AD1D-D9DEEA3F77A5}" destId="{887F8515-340C-3D43-9351-52E5BB57CB71}" srcOrd="3" destOrd="0" parTransId="{5E680BF4-5D18-BF42-AF7E-9414494417C3}" sibTransId="{11D69787-E53A-2D48-A3EE-B85668BD3308}"/>
    <dgm:cxn modelId="{9783AB0D-086D-384F-A23A-356701F74A43}" type="presOf" srcId="{887F8515-340C-3D43-9351-52E5BB57CB71}" destId="{270C6A37-31C3-FA4C-B683-CA9521D092BD}" srcOrd="0" destOrd="0" presId="urn:microsoft.com/office/officeart/2005/8/layout/chevron1"/>
    <dgm:cxn modelId="{F91901ED-C813-6945-8EC1-9F5C9548309B}" type="presOf" srcId="{0A0990FA-36C8-5644-840F-4DC037A07096}" destId="{1EA3A16B-6FE3-F54F-80E9-4E2825C07333}" srcOrd="0" destOrd="0" presId="urn:microsoft.com/office/officeart/2005/8/layout/chevron1"/>
    <dgm:cxn modelId="{809DF80A-8E35-D645-9C90-DFB357DC0DE7}" type="presOf" srcId="{961C082E-CEE0-5742-AD1D-D9DEEA3F77A5}" destId="{34E2B237-1D1A-514E-9C9A-3764FC040D82}" srcOrd="0" destOrd="0" presId="urn:microsoft.com/office/officeart/2005/8/layout/chevron1"/>
    <dgm:cxn modelId="{223DBA7D-E083-2943-B8D0-192625879B64}" type="presOf" srcId="{6756C2A7-8AEC-B943-AC95-DB29AC01E90A}" destId="{989CB11F-5800-2B4D-A7A6-38EA8964D7D8}" srcOrd="0" destOrd="0" presId="urn:microsoft.com/office/officeart/2005/8/layout/chevron1"/>
    <dgm:cxn modelId="{23DF508C-BDB1-2041-B45E-2678916DB991}" srcId="{961C082E-CEE0-5742-AD1D-D9DEEA3F77A5}" destId="{0A0990FA-36C8-5644-840F-4DC037A07096}" srcOrd="6" destOrd="0" parTransId="{43E377B9-6566-5F40-83AC-A2E7D017007A}" sibTransId="{50A8D6FB-B586-6847-BB98-E4D788A1F750}"/>
    <dgm:cxn modelId="{07BDE5E6-68A5-5C4D-BD49-BC9A0BBEF230}" srcId="{961C082E-CEE0-5742-AD1D-D9DEEA3F77A5}" destId="{6756C2A7-8AEC-B943-AC95-DB29AC01E90A}" srcOrd="0" destOrd="0" parTransId="{5762C95C-8D14-F147-87B2-329C1DC97C00}" sibTransId="{6759C690-26AF-D241-95E0-8F2C7F1EA3CF}"/>
    <dgm:cxn modelId="{8FCA1A81-A345-ED48-8782-C99140A26B3F}" type="presOf" srcId="{FBAD6B44-D315-3C45-8359-82597FAFDE9A}" destId="{24C0C3E2-D1A0-8446-87C1-CC248A16DB19}" srcOrd="0" destOrd="0" presId="urn:microsoft.com/office/officeart/2005/8/layout/chevron1"/>
    <dgm:cxn modelId="{814C455B-1DDB-5E4D-9EE1-5CA8EB8EB3F3}" type="presParOf" srcId="{34E2B237-1D1A-514E-9C9A-3764FC040D82}" destId="{989CB11F-5800-2B4D-A7A6-38EA8964D7D8}" srcOrd="0" destOrd="0" presId="urn:microsoft.com/office/officeart/2005/8/layout/chevron1"/>
    <dgm:cxn modelId="{2BC02209-ACA1-A642-ACE4-385CCB626E5D}" type="presParOf" srcId="{34E2B237-1D1A-514E-9C9A-3764FC040D82}" destId="{E0FF0D6B-A446-EF40-BAAC-214BD45E745C}" srcOrd="1" destOrd="0" presId="urn:microsoft.com/office/officeart/2005/8/layout/chevron1"/>
    <dgm:cxn modelId="{03028F39-C816-2240-B27A-C163897ADB33}" type="presParOf" srcId="{34E2B237-1D1A-514E-9C9A-3764FC040D82}" destId="{3F00F82F-C6AB-BB4F-A4DF-905829F2A3D1}" srcOrd="2" destOrd="0" presId="urn:microsoft.com/office/officeart/2005/8/layout/chevron1"/>
    <dgm:cxn modelId="{EBB319FA-1191-6741-AD40-F4DBBAD4BD61}" type="presParOf" srcId="{34E2B237-1D1A-514E-9C9A-3764FC040D82}" destId="{72252885-4883-2649-8216-E86DDAD8DCD0}" srcOrd="3" destOrd="0" presId="urn:microsoft.com/office/officeart/2005/8/layout/chevron1"/>
    <dgm:cxn modelId="{A08D5B0A-DB8C-D94C-952B-1F29348CB535}" type="presParOf" srcId="{34E2B237-1D1A-514E-9C9A-3764FC040D82}" destId="{24C0C3E2-D1A0-8446-87C1-CC248A16DB19}" srcOrd="4" destOrd="0" presId="urn:microsoft.com/office/officeart/2005/8/layout/chevron1"/>
    <dgm:cxn modelId="{85E0B27F-F299-6149-B8E3-06B2A31445B8}" type="presParOf" srcId="{34E2B237-1D1A-514E-9C9A-3764FC040D82}" destId="{21D47CA1-70D8-4547-BE1F-839C985533E3}" srcOrd="5" destOrd="0" presId="urn:microsoft.com/office/officeart/2005/8/layout/chevron1"/>
    <dgm:cxn modelId="{A36A38C0-F281-3F42-BA96-598C0C163D93}" type="presParOf" srcId="{34E2B237-1D1A-514E-9C9A-3764FC040D82}" destId="{270C6A37-31C3-FA4C-B683-CA9521D092BD}" srcOrd="6" destOrd="0" presId="urn:microsoft.com/office/officeart/2005/8/layout/chevron1"/>
    <dgm:cxn modelId="{21D9B859-B7C7-E645-83C4-8ECDE3EB1652}" type="presParOf" srcId="{34E2B237-1D1A-514E-9C9A-3764FC040D82}" destId="{58ED2CE6-3F0E-5147-93EF-7F56E6430A38}" srcOrd="7" destOrd="0" presId="urn:microsoft.com/office/officeart/2005/8/layout/chevron1"/>
    <dgm:cxn modelId="{451DFF24-CEA0-7941-9D85-2D82EF87DA72}" type="presParOf" srcId="{34E2B237-1D1A-514E-9C9A-3764FC040D82}" destId="{0CB94430-A16B-2D42-BBCA-7C334D30424C}" srcOrd="8" destOrd="0" presId="urn:microsoft.com/office/officeart/2005/8/layout/chevron1"/>
    <dgm:cxn modelId="{3E336D56-1B53-A949-A4CD-03F621543E08}" type="presParOf" srcId="{34E2B237-1D1A-514E-9C9A-3764FC040D82}" destId="{78684820-80FB-284B-A854-D207A5DC666C}" srcOrd="9" destOrd="0" presId="urn:microsoft.com/office/officeart/2005/8/layout/chevron1"/>
    <dgm:cxn modelId="{0C0FB82F-E192-1B4F-BB56-465F504BAAAF}" type="presParOf" srcId="{34E2B237-1D1A-514E-9C9A-3764FC040D82}" destId="{E6CE18F1-1BAE-D44C-8C2A-D81F48C4C9C4}" srcOrd="10" destOrd="0" presId="urn:microsoft.com/office/officeart/2005/8/layout/chevron1"/>
    <dgm:cxn modelId="{8C4D9769-F39D-9A4D-81C3-068CD9BB3551}" type="presParOf" srcId="{34E2B237-1D1A-514E-9C9A-3764FC040D82}" destId="{AADFDAB8-A7C3-C64F-84EA-F956CEA8B12D}" srcOrd="11" destOrd="0" presId="urn:microsoft.com/office/officeart/2005/8/layout/chevron1"/>
    <dgm:cxn modelId="{5B903E3E-0BA6-2844-8582-0044F7520F3A}" type="presParOf" srcId="{34E2B237-1D1A-514E-9C9A-3764FC040D82}" destId="{1EA3A16B-6FE3-F54F-80E9-4E2825C07333}" srcOrd="12"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61C082E-CEE0-5742-AD1D-D9DEEA3F77A5}" type="doc">
      <dgm:prSet loTypeId="urn:microsoft.com/office/officeart/2005/8/layout/chevron1" loCatId="" qsTypeId="urn:microsoft.com/office/officeart/2005/8/quickstyle/simple1" qsCatId="simple" csTypeId="urn:microsoft.com/office/officeart/2005/8/colors/accent1_2" csCatId="accent1" phldr="1"/>
      <dgm:spPr/>
    </dgm:pt>
    <dgm:pt modelId="{6756C2A7-8AEC-B943-AC95-DB29AC01E90A}">
      <dgm:prSet phldrT="[Text]"/>
      <dgm:spPr/>
      <dgm:t>
        <a:bodyPr/>
        <a:lstStyle/>
        <a:p>
          <a:r>
            <a:rPr lang="en-US" dirty="0"/>
            <a:t>Recon</a:t>
          </a:r>
        </a:p>
      </dgm:t>
    </dgm:pt>
    <dgm:pt modelId="{5762C95C-8D14-F147-87B2-329C1DC97C00}" type="parTrans" cxnId="{07BDE5E6-68A5-5C4D-BD49-BC9A0BBEF230}">
      <dgm:prSet/>
      <dgm:spPr/>
      <dgm:t>
        <a:bodyPr/>
        <a:lstStyle/>
        <a:p>
          <a:endParaRPr lang="en-US"/>
        </a:p>
      </dgm:t>
    </dgm:pt>
    <dgm:pt modelId="{6759C690-26AF-D241-95E0-8F2C7F1EA3CF}" type="sibTrans" cxnId="{07BDE5E6-68A5-5C4D-BD49-BC9A0BBEF230}">
      <dgm:prSet/>
      <dgm:spPr/>
      <dgm:t>
        <a:bodyPr/>
        <a:lstStyle/>
        <a:p>
          <a:endParaRPr lang="en-US"/>
        </a:p>
      </dgm:t>
    </dgm:pt>
    <dgm:pt modelId="{819E72FE-4561-5E4B-A4D2-57477213BF5E}">
      <dgm:prSet phldrT="[Text]"/>
      <dgm:spPr/>
      <dgm:t>
        <a:bodyPr/>
        <a:lstStyle/>
        <a:p>
          <a:r>
            <a:rPr lang="en-US"/>
            <a:t>Weaponise</a:t>
          </a:r>
        </a:p>
      </dgm:t>
    </dgm:pt>
    <dgm:pt modelId="{3383FB52-7E80-7946-828D-6D50A11B0030}" type="parTrans" cxnId="{7DE5CC76-4F41-8248-BAA4-431FA34C0463}">
      <dgm:prSet/>
      <dgm:spPr/>
      <dgm:t>
        <a:bodyPr/>
        <a:lstStyle/>
        <a:p>
          <a:endParaRPr lang="en-US"/>
        </a:p>
      </dgm:t>
    </dgm:pt>
    <dgm:pt modelId="{370AFADA-A878-134F-8EA4-C0B4F998A2A5}" type="sibTrans" cxnId="{7DE5CC76-4F41-8248-BAA4-431FA34C0463}">
      <dgm:prSet/>
      <dgm:spPr/>
      <dgm:t>
        <a:bodyPr/>
        <a:lstStyle/>
        <a:p>
          <a:endParaRPr lang="en-US"/>
        </a:p>
      </dgm:t>
    </dgm:pt>
    <dgm:pt modelId="{FBAD6B44-D315-3C45-8359-82597FAFDE9A}">
      <dgm:prSet phldrT="[Text]"/>
      <dgm:spPr/>
      <dgm:t>
        <a:bodyPr/>
        <a:lstStyle/>
        <a:p>
          <a:r>
            <a:rPr lang="en-US"/>
            <a:t>Delivery</a:t>
          </a:r>
        </a:p>
      </dgm:t>
    </dgm:pt>
    <dgm:pt modelId="{1AF958CB-6656-6B4B-BD0C-47751E1FA612}" type="parTrans" cxnId="{5E8BD18F-4D63-0343-A87D-B246A1153476}">
      <dgm:prSet/>
      <dgm:spPr/>
      <dgm:t>
        <a:bodyPr/>
        <a:lstStyle/>
        <a:p>
          <a:endParaRPr lang="en-US"/>
        </a:p>
      </dgm:t>
    </dgm:pt>
    <dgm:pt modelId="{FF98309C-6376-7F4E-A597-C96EE84B53EF}" type="sibTrans" cxnId="{5E8BD18F-4D63-0343-A87D-B246A1153476}">
      <dgm:prSet/>
      <dgm:spPr/>
      <dgm:t>
        <a:bodyPr/>
        <a:lstStyle/>
        <a:p>
          <a:endParaRPr lang="en-US"/>
        </a:p>
      </dgm:t>
    </dgm:pt>
    <dgm:pt modelId="{887F8515-340C-3D43-9351-52E5BB57CB71}">
      <dgm:prSet/>
      <dgm:spPr/>
      <dgm:t>
        <a:bodyPr/>
        <a:lstStyle/>
        <a:p>
          <a:r>
            <a:rPr lang="en-US"/>
            <a:t>Exploitation</a:t>
          </a:r>
        </a:p>
      </dgm:t>
    </dgm:pt>
    <dgm:pt modelId="{5E680BF4-5D18-BF42-AF7E-9414494417C3}" type="parTrans" cxnId="{25FE638C-8F4B-4440-AF7B-EBF970EBFF09}">
      <dgm:prSet/>
      <dgm:spPr/>
      <dgm:t>
        <a:bodyPr/>
        <a:lstStyle/>
        <a:p>
          <a:endParaRPr lang="en-US"/>
        </a:p>
      </dgm:t>
    </dgm:pt>
    <dgm:pt modelId="{11D69787-E53A-2D48-A3EE-B85668BD3308}" type="sibTrans" cxnId="{25FE638C-8F4B-4440-AF7B-EBF970EBFF09}">
      <dgm:prSet/>
      <dgm:spPr/>
      <dgm:t>
        <a:bodyPr/>
        <a:lstStyle/>
        <a:p>
          <a:endParaRPr lang="en-US"/>
        </a:p>
      </dgm:t>
    </dgm:pt>
    <dgm:pt modelId="{93B94167-C942-0D4F-BDB0-DA85FC64E62D}">
      <dgm:prSet/>
      <dgm:spPr/>
      <dgm:t>
        <a:bodyPr/>
        <a:lstStyle/>
        <a:p>
          <a:r>
            <a:rPr lang="en-US"/>
            <a:t>Installation</a:t>
          </a:r>
        </a:p>
      </dgm:t>
    </dgm:pt>
    <dgm:pt modelId="{2D0DC6F4-37C9-0846-9A82-C787DF48EA46}" type="parTrans" cxnId="{572A7143-EEFF-1044-A778-AF9FB9CA6F48}">
      <dgm:prSet/>
      <dgm:spPr/>
      <dgm:t>
        <a:bodyPr/>
        <a:lstStyle/>
        <a:p>
          <a:endParaRPr lang="en-US"/>
        </a:p>
      </dgm:t>
    </dgm:pt>
    <dgm:pt modelId="{76AB3255-7BA4-924B-87B2-74929E9F6120}" type="sibTrans" cxnId="{572A7143-EEFF-1044-A778-AF9FB9CA6F48}">
      <dgm:prSet/>
      <dgm:spPr/>
      <dgm:t>
        <a:bodyPr/>
        <a:lstStyle/>
        <a:p>
          <a:endParaRPr lang="en-US"/>
        </a:p>
      </dgm:t>
    </dgm:pt>
    <dgm:pt modelId="{AD3CBAA5-F381-0047-BC3D-870526D69BE8}">
      <dgm:prSet/>
      <dgm:spPr/>
      <dgm:t>
        <a:bodyPr/>
        <a:lstStyle/>
        <a:p>
          <a:r>
            <a:rPr lang="en-US"/>
            <a:t>C2</a:t>
          </a:r>
        </a:p>
      </dgm:t>
    </dgm:pt>
    <dgm:pt modelId="{CA54C5E3-B3F6-EE4D-AA59-684C3D920BC7}" type="parTrans" cxnId="{684A5366-A37B-A445-8D89-387CA52A73E2}">
      <dgm:prSet/>
      <dgm:spPr/>
      <dgm:t>
        <a:bodyPr/>
        <a:lstStyle/>
        <a:p>
          <a:endParaRPr lang="en-US"/>
        </a:p>
      </dgm:t>
    </dgm:pt>
    <dgm:pt modelId="{CF209E13-0183-4844-84D5-0D7B5FD30381}" type="sibTrans" cxnId="{684A5366-A37B-A445-8D89-387CA52A73E2}">
      <dgm:prSet/>
      <dgm:spPr/>
      <dgm:t>
        <a:bodyPr/>
        <a:lstStyle/>
        <a:p>
          <a:endParaRPr lang="en-US"/>
        </a:p>
      </dgm:t>
    </dgm:pt>
    <dgm:pt modelId="{0A0990FA-36C8-5644-840F-4DC037A07096}">
      <dgm:prSet/>
      <dgm:spPr/>
      <dgm:t>
        <a:bodyPr/>
        <a:lstStyle/>
        <a:p>
          <a:r>
            <a:rPr lang="en-US"/>
            <a:t>Actions &amp; Objectives</a:t>
          </a:r>
        </a:p>
      </dgm:t>
    </dgm:pt>
    <dgm:pt modelId="{43E377B9-6566-5F40-83AC-A2E7D017007A}" type="parTrans" cxnId="{23DF508C-BDB1-2041-B45E-2678916DB991}">
      <dgm:prSet/>
      <dgm:spPr/>
      <dgm:t>
        <a:bodyPr/>
        <a:lstStyle/>
        <a:p>
          <a:endParaRPr lang="en-US"/>
        </a:p>
      </dgm:t>
    </dgm:pt>
    <dgm:pt modelId="{50A8D6FB-B586-6847-BB98-E4D788A1F750}" type="sibTrans" cxnId="{23DF508C-BDB1-2041-B45E-2678916DB991}">
      <dgm:prSet/>
      <dgm:spPr/>
      <dgm:t>
        <a:bodyPr/>
        <a:lstStyle/>
        <a:p>
          <a:endParaRPr lang="en-US"/>
        </a:p>
      </dgm:t>
    </dgm:pt>
    <dgm:pt modelId="{34E2B237-1D1A-514E-9C9A-3764FC040D82}" type="pres">
      <dgm:prSet presAssocID="{961C082E-CEE0-5742-AD1D-D9DEEA3F77A5}" presName="Name0" presStyleCnt="0">
        <dgm:presLayoutVars>
          <dgm:dir/>
          <dgm:animLvl val="lvl"/>
          <dgm:resizeHandles val="exact"/>
        </dgm:presLayoutVars>
      </dgm:prSet>
      <dgm:spPr/>
    </dgm:pt>
    <dgm:pt modelId="{989CB11F-5800-2B4D-A7A6-38EA8964D7D8}" type="pres">
      <dgm:prSet presAssocID="{6756C2A7-8AEC-B943-AC95-DB29AC01E90A}" presName="parTxOnly" presStyleLbl="node1" presStyleIdx="0" presStyleCnt="7">
        <dgm:presLayoutVars>
          <dgm:chMax val="0"/>
          <dgm:chPref val="0"/>
          <dgm:bulletEnabled val="1"/>
        </dgm:presLayoutVars>
      </dgm:prSet>
      <dgm:spPr/>
      <dgm:t>
        <a:bodyPr/>
        <a:lstStyle/>
        <a:p>
          <a:endParaRPr lang="en-IE"/>
        </a:p>
      </dgm:t>
    </dgm:pt>
    <dgm:pt modelId="{E0FF0D6B-A446-EF40-BAAC-214BD45E745C}" type="pres">
      <dgm:prSet presAssocID="{6759C690-26AF-D241-95E0-8F2C7F1EA3CF}" presName="parTxOnlySpace" presStyleCnt="0"/>
      <dgm:spPr/>
    </dgm:pt>
    <dgm:pt modelId="{3F00F82F-C6AB-BB4F-A4DF-905829F2A3D1}" type="pres">
      <dgm:prSet presAssocID="{819E72FE-4561-5E4B-A4D2-57477213BF5E}" presName="parTxOnly" presStyleLbl="node1" presStyleIdx="1" presStyleCnt="7">
        <dgm:presLayoutVars>
          <dgm:chMax val="0"/>
          <dgm:chPref val="0"/>
          <dgm:bulletEnabled val="1"/>
        </dgm:presLayoutVars>
      </dgm:prSet>
      <dgm:spPr/>
      <dgm:t>
        <a:bodyPr/>
        <a:lstStyle/>
        <a:p>
          <a:endParaRPr lang="en-IE"/>
        </a:p>
      </dgm:t>
    </dgm:pt>
    <dgm:pt modelId="{72252885-4883-2649-8216-E86DDAD8DCD0}" type="pres">
      <dgm:prSet presAssocID="{370AFADA-A878-134F-8EA4-C0B4F998A2A5}" presName="parTxOnlySpace" presStyleCnt="0"/>
      <dgm:spPr/>
    </dgm:pt>
    <dgm:pt modelId="{24C0C3E2-D1A0-8446-87C1-CC248A16DB19}" type="pres">
      <dgm:prSet presAssocID="{FBAD6B44-D315-3C45-8359-82597FAFDE9A}" presName="parTxOnly" presStyleLbl="node1" presStyleIdx="2" presStyleCnt="7">
        <dgm:presLayoutVars>
          <dgm:chMax val="0"/>
          <dgm:chPref val="0"/>
          <dgm:bulletEnabled val="1"/>
        </dgm:presLayoutVars>
      </dgm:prSet>
      <dgm:spPr/>
      <dgm:t>
        <a:bodyPr/>
        <a:lstStyle/>
        <a:p>
          <a:endParaRPr lang="en-IE"/>
        </a:p>
      </dgm:t>
    </dgm:pt>
    <dgm:pt modelId="{21D47CA1-70D8-4547-BE1F-839C985533E3}" type="pres">
      <dgm:prSet presAssocID="{FF98309C-6376-7F4E-A597-C96EE84B53EF}" presName="parTxOnlySpace" presStyleCnt="0"/>
      <dgm:spPr/>
    </dgm:pt>
    <dgm:pt modelId="{270C6A37-31C3-FA4C-B683-CA9521D092BD}" type="pres">
      <dgm:prSet presAssocID="{887F8515-340C-3D43-9351-52E5BB57CB71}" presName="parTxOnly" presStyleLbl="node1" presStyleIdx="3" presStyleCnt="7">
        <dgm:presLayoutVars>
          <dgm:chMax val="0"/>
          <dgm:chPref val="0"/>
          <dgm:bulletEnabled val="1"/>
        </dgm:presLayoutVars>
      </dgm:prSet>
      <dgm:spPr/>
      <dgm:t>
        <a:bodyPr/>
        <a:lstStyle/>
        <a:p>
          <a:endParaRPr lang="en-IE"/>
        </a:p>
      </dgm:t>
    </dgm:pt>
    <dgm:pt modelId="{58ED2CE6-3F0E-5147-93EF-7F56E6430A38}" type="pres">
      <dgm:prSet presAssocID="{11D69787-E53A-2D48-A3EE-B85668BD3308}" presName="parTxOnlySpace" presStyleCnt="0"/>
      <dgm:spPr/>
    </dgm:pt>
    <dgm:pt modelId="{0CB94430-A16B-2D42-BBCA-7C334D30424C}" type="pres">
      <dgm:prSet presAssocID="{93B94167-C942-0D4F-BDB0-DA85FC64E62D}" presName="parTxOnly" presStyleLbl="node1" presStyleIdx="4" presStyleCnt="7">
        <dgm:presLayoutVars>
          <dgm:chMax val="0"/>
          <dgm:chPref val="0"/>
          <dgm:bulletEnabled val="1"/>
        </dgm:presLayoutVars>
      </dgm:prSet>
      <dgm:spPr/>
      <dgm:t>
        <a:bodyPr/>
        <a:lstStyle/>
        <a:p>
          <a:endParaRPr lang="en-IE"/>
        </a:p>
      </dgm:t>
    </dgm:pt>
    <dgm:pt modelId="{78684820-80FB-284B-A854-D207A5DC666C}" type="pres">
      <dgm:prSet presAssocID="{76AB3255-7BA4-924B-87B2-74929E9F6120}" presName="parTxOnlySpace" presStyleCnt="0"/>
      <dgm:spPr/>
    </dgm:pt>
    <dgm:pt modelId="{E6CE18F1-1BAE-D44C-8C2A-D81F48C4C9C4}" type="pres">
      <dgm:prSet presAssocID="{AD3CBAA5-F381-0047-BC3D-870526D69BE8}" presName="parTxOnly" presStyleLbl="node1" presStyleIdx="5" presStyleCnt="7">
        <dgm:presLayoutVars>
          <dgm:chMax val="0"/>
          <dgm:chPref val="0"/>
          <dgm:bulletEnabled val="1"/>
        </dgm:presLayoutVars>
      </dgm:prSet>
      <dgm:spPr/>
      <dgm:t>
        <a:bodyPr/>
        <a:lstStyle/>
        <a:p>
          <a:endParaRPr lang="en-IE"/>
        </a:p>
      </dgm:t>
    </dgm:pt>
    <dgm:pt modelId="{AADFDAB8-A7C3-C64F-84EA-F956CEA8B12D}" type="pres">
      <dgm:prSet presAssocID="{CF209E13-0183-4844-84D5-0D7B5FD30381}" presName="parTxOnlySpace" presStyleCnt="0"/>
      <dgm:spPr/>
    </dgm:pt>
    <dgm:pt modelId="{1EA3A16B-6FE3-F54F-80E9-4E2825C07333}" type="pres">
      <dgm:prSet presAssocID="{0A0990FA-36C8-5644-840F-4DC037A07096}" presName="parTxOnly" presStyleLbl="node1" presStyleIdx="6" presStyleCnt="7">
        <dgm:presLayoutVars>
          <dgm:chMax val="0"/>
          <dgm:chPref val="0"/>
          <dgm:bulletEnabled val="1"/>
        </dgm:presLayoutVars>
      </dgm:prSet>
      <dgm:spPr/>
      <dgm:t>
        <a:bodyPr/>
        <a:lstStyle/>
        <a:p>
          <a:endParaRPr lang="en-IE"/>
        </a:p>
      </dgm:t>
    </dgm:pt>
  </dgm:ptLst>
  <dgm:cxnLst>
    <dgm:cxn modelId="{572A7143-EEFF-1044-A778-AF9FB9CA6F48}" srcId="{961C082E-CEE0-5742-AD1D-D9DEEA3F77A5}" destId="{93B94167-C942-0D4F-BDB0-DA85FC64E62D}" srcOrd="4" destOrd="0" parTransId="{2D0DC6F4-37C9-0846-9A82-C787DF48EA46}" sibTransId="{76AB3255-7BA4-924B-87B2-74929E9F6120}"/>
    <dgm:cxn modelId="{5E8BD18F-4D63-0343-A87D-B246A1153476}" srcId="{961C082E-CEE0-5742-AD1D-D9DEEA3F77A5}" destId="{FBAD6B44-D315-3C45-8359-82597FAFDE9A}" srcOrd="2" destOrd="0" parTransId="{1AF958CB-6656-6B4B-BD0C-47751E1FA612}" sibTransId="{FF98309C-6376-7F4E-A597-C96EE84B53EF}"/>
    <dgm:cxn modelId="{684A5366-A37B-A445-8D89-387CA52A73E2}" srcId="{961C082E-CEE0-5742-AD1D-D9DEEA3F77A5}" destId="{AD3CBAA5-F381-0047-BC3D-870526D69BE8}" srcOrd="5" destOrd="0" parTransId="{CA54C5E3-B3F6-EE4D-AA59-684C3D920BC7}" sibTransId="{CF209E13-0183-4844-84D5-0D7B5FD30381}"/>
    <dgm:cxn modelId="{F3198D19-10BC-B745-A6FD-497136EE5121}" type="presOf" srcId="{819E72FE-4561-5E4B-A4D2-57477213BF5E}" destId="{3F00F82F-C6AB-BB4F-A4DF-905829F2A3D1}" srcOrd="0" destOrd="0" presId="urn:microsoft.com/office/officeart/2005/8/layout/chevron1"/>
    <dgm:cxn modelId="{7150E469-DD21-024E-BB09-C04E64BF7623}" type="presOf" srcId="{AD3CBAA5-F381-0047-BC3D-870526D69BE8}" destId="{E6CE18F1-1BAE-D44C-8C2A-D81F48C4C9C4}" srcOrd="0" destOrd="0" presId="urn:microsoft.com/office/officeart/2005/8/layout/chevron1"/>
    <dgm:cxn modelId="{7DE5CC76-4F41-8248-BAA4-431FA34C0463}" srcId="{961C082E-CEE0-5742-AD1D-D9DEEA3F77A5}" destId="{819E72FE-4561-5E4B-A4D2-57477213BF5E}" srcOrd="1" destOrd="0" parTransId="{3383FB52-7E80-7946-828D-6D50A11B0030}" sibTransId="{370AFADA-A878-134F-8EA4-C0B4F998A2A5}"/>
    <dgm:cxn modelId="{AE6EBD8D-F0F9-0F4B-B5B7-A315CEA64915}" type="presOf" srcId="{93B94167-C942-0D4F-BDB0-DA85FC64E62D}" destId="{0CB94430-A16B-2D42-BBCA-7C334D30424C}" srcOrd="0" destOrd="0" presId="urn:microsoft.com/office/officeart/2005/8/layout/chevron1"/>
    <dgm:cxn modelId="{25FE638C-8F4B-4440-AF7B-EBF970EBFF09}" srcId="{961C082E-CEE0-5742-AD1D-D9DEEA3F77A5}" destId="{887F8515-340C-3D43-9351-52E5BB57CB71}" srcOrd="3" destOrd="0" parTransId="{5E680BF4-5D18-BF42-AF7E-9414494417C3}" sibTransId="{11D69787-E53A-2D48-A3EE-B85668BD3308}"/>
    <dgm:cxn modelId="{9783AB0D-086D-384F-A23A-356701F74A43}" type="presOf" srcId="{887F8515-340C-3D43-9351-52E5BB57CB71}" destId="{270C6A37-31C3-FA4C-B683-CA9521D092BD}" srcOrd="0" destOrd="0" presId="urn:microsoft.com/office/officeart/2005/8/layout/chevron1"/>
    <dgm:cxn modelId="{F91901ED-C813-6945-8EC1-9F5C9548309B}" type="presOf" srcId="{0A0990FA-36C8-5644-840F-4DC037A07096}" destId="{1EA3A16B-6FE3-F54F-80E9-4E2825C07333}" srcOrd="0" destOrd="0" presId="urn:microsoft.com/office/officeart/2005/8/layout/chevron1"/>
    <dgm:cxn modelId="{809DF80A-8E35-D645-9C90-DFB357DC0DE7}" type="presOf" srcId="{961C082E-CEE0-5742-AD1D-D9DEEA3F77A5}" destId="{34E2B237-1D1A-514E-9C9A-3764FC040D82}" srcOrd="0" destOrd="0" presId="urn:microsoft.com/office/officeart/2005/8/layout/chevron1"/>
    <dgm:cxn modelId="{223DBA7D-E083-2943-B8D0-192625879B64}" type="presOf" srcId="{6756C2A7-8AEC-B943-AC95-DB29AC01E90A}" destId="{989CB11F-5800-2B4D-A7A6-38EA8964D7D8}" srcOrd="0" destOrd="0" presId="urn:microsoft.com/office/officeart/2005/8/layout/chevron1"/>
    <dgm:cxn modelId="{23DF508C-BDB1-2041-B45E-2678916DB991}" srcId="{961C082E-CEE0-5742-AD1D-D9DEEA3F77A5}" destId="{0A0990FA-36C8-5644-840F-4DC037A07096}" srcOrd="6" destOrd="0" parTransId="{43E377B9-6566-5F40-83AC-A2E7D017007A}" sibTransId="{50A8D6FB-B586-6847-BB98-E4D788A1F750}"/>
    <dgm:cxn modelId="{07BDE5E6-68A5-5C4D-BD49-BC9A0BBEF230}" srcId="{961C082E-CEE0-5742-AD1D-D9DEEA3F77A5}" destId="{6756C2A7-8AEC-B943-AC95-DB29AC01E90A}" srcOrd="0" destOrd="0" parTransId="{5762C95C-8D14-F147-87B2-329C1DC97C00}" sibTransId="{6759C690-26AF-D241-95E0-8F2C7F1EA3CF}"/>
    <dgm:cxn modelId="{8FCA1A81-A345-ED48-8782-C99140A26B3F}" type="presOf" srcId="{FBAD6B44-D315-3C45-8359-82597FAFDE9A}" destId="{24C0C3E2-D1A0-8446-87C1-CC248A16DB19}" srcOrd="0" destOrd="0" presId="urn:microsoft.com/office/officeart/2005/8/layout/chevron1"/>
    <dgm:cxn modelId="{814C455B-1DDB-5E4D-9EE1-5CA8EB8EB3F3}" type="presParOf" srcId="{34E2B237-1D1A-514E-9C9A-3764FC040D82}" destId="{989CB11F-5800-2B4D-A7A6-38EA8964D7D8}" srcOrd="0" destOrd="0" presId="urn:microsoft.com/office/officeart/2005/8/layout/chevron1"/>
    <dgm:cxn modelId="{2BC02209-ACA1-A642-ACE4-385CCB626E5D}" type="presParOf" srcId="{34E2B237-1D1A-514E-9C9A-3764FC040D82}" destId="{E0FF0D6B-A446-EF40-BAAC-214BD45E745C}" srcOrd="1" destOrd="0" presId="urn:microsoft.com/office/officeart/2005/8/layout/chevron1"/>
    <dgm:cxn modelId="{03028F39-C816-2240-B27A-C163897ADB33}" type="presParOf" srcId="{34E2B237-1D1A-514E-9C9A-3764FC040D82}" destId="{3F00F82F-C6AB-BB4F-A4DF-905829F2A3D1}" srcOrd="2" destOrd="0" presId="urn:microsoft.com/office/officeart/2005/8/layout/chevron1"/>
    <dgm:cxn modelId="{EBB319FA-1191-6741-AD40-F4DBBAD4BD61}" type="presParOf" srcId="{34E2B237-1D1A-514E-9C9A-3764FC040D82}" destId="{72252885-4883-2649-8216-E86DDAD8DCD0}" srcOrd="3" destOrd="0" presId="urn:microsoft.com/office/officeart/2005/8/layout/chevron1"/>
    <dgm:cxn modelId="{A08D5B0A-DB8C-D94C-952B-1F29348CB535}" type="presParOf" srcId="{34E2B237-1D1A-514E-9C9A-3764FC040D82}" destId="{24C0C3E2-D1A0-8446-87C1-CC248A16DB19}" srcOrd="4" destOrd="0" presId="urn:microsoft.com/office/officeart/2005/8/layout/chevron1"/>
    <dgm:cxn modelId="{85E0B27F-F299-6149-B8E3-06B2A31445B8}" type="presParOf" srcId="{34E2B237-1D1A-514E-9C9A-3764FC040D82}" destId="{21D47CA1-70D8-4547-BE1F-839C985533E3}" srcOrd="5" destOrd="0" presId="urn:microsoft.com/office/officeart/2005/8/layout/chevron1"/>
    <dgm:cxn modelId="{A36A38C0-F281-3F42-BA96-598C0C163D93}" type="presParOf" srcId="{34E2B237-1D1A-514E-9C9A-3764FC040D82}" destId="{270C6A37-31C3-FA4C-B683-CA9521D092BD}" srcOrd="6" destOrd="0" presId="urn:microsoft.com/office/officeart/2005/8/layout/chevron1"/>
    <dgm:cxn modelId="{21D9B859-B7C7-E645-83C4-8ECDE3EB1652}" type="presParOf" srcId="{34E2B237-1D1A-514E-9C9A-3764FC040D82}" destId="{58ED2CE6-3F0E-5147-93EF-7F56E6430A38}" srcOrd="7" destOrd="0" presId="urn:microsoft.com/office/officeart/2005/8/layout/chevron1"/>
    <dgm:cxn modelId="{451DFF24-CEA0-7941-9D85-2D82EF87DA72}" type="presParOf" srcId="{34E2B237-1D1A-514E-9C9A-3764FC040D82}" destId="{0CB94430-A16B-2D42-BBCA-7C334D30424C}" srcOrd="8" destOrd="0" presId="urn:microsoft.com/office/officeart/2005/8/layout/chevron1"/>
    <dgm:cxn modelId="{3E336D56-1B53-A949-A4CD-03F621543E08}" type="presParOf" srcId="{34E2B237-1D1A-514E-9C9A-3764FC040D82}" destId="{78684820-80FB-284B-A854-D207A5DC666C}" srcOrd="9" destOrd="0" presId="urn:microsoft.com/office/officeart/2005/8/layout/chevron1"/>
    <dgm:cxn modelId="{0C0FB82F-E192-1B4F-BB56-465F504BAAAF}" type="presParOf" srcId="{34E2B237-1D1A-514E-9C9A-3764FC040D82}" destId="{E6CE18F1-1BAE-D44C-8C2A-D81F48C4C9C4}" srcOrd="10" destOrd="0" presId="urn:microsoft.com/office/officeart/2005/8/layout/chevron1"/>
    <dgm:cxn modelId="{8C4D9769-F39D-9A4D-81C3-068CD9BB3551}" type="presParOf" srcId="{34E2B237-1D1A-514E-9C9A-3764FC040D82}" destId="{AADFDAB8-A7C3-C64F-84EA-F956CEA8B12D}" srcOrd="11" destOrd="0" presId="urn:microsoft.com/office/officeart/2005/8/layout/chevron1"/>
    <dgm:cxn modelId="{5B903E3E-0BA6-2844-8582-0044F7520F3A}" type="presParOf" srcId="{34E2B237-1D1A-514E-9C9A-3764FC040D82}" destId="{1EA3A16B-6FE3-F54F-80E9-4E2825C07333}"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ABDAC7-95DA-024C-A5AF-0056735DEADD}">
      <dsp:nvSpPr>
        <dsp:cNvPr id="0" name=""/>
        <dsp:cNvSpPr/>
      </dsp:nvSpPr>
      <dsp:spPr>
        <a:xfrm>
          <a:off x="1910" y="0"/>
          <a:ext cx="2002605" cy="38592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endParaRPr lang="en-US" sz="1200" kern="1200" dirty="0" smtClean="0"/>
        </a:p>
        <a:p>
          <a:pPr lvl="0" algn="ctr" defTabSz="533400">
            <a:lnSpc>
              <a:spcPct val="90000"/>
            </a:lnSpc>
            <a:spcBef>
              <a:spcPct val="0"/>
            </a:spcBef>
            <a:spcAft>
              <a:spcPct val="35000"/>
            </a:spcAft>
          </a:pPr>
          <a:r>
            <a:rPr lang="en-US" sz="1200" b="1" kern="1200" dirty="0" smtClean="0"/>
            <a:t>Organized Criminals</a:t>
          </a:r>
          <a:endParaRPr lang="en-US" sz="1200" kern="1200" dirty="0"/>
        </a:p>
        <a:p>
          <a:pPr lvl="0" algn="ctr" defTabSz="533400">
            <a:lnSpc>
              <a:spcPct val="90000"/>
            </a:lnSpc>
            <a:spcBef>
              <a:spcPct val="0"/>
            </a:spcBef>
            <a:spcAft>
              <a:spcPct val="35000"/>
            </a:spcAft>
          </a:pPr>
          <a:r>
            <a:rPr lang="en-US" sz="1200" kern="1200" dirty="0" smtClean="0"/>
            <a:t>Phishing</a:t>
          </a:r>
        </a:p>
        <a:p>
          <a:pPr lvl="0" algn="ctr" defTabSz="533400">
            <a:lnSpc>
              <a:spcPct val="90000"/>
            </a:lnSpc>
            <a:spcBef>
              <a:spcPct val="0"/>
            </a:spcBef>
            <a:spcAft>
              <a:spcPct val="35000"/>
            </a:spcAft>
          </a:pPr>
          <a:r>
            <a:rPr lang="en-US" sz="1200" kern="1200" dirty="0" smtClean="0"/>
            <a:t>Malicious Insiders</a:t>
          </a:r>
        </a:p>
        <a:p>
          <a:pPr lvl="0" algn="ctr" defTabSz="533400">
            <a:lnSpc>
              <a:spcPct val="90000"/>
            </a:lnSpc>
            <a:spcBef>
              <a:spcPct val="0"/>
            </a:spcBef>
            <a:spcAft>
              <a:spcPct val="35000"/>
            </a:spcAft>
          </a:pPr>
          <a:r>
            <a:rPr lang="en-US" sz="1200" kern="1200" dirty="0" smtClean="0"/>
            <a:t>Commodity Malware</a:t>
          </a:r>
          <a:endParaRPr lang="en-US" sz="1200" kern="1200" dirty="0"/>
        </a:p>
        <a:p>
          <a:pPr lvl="0" algn="ctr" defTabSz="533400">
            <a:lnSpc>
              <a:spcPct val="90000"/>
            </a:lnSpc>
            <a:spcBef>
              <a:spcPct val="0"/>
            </a:spcBef>
            <a:spcAft>
              <a:spcPct val="35000"/>
            </a:spcAft>
          </a:pPr>
          <a:endParaRPr lang="en-US" sz="1200" kern="1200" dirty="0"/>
        </a:p>
      </dsp:txBody>
      <dsp:txXfrm>
        <a:off x="1910" y="1543692"/>
        <a:ext cx="2002605" cy="1543692"/>
      </dsp:txXfrm>
    </dsp:sp>
    <dsp:sp modelId="{046E2B00-FC3B-B94A-AA98-2B3F6AC92532}">
      <dsp:nvSpPr>
        <dsp:cNvPr id="0" name=""/>
        <dsp:cNvSpPr/>
      </dsp:nvSpPr>
      <dsp:spPr>
        <a:xfrm>
          <a:off x="360651" y="231553"/>
          <a:ext cx="1285123" cy="128512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40000" r="-4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781BEBF-B296-F240-BD49-DE8689B17372}">
      <dsp:nvSpPr>
        <dsp:cNvPr id="0" name=""/>
        <dsp:cNvSpPr/>
      </dsp:nvSpPr>
      <dsp:spPr>
        <a:xfrm>
          <a:off x="2064594" y="0"/>
          <a:ext cx="2002605" cy="38592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t>Hacktivists</a:t>
          </a:r>
          <a:endParaRPr lang="en-US" sz="1200" kern="1200" dirty="0"/>
        </a:p>
        <a:p>
          <a:pPr lvl="0" algn="ctr" defTabSz="533400">
            <a:lnSpc>
              <a:spcPct val="90000"/>
            </a:lnSpc>
            <a:spcBef>
              <a:spcPct val="0"/>
            </a:spcBef>
            <a:spcAft>
              <a:spcPct val="35000"/>
            </a:spcAft>
          </a:pPr>
          <a:r>
            <a:rPr lang="en-US" sz="1200" kern="1200" dirty="0"/>
            <a:t>Cyber </a:t>
          </a:r>
          <a:r>
            <a:rPr lang="en-US" sz="1200" kern="1200" dirty="0" smtClean="0"/>
            <a:t>Vandalism</a:t>
          </a:r>
          <a:endParaRPr lang="en-US" sz="1200" kern="1200" dirty="0"/>
        </a:p>
        <a:p>
          <a:pPr lvl="0" algn="ctr" defTabSz="533400">
            <a:lnSpc>
              <a:spcPct val="90000"/>
            </a:lnSpc>
            <a:spcBef>
              <a:spcPct val="0"/>
            </a:spcBef>
            <a:spcAft>
              <a:spcPct val="35000"/>
            </a:spcAft>
          </a:pPr>
          <a:r>
            <a:rPr lang="en-US" sz="1200" kern="1200" dirty="0" smtClean="0"/>
            <a:t>DDoS</a:t>
          </a:r>
        </a:p>
        <a:p>
          <a:pPr lvl="0" algn="ctr" defTabSz="533400">
            <a:lnSpc>
              <a:spcPct val="90000"/>
            </a:lnSpc>
            <a:spcBef>
              <a:spcPct val="0"/>
            </a:spcBef>
            <a:spcAft>
              <a:spcPct val="35000"/>
            </a:spcAft>
          </a:pPr>
          <a:r>
            <a:rPr lang="en-US" sz="1200" kern="1200" dirty="0" smtClean="0"/>
            <a:t>Reputational Damage</a:t>
          </a:r>
          <a:endParaRPr lang="en-US" sz="1200" kern="1200" dirty="0"/>
        </a:p>
      </dsp:txBody>
      <dsp:txXfrm>
        <a:off x="2064594" y="1543692"/>
        <a:ext cx="2002605" cy="1543692"/>
      </dsp:txXfrm>
    </dsp:sp>
    <dsp:sp modelId="{E63EEB07-B10A-F74C-B20A-DBDEB0C12C58}">
      <dsp:nvSpPr>
        <dsp:cNvPr id="0" name=""/>
        <dsp:cNvSpPr/>
      </dsp:nvSpPr>
      <dsp:spPr>
        <a:xfrm>
          <a:off x="2423335" y="231553"/>
          <a:ext cx="1285123" cy="128512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0000" r="-6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0745CDA-869D-FA4E-B062-1FBE1334FF20}">
      <dsp:nvSpPr>
        <dsp:cNvPr id="0" name=""/>
        <dsp:cNvSpPr/>
      </dsp:nvSpPr>
      <dsp:spPr>
        <a:xfrm>
          <a:off x="4127278" y="0"/>
          <a:ext cx="2002605" cy="38592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t>State-Sponsored</a:t>
          </a:r>
          <a:endParaRPr lang="en-US" sz="1200" kern="1200" dirty="0"/>
        </a:p>
        <a:p>
          <a:pPr lvl="0" algn="ctr" defTabSz="533400">
            <a:lnSpc>
              <a:spcPct val="90000"/>
            </a:lnSpc>
            <a:spcBef>
              <a:spcPct val="0"/>
            </a:spcBef>
            <a:spcAft>
              <a:spcPct val="35000"/>
            </a:spcAft>
          </a:pPr>
          <a:r>
            <a:rPr lang="en-US" sz="1200" kern="1200" dirty="0" smtClean="0"/>
            <a:t>‘APT’-style Attacks</a:t>
          </a:r>
        </a:p>
        <a:p>
          <a:pPr lvl="0" algn="ctr" defTabSz="533400">
            <a:lnSpc>
              <a:spcPct val="90000"/>
            </a:lnSpc>
            <a:spcBef>
              <a:spcPct val="0"/>
            </a:spcBef>
            <a:spcAft>
              <a:spcPct val="35000"/>
            </a:spcAft>
          </a:pPr>
          <a:r>
            <a:rPr lang="en-US" sz="1200" kern="1200" dirty="0" smtClean="0"/>
            <a:t>Custom malware/exploits</a:t>
          </a:r>
        </a:p>
        <a:p>
          <a:pPr lvl="0" algn="ctr" defTabSz="533400">
            <a:lnSpc>
              <a:spcPct val="90000"/>
            </a:lnSpc>
            <a:spcBef>
              <a:spcPct val="0"/>
            </a:spcBef>
            <a:spcAft>
              <a:spcPct val="35000"/>
            </a:spcAft>
          </a:pPr>
          <a:r>
            <a:rPr lang="en-US" sz="1200" kern="1200" dirty="0" smtClean="0"/>
            <a:t>Spear Phishing</a:t>
          </a:r>
          <a:endParaRPr lang="en-US" sz="1200" kern="1200" dirty="0"/>
        </a:p>
      </dsp:txBody>
      <dsp:txXfrm>
        <a:off x="4127278" y="1543692"/>
        <a:ext cx="2002605" cy="1543692"/>
      </dsp:txXfrm>
    </dsp:sp>
    <dsp:sp modelId="{FCB4F9F9-E449-B644-803A-66BB791FCCDD}">
      <dsp:nvSpPr>
        <dsp:cNvPr id="0" name=""/>
        <dsp:cNvSpPr/>
      </dsp:nvSpPr>
      <dsp:spPr>
        <a:xfrm>
          <a:off x="4486019" y="231553"/>
          <a:ext cx="1285123" cy="1285123"/>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41000" r="-4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379681-5A08-3E4D-93C8-0D25EE329A02}">
      <dsp:nvSpPr>
        <dsp:cNvPr id="0" name=""/>
        <dsp:cNvSpPr/>
      </dsp:nvSpPr>
      <dsp:spPr>
        <a:xfrm>
          <a:off x="6189961" y="0"/>
          <a:ext cx="2002605" cy="38592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US" sz="1200" b="1" kern="1200" dirty="0" smtClean="0"/>
            <a:t>Insider</a:t>
          </a:r>
          <a:endParaRPr lang="en-US" sz="1200" kern="1200" dirty="0"/>
        </a:p>
        <a:p>
          <a:pPr lvl="0" algn="ctr" defTabSz="533400">
            <a:lnSpc>
              <a:spcPct val="90000"/>
            </a:lnSpc>
            <a:spcBef>
              <a:spcPct val="0"/>
            </a:spcBef>
            <a:spcAft>
              <a:spcPct val="35000"/>
            </a:spcAft>
          </a:pPr>
          <a:r>
            <a:rPr lang="en-US" sz="1200" kern="1200" dirty="0" smtClean="0"/>
            <a:t>Unintentional (Error) or intentional Malicious)</a:t>
          </a:r>
          <a:endParaRPr lang="en-US" sz="1200" kern="1200" dirty="0"/>
        </a:p>
        <a:p>
          <a:pPr lvl="0" algn="ctr" defTabSz="533400">
            <a:lnSpc>
              <a:spcPct val="90000"/>
            </a:lnSpc>
            <a:spcBef>
              <a:spcPct val="0"/>
            </a:spcBef>
            <a:spcAft>
              <a:spcPct val="35000"/>
            </a:spcAft>
          </a:pPr>
          <a:r>
            <a:rPr lang="en-US" sz="1200" kern="1200" dirty="0"/>
            <a:t>Data </a:t>
          </a:r>
          <a:r>
            <a:rPr lang="en-US" sz="1200" kern="1200" dirty="0" smtClean="0"/>
            <a:t>Breach</a:t>
          </a:r>
        </a:p>
        <a:p>
          <a:pPr lvl="0" algn="ctr" defTabSz="533400">
            <a:lnSpc>
              <a:spcPct val="90000"/>
            </a:lnSpc>
            <a:spcBef>
              <a:spcPct val="0"/>
            </a:spcBef>
            <a:spcAft>
              <a:spcPct val="35000"/>
            </a:spcAft>
          </a:pPr>
          <a:r>
            <a:rPr lang="en-US" sz="1200" kern="1200" dirty="0" smtClean="0"/>
            <a:t>Lost/Stolen IP</a:t>
          </a:r>
          <a:endParaRPr lang="en-US" sz="1200" kern="1200" dirty="0"/>
        </a:p>
      </dsp:txBody>
      <dsp:txXfrm>
        <a:off x="6189961" y="1543692"/>
        <a:ext cx="2002605" cy="1543692"/>
      </dsp:txXfrm>
    </dsp:sp>
    <dsp:sp modelId="{3B6EF968-395C-6946-A02F-67F1E3B8A1C2}">
      <dsp:nvSpPr>
        <dsp:cNvPr id="0" name=""/>
        <dsp:cNvSpPr/>
      </dsp:nvSpPr>
      <dsp:spPr>
        <a:xfrm>
          <a:off x="6548702" y="231553"/>
          <a:ext cx="1285123" cy="1285123"/>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43000" r="-4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8E57EC-B48C-5243-AE67-50B7F3223D13}">
      <dsp:nvSpPr>
        <dsp:cNvPr id="0" name=""/>
        <dsp:cNvSpPr/>
      </dsp:nvSpPr>
      <dsp:spPr>
        <a:xfrm>
          <a:off x="327779" y="3087384"/>
          <a:ext cx="7538919" cy="578884"/>
        </a:xfrm>
        <a:prstGeom prst="leftRightArrow">
          <a:avLst/>
        </a:prstGeom>
        <a:solidFill>
          <a:schemeClr val="accent1">
            <a:tint val="60000"/>
            <a:hueOff val="0"/>
            <a:satOff val="0"/>
            <a:lum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44EAF7-169B-B84A-9A27-EEA3F618222B}">
      <dsp:nvSpPr>
        <dsp:cNvPr id="0" name=""/>
        <dsp:cNvSpPr/>
      </dsp:nvSpPr>
      <dsp:spPr>
        <a:xfrm>
          <a:off x="1209" y="764619"/>
          <a:ext cx="1980716" cy="198071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9005" tIns="22860" rIns="109005" bIns="22860" numCol="1" spcCol="1270" anchor="ctr" anchorCtr="0">
          <a:noAutofit/>
        </a:bodyPr>
        <a:lstStyle/>
        <a:p>
          <a:pPr lvl="0" algn="ctr" defTabSz="800100">
            <a:lnSpc>
              <a:spcPct val="90000"/>
            </a:lnSpc>
            <a:spcBef>
              <a:spcPct val="0"/>
            </a:spcBef>
            <a:spcAft>
              <a:spcPct val="35000"/>
            </a:spcAft>
          </a:pPr>
          <a:r>
            <a:rPr lang="en-US" sz="1800" kern="1200" dirty="0"/>
            <a:t>Strategy &amp; Governance	</a:t>
          </a:r>
        </a:p>
      </dsp:txBody>
      <dsp:txXfrm>
        <a:off x="291278" y="1054688"/>
        <a:ext cx="1400578" cy="1400578"/>
      </dsp:txXfrm>
    </dsp:sp>
    <dsp:sp modelId="{657E5B0B-3D2A-0647-87FC-7819024ABB12}">
      <dsp:nvSpPr>
        <dsp:cNvPr id="0" name=""/>
        <dsp:cNvSpPr/>
      </dsp:nvSpPr>
      <dsp:spPr>
        <a:xfrm>
          <a:off x="1585782" y="764619"/>
          <a:ext cx="1980716" cy="198071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9005" tIns="22860" rIns="109005" bIns="22860" numCol="1" spcCol="1270" anchor="ctr" anchorCtr="0">
          <a:noAutofit/>
        </a:bodyPr>
        <a:lstStyle/>
        <a:p>
          <a:pPr lvl="0" algn="ctr" defTabSz="800100">
            <a:lnSpc>
              <a:spcPct val="90000"/>
            </a:lnSpc>
            <a:spcBef>
              <a:spcPct val="0"/>
            </a:spcBef>
            <a:spcAft>
              <a:spcPct val="35000"/>
            </a:spcAft>
          </a:pPr>
          <a:r>
            <a:rPr lang="en-US" sz="1800" kern="1200"/>
            <a:t>Security Architecture	</a:t>
          </a:r>
        </a:p>
      </dsp:txBody>
      <dsp:txXfrm>
        <a:off x="1875851" y="1054688"/>
        <a:ext cx="1400578" cy="1400578"/>
      </dsp:txXfrm>
    </dsp:sp>
    <dsp:sp modelId="{9022F0D1-DF6E-BD43-A5B1-7AB6C9296F84}">
      <dsp:nvSpPr>
        <dsp:cNvPr id="0" name=""/>
        <dsp:cNvSpPr/>
      </dsp:nvSpPr>
      <dsp:spPr>
        <a:xfrm>
          <a:off x="3170355" y="764619"/>
          <a:ext cx="1980716" cy="198071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9005" tIns="22860" rIns="109005" bIns="22860" numCol="1" spcCol="1270" anchor="ctr" anchorCtr="0">
          <a:noAutofit/>
        </a:bodyPr>
        <a:lstStyle/>
        <a:p>
          <a:pPr lvl="0" algn="ctr" defTabSz="800100">
            <a:lnSpc>
              <a:spcPct val="90000"/>
            </a:lnSpc>
            <a:spcBef>
              <a:spcPct val="0"/>
            </a:spcBef>
            <a:spcAft>
              <a:spcPct val="35000"/>
            </a:spcAft>
          </a:pPr>
          <a:r>
            <a:rPr lang="en-US" sz="1800" kern="1200"/>
            <a:t>Risk &amp; Compliance Mgt.</a:t>
          </a:r>
        </a:p>
      </dsp:txBody>
      <dsp:txXfrm>
        <a:off x="3460424" y="1054688"/>
        <a:ext cx="1400578" cy="1400578"/>
      </dsp:txXfrm>
    </dsp:sp>
    <dsp:sp modelId="{6BB71D5B-5E2D-E740-8B9C-8CD516AF8EEC}">
      <dsp:nvSpPr>
        <dsp:cNvPr id="0" name=""/>
        <dsp:cNvSpPr/>
      </dsp:nvSpPr>
      <dsp:spPr>
        <a:xfrm>
          <a:off x="4754928" y="764619"/>
          <a:ext cx="1980716" cy="198071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9005" tIns="22860" rIns="109005" bIns="22860" numCol="1" spcCol="1270" anchor="ctr" anchorCtr="0">
          <a:noAutofit/>
        </a:bodyPr>
        <a:lstStyle/>
        <a:p>
          <a:pPr lvl="0" algn="ctr" defTabSz="800100">
            <a:lnSpc>
              <a:spcPct val="90000"/>
            </a:lnSpc>
            <a:spcBef>
              <a:spcPct val="0"/>
            </a:spcBef>
            <a:spcAft>
              <a:spcPct val="35000"/>
            </a:spcAft>
          </a:pPr>
          <a:r>
            <a:rPr lang="en-US" sz="1800" kern="1200"/>
            <a:t>Threat Intelligence &amp; Incident Mgt.</a:t>
          </a:r>
        </a:p>
      </dsp:txBody>
      <dsp:txXfrm>
        <a:off x="5044997" y="1054688"/>
        <a:ext cx="1400578" cy="1400578"/>
      </dsp:txXfrm>
    </dsp:sp>
    <dsp:sp modelId="{04B49972-6AC3-DA40-B07A-D51A41FAB917}">
      <dsp:nvSpPr>
        <dsp:cNvPr id="0" name=""/>
        <dsp:cNvSpPr/>
      </dsp:nvSpPr>
      <dsp:spPr>
        <a:xfrm>
          <a:off x="6339501" y="764619"/>
          <a:ext cx="1980716" cy="198071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9005" tIns="22860" rIns="109005" bIns="22860" numCol="1" spcCol="1270" anchor="ctr" anchorCtr="0">
          <a:noAutofit/>
        </a:bodyPr>
        <a:lstStyle/>
        <a:p>
          <a:pPr lvl="0" algn="ctr" defTabSz="800100">
            <a:lnSpc>
              <a:spcPct val="90000"/>
            </a:lnSpc>
            <a:spcBef>
              <a:spcPct val="0"/>
            </a:spcBef>
            <a:spcAft>
              <a:spcPct val="35000"/>
            </a:spcAft>
          </a:pPr>
          <a:r>
            <a:rPr lang="en-US" sz="1800" kern="1200"/>
            <a:t>Threat &amp; Vulnerability Mgt.</a:t>
          </a:r>
        </a:p>
      </dsp:txBody>
      <dsp:txXfrm>
        <a:off x="6629570" y="1054688"/>
        <a:ext cx="1400578" cy="1400578"/>
      </dsp:txXfrm>
    </dsp:sp>
    <dsp:sp modelId="{A4AC7C94-270E-C248-8C17-82E0DFA24879}">
      <dsp:nvSpPr>
        <dsp:cNvPr id="0" name=""/>
        <dsp:cNvSpPr/>
      </dsp:nvSpPr>
      <dsp:spPr>
        <a:xfrm>
          <a:off x="7924074" y="764619"/>
          <a:ext cx="1980716" cy="198071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09005" tIns="22860" rIns="109005" bIns="22860" numCol="1" spcCol="1270" anchor="ctr" anchorCtr="0">
          <a:noAutofit/>
        </a:bodyPr>
        <a:lstStyle/>
        <a:p>
          <a:pPr lvl="0" algn="ctr" defTabSz="800100">
            <a:lnSpc>
              <a:spcPct val="90000"/>
            </a:lnSpc>
            <a:spcBef>
              <a:spcPct val="0"/>
            </a:spcBef>
            <a:spcAft>
              <a:spcPct val="35000"/>
            </a:spcAft>
          </a:pPr>
          <a:r>
            <a:rPr lang="en-US" sz="1800" kern="1200"/>
            <a:t>Identity &amp; Access Mgt.</a:t>
          </a:r>
        </a:p>
      </dsp:txBody>
      <dsp:txXfrm>
        <a:off x="8214143" y="1054688"/>
        <a:ext cx="1400578" cy="14005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CB11F-5800-2B4D-A7A6-38EA8964D7D8}">
      <dsp:nvSpPr>
        <dsp:cNvPr id="0" name=""/>
        <dsp:cNvSpPr/>
      </dsp:nvSpPr>
      <dsp:spPr>
        <a:xfrm>
          <a:off x="0" y="728257"/>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dirty="0"/>
            <a:t>Recon</a:t>
          </a:r>
        </a:p>
      </dsp:txBody>
      <dsp:txXfrm>
        <a:off x="365985" y="728257"/>
        <a:ext cx="1097954" cy="731969"/>
      </dsp:txXfrm>
    </dsp:sp>
    <dsp:sp modelId="{3F00F82F-C6AB-BB4F-A4DF-905829F2A3D1}">
      <dsp:nvSpPr>
        <dsp:cNvPr id="0" name=""/>
        <dsp:cNvSpPr/>
      </dsp:nvSpPr>
      <dsp:spPr>
        <a:xfrm>
          <a:off x="1646931" y="728257"/>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Weaponise</a:t>
          </a:r>
        </a:p>
      </dsp:txBody>
      <dsp:txXfrm>
        <a:off x="2012916" y="728257"/>
        <a:ext cx="1097954" cy="731969"/>
      </dsp:txXfrm>
    </dsp:sp>
    <dsp:sp modelId="{24C0C3E2-D1A0-8446-87C1-CC248A16DB19}">
      <dsp:nvSpPr>
        <dsp:cNvPr id="0" name=""/>
        <dsp:cNvSpPr/>
      </dsp:nvSpPr>
      <dsp:spPr>
        <a:xfrm>
          <a:off x="3293862" y="728257"/>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Delivery</a:t>
          </a:r>
        </a:p>
      </dsp:txBody>
      <dsp:txXfrm>
        <a:off x="3659847" y="728257"/>
        <a:ext cx="1097954" cy="731969"/>
      </dsp:txXfrm>
    </dsp:sp>
    <dsp:sp modelId="{270C6A37-31C3-FA4C-B683-CA9521D092BD}">
      <dsp:nvSpPr>
        <dsp:cNvPr id="0" name=""/>
        <dsp:cNvSpPr/>
      </dsp:nvSpPr>
      <dsp:spPr>
        <a:xfrm>
          <a:off x="4940793" y="728257"/>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Exploitation</a:t>
          </a:r>
        </a:p>
      </dsp:txBody>
      <dsp:txXfrm>
        <a:off x="5306778" y="728257"/>
        <a:ext cx="1097954" cy="731969"/>
      </dsp:txXfrm>
    </dsp:sp>
    <dsp:sp modelId="{0CB94430-A16B-2D42-BBCA-7C334D30424C}">
      <dsp:nvSpPr>
        <dsp:cNvPr id="0" name=""/>
        <dsp:cNvSpPr/>
      </dsp:nvSpPr>
      <dsp:spPr>
        <a:xfrm>
          <a:off x="6587724" y="728257"/>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Installation</a:t>
          </a:r>
        </a:p>
      </dsp:txBody>
      <dsp:txXfrm>
        <a:off x="6953709" y="728257"/>
        <a:ext cx="1097954" cy="731969"/>
      </dsp:txXfrm>
    </dsp:sp>
    <dsp:sp modelId="{E6CE18F1-1BAE-D44C-8C2A-D81F48C4C9C4}">
      <dsp:nvSpPr>
        <dsp:cNvPr id="0" name=""/>
        <dsp:cNvSpPr/>
      </dsp:nvSpPr>
      <dsp:spPr>
        <a:xfrm>
          <a:off x="8234655" y="728257"/>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C2</a:t>
          </a:r>
        </a:p>
      </dsp:txBody>
      <dsp:txXfrm>
        <a:off x="8600640" y="728257"/>
        <a:ext cx="1097954" cy="731969"/>
      </dsp:txXfrm>
    </dsp:sp>
    <dsp:sp modelId="{1EA3A16B-6FE3-F54F-80E9-4E2825C07333}">
      <dsp:nvSpPr>
        <dsp:cNvPr id="0" name=""/>
        <dsp:cNvSpPr/>
      </dsp:nvSpPr>
      <dsp:spPr>
        <a:xfrm>
          <a:off x="9881586" y="728257"/>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Actions &amp; Objectives</a:t>
          </a:r>
        </a:p>
      </dsp:txBody>
      <dsp:txXfrm>
        <a:off x="10247571" y="728257"/>
        <a:ext cx="1097954" cy="7319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CB11F-5800-2B4D-A7A6-38EA8964D7D8}">
      <dsp:nvSpPr>
        <dsp:cNvPr id="0" name=""/>
        <dsp:cNvSpPr/>
      </dsp:nvSpPr>
      <dsp:spPr>
        <a:xfrm>
          <a:off x="0" y="747270"/>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dirty="0"/>
            <a:t>Recon</a:t>
          </a:r>
        </a:p>
      </dsp:txBody>
      <dsp:txXfrm>
        <a:off x="365985" y="747270"/>
        <a:ext cx="1097954" cy="731969"/>
      </dsp:txXfrm>
    </dsp:sp>
    <dsp:sp modelId="{3F00F82F-C6AB-BB4F-A4DF-905829F2A3D1}">
      <dsp:nvSpPr>
        <dsp:cNvPr id="0" name=""/>
        <dsp:cNvSpPr/>
      </dsp:nvSpPr>
      <dsp:spPr>
        <a:xfrm>
          <a:off x="1646931" y="747270"/>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Weaponise</a:t>
          </a:r>
        </a:p>
      </dsp:txBody>
      <dsp:txXfrm>
        <a:off x="2012916" y="747270"/>
        <a:ext cx="1097954" cy="731969"/>
      </dsp:txXfrm>
    </dsp:sp>
    <dsp:sp modelId="{24C0C3E2-D1A0-8446-87C1-CC248A16DB19}">
      <dsp:nvSpPr>
        <dsp:cNvPr id="0" name=""/>
        <dsp:cNvSpPr/>
      </dsp:nvSpPr>
      <dsp:spPr>
        <a:xfrm>
          <a:off x="3293862" y="747270"/>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Delivery</a:t>
          </a:r>
        </a:p>
      </dsp:txBody>
      <dsp:txXfrm>
        <a:off x="3659847" y="747270"/>
        <a:ext cx="1097954" cy="731969"/>
      </dsp:txXfrm>
    </dsp:sp>
    <dsp:sp modelId="{270C6A37-31C3-FA4C-B683-CA9521D092BD}">
      <dsp:nvSpPr>
        <dsp:cNvPr id="0" name=""/>
        <dsp:cNvSpPr/>
      </dsp:nvSpPr>
      <dsp:spPr>
        <a:xfrm>
          <a:off x="4940793" y="747270"/>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Exploitation</a:t>
          </a:r>
        </a:p>
      </dsp:txBody>
      <dsp:txXfrm>
        <a:off x="5306778" y="747270"/>
        <a:ext cx="1097954" cy="731969"/>
      </dsp:txXfrm>
    </dsp:sp>
    <dsp:sp modelId="{0CB94430-A16B-2D42-BBCA-7C334D30424C}">
      <dsp:nvSpPr>
        <dsp:cNvPr id="0" name=""/>
        <dsp:cNvSpPr/>
      </dsp:nvSpPr>
      <dsp:spPr>
        <a:xfrm>
          <a:off x="6587724" y="747270"/>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Installation</a:t>
          </a:r>
        </a:p>
      </dsp:txBody>
      <dsp:txXfrm>
        <a:off x="6953709" y="747270"/>
        <a:ext cx="1097954" cy="731969"/>
      </dsp:txXfrm>
    </dsp:sp>
    <dsp:sp modelId="{E6CE18F1-1BAE-D44C-8C2A-D81F48C4C9C4}">
      <dsp:nvSpPr>
        <dsp:cNvPr id="0" name=""/>
        <dsp:cNvSpPr/>
      </dsp:nvSpPr>
      <dsp:spPr>
        <a:xfrm>
          <a:off x="8234655" y="747270"/>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C2</a:t>
          </a:r>
        </a:p>
      </dsp:txBody>
      <dsp:txXfrm>
        <a:off x="8600640" y="747270"/>
        <a:ext cx="1097954" cy="731969"/>
      </dsp:txXfrm>
    </dsp:sp>
    <dsp:sp modelId="{1EA3A16B-6FE3-F54F-80E9-4E2825C07333}">
      <dsp:nvSpPr>
        <dsp:cNvPr id="0" name=""/>
        <dsp:cNvSpPr/>
      </dsp:nvSpPr>
      <dsp:spPr>
        <a:xfrm>
          <a:off x="9881586" y="747270"/>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Actions &amp; Objectives</a:t>
          </a:r>
        </a:p>
      </dsp:txBody>
      <dsp:txXfrm>
        <a:off x="10247571" y="747270"/>
        <a:ext cx="1097954" cy="73196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CB11F-5800-2B4D-A7A6-38EA8964D7D8}">
      <dsp:nvSpPr>
        <dsp:cNvPr id="0" name=""/>
        <dsp:cNvSpPr/>
      </dsp:nvSpPr>
      <dsp:spPr>
        <a:xfrm>
          <a:off x="0" y="262528"/>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dirty="0"/>
            <a:t>Recon</a:t>
          </a:r>
        </a:p>
      </dsp:txBody>
      <dsp:txXfrm>
        <a:off x="365985" y="262528"/>
        <a:ext cx="1097954" cy="731969"/>
      </dsp:txXfrm>
    </dsp:sp>
    <dsp:sp modelId="{3F00F82F-C6AB-BB4F-A4DF-905829F2A3D1}">
      <dsp:nvSpPr>
        <dsp:cNvPr id="0" name=""/>
        <dsp:cNvSpPr/>
      </dsp:nvSpPr>
      <dsp:spPr>
        <a:xfrm>
          <a:off x="1646931" y="262528"/>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Weaponise</a:t>
          </a:r>
        </a:p>
      </dsp:txBody>
      <dsp:txXfrm>
        <a:off x="2012916" y="262528"/>
        <a:ext cx="1097954" cy="731969"/>
      </dsp:txXfrm>
    </dsp:sp>
    <dsp:sp modelId="{24C0C3E2-D1A0-8446-87C1-CC248A16DB19}">
      <dsp:nvSpPr>
        <dsp:cNvPr id="0" name=""/>
        <dsp:cNvSpPr/>
      </dsp:nvSpPr>
      <dsp:spPr>
        <a:xfrm>
          <a:off x="3293862" y="262528"/>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Delivery</a:t>
          </a:r>
        </a:p>
      </dsp:txBody>
      <dsp:txXfrm>
        <a:off x="3659847" y="262528"/>
        <a:ext cx="1097954" cy="731969"/>
      </dsp:txXfrm>
    </dsp:sp>
    <dsp:sp modelId="{270C6A37-31C3-FA4C-B683-CA9521D092BD}">
      <dsp:nvSpPr>
        <dsp:cNvPr id="0" name=""/>
        <dsp:cNvSpPr/>
      </dsp:nvSpPr>
      <dsp:spPr>
        <a:xfrm>
          <a:off x="4940793" y="262528"/>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Exploitation</a:t>
          </a:r>
        </a:p>
      </dsp:txBody>
      <dsp:txXfrm>
        <a:off x="5306778" y="262528"/>
        <a:ext cx="1097954" cy="731969"/>
      </dsp:txXfrm>
    </dsp:sp>
    <dsp:sp modelId="{0CB94430-A16B-2D42-BBCA-7C334D30424C}">
      <dsp:nvSpPr>
        <dsp:cNvPr id="0" name=""/>
        <dsp:cNvSpPr/>
      </dsp:nvSpPr>
      <dsp:spPr>
        <a:xfrm>
          <a:off x="6587724" y="262528"/>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Installation</a:t>
          </a:r>
        </a:p>
      </dsp:txBody>
      <dsp:txXfrm>
        <a:off x="6953709" y="262528"/>
        <a:ext cx="1097954" cy="731969"/>
      </dsp:txXfrm>
    </dsp:sp>
    <dsp:sp modelId="{E6CE18F1-1BAE-D44C-8C2A-D81F48C4C9C4}">
      <dsp:nvSpPr>
        <dsp:cNvPr id="0" name=""/>
        <dsp:cNvSpPr/>
      </dsp:nvSpPr>
      <dsp:spPr>
        <a:xfrm>
          <a:off x="8234655" y="262528"/>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C2</a:t>
          </a:r>
        </a:p>
      </dsp:txBody>
      <dsp:txXfrm>
        <a:off x="8600640" y="262528"/>
        <a:ext cx="1097954" cy="731969"/>
      </dsp:txXfrm>
    </dsp:sp>
    <dsp:sp modelId="{1EA3A16B-6FE3-F54F-80E9-4E2825C07333}">
      <dsp:nvSpPr>
        <dsp:cNvPr id="0" name=""/>
        <dsp:cNvSpPr/>
      </dsp:nvSpPr>
      <dsp:spPr>
        <a:xfrm>
          <a:off x="9881586" y="262528"/>
          <a:ext cx="1829923" cy="73196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n-US" sz="1600" kern="1200"/>
            <a:t>Actions &amp; Objectives</a:t>
          </a:r>
        </a:p>
      </dsp:txBody>
      <dsp:txXfrm>
        <a:off x="10247571" y="262528"/>
        <a:ext cx="1097954" cy="731969"/>
      </dsp:txXfrm>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0.24159</cdr:x>
      <cdr:y>0.22265</cdr:y>
    </cdr:from>
    <cdr:to>
      <cdr:x>0.53428</cdr:x>
      <cdr:y>0.48731</cdr:y>
    </cdr:to>
    <cdr:sp macro="" textlink="">
      <cdr:nvSpPr>
        <cdr:cNvPr id="2" name="TextBox 1"/>
        <cdr:cNvSpPr txBox="1"/>
      </cdr:nvSpPr>
      <cdr:spPr>
        <a:xfrm xmlns:a="http://schemas.openxmlformats.org/drawingml/2006/main">
          <a:off x="1016179" y="936530"/>
          <a:ext cx="1231116" cy="111321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IE" sz="1200" dirty="0">
              <a:latin typeface="Montserrat Light"/>
            </a:rPr>
            <a:t>High level information on changing risk</a:t>
          </a:r>
        </a:p>
        <a:p xmlns:a="http://schemas.openxmlformats.org/drawingml/2006/main">
          <a:r>
            <a:rPr lang="en-IE" sz="1200" b="1" dirty="0">
              <a:latin typeface="Montserrat Light"/>
            </a:rPr>
            <a:t>The board</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9D6ECC-C73F-436F-8C38-26558BC0FC1B}" type="datetimeFigureOut">
              <a:rPr lang="en-IE" smtClean="0"/>
              <a:t>03/07/2018</a:t>
            </a:fld>
            <a:endParaRPr lang="en-IE"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0FC3B0-CE40-4E26-9583-2C98251F8C3C}" type="slidenum">
              <a:rPr lang="en-IE" smtClean="0"/>
              <a:t>‹#›</a:t>
            </a:fld>
            <a:endParaRPr lang="en-IE" dirty="0"/>
          </a:p>
        </p:txBody>
      </p:sp>
    </p:spTree>
    <p:extLst>
      <p:ext uri="{BB962C8B-B14F-4D97-AF65-F5344CB8AC3E}">
        <p14:creationId xmlns:p14="http://schemas.microsoft.com/office/powerpoint/2010/main" val="4216930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fld id="{120FC3B0-CE40-4E26-9583-2C98251F8C3C}" type="slidenum">
              <a:rPr lang="en-IE" smtClean="0"/>
              <a:t>21</a:t>
            </a:fld>
            <a:endParaRPr lang="en-IE" dirty="0"/>
          </a:p>
        </p:txBody>
      </p:sp>
    </p:spTree>
    <p:extLst>
      <p:ext uri="{BB962C8B-B14F-4D97-AF65-F5344CB8AC3E}">
        <p14:creationId xmlns:p14="http://schemas.microsoft.com/office/powerpoint/2010/main" val="2673791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1150615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252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445717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1697127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739050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183835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1636285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366949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1892040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1733599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7/3/2018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dirty="0"/>
          </a:p>
        </p:txBody>
      </p:sp>
    </p:spTree>
    <p:extLst>
      <p:ext uri="{BB962C8B-B14F-4D97-AF65-F5344CB8AC3E}">
        <p14:creationId xmlns:p14="http://schemas.microsoft.com/office/powerpoint/2010/main" val="1699014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BB5E57-3F31-0F48-9E8F-92C572FC17D8}" type="datetimeFigureOut">
              <a:rPr lang="en-US" smtClean="0"/>
              <a:t>7/3/2018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5DB12-B51B-B14F-BE6F-B5F60D62B14B}" type="slidenum">
              <a:rPr lang="en-US" smtClean="0"/>
              <a:t>‹#›</a:t>
            </a:fld>
            <a:endParaRPr lang="en-US" dirty="0"/>
          </a:p>
        </p:txBody>
      </p:sp>
    </p:spTree>
    <p:extLst>
      <p:ext uri="{BB962C8B-B14F-4D97-AF65-F5344CB8AC3E}">
        <p14:creationId xmlns:p14="http://schemas.microsoft.com/office/powerpoint/2010/main" val="1057519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4.jpg"/><Relationship Id="rId7" Type="http://schemas.openxmlformats.org/officeDocument/2006/relationships/diagramColors" Target="../diagrams/colors4.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image" Target="../media/image4.jpg"/><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7.xml"/><Relationship Id="rId4" Type="http://schemas.openxmlformats.org/officeDocument/2006/relationships/image" Target="../media/image2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stretch>
            <a:fillRect/>
          </a:stretch>
        </p:blipFill>
        <p:spPr>
          <a:xfrm>
            <a:off x="5166675" y="1557906"/>
            <a:ext cx="2895600" cy="345743"/>
          </a:xfrm>
          <a:prstGeom prst="rect">
            <a:avLst/>
          </a:prstGeom>
        </p:spPr>
      </p:pic>
      <p:sp>
        <p:nvSpPr>
          <p:cNvPr id="9" name="TextBox 8"/>
          <p:cNvSpPr txBox="1"/>
          <p:nvPr/>
        </p:nvSpPr>
        <p:spPr>
          <a:xfrm>
            <a:off x="5025225" y="217333"/>
            <a:ext cx="6472362" cy="830997"/>
          </a:xfrm>
          <a:prstGeom prst="rect">
            <a:avLst/>
          </a:prstGeom>
          <a:noFill/>
        </p:spPr>
        <p:txBody>
          <a:bodyPr wrap="square" rtlCol="0">
            <a:spAutoFit/>
          </a:bodyPr>
          <a:lstStyle/>
          <a:p>
            <a:r>
              <a:rPr lang="en-US" sz="4800" dirty="0">
                <a:solidFill>
                  <a:srgbClr val="057FAF"/>
                </a:solidFill>
                <a:latin typeface="Montserrat Ultra Light" charset="0"/>
                <a:ea typeface="Montserrat Ultra Light" charset="0"/>
                <a:cs typeface="Montserrat Ultra Light" charset="0"/>
              </a:rPr>
              <a:t>Threat Perspectives</a:t>
            </a:r>
          </a:p>
        </p:txBody>
      </p:sp>
      <p:sp>
        <p:nvSpPr>
          <p:cNvPr id="10" name="TextBox 9"/>
          <p:cNvSpPr txBox="1"/>
          <p:nvPr/>
        </p:nvSpPr>
        <p:spPr>
          <a:xfrm>
            <a:off x="5082213" y="979996"/>
            <a:ext cx="6472362" cy="430887"/>
          </a:xfrm>
          <a:prstGeom prst="rect">
            <a:avLst/>
          </a:prstGeom>
          <a:noFill/>
        </p:spPr>
        <p:txBody>
          <a:bodyPr wrap="square" rtlCol="0">
            <a:spAutoFit/>
          </a:bodyPr>
          <a:lstStyle/>
          <a:p>
            <a:r>
              <a:rPr lang="en-US" sz="2200" dirty="0">
                <a:solidFill>
                  <a:srgbClr val="58C3C4"/>
                </a:solidFill>
                <a:latin typeface="Montserrat" charset="0"/>
                <a:ea typeface="Montserrat" charset="0"/>
                <a:cs typeface="Montserrat" charset="0"/>
              </a:rPr>
              <a:t>From a consulting and a financial services view</a:t>
            </a:r>
          </a:p>
        </p:txBody>
      </p:sp>
      <p:sp>
        <p:nvSpPr>
          <p:cNvPr id="15" name="TextBox 14"/>
          <p:cNvSpPr txBox="1"/>
          <p:nvPr/>
        </p:nvSpPr>
        <p:spPr>
          <a:xfrm>
            <a:off x="5288077" y="1555139"/>
            <a:ext cx="4687196"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Jacky Fox &amp; Gina Dollard</a:t>
            </a: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72882"/>
            <a:ext cx="12192000" cy="4705350"/>
          </a:xfrm>
          <a:prstGeom prst="rect">
            <a:avLst/>
          </a:prstGeom>
        </p:spPr>
      </p:pic>
      <p:pic>
        <p:nvPicPr>
          <p:cNvPr id="4" name="Picture 3"/>
          <p:cNvPicPr>
            <a:picLocks noChangeAspect="1"/>
          </p:cNvPicPr>
          <p:nvPr/>
        </p:nvPicPr>
        <p:blipFill>
          <a:blip r:embed="rId4"/>
          <a:stretch>
            <a:fillRect/>
          </a:stretch>
        </p:blipFill>
        <p:spPr>
          <a:xfrm>
            <a:off x="279997" y="95851"/>
            <a:ext cx="3203814" cy="1985597"/>
          </a:xfrm>
          <a:prstGeom prst="rect">
            <a:avLst/>
          </a:prstGeom>
        </p:spPr>
      </p:pic>
    </p:spTree>
    <p:extLst>
      <p:ext uri="{BB962C8B-B14F-4D97-AF65-F5344CB8AC3E}">
        <p14:creationId xmlns:p14="http://schemas.microsoft.com/office/powerpoint/2010/main" val="3105682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9" name="TextBox 8"/>
          <p:cNvSpPr txBox="1"/>
          <p:nvPr/>
        </p:nvSpPr>
        <p:spPr>
          <a:xfrm>
            <a:off x="606981" y="1955680"/>
            <a:ext cx="10890606" cy="572464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ECB May 2018</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Threat intelligence based ethical red teaming.</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Production systems</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Identify critical functions e.g. payment services, ATMs</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Mimic tactics, techniques and procedures of real actors insiders or external</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Each regulator can decide to use –EU or to localise TIBER-NL </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Input from tiber-nl (November 2017) &amp; CBEST</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Avoid repeated tests from different bodies via mutual recognition</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Don’t give a pass or fail status – just findings to provide insight and improve posture</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Financial stability of greater EU economy</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Oversight mechanism</a:t>
            </a:r>
          </a:p>
          <a:p>
            <a:pPr marL="285750" indent="-285750">
              <a:lnSpc>
                <a:spcPct val="150000"/>
              </a:lnSpc>
              <a:buFont typeface="Arial" panose="020B0604020202020204" pitchFamily="34" charset="0"/>
              <a:buChar char="•"/>
            </a:pPr>
            <a:r>
              <a:rPr lang="en-IE" sz="1750" dirty="0">
                <a:latin typeface="Montserrat Light" charset="0"/>
                <a:ea typeface="Montserrat Light" charset="0"/>
                <a:cs typeface="Montserrat Light" charset="0"/>
              </a:rPr>
              <a:t>The benefit of cross jurisdictional testing accepted across borders by way of mutual recognition</a:t>
            </a:r>
          </a:p>
          <a:p>
            <a:pPr marL="285750" indent="-285750">
              <a:lnSpc>
                <a:spcPct val="150000"/>
              </a:lnSpc>
              <a:buFont typeface="Arial" panose="020B0604020202020204" pitchFamily="34" charset="0"/>
              <a:buChar char="•"/>
            </a:pPr>
            <a:endParaRPr lang="en-IE" sz="1750" dirty="0">
              <a:latin typeface="Montserrat Light" charset="0"/>
              <a:ea typeface="Montserrat Light" charset="0"/>
              <a:cs typeface="Montserrat Light" charset="0"/>
            </a:endParaRPr>
          </a:p>
          <a:p>
            <a:pPr marL="285750" indent="-285750">
              <a:lnSpc>
                <a:spcPct val="150000"/>
              </a:lnSpc>
              <a:buFont typeface="Arial" panose="020B0604020202020204" pitchFamily="34" charset="0"/>
              <a:buChar char="•"/>
            </a:pPr>
            <a:endParaRPr lang="en-IE" sz="1750" dirty="0">
              <a:latin typeface="Montserrat Light" charset="0"/>
              <a:ea typeface="Montserrat Light" charset="0"/>
              <a:cs typeface="Montserrat Light" charset="0"/>
            </a:endParaRPr>
          </a:p>
        </p:txBody>
      </p:sp>
      <p:sp>
        <p:nvSpPr>
          <p:cNvPr id="11" name="TextBox 10"/>
          <p:cNvSpPr txBox="1"/>
          <p:nvPr/>
        </p:nvSpPr>
        <p:spPr>
          <a:xfrm>
            <a:off x="3708928" y="1447848"/>
            <a:ext cx="8579457" cy="1015663"/>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What is TIBER-EU?</a:t>
            </a:r>
          </a:p>
        </p:txBody>
      </p:sp>
      <p:grpSp>
        <p:nvGrpSpPr>
          <p:cNvPr id="30" name="Group 77"/>
          <p:cNvGrpSpPr>
            <a:grpSpLocks/>
          </p:cNvGrpSpPr>
          <p:nvPr/>
        </p:nvGrpSpPr>
        <p:grpSpPr bwMode="auto">
          <a:xfrm>
            <a:off x="9449250" y="2631089"/>
            <a:ext cx="1687211" cy="1681963"/>
            <a:chOff x="2734" y="785"/>
            <a:chExt cx="261" cy="262"/>
          </a:xfrm>
          <a:solidFill>
            <a:srgbClr val="86BC25"/>
          </a:solidFill>
        </p:grpSpPr>
        <p:sp>
          <p:nvSpPr>
            <p:cNvPr id="32" name="Freeform 78"/>
            <p:cNvSpPr>
              <a:spLocks noChangeArrowheads="1"/>
            </p:cNvSpPr>
            <p:nvPr/>
          </p:nvSpPr>
          <p:spPr bwMode="auto">
            <a:xfrm>
              <a:off x="2734" y="785"/>
              <a:ext cx="262" cy="262"/>
            </a:xfrm>
            <a:custGeom>
              <a:avLst/>
              <a:gdLst>
                <a:gd name="T0" fmla="*/ 131 w 1158"/>
                <a:gd name="T1" fmla="*/ 7 h 1160"/>
                <a:gd name="T2" fmla="*/ 131 w 1158"/>
                <a:gd name="T3" fmla="*/ 7 h 1160"/>
                <a:gd name="T4" fmla="*/ 255 w 1158"/>
                <a:gd name="T5" fmla="*/ 131 h 1160"/>
                <a:gd name="T6" fmla="*/ 131 w 1158"/>
                <a:gd name="T7" fmla="*/ 255 h 1160"/>
                <a:gd name="T8" fmla="*/ 6 w 1158"/>
                <a:gd name="T9" fmla="*/ 131 h 1160"/>
                <a:gd name="T10" fmla="*/ 131 w 1158"/>
                <a:gd name="T11" fmla="*/ 7 h 1160"/>
                <a:gd name="T12" fmla="*/ 131 w 1158"/>
                <a:gd name="T13" fmla="*/ 0 h 1160"/>
                <a:gd name="T14" fmla="*/ 131 w 1158"/>
                <a:gd name="T15" fmla="*/ 0 h 1160"/>
                <a:gd name="T16" fmla="*/ 0 w 1158"/>
                <a:gd name="T17" fmla="*/ 131 h 1160"/>
                <a:gd name="T18" fmla="*/ 131 w 1158"/>
                <a:gd name="T19" fmla="*/ 262 h 1160"/>
                <a:gd name="T20" fmla="*/ 262 w 1158"/>
                <a:gd name="T21" fmla="*/ 131 h 1160"/>
                <a:gd name="T22" fmla="*/ 131 w 1158"/>
                <a:gd name="T23" fmla="*/ 0 h 1160"/>
                <a:gd name="T24" fmla="*/ 131 w 1158"/>
                <a:gd name="T25" fmla="*/ 7 h 11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8" h="1160">
                  <a:moveTo>
                    <a:pt x="577" y="30"/>
                  </a:moveTo>
                  <a:lnTo>
                    <a:pt x="577" y="30"/>
                  </a:lnTo>
                  <a:cubicBezTo>
                    <a:pt x="881" y="30"/>
                    <a:pt x="1127" y="276"/>
                    <a:pt x="1127" y="579"/>
                  </a:cubicBezTo>
                  <a:cubicBezTo>
                    <a:pt x="1127" y="883"/>
                    <a:pt x="881" y="1128"/>
                    <a:pt x="577" y="1128"/>
                  </a:cubicBezTo>
                  <a:cubicBezTo>
                    <a:pt x="276" y="1128"/>
                    <a:pt x="28" y="883"/>
                    <a:pt x="28" y="579"/>
                  </a:cubicBezTo>
                  <a:cubicBezTo>
                    <a:pt x="28" y="276"/>
                    <a:pt x="276" y="30"/>
                    <a:pt x="577" y="30"/>
                  </a:cubicBezTo>
                  <a:lnTo>
                    <a:pt x="577" y="0"/>
                  </a:lnTo>
                  <a:cubicBezTo>
                    <a:pt x="259" y="0"/>
                    <a:pt x="0" y="261"/>
                    <a:pt x="0" y="579"/>
                  </a:cubicBezTo>
                  <a:cubicBezTo>
                    <a:pt x="0" y="898"/>
                    <a:pt x="259" y="1159"/>
                    <a:pt x="577" y="1159"/>
                  </a:cubicBezTo>
                  <a:cubicBezTo>
                    <a:pt x="896" y="1159"/>
                    <a:pt x="1157" y="898"/>
                    <a:pt x="1157" y="579"/>
                  </a:cubicBezTo>
                  <a:cubicBezTo>
                    <a:pt x="1157" y="261"/>
                    <a:pt x="896" y="0"/>
                    <a:pt x="577" y="0"/>
                  </a:cubicBezTo>
                  <a:lnTo>
                    <a:pt x="577" y="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46" name="Freeform 79"/>
            <p:cNvSpPr>
              <a:spLocks noChangeArrowheads="1"/>
            </p:cNvSpPr>
            <p:nvPr/>
          </p:nvSpPr>
          <p:spPr bwMode="auto">
            <a:xfrm>
              <a:off x="2748" y="886"/>
              <a:ext cx="26" cy="26"/>
            </a:xfrm>
            <a:custGeom>
              <a:avLst/>
              <a:gdLst>
                <a:gd name="T0" fmla="*/ 13 w 121"/>
                <a:gd name="T1" fmla="*/ 0 h 121"/>
                <a:gd name="T2" fmla="*/ 13 w 121"/>
                <a:gd name="T3" fmla="*/ 0 h 121"/>
                <a:gd name="T4" fmla="*/ 0 w 121"/>
                <a:gd name="T5" fmla="*/ 13 h 121"/>
                <a:gd name="T6" fmla="*/ 13 w 121"/>
                <a:gd name="T7" fmla="*/ 26 h 121"/>
                <a:gd name="T8" fmla="*/ 26 w 121"/>
                <a:gd name="T9" fmla="*/ 13 h 121"/>
                <a:gd name="T10" fmla="*/ 13 w 121"/>
                <a:gd name="T11" fmla="*/ 0 h 121"/>
                <a:gd name="T12" fmla="*/ 13 w 121"/>
                <a:gd name="T13" fmla="*/ 20 h 121"/>
                <a:gd name="T14" fmla="*/ 13 w 121"/>
                <a:gd name="T15" fmla="*/ 20 h 121"/>
                <a:gd name="T16" fmla="*/ 6 w 121"/>
                <a:gd name="T17" fmla="*/ 13 h 121"/>
                <a:gd name="T18" fmla="*/ 13 w 121"/>
                <a:gd name="T19" fmla="*/ 6 h 121"/>
                <a:gd name="T20" fmla="*/ 20 w 121"/>
                <a:gd name="T21" fmla="*/ 13 h 121"/>
                <a:gd name="T22" fmla="*/ 13 w 121"/>
                <a:gd name="T23" fmla="*/ 20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1" h="121">
                  <a:moveTo>
                    <a:pt x="60" y="0"/>
                  </a:moveTo>
                  <a:lnTo>
                    <a:pt x="60" y="0"/>
                  </a:lnTo>
                  <a:cubicBezTo>
                    <a:pt x="28" y="0"/>
                    <a:pt x="0" y="27"/>
                    <a:pt x="0" y="60"/>
                  </a:cubicBezTo>
                  <a:cubicBezTo>
                    <a:pt x="0" y="93"/>
                    <a:pt x="28" y="120"/>
                    <a:pt x="60" y="120"/>
                  </a:cubicBezTo>
                  <a:cubicBezTo>
                    <a:pt x="93" y="120"/>
                    <a:pt x="120" y="93"/>
                    <a:pt x="120" y="60"/>
                  </a:cubicBezTo>
                  <a:cubicBezTo>
                    <a:pt x="120" y="27"/>
                    <a:pt x="93" y="0"/>
                    <a:pt x="60" y="0"/>
                  </a:cubicBezTo>
                  <a:close/>
                  <a:moveTo>
                    <a:pt x="60" y="95"/>
                  </a:moveTo>
                  <a:lnTo>
                    <a:pt x="60" y="95"/>
                  </a:lnTo>
                  <a:cubicBezTo>
                    <a:pt x="43" y="95"/>
                    <a:pt x="28" y="80"/>
                    <a:pt x="28" y="60"/>
                  </a:cubicBezTo>
                  <a:cubicBezTo>
                    <a:pt x="28" y="42"/>
                    <a:pt x="43" y="27"/>
                    <a:pt x="60" y="27"/>
                  </a:cubicBezTo>
                  <a:cubicBezTo>
                    <a:pt x="80" y="27"/>
                    <a:pt x="95" y="42"/>
                    <a:pt x="95" y="60"/>
                  </a:cubicBezTo>
                  <a:cubicBezTo>
                    <a:pt x="95" y="80"/>
                    <a:pt x="80" y="95"/>
                    <a:pt x="60" y="9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47" name="Freeform 80"/>
            <p:cNvSpPr>
              <a:spLocks noChangeArrowheads="1"/>
            </p:cNvSpPr>
            <p:nvPr/>
          </p:nvSpPr>
          <p:spPr bwMode="auto">
            <a:xfrm>
              <a:off x="2781" y="886"/>
              <a:ext cx="27" cy="26"/>
            </a:xfrm>
            <a:custGeom>
              <a:avLst/>
              <a:gdLst>
                <a:gd name="T0" fmla="*/ 27 w 123"/>
                <a:gd name="T1" fmla="*/ 13 h 121"/>
                <a:gd name="T2" fmla="*/ 27 w 123"/>
                <a:gd name="T3" fmla="*/ 13 h 121"/>
                <a:gd name="T4" fmla="*/ 13 w 123"/>
                <a:gd name="T5" fmla="*/ 0 h 121"/>
                <a:gd name="T6" fmla="*/ 0 w 123"/>
                <a:gd name="T7" fmla="*/ 13 h 121"/>
                <a:gd name="T8" fmla="*/ 13 w 123"/>
                <a:gd name="T9" fmla="*/ 26 h 121"/>
                <a:gd name="T10" fmla="*/ 27 w 123"/>
                <a:gd name="T11" fmla="*/ 13 h 121"/>
                <a:gd name="T12" fmla="*/ 13 w 123"/>
                <a:gd name="T13" fmla="*/ 20 h 121"/>
                <a:gd name="T14" fmla="*/ 13 w 123"/>
                <a:gd name="T15" fmla="*/ 20 h 121"/>
                <a:gd name="T16" fmla="*/ 6 w 123"/>
                <a:gd name="T17" fmla="*/ 13 h 121"/>
                <a:gd name="T18" fmla="*/ 13 w 123"/>
                <a:gd name="T19" fmla="*/ 6 h 121"/>
                <a:gd name="T20" fmla="*/ 21 w 123"/>
                <a:gd name="T21" fmla="*/ 13 h 121"/>
                <a:gd name="T22" fmla="*/ 13 w 123"/>
                <a:gd name="T23" fmla="*/ 20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3" h="121">
                  <a:moveTo>
                    <a:pt x="122" y="60"/>
                  </a:moveTo>
                  <a:lnTo>
                    <a:pt x="122" y="60"/>
                  </a:lnTo>
                  <a:cubicBezTo>
                    <a:pt x="122" y="27"/>
                    <a:pt x="95" y="0"/>
                    <a:pt x="60" y="0"/>
                  </a:cubicBezTo>
                  <a:cubicBezTo>
                    <a:pt x="27" y="0"/>
                    <a:pt x="0" y="27"/>
                    <a:pt x="0" y="60"/>
                  </a:cubicBezTo>
                  <a:cubicBezTo>
                    <a:pt x="0" y="93"/>
                    <a:pt x="27" y="120"/>
                    <a:pt x="60" y="120"/>
                  </a:cubicBezTo>
                  <a:cubicBezTo>
                    <a:pt x="95" y="120"/>
                    <a:pt x="122" y="93"/>
                    <a:pt x="122" y="60"/>
                  </a:cubicBezTo>
                  <a:close/>
                  <a:moveTo>
                    <a:pt x="60" y="95"/>
                  </a:moveTo>
                  <a:lnTo>
                    <a:pt x="60" y="95"/>
                  </a:lnTo>
                  <a:cubicBezTo>
                    <a:pt x="42" y="95"/>
                    <a:pt x="27" y="80"/>
                    <a:pt x="27" y="60"/>
                  </a:cubicBezTo>
                  <a:cubicBezTo>
                    <a:pt x="27" y="42"/>
                    <a:pt x="42" y="27"/>
                    <a:pt x="60" y="27"/>
                  </a:cubicBezTo>
                  <a:cubicBezTo>
                    <a:pt x="80" y="27"/>
                    <a:pt x="95" y="42"/>
                    <a:pt x="95" y="60"/>
                  </a:cubicBezTo>
                  <a:cubicBezTo>
                    <a:pt x="95" y="80"/>
                    <a:pt x="80" y="95"/>
                    <a:pt x="60" y="9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48" name="Freeform 81"/>
            <p:cNvSpPr>
              <a:spLocks noChangeArrowheads="1"/>
            </p:cNvSpPr>
            <p:nvPr/>
          </p:nvSpPr>
          <p:spPr bwMode="auto">
            <a:xfrm>
              <a:off x="2951" y="886"/>
              <a:ext cx="26" cy="26"/>
            </a:xfrm>
            <a:custGeom>
              <a:avLst/>
              <a:gdLst>
                <a:gd name="T0" fmla="*/ 13 w 121"/>
                <a:gd name="T1" fmla="*/ 26 h 121"/>
                <a:gd name="T2" fmla="*/ 13 w 121"/>
                <a:gd name="T3" fmla="*/ 26 h 121"/>
                <a:gd name="T4" fmla="*/ 26 w 121"/>
                <a:gd name="T5" fmla="*/ 13 h 121"/>
                <a:gd name="T6" fmla="*/ 13 w 121"/>
                <a:gd name="T7" fmla="*/ 0 h 121"/>
                <a:gd name="T8" fmla="*/ 0 w 121"/>
                <a:gd name="T9" fmla="*/ 13 h 121"/>
                <a:gd name="T10" fmla="*/ 13 w 121"/>
                <a:gd name="T11" fmla="*/ 26 h 121"/>
                <a:gd name="T12" fmla="*/ 13 w 121"/>
                <a:gd name="T13" fmla="*/ 6 h 121"/>
                <a:gd name="T14" fmla="*/ 13 w 121"/>
                <a:gd name="T15" fmla="*/ 6 h 121"/>
                <a:gd name="T16" fmla="*/ 20 w 121"/>
                <a:gd name="T17" fmla="*/ 13 h 121"/>
                <a:gd name="T18" fmla="*/ 13 w 121"/>
                <a:gd name="T19" fmla="*/ 20 h 121"/>
                <a:gd name="T20" fmla="*/ 6 w 121"/>
                <a:gd name="T21" fmla="*/ 13 h 121"/>
                <a:gd name="T22" fmla="*/ 13 w 121"/>
                <a:gd name="T23" fmla="*/ 6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1" h="121">
                  <a:moveTo>
                    <a:pt x="60" y="120"/>
                  </a:moveTo>
                  <a:lnTo>
                    <a:pt x="60" y="120"/>
                  </a:lnTo>
                  <a:cubicBezTo>
                    <a:pt x="92" y="120"/>
                    <a:pt x="120" y="93"/>
                    <a:pt x="120" y="60"/>
                  </a:cubicBezTo>
                  <a:cubicBezTo>
                    <a:pt x="120" y="27"/>
                    <a:pt x="92" y="0"/>
                    <a:pt x="60" y="0"/>
                  </a:cubicBezTo>
                  <a:cubicBezTo>
                    <a:pt x="27" y="0"/>
                    <a:pt x="0" y="27"/>
                    <a:pt x="0" y="60"/>
                  </a:cubicBezTo>
                  <a:cubicBezTo>
                    <a:pt x="0" y="93"/>
                    <a:pt x="27" y="120"/>
                    <a:pt x="60" y="120"/>
                  </a:cubicBezTo>
                  <a:close/>
                  <a:moveTo>
                    <a:pt x="60" y="27"/>
                  </a:moveTo>
                  <a:lnTo>
                    <a:pt x="60" y="27"/>
                  </a:lnTo>
                  <a:cubicBezTo>
                    <a:pt x="77" y="27"/>
                    <a:pt x="92" y="42"/>
                    <a:pt x="92" y="60"/>
                  </a:cubicBezTo>
                  <a:cubicBezTo>
                    <a:pt x="92" y="80"/>
                    <a:pt x="77" y="95"/>
                    <a:pt x="60" y="95"/>
                  </a:cubicBezTo>
                  <a:cubicBezTo>
                    <a:pt x="42" y="95"/>
                    <a:pt x="27" y="80"/>
                    <a:pt x="27" y="60"/>
                  </a:cubicBezTo>
                  <a:cubicBezTo>
                    <a:pt x="27" y="42"/>
                    <a:pt x="42" y="27"/>
                    <a:pt x="60" y="27"/>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49" name="Freeform 82"/>
            <p:cNvSpPr>
              <a:spLocks noChangeArrowheads="1"/>
            </p:cNvSpPr>
            <p:nvPr/>
          </p:nvSpPr>
          <p:spPr bwMode="auto">
            <a:xfrm>
              <a:off x="2856" y="882"/>
              <a:ext cx="26" cy="35"/>
            </a:xfrm>
            <a:custGeom>
              <a:avLst/>
              <a:gdLst>
                <a:gd name="T0" fmla="*/ 13 w 121"/>
                <a:gd name="T1" fmla="*/ 0 h 157"/>
                <a:gd name="T2" fmla="*/ 13 w 121"/>
                <a:gd name="T3" fmla="*/ 0 h 157"/>
                <a:gd name="T4" fmla="*/ 0 w 121"/>
                <a:gd name="T5" fmla="*/ 17 h 157"/>
                <a:gd name="T6" fmla="*/ 13 w 121"/>
                <a:gd name="T7" fmla="*/ 35 h 157"/>
                <a:gd name="T8" fmla="*/ 26 w 121"/>
                <a:gd name="T9" fmla="*/ 17 h 157"/>
                <a:gd name="T10" fmla="*/ 13 w 121"/>
                <a:gd name="T11" fmla="*/ 0 h 157"/>
                <a:gd name="T12" fmla="*/ 13 w 121"/>
                <a:gd name="T13" fmla="*/ 29 h 157"/>
                <a:gd name="T14" fmla="*/ 13 w 121"/>
                <a:gd name="T15" fmla="*/ 29 h 157"/>
                <a:gd name="T16" fmla="*/ 6 w 121"/>
                <a:gd name="T17" fmla="*/ 17 h 157"/>
                <a:gd name="T18" fmla="*/ 13 w 121"/>
                <a:gd name="T19" fmla="*/ 7 h 157"/>
                <a:gd name="T20" fmla="*/ 20 w 121"/>
                <a:gd name="T21" fmla="*/ 17 h 157"/>
                <a:gd name="T22" fmla="*/ 13 w 121"/>
                <a:gd name="T23" fmla="*/ 29 h 1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1" h="157">
                  <a:moveTo>
                    <a:pt x="60" y="0"/>
                  </a:moveTo>
                  <a:lnTo>
                    <a:pt x="60" y="0"/>
                  </a:lnTo>
                  <a:cubicBezTo>
                    <a:pt x="27" y="0"/>
                    <a:pt x="0" y="35"/>
                    <a:pt x="0" y="78"/>
                  </a:cubicBezTo>
                  <a:cubicBezTo>
                    <a:pt x="0" y="121"/>
                    <a:pt x="27" y="156"/>
                    <a:pt x="60" y="156"/>
                  </a:cubicBezTo>
                  <a:cubicBezTo>
                    <a:pt x="92" y="156"/>
                    <a:pt x="120" y="121"/>
                    <a:pt x="120" y="78"/>
                  </a:cubicBezTo>
                  <a:cubicBezTo>
                    <a:pt x="120" y="35"/>
                    <a:pt x="92" y="0"/>
                    <a:pt x="60" y="0"/>
                  </a:cubicBezTo>
                  <a:close/>
                  <a:moveTo>
                    <a:pt x="60" y="128"/>
                  </a:moveTo>
                  <a:lnTo>
                    <a:pt x="60" y="128"/>
                  </a:lnTo>
                  <a:cubicBezTo>
                    <a:pt x="42" y="128"/>
                    <a:pt x="27" y="105"/>
                    <a:pt x="27" y="78"/>
                  </a:cubicBezTo>
                  <a:cubicBezTo>
                    <a:pt x="27" y="50"/>
                    <a:pt x="42" y="30"/>
                    <a:pt x="60" y="30"/>
                  </a:cubicBezTo>
                  <a:cubicBezTo>
                    <a:pt x="77" y="30"/>
                    <a:pt x="92" y="50"/>
                    <a:pt x="92" y="78"/>
                  </a:cubicBezTo>
                  <a:cubicBezTo>
                    <a:pt x="92" y="105"/>
                    <a:pt x="77" y="128"/>
                    <a:pt x="60" y="12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50" name="Freeform 83"/>
            <p:cNvSpPr>
              <a:spLocks noChangeArrowheads="1"/>
            </p:cNvSpPr>
            <p:nvPr/>
          </p:nvSpPr>
          <p:spPr bwMode="auto">
            <a:xfrm>
              <a:off x="2843" y="882"/>
              <a:ext cx="6" cy="35"/>
            </a:xfrm>
            <a:custGeom>
              <a:avLst/>
              <a:gdLst>
                <a:gd name="T0" fmla="*/ 2 w 29"/>
                <a:gd name="T1" fmla="*/ 0 h 157"/>
                <a:gd name="T2" fmla="*/ 2 w 29"/>
                <a:gd name="T3" fmla="*/ 0 h 157"/>
                <a:gd name="T4" fmla="*/ 0 w 29"/>
                <a:gd name="T5" fmla="*/ 3 h 157"/>
                <a:gd name="T6" fmla="*/ 0 w 29"/>
                <a:gd name="T7" fmla="*/ 31 h 157"/>
                <a:gd name="T8" fmla="*/ 2 w 29"/>
                <a:gd name="T9" fmla="*/ 35 h 157"/>
                <a:gd name="T10" fmla="*/ 6 w 29"/>
                <a:gd name="T11" fmla="*/ 31 h 157"/>
                <a:gd name="T12" fmla="*/ 6 w 29"/>
                <a:gd name="T13" fmla="*/ 3 h 157"/>
                <a:gd name="T14" fmla="*/ 2 w 29"/>
                <a:gd name="T15" fmla="*/ 0 h 1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57">
                  <a:moveTo>
                    <a:pt x="12" y="0"/>
                  </a:moveTo>
                  <a:lnTo>
                    <a:pt x="12" y="0"/>
                  </a:lnTo>
                  <a:cubicBezTo>
                    <a:pt x="5" y="0"/>
                    <a:pt x="0" y="8"/>
                    <a:pt x="0" y="15"/>
                  </a:cubicBezTo>
                  <a:cubicBezTo>
                    <a:pt x="0" y="141"/>
                    <a:pt x="0" y="141"/>
                    <a:pt x="0" y="141"/>
                  </a:cubicBezTo>
                  <a:cubicBezTo>
                    <a:pt x="0" y="148"/>
                    <a:pt x="5" y="156"/>
                    <a:pt x="12" y="156"/>
                  </a:cubicBezTo>
                  <a:cubicBezTo>
                    <a:pt x="20" y="156"/>
                    <a:pt x="28" y="148"/>
                    <a:pt x="28" y="141"/>
                  </a:cubicBezTo>
                  <a:cubicBezTo>
                    <a:pt x="28" y="15"/>
                    <a:pt x="28" y="15"/>
                    <a:pt x="28" y="15"/>
                  </a:cubicBezTo>
                  <a:cubicBezTo>
                    <a:pt x="28" y="8"/>
                    <a:pt x="20" y="0"/>
                    <a:pt x="12"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51" name="Freeform 84"/>
            <p:cNvSpPr>
              <a:spLocks noChangeArrowheads="1"/>
            </p:cNvSpPr>
            <p:nvPr/>
          </p:nvSpPr>
          <p:spPr bwMode="auto">
            <a:xfrm>
              <a:off x="2903" y="882"/>
              <a:ext cx="27" cy="35"/>
            </a:xfrm>
            <a:custGeom>
              <a:avLst/>
              <a:gdLst>
                <a:gd name="T0" fmla="*/ 27 w 124"/>
                <a:gd name="T1" fmla="*/ 17 h 157"/>
                <a:gd name="T2" fmla="*/ 27 w 124"/>
                <a:gd name="T3" fmla="*/ 17 h 157"/>
                <a:gd name="T4" fmla="*/ 13 w 124"/>
                <a:gd name="T5" fmla="*/ 0 h 157"/>
                <a:gd name="T6" fmla="*/ 0 w 124"/>
                <a:gd name="T7" fmla="*/ 17 h 157"/>
                <a:gd name="T8" fmla="*/ 13 w 124"/>
                <a:gd name="T9" fmla="*/ 35 h 157"/>
                <a:gd name="T10" fmla="*/ 27 w 124"/>
                <a:gd name="T11" fmla="*/ 17 h 157"/>
                <a:gd name="T12" fmla="*/ 13 w 124"/>
                <a:gd name="T13" fmla="*/ 29 h 157"/>
                <a:gd name="T14" fmla="*/ 13 w 124"/>
                <a:gd name="T15" fmla="*/ 29 h 157"/>
                <a:gd name="T16" fmla="*/ 6 w 124"/>
                <a:gd name="T17" fmla="*/ 17 h 157"/>
                <a:gd name="T18" fmla="*/ 13 w 124"/>
                <a:gd name="T19" fmla="*/ 7 h 157"/>
                <a:gd name="T20" fmla="*/ 21 w 124"/>
                <a:gd name="T21" fmla="*/ 17 h 157"/>
                <a:gd name="T22" fmla="*/ 13 w 124"/>
                <a:gd name="T23" fmla="*/ 29 h 15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4" h="157">
                  <a:moveTo>
                    <a:pt x="123" y="78"/>
                  </a:moveTo>
                  <a:lnTo>
                    <a:pt x="123" y="78"/>
                  </a:lnTo>
                  <a:cubicBezTo>
                    <a:pt x="123" y="35"/>
                    <a:pt x="95" y="0"/>
                    <a:pt x="60" y="0"/>
                  </a:cubicBezTo>
                  <a:cubicBezTo>
                    <a:pt x="27" y="0"/>
                    <a:pt x="0" y="35"/>
                    <a:pt x="0" y="78"/>
                  </a:cubicBezTo>
                  <a:cubicBezTo>
                    <a:pt x="0" y="121"/>
                    <a:pt x="27" y="156"/>
                    <a:pt x="60" y="156"/>
                  </a:cubicBezTo>
                  <a:cubicBezTo>
                    <a:pt x="95" y="156"/>
                    <a:pt x="123" y="121"/>
                    <a:pt x="123" y="78"/>
                  </a:cubicBezTo>
                  <a:close/>
                  <a:moveTo>
                    <a:pt x="60" y="128"/>
                  </a:moveTo>
                  <a:lnTo>
                    <a:pt x="60" y="128"/>
                  </a:lnTo>
                  <a:cubicBezTo>
                    <a:pt x="42" y="128"/>
                    <a:pt x="27" y="105"/>
                    <a:pt x="27" y="78"/>
                  </a:cubicBezTo>
                  <a:cubicBezTo>
                    <a:pt x="27" y="50"/>
                    <a:pt x="42" y="30"/>
                    <a:pt x="60" y="30"/>
                  </a:cubicBezTo>
                  <a:cubicBezTo>
                    <a:pt x="80" y="30"/>
                    <a:pt x="95" y="50"/>
                    <a:pt x="95" y="78"/>
                  </a:cubicBezTo>
                  <a:cubicBezTo>
                    <a:pt x="95" y="105"/>
                    <a:pt x="80" y="128"/>
                    <a:pt x="60" y="12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52" name="Freeform 85"/>
            <p:cNvSpPr>
              <a:spLocks noChangeArrowheads="1"/>
            </p:cNvSpPr>
            <p:nvPr/>
          </p:nvSpPr>
          <p:spPr bwMode="auto">
            <a:xfrm>
              <a:off x="2830" y="882"/>
              <a:ext cx="6" cy="35"/>
            </a:xfrm>
            <a:custGeom>
              <a:avLst/>
              <a:gdLst>
                <a:gd name="T0" fmla="*/ 3 w 29"/>
                <a:gd name="T1" fmla="*/ 0 h 157"/>
                <a:gd name="T2" fmla="*/ 3 w 29"/>
                <a:gd name="T3" fmla="*/ 0 h 157"/>
                <a:gd name="T4" fmla="*/ 0 w 29"/>
                <a:gd name="T5" fmla="*/ 3 h 157"/>
                <a:gd name="T6" fmla="*/ 0 w 29"/>
                <a:gd name="T7" fmla="*/ 31 h 157"/>
                <a:gd name="T8" fmla="*/ 3 w 29"/>
                <a:gd name="T9" fmla="*/ 35 h 157"/>
                <a:gd name="T10" fmla="*/ 6 w 29"/>
                <a:gd name="T11" fmla="*/ 31 h 157"/>
                <a:gd name="T12" fmla="*/ 6 w 29"/>
                <a:gd name="T13" fmla="*/ 3 h 157"/>
                <a:gd name="T14" fmla="*/ 3 w 29"/>
                <a:gd name="T15" fmla="*/ 0 h 1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57">
                  <a:moveTo>
                    <a:pt x="13" y="0"/>
                  </a:moveTo>
                  <a:lnTo>
                    <a:pt x="13" y="0"/>
                  </a:lnTo>
                  <a:cubicBezTo>
                    <a:pt x="5" y="0"/>
                    <a:pt x="0" y="8"/>
                    <a:pt x="0" y="15"/>
                  </a:cubicBezTo>
                  <a:cubicBezTo>
                    <a:pt x="0" y="141"/>
                    <a:pt x="0" y="141"/>
                    <a:pt x="0" y="141"/>
                  </a:cubicBezTo>
                  <a:cubicBezTo>
                    <a:pt x="0" y="148"/>
                    <a:pt x="5" y="156"/>
                    <a:pt x="13" y="156"/>
                  </a:cubicBezTo>
                  <a:cubicBezTo>
                    <a:pt x="20" y="156"/>
                    <a:pt x="28" y="148"/>
                    <a:pt x="28" y="141"/>
                  </a:cubicBezTo>
                  <a:cubicBezTo>
                    <a:pt x="28" y="15"/>
                    <a:pt x="28" y="15"/>
                    <a:pt x="28" y="15"/>
                  </a:cubicBezTo>
                  <a:cubicBezTo>
                    <a:pt x="28" y="8"/>
                    <a:pt x="20" y="0"/>
                    <a:pt x="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53" name="Freeform 86"/>
            <p:cNvSpPr>
              <a:spLocks noChangeArrowheads="1"/>
            </p:cNvSpPr>
            <p:nvPr/>
          </p:nvSpPr>
          <p:spPr bwMode="auto">
            <a:xfrm>
              <a:off x="2890" y="882"/>
              <a:ext cx="6" cy="35"/>
            </a:xfrm>
            <a:custGeom>
              <a:avLst/>
              <a:gdLst>
                <a:gd name="T0" fmla="*/ 3 w 29"/>
                <a:gd name="T1" fmla="*/ 0 h 157"/>
                <a:gd name="T2" fmla="*/ 3 w 29"/>
                <a:gd name="T3" fmla="*/ 0 h 157"/>
                <a:gd name="T4" fmla="*/ 0 w 29"/>
                <a:gd name="T5" fmla="*/ 3 h 157"/>
                <a:gd name="T6" fmla="*/ 0 w 29"/>
                <a:gd name="T7" fmla="*/ 31 h 157"/>
                <a:gd name="T8" fmla="*/ 3 w 29"/>
                <a:gd name="T9" fmla="*/ 35 h 157"/>
                <a:gd name="T10" fmla="*/ 6 w 29"/>
                <a:gd name="T11" fmla="*/ 31 h 157"/>
                <a:gd name="T12" fmla="*/ 6 w 29"/>
                <a:gd name="T13" fmla="*/ 3 h 157"/>
                <a:gd name="T14" fmla="*/ 3 w 29"/>
                <a:gd name="T15" fmla="*/ 0 h 1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57">
                  <a:moveTo>
                    <a:pt x="15" y="0"/>
                  </a:moveTo>
                  <a:lnTo>
                    <a:pt x="15" y="0"/>
                  </a:lnTo>
                  <a:cubicBezTo>
                    <a:pt x="8" y="0"/>
                    <a:pt x="0" y="8"/>
                    <a:pt x="0" y="15"/>
                  </a:cubicBezTo>
                  <a:cubicBezTo>
                    <a:pt x="0" y="141"/>
                    <a:pt x="0" y="141"/>
                    <a:pt x="0" y="141"/>
                  </a:cubicBezTo>
                  <a:cubicBezTo>
                    <a:pt x="0" y="148"/>
                    <a:pt x="8" y="156"/>
                    <a:pt x="15" y="156"/>
                  </a:cubicBezTo>
                  <a:cubicBezTo>
                    <a:pt x="23" y="156"/>
                    <a:pt x="28" y="148"/>
                    <a:pt x="28" y="141"/>
                  </a:cubicBezTo>
                  <a:cubicBezTo>
                    <a:pt x="28" y="15"/>
                    <a:pt x="28" y="15"/>
                    <a:pt x="28" y="15"/>
                  </a:cubicBezTo>
                  <a:cubicBezTo>
                    <a:pt x="28" y="8"/>
                    <a:pt x="23" y="0"/>
                    <a:pt x="15"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54" name="Freeform 87"/>
            <p:cNvSpPr>
              <a:spLocks noChangeArrowheads="1"/>
            </p:cNvSpPr>
            <p:nvPr/>
          </p:nvSpPr>
          <p:spPr bwMode="auto">
            <a:xfrm>
              <a:off x="2814" y="835"/>
              <a:ext cx="165" cy="158"/>
            </a:xfrm>
            <a:custGeom>
              <a:avLst/>
              <a:gdLst>
                <a:gd name="T0" fmla="*/ 117 w 733"/>
                <a:gd name="T1" fmla="*/ 101 h 703"/>
                <a:gd name="T2" fmla="*/ 117 w 733"/>
                <a:gd name="T3" fmla="*/ 101 h 703"/>
                <a:gd name="T4" fmla="*/ 161 w 733"/>
                <a:gd name="T5" fmla="*/ 141 h 703"/>
                <a:gd name="T6" fmla="*/ 165 w 733"/>
                <a:gd name="T7" fmla="*/ 136 h 703"/>
                <a:gd name="T8" fmla="*/ 120 w 733"/>
                <a:gd name="T9" fmla="*/ 96 h 703"/>
                <a:gd name="T10" fmla="*/ 129 w 733"/>
                <a:gd name="T11" fmla="*/ 64 h 703"/>
                <a:gd name="T12" fmla="*/ 64 w 733"/>
                <a:gd name="T13" fmla="*/ 0 h 703"/>
                <a:gd name="T14" fmla="*/ 0 w 733"/>
                <a:gd name="T15" fmla="*/ 64 h 703"/>
                <a:gd name="T16" fmla="*/ 64 w 733"/>
                <a:gd name="T17" fmla="*/ 129 h 703"/>
                <a:gd name="T18" fmla="*/ 104 w 733"/>
                <a:gd name="T19" fmla="*/ 115 h 703"/>
                <a:gd name="T20" fmla="*/ 152 w 733"/>
                <a:gd name="T21" fmla="*/ 158 h 703"/>
                <a:gd name="T22" fmla="*/ 156 w 733"/>
                <a:gd name="T23" fmla="*/ 153 h 703"/>
                <a:gd name="T24" fmla="*/ 109 w 733"/>
                <a:gd name="T25" fmla="*/ 111 h 703"/>
                <a:gd name="T26" fmla="*/ 117 w 733"/>
                <a:gd name="T27" fmla="*/ 101 h 703"/>
                <a:gd name="T28" fmla="*/ 6 w 733"/>
                <a:gd name="T29" fmla="*/ 64 h 703"/>
                <a:gd name="T30" fmla="*/ 6 w 733"/>
                <a:gd name="T31" fmla="*/ 64 h 703"/>
                <a:gd name="T32" fmla="*/ 64 w 733"/>
                <a:gd name="T33" fmla="*/ 6 h 703"/>
                <a:gd name="T34" fmla="*/ 122 w 733"/>
                <a:gd name="T35" fmla="*/ 64 h 703"/>
                <a:gd name="T36" fmla="*/ 64 w 733"/>
                <a:gd name="T37" fmla="*/ 122 h 703"/>
                <a:gd name="T38" fmla="*/ 6 w 733"/>
                <a:gd name="T39" fmla="*/ 64 h 7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33" h="703">
                  <a:moveTo>
                    <a:pt x="519" y="451"/>
                  </a:moveTo>
                  <a:lnTo>
                    <a:pt x="519" y="451"/>
                  </a:lnTo>
                  <a:cubicBezTo>
                    <a:pt x="714" y="627"/>
                    <a:pt x="714" y="627"/>
                    <a:pt x="714" y="627"/>
                  </a:cubicBezTo>
                  <a:cubicBezTo>
                    <a:pt x="732" y="607"/>
                    <a:pt x="732" y="607"/>
                    <a:pt x="732" y="607"/>
                  </a:cubicBezTo>
                  <a:cubicBezTo>
                    <a:pt x="534" y="429"/>
                    <a:pt x="534" y="429"/>
                    <a:pt x="534" y="429"/>
                  </a:cubicBezTo>
                  <a:cubicBezTo>
                    <a:pt x="559" y="386"/>
                    <a:pt x="571" y="339"/>
                    <a:pt x="571" y="286"/>
                  </a:cubicBezTo>
                  <a:cubicBezTo>
                    <a:pt x="571" y="130"/>
                    <a:pt x="443" y="0"/>
                    <a:pt x="285" y="0"/>
                  </a:cubicBezTo>
                  <a:cubicBezTo>
                    <a:pt x="130" y="0"/>
                    <a:pt x="0" y="130"/>
                    <a:pt x="0" y="286"/>
                  </a:cubicBezTo>
                  <a:cubicBezTo>
                    <a:pt x="0" y="444"/>
                    <a:pt x="130" y="572"/>
                    <a:pt x="285" y="572"/>
                  </a:cubicBezTo>
                  <a:cubicBezTo>
                    <a:pt x="353" y="572"/>
                    <a:pt x="413" y="549"/>
                    <a:pt x="464" y="512"/>
                  </a:cubicBezTo>
                  <a:cubicBezTo>
                    <a:pt x="677" y="702"/>
                    <a:pt x="677" y="702"/>
                    <a:pt x="677" y="702"/>
                  </a:cubicBezTo>
                  <a:cubicBezTo>
                    <a:pt x="694" y="682"/>
                    <a:pt x="694" y="682"/>
                    <a:pt x="694" y="682"/>
                  </a:cubicBezTo>
                  <a:cubicBezTo>
                    <a:pt x="484" y="494"/>
                    <a:pt x="484" y="494"/>
                    <a:pt x="484" y="494"/>
                  </a:cubicBezTo>
                  <a:cubicBezTo>
                    <a:pt x="496" y="482"/>
                    <a:pt x="509" y="467"/>
                    <a:pt x="519" y="451"/>
                  </a:cubicBezTo>
                  <a:close/>
                  <a:moveTo>
                    <a:pt x="27" y="286"/>
                  </a:moveTo>
                  <a:lnTo>
                    <a:pt x="27" y="286"/>
                  </a:lnTo>
                  <a:cubicBezTo>
                    <a:pt x="27" y="145"/>
                    <a:pt x="142" y="28"/>
                    <a:pt x="285" y="28"/>
                  </a:cubicBezTo>
                  <a:cubicBezTo>
                    <a:pt x="428" y="28"/>
                    <a:pt x="544" y="145"/>
                    <a:pt x="544" y="286"/>
                  </a:cubicBezTo>
                  <a:cubicBezTo>
                    <a:pt x="544" y="429"/>
                    <a:pt x="428" y="544"/>
                    <a:pt x="285" y="544"/>
                  </a:cubicBezTo>
                  <a:cubicBezTo>
                    <a:pt x="142" y="544"/>
                    <a:pt x="27" y="429"/>
                    <a:pt x="27" y="286"/>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55" name="Freeform 88"/>
            <p:cNvSpPr>
              <a:spLocks noChangeArrowheads="1"/>
            </p:cNvSpPr>
            <p:nvPr/>
          </p:nvSpPr>
          <p:spPr bwMode="auto">
            <a:xfrm>
              <a:off x="2837" y="984"/>
              <a:ext cx="24" cy="59"/>
            </a:xfrm>
            <a:custGeom>
              <a:avLst/>
              <a:gdLst>
                <a:gd name="T0" fmla="*/ 16 w 111"/>
                <a:gd name="T1" fmla="*/ 0 h 264"/>
                <a:gd name="T2" fmla="*/ 16 w 111"/>
                <a:gd name="T3" fmla="*/ 0 h 264"/>
                <a:gd name="T4" fmla="*/ 9 w 111"/>
                <a:gd name="T5" fmla="*/ 0 h 264"/>
                <a:gd name="T6" fmla="*/ 0 w 111"/>
                <a:gd name="T7" fmla="*/ 9 h 264"/>
                <a:gd name="T8" fmla="*/ 0 w 111"/>
                <a:gd name="T9" fmla="*/ 59 h 264"/>
                <a:gd name="T10" fmla="*/ 6 w 111"/>
                <a:gd name="T11" fmla="*/ 59 h 264"/>
                <a:gd name="T12" fmla="*/ 6 w 111"/>
                <a:gd name="T13" fmla="*/ 9 h 264"/>
                <a:gd name="T14" fmla="*/ 9 w 111"/>
                <a:gd name="T15" fmla="*/ 6 h 264"/>
                <a:gd name="T16" fmla="*/ 16 w 111"/>
                <a:gd name="T17" fmla="*/ 6 h 264"/>
                <a:gd name="T18" fmla="*/ 18 w 111"/>
                <a:gd name="T19" fmla="*/ 9 h 264"/>
                <a:gd name="T20" fmla="*/ 18 w 111"/>
                <a:gd name="T21" fmla="*/ 59 h 264"/>
                <a:gd name="T22" fmla="*/ 24 w 111"/>
                <a:gd name="T23" fmla="*/ 59 h 264"/>
                <a:gd name="T24" fmla="*/ 24 w 111"/>
                <a:gd name="T25" fmla="*/ 9 h 264"/>
                <a:gd name="T26" fmla="*/ 16 w 111"/>
                <a:gd name="T27" fmla="*/ 0 h 2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1" h="264">
                  <a:moveTo>
                    <a:pt x="73" y="0"/>
                  </a:moveTo>
                  <a:lnTo>
                    <a:pt x="73" y="0"/>
                  </a:lnTo>
                  <a:cubicBezTo>
                    <a:pt x="40" y="0"/>
                    <a:pt x="40" y="0"/>
                    <a:pt x="40" y="0"/>
                  </a:cubicBezTo>
                  <a:cubicBezTo>
                    <a:pt x="17" y="0"/>
                    <a:pt x="0" y="18"/>
                    <a:pt x="0" y="40"/>
                  </a:cubicBezTo>
                  <a:cubicBezTo>
                    <a:pt x="0" y="263"/>
                    <a:pt x="0" y="263"/>
                    <a:pt x="0" y="263"/>
                  </a:cubicBezTo>
                  <a:cubicBezTo>
                    <a:pt x="27" y="263"/>
                    <a:pt x="27" y="263"/>
                    <a:pt x="27" y="263"/>
                  </a:cubicBezTo>
                  <a:cubicBezTo>
                    <a:pt x="27" y="40"/>
                    <a:pt x="27" y="40"/>
                    <a:pt x="27" y="40"/>
                  </a:cubicBezTo>
                  <a:cubicBezTo>
                    <a:pt x="27" y="33"/>
                    <a:pt x="32" y="28"/>
                    <a:pt x="40" y="28"/>
                  </a:cubicBezTo>
                  <a:cubicBezTo>
                    <a:pt x="73" y="28"/>
                    <a:pt x="73" y="28"/>
                    <a:pt x="73" y="28"/>
                  </a:cubicBezTo>
                  <a:cubicBezTo>
                    <a:pt x="80" y="28"/>
                    <a:pt x="85" y="33"/>
                    <a:pt x="85" y="40"/>
                  </a:cubicBezTo>
                  <a:cubicBezTo>
                    <a:pt x="85" y="263"/>
                    <a:pt x="85" y="263"/>
                    <a:pt x="85" y="263"/>
                  </a:cubicBezTo>
                  <a:cubicBezTo>
                    <a:pt x="110" y="263"/>
                    <a:pt x="110" y="263"/>
                    <a:pt x="110" y="263"/>
                  </a:cubicBezTo>
                  <a:cubicBezTo>
                    <a:pt x="110" y="40"/>
                    <a:pt x="110" y="40"/>
                    <a:pt x="110" y="40"/>
                  </a:cubicBezTo>
                  <a:cubicBezTo>
                    <a:pt x="110" y="18"/>
                    <a:pt x="93" y="0"/>
                    <a:pt x="7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56" name="Freeform 89"/>
            <p:cNvSpPr>
              <a:spLocks noChangeArrowheads="1"/>
            </p:cNvSpPr>
            <p:nvPr/>
          </p:nvSpPr>
          <p:spPr bwMode="auto">
            <a:xfrm>
              <a:off x="2804" y="1000"/>
              <a:ext cx="25" cy="40"/>
            </a:xfrm>
            <a:custGeom>
              <a:avLst/>
              <a:gdLst>
                <a:gd name="T0" fmla="*/ 16 w 114"/>
                <a:gd name="T1" fmla="*/ 0 h 179"/>
                <a:gd name="T2" fmla="*/ 16 w 114"/>
                <a:gd name="T3" fmla="*/ 0 h 179"/>
                <a:gd name="T4" fmla="*/ 9 w 114"/>
                <a:gd name="T5" fmla="*/ 0 h 179"/>
                <a:gd name="T6" fmla="*/ 0 w 114"/>
                <a:gd name="T7" fmla="*/ 9 h 179"/>
                <a:gd name="T8" fmla="*/ 0 w 114"/>
                <a:gd name="T9" fmla="*/ 32 h 179"/>
                <a:gd name="T10" fmla="*/ 6 w 114"/>
                <a:gd name="T11" fmla="*/ 32 h 179"/>
                <a:gd name="T12" fmla="*/ 6 w 114"/>
                <a:gd name="T13" fmla="*/ 9 h 179"/>
                <a:gd name="T14" fmla="*/ 9 w 114"/>
                <a:gd name="T15" fmla="*/ 6 h 179"/>
                <a:gd name="T16" fmla="*/ 16 w 114"/>
                <a:gd name="T17" fmla="*/ 6 h 179"/>
                <a:gd name="T18" fmla="*/ 19 w 114"/>
                <a:gd name="T19" fmla="*/ 9 h 179"/>
                <a:gd name="T20" fmla="*/ 19 w 114"/>
                <a:gd name="T21" fmla="*/ 40 h 179"/>
                <a:gd name="T22" fmla="*/ 25 w 114"/>
                <a:gd name="T23" fmla="*/ 40 h 179"/>
                <a:gd name="T24" fmla="*/ 25 w 114"/>
                <a:gd name="T25" fmla="*/ 9 h 179"/>
                <a:gd name="T26" fmla="*/ 16 w 114"/>
                <a:gd name="T27" fmla="*/ 0 h 17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4" h="179">
                  <a:moveTo>
                    <a:pt x="73" y="0"/>
                  </a:moveTo>
                  <a:lnTo>
                    <a:pt x="73" y="0"/>
                  </a:lnTo>
                  <a:cubicBezTo>
                    <a:pt x="40" y="0"/>
                    <a:pt x="40" y="0"/>
                    <a:pt x="40" y="0"/>
                  </a:cubicBezTo>
                  <a:cubicBezTo>
                    <a:pt x="17" y="0"/>
                    <a:pt x="0" y="18"/>
                    <a:pt x="0" y="41"/>
                  </a:cubicBezTo>
                  <a:cubicBezTo>
                    <a:pt x="0" y="143"/>
                    <a:pt x="0" y="143"/>
                    <a:pt x="0" y="143"/>
                  </a:cubicBezTo>
                  <a:cubicBezTo>
                    <a:pt x="27" y="143"/>
                    <a:pt x="27" y="143"/>
                    <a:pt x="27" y="143"/>
                  </a:cubicBezTo>
                  <a:cubicBezTo>
                    <a:pt x="27" y="41"/>
                    <a:pt x="27" y="41"/>
                    <a:pt x="27" y="41"/>
                  </a:cubicBezTo>
                  <a:cubicBezTo>
                    <a:pt x="27" y="33"/>
                    <a:pt x="32" y="28"/>
                    <a:pt x="40" y="28"/>
                  </a:cubicBezTo>
                  <a:cubicBezTo>
                    <a:pt x="73" y="28"/>
                    <a:pt x="73" y="28"/>
                    <a:pt x="73" y="28"/>
                  </a:cubicBezTo>
                  <a:cubicBezTo>
                    <a:pt x="80" y="28"/>
                    <a:pt x="85" y="33"/>
                    <a:pt x="85" y="41"/>
                  </a:cubicBezTo>
                  <a:cubicBezTo>
                    <a:pt x="85" y="178"/>
                    <a:pt x="85" y="178"/>
                    <a:pt x="85" y="178"/>
                  </a:cubicBezTo>
                  <a:cubicBezTo>
                    <a:pt x="113" y="178"/>
                    <a:pt x="113" y="178"/>
                    <a:pt x="113" y="178"/>
                  </a:cubicBezTo>
                  <a:cubicBezTo>
                    <a:pt x="113" y="41"/>
                    <a:pt x="113" y="41"/>
                    <a:pt x="113" y="41"/>
                  </a:cubicBezTo>
                  <a:cubicBezTo>
                    <a:pt x="113" y="18"/>
                    <a:pt x="95" y="0"/>
                    <a:pt x="7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57" name="Freeform 90"/>
            <p:cNvSpPr>
              <a:spLocks noChangeArrowheads="1"/>
            </p:cNvSpPr>
            <p:nvPr/>
          </p:nvSpPr>
          <p:spPr bwMode="auto">
            <a:xfrm>
              <a:off x="2870" y="971"/>
              <a:ext cx="25" cy="72"/>
            </a:xfrm>
            <a:custGeom>
              <a:avLst/>
              <a:gdLst>
                <a:gd name="T0" fmla="*/ 16 w 114"/>
                <a:gd name="T1" fmla="*/ 0 h 320"/>
                <a:gd name="T2" fmla="*/ 16 w 114"/>
                <a:gd name="T3" fmla="*/ 0 h 320"/>
                <a:gd name="T4" fmla="*/ 9 w 114"/>
                <a:gd name="T5" fmla="*/ 0 h 320"/>
                <a:gd name="T6" fmla="*/ 0 w 114"/>
                <a:gd name="T7" fmla="*/ 9 h 320"/>
                <a:gd name="T8" fmla="*/ 0 w 114"/>
                <a:gd name="T9" fmla="*/ 72 h 320"/>
                <a:gd name="T10" fmla="*/ 6 w 114"/>
                <a:gd name="T11" fmla="*/ 72 h 320"/>
                <a:gd name="T12" fmla="*/ 6 w 114"/>
                <a:gd name="T13" fmla="*/ 9 h 320"/>
                <a:gd name="T14" fmla="*/ 9 w 114"/>
                <a:gd name="T15" fmla="*/ 6 h 320"/>
                <a:gd name="T16" fmla="*/ 16 w 114"/>
                <a:gd name="T17" fmla="*/ 6 h 320"/>
                <a:gd name="T18" fmla="*/ 19 w 114"/>
                <a:gd name="T19" fmla="*/ 9 h 320"/>
                <a:gd name="T20" fmla="*/ 19 w 114"/>
                <a:gd name="T21" fmla="*/ 72 h 320"/>
                <a:gd name="T22" fmla="*/ 25 w 114"/>
                <a:gd name="T23" fmla="*/ 72 h 320"/>
                <a:gd name="T24" fmla="*/ 25 w 114"/>
                <a:gd name="T25" fmla="*/ 9 h 320"/>
                <a:gd name="T26" fmla="*/ 16 w 114"/>
                <a:gd name="T27" fmla="*/ 0 h 3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4" h="320">
                  <a:moveTo>
                    <a:pt x="73" y="0"/>
                  </a:moveTo>
                  <a:lnTo>
                    <a:pt x="73" y="0"/>
                  </a:lnTo>
                  <a:cubicBezTo>
                    <a:pt x="40" y="0"/>
                    <a:pt x="40" y="0"/>
                    <a:pt x="40" y="0"/>
                  </a:cubicBezTo>
                  <a:cubicBezTo>
                    <a:pt x="18" y="0"/>
                    <a:pt x="0" y="21"/>
                    <a:pt x="0" y="41"/>
                  </a:cubicBezTo>
                  <a:cubicBezTo>
                    <a:pt x="0" y="319"/>
                    <a:pt x="0" y="319"/>
                    <a:pt x="0" y="319"/>
                  </a:cubicBezTo>
                  <a:cubicBezTo>
                    <a:pt x="28" y="319"/>
                    <a:pt x="28" y="319"/>
                    <a:pt x="28" y="319"/>
                  </a:cubicBezTo>
                  <a:cubicBezTo>
                    <a:pt x="28" y="41"/>
                    <a:pt x="28" y="41"/>
                    <a:pt x="28" y="41"/>
                  </a:cubicBezTo>
                  <a:cubicBezTo>
                    <a:pt x="28" y="33"/>
                    <a:pt x="33" y="28"/>
                    <a:pt x="40" y="28"/>
                  </a:cubicBezTo>
                  <a:cubicBezTo>
                    <a:pt x="73" y="28"/>
                    <a:pt x="73" y="28"/>
                    <a:pt x="73" y="28"/>
                  </a:cubicBezTo>
                  <a:cubicBezTo>
                    <a:pt x="81" y="28"/>
                    <a:pt x="86" y="33"/>
                    <a:pt x="86" y="41"/>
                  </a:cubicBezTo>
                  <a:cubicBezTo>
                    <a:pt x="86" y="319"/>
                    <a:pt x="86" y="319"/>
                    <a:pt x="86" y="319"/>
                  </a:cubicBezTo>
                  <a:cubicBezTo>
                    <a:pt x="113" y="319"/>
                    <a:pt x="113" y="319"/>
                    <a:pt x="113" y="319"/>
                  </a:cubicBezTo>
                  <a:cubicBezTo>
                    <a:pt x="113" y="41"/>
                    <a:pt x="113" y="41"/>
                    <a:pt x="113" y="41"/>
                  </a:cubicBezTo>
                  <a:cubicBezTo>
                    <a:pt x="113" y="21"/>
                    <a:pt x="96" y="0"/>
                    <a:pt x="7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sp>
          <p:nvSpPr>
            <p:cNvPr id="58" name="Freeform 91"/>
            <p:cNvSpPr>
              <a:spLocks noChangeArrowheads="1"/>
            </p:cNvSpPr>
            <p:nvPr/>
          </p:nvSpPr>
          <p:spPr bwMode="auto">
            <a:xfrm>
              <a:off x="2904" y="989"/>
              <a:ext cx="25" cy="48"/>
            </a:xfrm>
            <a:custGeom>
              <a:avLst/>
              <a:gdLst>
                <a:gd name="T0" fmla="*/ 16 w 114"/>
                <a:gd name="T1" fmla="*/ 0 h 214"/>
                <a:gd name="T2" fmla="*/ 16 w 114"/>
                <a:gd name="T3" fmla="*/ 0 h 214"/>
                <a:gd name="T4" fmla="*/ 9 w 114"/>
                <a:gd name="T5" fmla="*/ 0 h 214"/>
                <a:gd name="T6" fmla="*/ 0 w 114"/>
                <a:gd name="T7" fmla="*/ 9 h 214"/>
                <a:gd name="T8" fmla="*/ 0 w 114"/>
                <a:gd name="T9" fmla="*/ 48 h 214"/>
                <a:gd name="T10" fmla="*/ 6 w 114"/>
                <a:gd name="T11" fmla="*/ 48 h 214"/>
                <a:gd name="T12" fmla="*/ 6 w 114"/>
                <a:gd name="T13" fmla="*/ 9 h 214"/>
                <a:gd name="T14" fmla="*/ 9 w 114"/>
                <a:gd name="T15" fmla="*/ 6 h 214"/>
                <a:gd name="T16" fmla="*/ 16 w 114"/>
                <a:gd name="T17" fmla="*/ 6 h 214"/>
                <a:gd name="T18" fmla="*/ 19 w 114"/>
                <a:gd name="T19" fmla="*/ 9 h 214"/>
                <a:gd name="T20" fmla="*/ 19 w 114"/>
                <a:gd name="T21" fmla="*/ 39 h 214"/>
                <a:gd name="T22" fmla="*/ 25 w 114"/>
                <a:gd name="T23" fmla="*/ 39 h 214"/>
                <a:gd name="T24" fmla="*/ 25 w 114"/>
                <a:gd name="T25" fmla="*/ 9 h 214"/>
                <a:gd name="T26" fmla="*/ 16 w 114"/>
                <a:gd name="T27" fmla="*/ 0 h 2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4" h="214">
                  <a:moveTo>
                    <a:pt x="73" y="0"/>
                  </a:moveTo>
                  <a:lnTo>
                    <a:pt x="73" y="0"/>
                  </a:lnTo>
                  <a:cubicBezTo>
                    <a:pt x="40" y="0"/>
                    <a:pt x="40" y="0"/>
                    <a:pt x="40" y="0"/>
                  </a:cubicBezTo>
                  <a:cubicBezTo>
                    <a:pt x="17" y="0"/>
                    <a:pt x="0" y="17"/>
                    <a:pt x="0" y="40"/>
                  </a:cubicBezTo>
                  <a:cubicBezTo>
                    <a:pt x="0" y="213"/>
                    <a:pt x="0" y="213"/>
                    <a:pt x="0" y="213"/>
                  </a:cubicBezTo>
                  <a:cubicBezTo>
                    <a:pt x="27" y="213"/>
                    <a:pt x="27" y="213"/>
                    <a:pt x="27" y="213"/>
                  </a:cubicBezTo>
                  <a:cubicBezTo>
                    <a:pt x="27" y="40"/>
                    <a:pt x="27" y="40"/>
                    <a:pt x="27" y="40"/>
                  </a:cubicBezTo>
                  <a:cubicBezTo>
                    <a:pt x="27" y="32"/>
                    <a:pt x="32" y="27"/>
                    <a:pt x="40" y="27"/>
                  </a:cubicBezTo>
                  <a:cubicBezTo>
                    <a:pt x="73" y="27"/>
                    <a:pt x="73" y="27"/>
                    <a:pt x="73" y="27"/>
                  </a:cubicBezTo>
                  <a:cubicBezTo>
                    <a:pt x="80" y="27"/>
                    <a:pt x="85" y="32"/>
                    <a:pt x="85" y="40"/>
                  </a:cubicBezTo>
                  <a:cubicBezTo>
                    <a:pt x="85" y="175"/>
                    <a:pt x="85" y="175"/>
                    <a:pt x="85" y="175"/>
                  </a:cubicBezTo>
                  <a:cubicBezTo>
                    <a:pt x="113" y="175"/>
                    <a:pt x="113" y="175"/>
                    <a:pt x="113" y="175"/>
                  </a:cubicBezTo>
                  <a:cubicBezTo>
                    <a:pt x="113" y="40"/>
                    <a:pt x="113" y="40"/>
                    <a:pt x="113" y="40"/>
                  </a:cubicBezTo>
                  <a:cubicBezTo>
                    <a:pt x="113" y="17"/>
                    <a:pt x="95" y="0"/>
                    <a:pt x="7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dirty="0"/>
            </a:p>
          </p:txBody>
        </p:sp>
      </p:grpSp>
    </p:spTree>
    <p:extLst>
      <p:ext uri="{BB962C8B-B14F-4D97-AF65-F5344CB8AC3E}">
        <p14:creationId xmlns:p14="http://schemas.microsoft.com/office/powerpoint/2010/main" val="1628229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9" name="TextBox 8"/>
          <p:cNvSpPr txBox="1"/>
          <p:nvPr/>
        </p:nvSpPr>
        <p:spPr>
          <a:xfrm>
            <a:off x="1217055" y="2237050"/>
            <a:ext cx="10733940" cy="436042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Must be conducted by independent third parties not internal red teams</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A test involves the entity, regulator, external threat intelligence and external red team</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Blue team (who don’t know the test is being conducted)</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White team – internal PM type role</a:t>
            </a:r>
          </a:p>
          <a:p>
            <a:pPr marL="285750" indent="-285750">
              <a:lnSpc>
                <a:spcPct val="150000"/>
              </a:lnSpc>
              <a:buFont typeface="Arial" panose="020B0604020202020204" pitchFamily="34" charset="0"/>
              <a:buChar char="•"/>
            </a:pPr>
            <a:endParaRPr lang="en-IE" sz="1700" dirty="0">
              <a:latin typeface="Montserrat Light" charset="0"/>
              <a:ea typeface="Montserrat Light" charset="0"/>
              <a:cs typeface="Montserrat Light" charset="0"/>
            </a:endParaRP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Financial sector entities definition for TIBER-EU:</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Payment systems, Central Securities depositories, central counterparty clearing houses, trade repositories, credit rating agencies, stock exchanges, securities settlement platforms, banks, payment institutions, insurance companies, asset management companies and other critical service providers.</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Not limited to financial institutions</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The lead authority decides in any jurisdiction who must or should undertake a test</a:t>
            </a:r>
          </a:p>
        </p:txBody>
      </p:sp>
      <p:sp>
        <p:nvSpPr>
          <p:cNvPr id="11" name="TextBox 10"/>
          <p:cNvSpPr txBox="1"/>
          <p:nvPr/>
        </p:nvSpPr>
        <p:spPr>
          <a:xfrm>
            <a:off x="1217055" y="1401706"/>
            <a:ext cx="8579457" cy="901593"/>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Who is involved?</a:t>
            </a:r>
          </a:p>
        </p:txBody>
      </p:sp>
    </p:spTree>
    <p:extLst>
      <p:ext uri="{BB962C8B-B14F-4D97-AF65-F5344CB8AC3E}">
        <p14:creationId xmlns:p14="http://schemas.microsoft.com/office/powerpoint/2010/main" val="40674644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1217055" y="1553751"/>
            <a:ext cx="8579457" cy="901593"/>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Preparation phase</a:t>
            </a:r>
          </a:p>
        </p:txBody>
      </p:sp>
      <p:grpSp>
        <p:nvGrpSpPr>
          <p:cNvPr id="51" name="Group 50"/>
          <p:cNvGrpSpPr/>
          <p:nvPr/>
        </p:nvGrpSpPr>
        <p:grpSpPr>
          <a:xfrm>
            <a:off x="1217055" y="2455344"/>
            <a:ext cx="8379332" cy="3513930"/>
            <a:chOff x="1307539" y="2522911"/>
            <a:chExt cx="5650787" cy="3513930"/>
          </a:xfrm>
        </p:grpSpPr>
        <p:grpSp>
          <p:nvGrpSpPr>
            <p:cNvPr id="46" name="Group 45"/>
            <p:cNvGrpSpPr/>
            <p:nvPr/>
          </p:nvGrpSpPr>
          <p:grpSpPr>
            <a:xfrm>
              <a:off x="1307539" y="4964575"/>
              <a:ext cx="5650787" cy="399389"/>
              <a:chOff x="3980533" y="2716184"/>
              <a:chExt cx="5650787" cy="399389"/>
            </a:xfrm>
          </p:grpSpPr>
          <p:sp>
            <p:nvSpPr>
              <p:cNvPr id="44" name="TextBox 43"/>
              <p:cNvSpPr txBox="1"/>
              <p:nvPr/>
            </p:nvSpPr>
            <p:spPr>
              <a:xfrm>
                <a:off x="3980533" y="2746241"/>
                <a:ext cx="5650787" cy="369332"/>
              </a:xfrm>
              <a:prstGeom prst="rect">
                <a:avLst/>
              </a:prstGeom>
              <a:noFill/>
            </p:spPr>
            <p:txBody>
              <a:bodyPr wrap="square" rtlCol="0">
                <a:spAutoFit/>
              </a:bodyPr>
              <a:lstStyle/>
              <a:p>
                <a:pPr marL="285750" indent="-285750">
                  <a:buFont typeface="Arial" panose="020B0604020202020204" pitchFamily="34" charset="0"/>
                  <a:buChar char="•"/>
                </a:pPr>
                <a:r>
                  <a:rPr lang="en-IE" dirty="0">
                    <a:latin typeface="Montserrat Light"/>
                  </a:rPr>
                  <a:t>Confidentiality protocols</a:t>
                </a:r>
              </a:p>
            </p:txBody>
          </p:sp>
          <p:pic>
            <p:nvPicPr>
              <p:cNvPr id="3" name="Picture 2"/>
              <p:cNvPicPr>
                <a:picLocks noChangeAspect="1"/>
              </p:cNvPicPr>
              <p:nvPr/>
            </p:nvPicPr>
            <p:blipFill>
              <a:blip r:embed="rId3"/>
              <a:stretch>
                <a:fillRect/>
              </a:stretch>
            </p:blipFill>
            <p:spPr>
              <a:xfrm>
                <a:off x="9166240" y="2716184"/>
                <a:ext cx="371888" cy="365792"/>
              </a:xfrm>
              <a:prstGeom prst="rect">
                <a:avLst/>
              </a:prstGeom>
            </p:spPr>
          </p:pic>
        </p:grpSp>
        <p:grpSp>
          <p:nvGrpSpPr>
            <p:cNvPr id="38" name="Group 37"/>
            <p:cNvGrpSpPr/>
            <p:nvPr/>
          </p:nvGrpSpPr>
          <p:grpSpPr>
            <a:xfrm>
              <a:off x="1307539" y="3754622"/>
              <a:ext cx="5650787" cy="396779"/>
              <a:chOff x="1839073" y="5614891"/>
              <a:chExt cx="5650787" cy="396779"/>
            </a:xfrm>
          </p:grpSpPr>
          <p:sp>
            <p:nvSpPr>
              <p:cNvPr id="36" name="TextBox 35"/>
              <p:cNvSpPr txBox="1"/>
              <p:nvPr/>
            </p:nvSpPr>
            <p:spPr>
              <a:xfrm>
                <a:off x="1839073" y="5642338"/>
                <a:ext cx="5650787" cy="369332"/>
              </a:xfrm>
              <a:prstGeom prst="rect">
                <a:avLst/>
              </a:prstGeom>
              <a:noFill/>
            </p:spPr>
            <p:txBody>
              <a:bodyPr wrap="square" rtlCol="0">
                <a:spAutoFit/>
              </a:bodyPr>
              <a:lstStyle/>
              <a:p>
                <a:pPr marL="285750" indent="-285750">
                  <a:buFont typeface="Arial" panose="020B0604020202020204" pitchFamily="34" charset="0"/>
                  <a:buChar char="•"/>
                </a:pPr>
                <a:r>
                  <a:rPr lang="en-IE" dirty="0">
                    <a:latin typeface="Montserrat Light"/>
                  </a:rPr>
                  <a:t>Identification of flags</a:t>
                </a:r>
              </a:p>
            </p:txBody>
          </p:sp>
          <p:pic>
            <p:nvPicPr>
              <p:cNvPr id="4" name="Picture 3"/>
              <p:cNvPicPr>
                <a:picLocks noChangeAspect="1"/>
              </p:cNvPicPr>
              <p:nvPr/>
            </p:nvPicPr>
            <p:blipFill>
              <a:blip r:embed="rId4"/>
              <a:stretch>
                <a:fillRect/>
              </a:stretch>
            </p:blipFill>
            <p:spPr>
              <a:xfrm>
                <a:off x="7030987" y="5614891"/>
                <a:ext cx="365792" cy="371888"/>
              </a:xfrm>
              <a:prstGeom prst="rect">
                <a:avLst/>
              </a:prstGeom>
            </p:spPr>
          </p:pic>
        </p:grpSp>
        <p:grpSp>
          <p:nvGrpSpPr>
            <p:cNvPr id="50" name="Group 49"/>
            <p:cNvGrpSpPr/>
            <p:nvPr/>
          </p:nvGrpSpPr>
          <p:grpSpPr>
            <a:xfrm>
              <a:off x="1307539" y="5627144"/>
              <a:ext cx="5650787" cy="409697"/>
              <a:chOff x="4132933" y="3364158"/>
              <a:chExt cx="5650787" cy="409697"/>
            </a:xfrm>
          </p:grpSpPr>
          <p:sp>
            <p:nvSpPr>
              <p:cNvPr id="48" name="TextBox 47"/>
              <p:cNvSpPr txBox="1"/>
              <p:nvPr/>
            </p:nvSpPr>
            <p:spPr>
              <a:xfrm>
                <a:off x="4132933" y="3404523"/>
                <a:ext cx="5650787" cy="369332"/>
              </a:xfrm>
              <a:prstGeom prst="rect">
                <a:avLst/>
              </a:prstGeom>
              <a:noFill/>
            </p:spPr>
            <p:txBody>
              <a:bodyPr wrap="square" rtlCol="0">
                <a:spAutoFit/>
              </a:bodyPr>
              <a:lstStyle/>
              <a:p>
                <a:pPr marL="285750" indent="-285750">
                  <a:buFont typeface="Arial" panose="020B0604020202020204" pitchFamily="34" charset="0"/>
                  <a:buChar char="•"/>
                </a:pPr>
                <a:r>
                  <a:rPr lang="en-IE" dirty="0">
                    <a:latin typeface="Montserrat Light"/>
                  </a:rPr>
                  <a:t>Secure document transfer</a:t>
                </a:r>
              </a:p>
            </p:txBody>
          </p:sp>
          <p:pic>
            <p:nvPicPr>
              <p:cNvPr id="13" name="Picture 12"/>
              <p:cNvPicPr>
                <a:picLocks noChangeAspect="1"/>
              </p:cNvPicPr>
              <p:nvPr/>
            </p:nvPicPr>
            <p:blipFill>
              <a:blip r:embed="rId5"/>
              <a:stretch>
                <a:fillRect/>
              </a:stretch>
            </p:blipFill>
            <p:spPr>
              <a:xfrm>
                <a:off x="9318640" y="3364158"/>
                <a:ext cx="377985" cy="365792"/>
              </a:xfrm>
              <a:prstGeom prst="rect">
                <a:avLst/>
              </a:prstGeom>
            </p:spPr>
          </p:pic>
        </p:grpSp>
        <p:grpSp>
          <p:nvGrpSpPr>
            <p:cNvPr id="34" name="Group 33"/>
            <p:cNvGrpSpPr/>
            <p:nvPr/>
          </p:nvGrpSpPr>
          <p:grpSpPr>
            <a:xfrm>
              <a:off x="1307539" y="3141677"/>
              <a:ext cx="5650787" cy="412572"/>
              <a:chOff x="1778591" y="5379059"/>
              <a:chExt cx="5650787" cy="412572"/>
            </a:xfrm>
          </p:grpSpPr>
          <p:sp>
            <p:nvSpPr>
              <p:cNvPr id="32" name="TextBox 31"/>
              <p:cNvSpPr txBox="1"/>
              <p:nvPr/>
            </p:nvSpPr>
            <p:spPr>
              <a:xfrm>
                <a:off x="1778591" y="5422299"/>
                <a:ext cx="5650787" cy="369332"/>
              </a:xfrm>
              <a:prstGeom prst="rect">
                <a:avLst/>
              </a:prstGeom>
              <a:noFill/>
            </p:spPr>
            <p:txBody>
              <a:bodyPr wrap="square" rtlCol="0">
                <a:spAutoFit/>
              </a:bodyPr>
              <a:lstStyle/>
              <a:p>
                <a:pPr marL="285750" indent="-285750">
                  <a:buFont typeface="Arial" panose="020B0604020202020204" pitchFamily="34" charset="0"/>
                  <a:buChar char="•"/>
                </a:pPr>
                <a:r>
                  <a:rPr lang="en-IE" dirty="0">
                    <a:latin typeface="Montserrat Light"/>
                  </a:rPr>
                  <a:t>Critical function identification/confirmation</a:t>
                </a:r>
              </a:p>
            </p:txBody>
          </p:sp>
          <p:pic>
            <p:nvPicPr>
              <p:cNvPr id="15" name="Picture 14"/>
              <p:cNvPicPr>
                <a:picLocks noChangeAspect="1"/>
              </p:cNvPicPr>
              <p:nvPr/>
            </p:nvPicPr>
            <p:blipFill>
              <a:blip r:embed="rId6"/>
              <a:stretch>
                <a:fillRect/>
              </a:stretch>
            </p:blipFill>
            <p:spPr>
              <a:xfrm>
                <a:off x="6964409" y="5379059"/>
                <a:ext cx="371888" cy="371888"/>
              </a:xfrm>
              <a:prstGeom prst="rect">
                <a:avLst/>
              </a:prstGeom>
            </p:spPr>
          </p:pic>
        </p:grpSp>
        <p:grpSp>
          <p:nvGrpSpPr>
            <p:cNvPr id="42" name="Group 41"/>
            <p:cNvGrpSpPr/>
            <p:nvPr/>
          </p:nvGrpSpPr>
          <p:grpSpPr>
            <a:xfrm>
              <a:off x="1307539" y="4345894"/>
              <a:ext cx="5650787" cy="646331"/>
              <a:chOff x="1839074" y="6071952"/>
              <a:chExt cx="5650787" cy="646331"/>
            </a:xfrm>
          </p:grpSpPr>
          <p:sp>
            <p:nvSpPr>
              <p:cNvPr id="40" name="TextBox 39"/>
              <p:cNvSpPr txBox="1"/>
              <p:nvPr/>
            </p:nvSpPr>
            <p:spPr>
              <a:xfrm>
                <a:off x="1839074" y="6071952"/>
                <a:ext cx="5650787" cy="646331"/>
              </a:xfrm>
              <a:prstGeom prst="rect">
                <a:avLst/>
              </a:prstGeom>
              <a:noFill/>
            </p:spPr>
            <p:txBody>
              <a:bodyPr wrap="square" rtlCol="0">
                <a:spAutoFit/>
              </a:bodyPr>
              <a:lstStyle/>
              <a:p>
                <a:pPr marL="285750" indent="-285750">
                  <a:buFont typeface="Arial" panose="020B0604020202020204" pitchFamily="34" charset="0"/>
                  <a:buChar char="•"/>
                </a:pPr>
                <a:r>
                  <a:rPr lang="en-IE" dirty="0">
                    <a:latin typeface="Montserrat Light"/>
                  </a:rPr>
                  <a:t>Qualified Threat Intelligence and Red teams procured? Tender process</a:t>
                </a:r>
              </a:p>
            </p:txBody>
          </p:sp>
          <p:pic>
            <p:nvPicPr>
              <p:cNvPr id="24" name="Picture 23"/>
              <p:cNvPicPr>
                <a:picLocks noChangeAspect="1"/>
              </p:cNvPicPr>
              <p:nvPr/>
            </p:nvPicPr>
            <p:blipFill>
              <a:blip r:embed="rId7"/>
              <a:stretch>
                <a:fillRect/>
              </a:stretch>
            </p:blipFill>
            <p:spPr>
              <a:xfrm>
                <a:off x="7030988" y="6093388"/>
                <a:ext cx="371888" cy="371888"/>
              </a:xfrm>
              <a:prstGeom prst="rect">
                <a:avLst/>
              </a:prstGeom>
            </p:spPr>
          </p:pic>
        </p:grpSp>
        <p:grpSp>
          <p:nvGrpSpPr>
            <p:cNvPr id="30" name="Group 29"/>
            <p:cNvGrpSpPr/>
            <p:nvPr/>
          </p:nvGrpSpPr>
          <p:grpSpPr>
            <a:xfrm>
              <a:off x="1307539" y="2522911"/>
              <a:ext cx="5650787" cy="678387"/>
              <a:chOff x="1839074" y="4803431"/>
              <a:chExt cx="5650787" cy="678387"/>
            </a:xfrm>
          </p:grpSpPr>
          <p:sp>
            <p:nvSpPr>
              <p:cNvPr id="29" name="TextBox 28"/>
              <p:cNvSpPr txBox="1"/>
              <p:nvPr/>
            </p:nvSpPr>
            <p:spPr>
              <a:xfrm>
                <a:off x="1839074" y="4835487"/>
                <a:ext cx="5650787" cy="646331"/>
              </a:xfrm>
              <a:prstGeom prst="rect">
                <a:avLst/>
              </a:prstGeom>
              <a:noFill/>
            </p:spPr>
            <p:txBody>
              <a:bodyPr wrap="square" rtlCol="0">
                <a:spAutoFit/>
              </a:bodyPr>
              <a:lstStyle/>
              <a:p>
                <a:pPr marL="285750" indent="-285750">
                  <a:buFont typeface="Arial" panose="020B0604020202020204" pitchFamily="34" charset="0"/>
                  <a:buChar char="•"/>
                </a:pPr>
                <a:r>
                  <a:rPr lang="en-IE" dirty="0">
                    <a:latin typeface="Montserrat Light"/>
                  </a:rPr>
                  <a:t>Scope determined and signed off by the board and the regulator</a:t>
                </a:r>
              </a:p>
            </p:txBody>
          </p:sp>
          <p:pic>
            <p:nvPicPr>
              <p:cNvPr id="28" name="Picture 27"/>
              <p:cNvPicPr>
                <a:picLocks noChangeAspect="1"/>
              </p:cNvPicPr>
              <p:nvPr/>
            </p:nvPicPr>
            <p:blipFill>
              <a:blip r:embed="rId8"/>
              <a:stretch>
                <a:fillRect/>
              </a:stretch>
            </p:blipFill>
            <p:spPr>
              <a:xfrm>
                <a:off x="7018655" y="4803431"/>
                <a:ext cx="371888" cy="371888"/>
              </a:xfrm>
              <a:prstGeom prst="rect">
                <a:avLst/>
              </a:prstGeom>
            </p:spPr>
          </p:pic>
        </p:grpSp>
      </p:grpSp>
    </p:spTree>
    <p:extLst>
      <p:ext uri="{BB962C8B-B14F-4D97-AF65-F5344CB8AC3E}">
        <p14:creationId xmlns:p14="http://schemas.microsoft.com/office/powerpoint/2010/main" val="34183533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9" name="TextBox 8"/>
          <p:cNvSpPr txBox="1"/>
          <p:nvPr/>
        </p:nvSpPr>
        <p:spPr>
          <a:xfrm>
            <a:off x="1217055" y="2569414"/>
            <a:ext cx="10974944" cy="396800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Testing on production systems</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Qualifications of TI &amp; RT providers</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Call out of activities that are not allowed during testing e.g. blackmail, bribing, uncontrolled CIA attacks </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Risk and control framework</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Clear escalation procedures and stop button</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Use of code names</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Footprinting risks when mimicking real life attack</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People reconnaissance</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Dark web</a:t>
            </a:r>
          </a:p>
          <a:p>
            <a:pPr marL="285750" indent="-285750">
              <a:lnSpc>
                <a:spcPct val="150000"/>
              </a:lnSpc>
              <a:buFont typeface="Arial" panose="020B0604020202020204" pitchFamily="34" charset="0"/>
              <a:buChar char="•"/>
            </a:pPr>
            <a:r>
              <a:rPr lang="en-IE" sz="1700" dirty="0">
                <a:latin typeface="Montserrat Light" charset="0"/>
                <a:ea typeface="Montserrat Light" charset="0"/>
                <a:cs typeface="Montserrat Light" charset="0"/>
              </a:rPr>
              <a:t>Use of social engineering and under cover</a:t>
            </a:r>
          </a:p>
        </p:txBody>
      </p:sp>
      <p:sp>
        <p:nvSpPr>
          <p:cNvPr id="11" name="TextBox 10"/>
          <p:cNvSpPr txBox="1"/>
          <p:nvPr/>
        </p:nvSpPr>
        <p:spPr>
          <a:xfrm>
            <a:off x="1217055" y="1553751"/>
            <a:ext cx="8579457" cy="1015663"/>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Risk Management for TIBER-EU?</a:t>
            </a:r>
          </a:p>
        </p:txBody>
      </p:sp>
    </p:spTree>
    <p:extLst>
      <p:ext uri="{BB962C8B-B14F-4D97-AF65-F5344CB8AC3E}">
        <p14:creationId xmlns:p14="http://schemas.microsoft.com/office/powerpoint/2010/main" val="575042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9" name="TextBox 8"/>
          <p:cNvSpPr txBox="1"/>
          <p:nvPr/>
        </p:nvSpPr>
        <p:spPr>
          <a:xfrm>
            <a:off x="1217054" y="2304003"/>
            <a:ext cx="10095987" cy="4278094"/>
          </a:xfrm>
          <a:prstGeom prst="rect">
            <a:avLst/>
          </a:prstGeom>
          <a:noFill/>
        </p:spPr>
        <p:txBody>
          <a:bodyPr wrap="square" rtlCol="0">
            <a:spAutoFit/>
          </a:bodyPr>
          <a:lstStyle/>
          <a:p>
            <a:r>
              <a:rPr lang="en-IE" sz="1600" b="1" dirty="0">
                <a:latin typeface="Montserrat Light"/>
              </a:rPr>
              <a:t>Threats:</a:t>
            </a:r>
          </a:p>
          <a:p>
            <a:pPr marL="285750" indent="-285750">
              <a:buFont typeface="Arial" panose="020B0604020202020204" pitchFamily="34" charset="0"/>
              <a:buChar char="•"/>
            </a:pPr>
            <a:r>
              <a:rPr lang="en-IE" sz="1600" dirty="0">
                <a:latin typeface="Montserrat Light"/>
              </a:rPr>
              <a:t>Generic Threat Landscape (TTPs, Actors &amp; Vulnerabilities) – this can be produced by authorities, other agencies or third party, ISACs etc. and updated annually</a:t>
            </a:r>
          </a:p>
          <a:p>
            <a:pPr marL="285750" indent="-285750">
              <a:buFont typeface="Arial" panose="020B0604020202020204" pitchFamily="34" charset="0"/>
              <a:buChar char="•"/>
            </a:pPr>
            <a:r>
              <a:rPr lang="en-IE" sz="1600" dirty="0">
                <a:latin typeface="Montserrat Light"/>
              </a:rPr>
              <a:t>General Threat Landscape of national financial sector threat</a:t>
            </a:r>
          </a:p>
          <a:p>
            <a:pPr marL="285750" indent="-285750">
              <a:buFont typeface="Arial" panose="020B0604020202020204" pitchFamily="34" charset="0"/>
              <a:buChar char="•"/>
            </a:pPr>
            <a:r>
              <a:rPr lang="en-IE" sz="1600" dirty="0">
                <a:latin typeface="Montserrat Light"/>
              </a:rPr>
              <a:t>Targeted threat intelligence report to incorporate business overview, threat register &amp; recent attacks</a:t>
            </a:r>
          </a:p>
          <a:p>
            <a:pPr marL="285750" indent="-285750">
              <a:buFont typeface="Arial" panose="020B0604020202020204" pitchFamily="34" charset="0"/>
              <a:buChar char="•"/>
            </a:pPr>
            <a:r>
              <a:rPr lang="en-IE" sz="1600" dirty="0">
                <a:latin typeface="Montserrat Light"/>
              </a:rPr>
              <a:t>TTI includes attack surfaces, actors &amp; scenarios</a:t>
            </a:r>
          </a:p>
          <a:p>
            <a:pPr marL="285750" indent="-285750">
              <a:buFont typeface="Arial" panose="020B0604020202020204" pitchFamily="34" charset="0"/>
              <a:buChar char="•"/>
            </a:pPr>
            <a:r>
              <a:rPr lang="en-IE" sz="1600" dirty="0">
                <a:latin typeface="Montserrat Light"/>
              </a:rPr>
              <a:t>Estimated effort 5 weeks should be broad and deep input using e.g. OSINT and HUMINT</a:t>
            </a:r>
          </a:p>
          <a:p>
            <a:r>
              <a:rPr lang="en-IE" sz="1600" dirty="0">
                <a:latin typeface="Montserrat Light"/>
              </a:rPr>
              <a:t>		</a:t>
            </a:r>
          </a:p>
          <a:p>
            <a:r>
              <a:rPr lang="en-IE" sz="1600" b="1" dirty="0">
                <a:latin typeface="Montserrat Light"/>
              </a:rPr>
              <a:t>This feeds into</a:t>
            </a:r>
          </a:p>
          <a:p>
            <a:pPr marL="285750" indent="-285750">
              <a:buFont typeface="Arial" panose="020B0604020202020204" pitchFamily="34" charset="0"/>
              <a:buChar char="•"/>
            </a:pPr>
            <a:r>
              <a:rPr lang="en-IE" sz="1600" dirty="0">
                <a:latin typeface="Montserrat Light"/>
              </a:rPr>
              <a:t>The red team test plan to inform the chosen flags and targets</a:t>
            </a:r>
          </a:p>
          <a:p>
            <a:pPr marL="285750" indent="-285750">
              <a:buFont typeface="Arial" panose="020B0604020202020204" pitchFamily="34" charset="0"/>
              <a:buChar char="•"/>
            </a:pPr>
            <a:r>
              <a:rPr lang="en-IE" sz="1600" dirty="0">
                <a:latin typeface="Montserrat Light"/>
              </a:rPr>
              <a:t>Reconnaissance –use of TI report and other footprinting</a:t>
            </a:r>
          </a:p>
          <a:p>
            <a:pPr marL="285750" indent="-285750">
              <a:buFont typeface="Arial" panose="020B0604020202020204" pitchFamily="34" charset="0"/>
              <a:buChar char="•"/>
            </a:pPr>
            <a:r>
              <a:rPr lang="en-IE" sz="1600" dirty="0">
                <a:latin typeface="Montserrat Light"/>
              </a:rPr>
              <a:t>Weaponisation – selection of tools for targets</a:t>
            </a:r>
          </a:p>
          <a:p>
            <a:pPr marL="285750" indent="-285750">
              <a:buFont typeface="Arial" panose="020B0604020202020204" pitchFamily="34" charset="0"/>
              <a:buChar char="•"/>
            </a:pPr>
            <a:r>
              <a:rPr lang="en-IE" sz="1600" dirty="0">
                <a:latin typeface="Montserrat Light"/>
              </a:rPr>
              <a:t>Delivery – launch </a:t>
            </a:r>
          </a:p>
          <a:p>
            <a:pPr marL="285750" indent="-285750">
              <a:buFont typeface="Arial" panose="020B0604020202020204" pitchFamily="34" charset="0"/>
              <a:buChar char="•"/>
            </a:pPr>
            <a:r>
              <a:rPr lang="en-IE" sz="1600" dirty="0">
                <a:latin typeface="Montserrat Light"/>
              </a:rPr>
              <a:t>Exploitation – actively breaking in, </a:t>
            </a:r>
          </a:p>
          <a:p>
            <a:pPr marL="285750" indent="-285750">
              <a:buFont typeface="Arial" panose="020B0604020202020204" pitchFamily="34" charset="0"/>
              <a:buChar char="•"/>
            </a:pPr>
            <a:r>
              <a:rPr lang="en-IE" sz="1600" dirty="0">
                <a:latin typeface="Montserrat Light"/>
              </a:rPr>
              <a:t>Ownership &amp; lateral movement</a:t>
            </a:r>
          </a:p>
          <a:p>
            <a:pPr marL="285750" indent="-285750">
              <a:buFont typeface="Arial" panose="020B0604020202020204" pitchFamily="34" charset="0"/>
              <a:buChar char="•"/>
            </a:pPr>
            <a:r>
              <a:rPr lang="en-IE" sz="1600" dirty="0">
                <a:latin typeface="Montserrat Light"/>
              </a:rPr>
              <a:t>Always time limited so if roadblocks are met hints can be given</a:t>
            </a:r>
          </a:p>
          <a:p>
            <a:pPr marL="285750" indent="-285750">
              <a:buFont typeface="Arial" panose="020B0604020202020204" pitchFamily="34" charset="0"/>
              <a:buChar char="•"/>
            </a:pPr>
            <a:r>
              <a:rPr lang="en-IE" sz="1600" dirty="0">
                <a:latin typeface="Montserrat Light"/>
              </a:rPr>
              <a:t>Good governance and comms should be in place during the testing</a:t>
            </a:r>
          </a:p>
        </p:txBody>
      </p:sp>
      <p:sp>
        <p:nvSpPr>
          <p:cNvPr id="11" name="TextBox 10"/>
          <p:cNvSpPr txBox="1"/>
          <p:nvPr/>
        </p:nvSpPr>
        <p:spPr>
          <a:xfrm>
            <a:off x="1217055" y="1369982"/>
            <a:ext cx="8579457" cy="901593"/>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Testing phase</a:t>
            </a:r>
          </a:p>
        </p:txBody>
      </p:sp>
      <p:pic>
        <p:nvPicPr>
          <p:cNvPr id="2" name="Picture 1"/>
          <p:cNvPicPr>
            <a:picLocks noChangeAspect="1"/>
          </p:cNvPicPr>
          <p:nvPr/>
        </p:nvPicPr>
        <p:blipFill>
          <a:blip r:embed="rId3"/>
          <a:stretch>
            <a:fillRect/>
          </a:stretch>
        </p:blipFill>
        <p:spPr>
          <a:xfrm>
            <a:off x="9884425" y="4740127"/>
            <a:ext cx="1772526" cy="1772526"/>
          </a:xfrm>
          <a:prstGeom prst="rect">
            <a:avLst/>
          </a:prstGeom>
        </p:spPr>
      </p:pic>
    </p:spTree>
    <p:extLst>
      <p:ext uri="{BB962C8B-B14F-4D97-AF65-F5344CB8AC3E}">
        <p14:creationId xmlns:p14="http://schemas.microsoft.com/office/powerpoint/2010/main" val="1819234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9" name="TextBox 8"/>
          <p:cNvSpPr txBox="1"/>
          <p:nvPr/>
        </p:nvSpPr>
        <p:spPr>
          <a:xfrm>
            <a:off x="1217055" y="2569414"/>
            <a:ext cx="8182466" cy="1200329"/>
          </a:xfrm>
          <a:prstGeom prst="rect">
            <a:avLst/>
          </a:prstGeom>
          <a:noFill/>
        </p:spPr>
        <p:txBody>
          <a:bodyPr wrap="square" rtlCol="0">
            <a:spAutoFit/>
          </a:bodyPr>
          <a:lstStyle/>
          <a:p>
            <a:pPr marL="285750" indent="-285750">
              <a:buFont typeface="Arial" panose="020B0604020202020204" pitchFamily="34" charset="0"/>
              <a:buChar char="•"/>
            </a:pPr>
            <a:r>
              <a:rPr lang="en-IE" dirty="0">
                <a:latin typeface="Montserrat Light"/>
              </a:rPr>
              <a:t>Red team preliminary test results report</a:t>
            </a:r>
          </a:p>
          <a:p>
            <a:pPr marL="285750" indent="-285750">
              <a:buFont typeface="Arial" panose="020B0604020202020204" pitchFamily="34" charset="0"/>
              <a:buChar char="•"/>
            </a:pPr>
            <a:r>
              <a:rPr lang="en-IE" dirty="0">
                <a:latin typeface="Montserrat Light"/>
              </a:rPr>
              <a:t>Blue team are informed of the test and a 360 view is analysed  </a:t>
            </a:r>
          </a:p>
          <a:p>
            <a:pPr marL="285750" indent="-285750">
              <a:buFont typeface="Arial" panose="020B0604020202020204" pitchFamily="34" charset="0"/>
              <a:buChar char="•"/>
            </a:pPr>
            <a:r>
              <a:rPr lang="en-IE" dirty="0">
                <a:latin typeface="Montserrat Light"/>
              </a:rPr>
              <a:t>Remediation planning controls, policies, education etc. budgets </a:t>
            </a:r>
          </a:p>
          <a:p>
            <a:pPr marL="285750" indent="-285750">
              <a:buFont typeface="Arial" panose="020B0604020202020204" pitchFamily="34" charset="0"/>
              <a:buChar char="•"/>
            </a:pPr>
            <a:r>
              <a:rPr lang="en-IE" dirty="0">
                <a:latin typeface="Montserrat Light"/>
              </a:rPr>
              <a:t>Learnings</a:t>
            </a:r>
          </a:p>
        </p:txBody>
      </p:sp>
      <p:sp>
        <p:nvSpPr>
          <p:cNvPr id="11" name="TextBox 10"/>
          <p:cNvSpPr txBox="1"/>
          <p:nvPr/>
        </p:nvSpPr>
        <p:spPr>
          <a:xfrm>
            <a:off x="1217055" y="1553751"/>
            <a:ext cx="8579457" cy="901593"/>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Closure phase</a:t>
            </a:r>
          </a:p>
        </p:txBody>
      </p:sp>
      <p:pic>
        <p:nvPicPr>
          <p:cNvPr id="4" name="Picture 3"/>
          <p:cNvPicPr>
            <a:picLocks noChangeAspect="1"/>
          </p:cNvPicPr>
          <p:nvPr/>
        </p:nvPicPr>
        <p:blipFill>
          <a:blip r:embed="rId3"/>
          <a:stretch>
            <a:fillRect/>
          </a:stretch>
        </p:blipFill>
        <p:spPr>
          <a:xfrm>
            <a:off x="3667225" y="3677861"/>
            <a:ext cx="7902378" cy="2777708"/>
          </a:xfrm>
          <a:prstGeom prst="rect">
            <a:avLst/>
          </a:prstGeom>
        </p:spPr>
      </p:pic>
    </p:spTree>
    <p:extLst>
      <p:ext uri="{BB962C8B-B14F-4D97-AF65-F5344CB8AC3E}">
        <p14:creationId xmlns:p14="http://schemas.microsoft.com/office/powerpoint/2010/main" val="29790015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
        <p:nvSpPr>
          <p:cNvPr id="3" name="TextBox 2"/>
          <p:cNvSpPr txBox="1"/>
          <p:nvPr/>
        </p:nvSpPr>
        <p:spPr>
          <a:xfrm>
            <a:off x="-9601" y="1653872"/>
            <a:ext cx="12211202" cy="1169551"/>
          </a:xfrm>
          <a:prstGeom prst="rect">
            <a:avLst/>
          </a:prstGeom>
          <a:noFill/>
        </p:spPr>
        <p:txBody>
          <a:bodyPr wrap="square" rtlCol="0">
            <a:spAutoFit/>
          </a:bodyPr>
          <a:lstStyle/>
          <a:p>
            <a:pPr algn="ctr"/>
            <a:r>
              <a:rPr lang="en-US" sz="7000" dirty="0" smtClean="0">
                <a:solidFill>
                  <a:schemeClr val="bg1">
                    <a:lumMod val="95000"/>
                  </a:schemeClr>
                </a:solidFill>
                <a:latin typeface="Montserrat Ultra Light" charset="0"/>
                <a:ea typeface="Montserrat Ultra Light" charset="0"/>
                <a:cs typeface="Montserrat Ultra Light" charset="0"/>
              </a:rPr>
              <a:t>TI </a:t>
            </a:r>
            <a:r>
              <a:rPr lang="en-US" sz="7000" smtClean="0">
                <a:solidFill>
                  <a:schemeClr val="bg1">
                    <a:lumMod val="95000"/>
                  </a:schemeClr>
                </a:solidFill>
                <a:latin typeface="Montserrat Ultra Light" charset="0"/>
                <a:ea typeface="Montserrat Ultra Light" charset="0"/>
                <a:cs typeface="Montserrat Ultra Light" charset="0"/>
              </a:rPr>
              <a:t>in practice</a:t>
            </a:r>
            <a:endParaRPr lang="en-US" sz="7000" dirty="0">
              <a:solidFill>
                <a:schemeClr val="bg1">
                  <a:lumMod val="95000"/>
                </a:schemeClr>
              </a:solidFill>
              <a:latin typeface="Montserrat Ultra Light" charset="0"/>
              <a:ea typeface="Montserrat Ultra Light" charset="0"/>
              <a:cs typeface="Montserrat Ultra Light" charset="0"/>
            </a:endParaRPr>
          </a:p>
        </p:txBody>
      </p:sp>
      <p:pic>
        <p:nvPicPr>
          <p:cNvPr id="5" name="Picture 4"/>
          <p:cNvPicPr>
            <a:picLocks noChangeAspect="1"/>
          </p:cNvPicPr>
          <p:nvPr/>
        </p:nvPicPr>
        <p:blipFill>
          <a:blip r:embed="rId3"/>
          <a:stretch>
            <a:fillRect/>
          </a:stretch>
        </p:blipFill>
        <p:spPr>
          <a:xfrm>
            <a:off x="3230882" y="3029346"/>
            <a:ext cx="5730238" cy="485782"/>
          </a:xfrm>
          <a:prstGeom prst="rect">
            <a:avLst/>
          </a:prstGeom>
        </p:spPr>
      </p:pic>
      <p:sp>
        <p:nvSpPr>
          <p:cNvPr id="6" name="TextBox 5"/>
          <p:cNvSpPr txBox="1"/>
          <p:nvPr/>
        </p:nvSpPr>
        <p:spPr>
          <a:xfrm>
            <a:off x="3514477" y="3093057"/>
            <a:ext cx="5224006" cy="369332"/>
          </a:xfrm>
          <a:prstGeom prst="rect">
            <a:avLst/>
          </a:prstGeom>
          <a:noFill/>
        </p:spPr>
        <p:txBody>
          <a:bodyPr wrap="square" rtlCol="0">
            <a:spAutoFit/>
          </a:bodyPr>
          <a:lstStyle/>
          <a:p>
            <a:pPr algn="ctr"/>
            <a:r>
              <a:rPr lang="en-US" dirty="0" smtClean="0">
                <a:solidFill>
                  <a:srgbClr val="055E6D"/>
                </a:solidFill>
                <a:latin typeface="Montserrat" charset="0"/>
                <a:ea typeface="Montserrat" charset="0"/>
                <a:cs typeface="Montserrat" charset="0"/>
              </a:rPr>
              <a:t>Gina Dollard</a:t>
            </a:r>
            <a:endParaRPr lang="en-US" dirty="0">
              <a:solidFill>
                <a:srgbClr val="055E6D"/>
              </a:solidFill>
              <a:latin typeface="Montserrat" charset="0"/>
              <a:ea typeface="Montserrat" charset="0"/>
              <a:cs typeface="Montserrat" charset="0"/>
            </a:endParaRPr>
          </a:p>
        </p:txBody>
      </p:sp>
      <p:pic>
        <p:nvPicPr>
          <p:cNvPr id="7" name="Picture 6"/>
          <p:cNvPicPr>
            <a:picLocks noChangeAspect="1"/>
          </p:cNvPicPr>
          <p:nvPr/>
        </p:nvPicPr>
        <p:blipFill>
          <a:blip r:embed="rId4"/>
          <a:stretch>
            <a:fillRect/>
          </a:stretch>
        </p:blipFill>
        <p:spPr>
          <a:xfrm>
            <a:off x="5689600" y="3882391"/>
            <a:ext cx="812800" cy="190500"/>
          </a:xfrm>
          <a:prstGeom prst="rect">
            <a:avLst/>
          </a:prstGeom>
        </p:spPr>
      </p:pic>
    </p:spTree>
    <p:extLst>
      <p:ext uri="{BB962C8B-B14F-4D97-AF65-F5344CB8AC3E}">
        <p14:creationId xmlns:p14="http://schemas.microsoft.com/office/powerpoint/2010/main" val="31214311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9" name="TextBox 8"/>
          <p:cNvSpPr txBox="1"/>
          <p:nvPr/>
        </p:nvSpPr>
        <p:spPr>
          <a:xfrm>
            <a:off x="1217054" y="2569414"/>
            <a:ext cx="9912499" cy="3970318"/>
          </a:xfrm>
          <a:prstGeom prst="rect">
            <a:avLst/>
          </a:prstGeom>
          <a:noFill/>
        </p:spPr>
        <p:txBody>
          <a:bodyPr wrap="square" rtlCol="0">
            <a:spAutoFit/>
          </a:bodyPr>
          <a:lstStyle/>
          <a:p>
            <a:r>
              <a:rPr lang="en-IE" sz="2400" dirty="0">
                <a:latin typeface="Montserrat Light"/>
              </a:rPr>
              <a:t>TIBER- EU Framework</a:t>
            </a:r>
          </a:p>
          <a:p>
            <a:endParaRPr lang="en-IE" sz="2400" dirty="0">
              <a:latin typeface="Montserrat Light"/>
            </a:endParaRPr>
          </a:p>
          <a:p>
            <a:r>
              <a:rPr lang="en-IE" sz="2400" dirty="0">
                <a:latin typeface="Montserrat Light"/>
              </a:rPr>
              <a:t>“Intelligence-led red team tests mimic the </a:t>
            </a:r>
            <a:r>
              <a:rPr lang="en-IE" sz="2400" b="1" dirty="0">
                <a:latin typeface="Montserrat Light"/>
              </a:rPr>
              <a:t>tactics, techniques and procedures </a:t>
            </a:r>
            <a:r>
              <a:rPr lang="en-IE" sz="2400" dirty="0">
                <a:latin typeface="Montserrat Light"/>
              </a:rPr>
              <a:t>(TTPs) of real-life threat actors who, on the basis of </a:t>
            </a:r>
            <a:r>
              <a:rPr lang="en-IE" sz="2400" b="1" dirty="0">
                <a:latin typeface="Montserrat Light"/>
              </a:rPr>
              <a:t>threat intelligence</a:t>
            </a:r>
            <a:r>
              <a:rPr lang="en-IE" sz="2400" dirty="0">
                <a:latin typeface="Montserrat Light"/>
              </a:rPr>
              <a:t>, are perceived as posing a genuine threat to entities. An intelligence-led red team tests the use of a variety of techniques to simulate an attack on an entities critical functions (CFs) and underlying systems (i.e. its people, process and technologies). It helps an entity to </a:t>
            </a:r>
            <a:r>
              <a:rPr lang="en-IE" sz="2400" b="1" dirty="0">
                <a:latin typeface="Montserrat Light"/>
              </a:rPr>
              <a:t>assess</a:t>
            </a:r>
            <a:r>
              <a:rPr lang="en-IE" sz="2400" dirty="0">
                <a:latin typeface="Montserrat Light"/>
              </a:rPr>
              <a:t> its protection, detection and response </a:t>
            </a:r>
            <a:r>
              <a:rPr lang="en-IE" sz="2400" b="1" dirty="0">
                <a:latin typeface="Montserrat Light"/>
              </a:rPr>
              <a:t>capabilities</a:t>
            </a:r>
            <a:r>
              <a:rPr lang="en-IE" sz="2400" dirty="0">
                <a:latin typeface="Montserrat Light"/>
              </a:rPr>
              <a:t>”</a:t>
            </a:r>
          </a:p>
          <a:p>
            <a:endParaRPr lang="en-IE" dirty="0">
              <a:latin typeface="Montserrat Light"/>
            </a:endParaRPr>
          </a:p>
          <a:p>
            <a:endParaRPr lang="en-IE" dirty="0">
              <a:latin typeface="Montserrat Light"/>
            </a:endParaRPr>
          </a:p>
        </p:txBody>
      </p:sp>
      <p:sp>
        <p:nvSpPr>
          <p:cNvPr id="11" name="TextBox 10"/>
          <p:cNvSpPr txBox="1"/>
          <p:nvPr/>
        </p:nvSpPr>
        <p:spPr>
          <a:xfrm>
            <a:off x="1217055" y="1553751"/>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So what does it mean?</a:t>
            </a:r>
          </a:p>
        </p:txBody>
      </p:sp>
    </p:spTree>
    <p:extLst>
      <p:ext uri="{BB962C8B-B14F-4D97-AF65-F5344CB8AC3E}">
        <p14:creationId xmlns:p14="http://schemas.microsoft.com/office/powerpoint/2010/main" val="1597238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1217055" y="1553751"/>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Threat Actor Capabilities</a:t>
            </a:r>
          </a:p>
        </p:txBody>
      </p:sp>
      <p:graphicFrame>
        <p:nvGraphicFramePr>
          <p:cNvPr id="3" name="Diagram 2">
            <a:extLst>
              <a:ext uri="{FF2B5EF4-FFF2-40B4-BE49-F238E27FC236}">
                <a16:creationId xmlns:a16="http://schemas.microsoft.com/office/drawing/2014/main" id="{AB9D65F6-3BD7-0948-92B5-8E5B36EBB0F4}"/>
              </a:ext>
            </a:extLst>
          </p:cNvPr>
          <p:cNvGraphicFramePr/>
          <p:nvPr>
            <p:extLst>
              <p:ext uri="{D42A27DB-BD31-4B8C-83A1-F6EECF244321}">
                <p14:modId xmlns:p14="http://schemas.microsoft.com/office/powerpoint/2010/main" val="3307132239"/>
              </p:ext>
            </p:extLst>
          </p:nvPr>
        </p:nvGraphicFramePr>
        <p:xfrm>
          <a:off x="2151305" y="2541570"/>
          <a:ext cx="8194478" cy="3859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163555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269475" y="1482895"/>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Security Program</a:t>
            </a:r>
          </a:p>
        </p:txBody>
      </p:sp>
      <p:graphicFrame>
        <p:nvGraphicFramePr>
          <p:cNvPr id="16" name="Diagram 15">
            <a:extLst>
              <a:ext uri="{FF2B5EF4-FFF2-40B4-BE49-F238E27FC236}">
                <a16:creationId xmlns:a16="http://schemas.microsoft.com/office/drawing/2014/main" id="{DADEB24E-5764-4449-8A92-2B90E6A866E5}"/>
              </a:ext>
            </a:extLst>
          </p:cNvPr>
          <p:cNvGraphicFramePr/>
          <p:nvPr>
            <p:extLst>
              <p:ext uri="{D42A27DB-BD31-4B8C-83A1-F6EECF244321}">
                <p14:modId xmlns:p14="http://schemas.microsoft.com/office/powerpoint/2010/main" val="4020523178"/>
              </p:ext>
            </p:extLst>
          </p:nvPr>
        </p:nvGraphicFramePr>
        <p:xfrm>
          <a:off x="1045030" y="2346558"/>
          <a:ext cx="9906000" cy="35099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652640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sp>
        <p:nvSpPr>
          <p:cNvPr id="6" name="TextBox 5"/>
          <p:cNvSpPr txBox="1"/>
          <p:nvPr/>
        </p:nvSpPr>
        <p:spPr>
          <a:xfrm>
            <a:off x="4520182" y="3100080"/>
            <a:ext cx="6733947" cy="2800767"/>
          </a:xfrm>
          <a:prstGeom prst="rect">
            <a:avLst/>
          </a:prstGeom>
          <a:noFill/>
        </p:spPr>
        <p:txBody>
          <a:bodyPr wrap="square" rtlCol="0">
            <a:spAutoFit/>
          </a:bodyPr>
          <a:lstStyle/>
          <a:p>
            <a:pPr>
              <a:defRPr/>
            </a:pPr>
            <a:r>
              <a:rPr lang="en-IE" b="1" dirty="0">
                <a:latin typeface="Montserrat Light" charset="0"/>
                <a:ea typeface="Montserrat Light" charset="0"/>
                <a:cs typeface="Montserrat Light" charset="0"/>
              </a:rPr>
              <a:t>Definition</a:t>
            </a:r>
            <a:r>
              <a:rPr lang="en-IE" dirty="0">
                <a:latin typeface="Montserrat Light" charset="0"/>
                <a:ea typeface="Montserrat Light" charset="0"/>
                <a:cs typeface="Montserrat Light" charset="0"/>
              </a:rPr>
              <a:t> - Threat intelligence is evidence-based knowledge, including context, mechanisms, indicators, implications and actionable advice, about an existing or emerging menace or hazard to assets that can be used to inform decisions regarding the subject's response to that menace or hazard. Gartner 2013</a:t>
            </a:r>
          </a:p>
          <a:p>
            <a:pPr>
              <a:defRPr/>
            </a:pPr>
            <a:endParaRPr lang="en-IE" b="1" dirty="0">
              <a:latin typeface="Montserrat Light" charset="0"/>
              <a:ea typeface="Montserrat Light" charset="0"/>
              <a:cs typeface="Montserrat Light" charset="0"/>
            </a:endParaRPr>
          </a:p>
          <a:p>
            <a:pPr>
              <a:defRPr/>
            </a:pPr>
            <a:r>
              <a:rPr lang="en-IE" b="1" dirty="0">
                <a:latin typeface="Montserrat Light" charset="0"/>
                <a:ea typeface="Montserrat Light" charset="0"/>
                <a:cs typeface="Montserrat Light" charset="0"/>
              </a:rPr>
              <a:t>Expectation </a:t>
            </a:r>
            <a:r>
              <a:rPr lang="en-IE" dirty="0">
                <a:latin typeface="Montserrat Light" charset="0"/>
                <a:ea typeface="Montserrat Light" charset="0"/>
                <a:cs typeface="Montserrat Light" charset="0"/>
              </a:rPr>
              <a:t>- Understanding the threat landscape from a dynamic and strategic perspective helps an organisation to prepare for and react appropriately to Cyber events</a:t>
            </a:r>
          </a:p>
          <a:p>
            <a:pPr>
              <a:defRPr/>
            </a:pPr>
            <a:endParaRPr lang="en-IE" sz="1400" dirty="0">
              <a:latin typeface="Montserrat Light" charset="0"/>
              <a:ea typeface="Montserrat Light" charset="0"/>
              <a:cs typeface="Montserrat Light" charset="0"/>
            </a:endParaRPr>
          </a:p>
        </p:txBody>
      </p:sp>
      <p:sp>
        <p:nvSpPr>
          <p:cNvPr id="7" name="TextBox 6"/>
          <p:cNvSpPr txBox="1"/>
          <p:nvPr/>
        </p:nvSpPr>
        <p:spPr>
          <a:xfrm>
            <a:off x="1013855" y="1652719"/>
            <a:ext cx="8579457" cy="1323439"/>
          </a:xfrm>
          <a:prstGeom prst="rect">
            <a:avLst/>
          </a:prstGeom>
          <a:noFill/>
        </p:spPr>
        <p:txBody>
          <a:bodyPr wrap="square" rtlCol="0">
            <a:spAutoFit/>
          </a:bodyPr>
          <a:lstStyle/>
          <a:p>
            <a:r>
              <a:rPr lang="en-IE" altLang="en-US" sz="4000" dirty="0">
                <a:solidFill>
                  <a:srgbClr val="057FAF"/>
                </a:solidFill>
                <a:latin typeface="Montserrat Ultra Light" charset="0"/>
                <a:ea typeface="Montserrat Ultra Light" charset="0"/>
                <a:cs typeface="Montserrat Ultra Light" charset="0"/>
              </a:rPr>
              <a:t>What is Cyber TI and how can you use it? </a:t>
            </a:r>
            <a:endParaRPr lang="en-US" sz="4000" dirty="0">
              <a:solidFill>
                <a:srgbClr val="057FAF"/>
              </a:solidFill>
              <a:latin typeface="Montserrat Ultra Light" charset="0"/>
              <a:ea typeface="Montserrat Ultra Light" charset="0"/>
              <a:cs typeface="Montserrat Ultra Light" charset="0"/>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21" name="TextBox 120"/>
          <p:cNvSpPr txBox="1"/>
          <p:nvPr/>
        </p:nvSpPr>
        <p:spPr>
          <a:xfrm>
            <a:off x="949338" y="6249564"/>
            <a:ext cx="1248841" cy="369332"/>
          </a:xfrm>
          <a:prstGeom prst="rect">
            <a:avLst/>
          </a:prstGeom>
          <a:noFill/>
        </p:spPr>
        <p:txBody>
          <a:bodyPr wrap="square" rtlCol="0">
            <a:spAutoFit/>
          </a:bodyPr>
          <a:lstStyle/>
          <a:p>
            <a:r>
              <a:rPr lang="en-IE" dirty="0">
                <a:solidFill>
                  <a:schemeClr val="bg1"/>
                </a:solidFill>
              </a:rPr>
              <a:t>High Level</a:t>
            </a:r>
          </a:p>
        </p:txBody>
      </p:sp>
      <p:sp>
        <p:nvSpPr>
          <p:cNvPr id="122" name="TextBox 121"/>
          <p:cNvSpPr txBox="1"/>
          <p:nvPr/>
        </p:nvSpPr>
        <p:spPr>
          <a:xfrm>
            <a:off x="2289922" y="6250464"/>
            <a:ext cx="1248841" cy="369332"/>
          </a:xfrm>
          <a:prstGeom prst="rect">
            <a:avLst/>
          </a:prstGeom>
          <a:noFill/>
        </p:spPr>
        <p:txBody>
          <a:bodyPr wrap="square" rtlCol="0">
            <a:spAutoFit/>
          </a:bodyPr>
          <a:lstStyle/>
          <a:p>
            <a:r>
              <a:rPr lang="en-IE" dirty="0">
                <a:solidFill>
                  <a:schemeClr val="bg1"/>
                </a:solidFill>
              </a:rPr>
              <a:t>Low Level</a:t>
            </a:r>
          </a:p>
        </p:txBody>
      </p:sp>
      <p:grpSp>
        <p:nvGrpSpPr>
          <p:cNvPr id="133" name="Group 132"/>
          <p:cNvGrpSpPr/>
          <p:nvPr/>
        </p:nvGrpSpPr>
        <p:grpSpPr>
          <a:xfrm>
            <a:off x="180985" y="2293769"/>
            <a:ext cx="4229182" cy="4498500"/>
            <a:chOff x="66842" y="2314438"/>
            <a:chExt cx="4229182" cy="4498500"/>
          </a:xfrm>
        </p:grpSpPr>
        <p:grpSp>
          <p:nvGrpSpPr>
            <p:cNvPr id="106" name="Group 105"/>
            <p:cNvGrpSpPr/>
            <p:nvPr/>
          </p:nvGrpSpPr>
          <p:grpSpPr>
            <a:xfrm>
              <a:off x="89784" y="2314438"/>
              <a:ext cx="4206240" cy="4498500"/>
              <a:chOff x="-2324" y="1714402"/>
              <a:chExt cx="4206240" cy="4498500"/>
            </a:xfrm>
          </p:grpSpPr>
          <p:graphicFrame>
            <p:nvGraphicFramePr>
              <p:cNvPr id="107" name="Chart 106"/>
              <p:cNvGraphicFramePr/>
              <p:nvPr>
                <p:extLst>
                  <p:ext uri="{D42A27DB-BD31-4B8C-83A1-F6EECF244321}">
                    <p14:modId xmlns:p14="http://schemas.microsoft.com/office/powerpoint/2010/main" val="407156795"/>
                  </p:ext>
                </p:extLst>
              </p:nvPr>
            </p:nvGraphicFramePr>
            <p:xfrm>
              <a:off x="-2324" y="2006662"/>
              <a:ext cx="4206240" cy="4206240"/>
            </p:xfrm>
            <a:graphic>
              <a:graphicData uri="http://schemas.openxmlformats.org/drawingml/2006/chart">
                <c:chart xmlns:c="http://schemas.openxmlformats.org/drawingml/2006/chart" xmlns:r="http://schemas.openxmlformats.org/officeDocument/2006/relationships" r:id="rId3"/>
              </a:graphicData>
            </a:graphic>
          </p:graphicFrame>
          <p:sp>
            <p:nvSpPr>
              <p:cNvPr id="108" name="TextBox 107"/>
              <p:cNvSpPr txBox="1"/>
              <p:nvPr/>
            </p:nvSpPr>
            <p:spPr>
              <a:xfrm rot="2731886">
                <a:off x="2759403" y="2982404"/>
                <a:ext cx="1792927" cy="369332"/>
              </a:xfrm>
              <a:prstGeom prst="rect">
                <a:avLst/>
              </a:prstGeom>
              <a:noFill/>
            </p:spPr>
            <p:txBody>
              <a:bodyPr wrap="square" rtlCol="0">
                <a:spAutoFit/>
              </a:bodyPr>
              <a:lstStyle/>
              <a:p>
                <a:r>
                  <a:rPr lang="en-IE" dirty="0"/>
                  <a:t>Tactical</a:t>
                </a:r>
              </a:p>
            </p:txBody>
          </p:sp>
          <p:sp>
            <p:nvSpPr>
              <p:cNvPr id="109" name="TextBox 108"/>
              <p:cNvSpPr txBox="1"/>
              <p:nvPr/>
            </p:nvSpPr>
            <p:spPr>
              <a:xfrm rot="18756722">
                <a:off x="2786970" y="4419959"/>
                <a:ext cx="1792927" cy="369332"/>
              </a:xfrm>
              <a:prstGeom prst="rect">
                <a:avLst/>
              </a:prstGeom>
              <a:noFill/>
            </p:spPr>
            <p:txBody>
              <a:bodyPr wrap="square" rtlCol="0">
                <a:spAutoFit/>
              </a:bodyPr>
              <a:lstStyle/>
              <a:p>
                <a:r>
                  <a:rPr lang="en-IE" dirty="0"/>
                  <a:t>Technical</a:t>
                </a:r>
              </a:p>
            </p:txBody>
          </p:sp>
          <p:sp>
            <p:nvSpPr>
              <p:cNvPr id="110" name="TextBox 109"/>
              <p:cNvSpPr txBox="1"/>
              <p:nvPr/>
            </p:nvSpPr>
            <p:spPr>
              <a:xfrm rot="18756722">
                <a:off x="204794" y="2426200"/>
                <a:ext cx="1792927" cy="369332"/>
              </a:xfrm>
              <a:prstGeom prst="rect">
                <a:avLst/>
              </a:prstGeom>
              <a:noFill/>
            </p:spPr>
            <p:txBody>
              <a:bodyPr wrap="square" rtlCol="0">
                <a:spAutoFit/>
              </a:bodyPr>
              <a:lstStyle/>
              <a:p>
                <a:r>
                  <a:rPr lang="en-IE" dirty="0"/>
                  <a:t>Strategic</a:t>
                </a:r>
              </a:p>
            </p:txBody>
          </p:sp>
          <p:sp>
            <p:nvSpPr>
              <p:cNvPr id="111" name="TextBox 110"/>
              <p:cNvSpPr txBox="1"/>
              <p:nvPr/>
            </p:nvSpPr>
            <p:spPr>
              <a:xfrm rot="2472732">
                <a:off x="332501" y="5033600"/>
                <a:ext cx="1792927" cy="369332"/>
              </a:xfrm>
              <a:prstGeom prst="rect">
                <a:avLst/>
              </a:prstGeom>
              <a:noFill/>
            </p:spPr>
            <p:txBody>
              <a:bodyPr wrap="square" rtlCol="0">
                <a:spAutoFit/>
              </a:bodyPr>
              <a:lstStyle/>
              <a:p>
                <a:r>
                  <a:rPr lang="en-IE" dirty="0"/>
                  <a:t>Operational</a:t>
                </a:r>
              </a:p>
            </p:txBody>
          </p:sp>
          <p:sp>
            <p:nvSpPr>
              <p:cNvPr id="112" name="TextBox 111"/>
              <p:cNvSpPr txBox="1"/>
              <p:nvPr/>
            </p:nvSpPr>
            <p:spPr>
              <a:xfrm flipH="1">
                <a:off x="18611" y="2366442"/>
                <a:ext cx="461665" cy="1486824"/>
              </a:xfrm>
              <a:prstGeom prst="rect">
                <a:avLst/>
              </a:prstGeom>
              <a:noFill/>
            </p:spPr>
            <p:txBody>
              <a:bodyPr vert="vert270" wrap="square" rtlCol="0">
                <a:spAutoFit/>
              </a:bodyPr>
              <a:lstStyle/>
              <a:p>
                <a:r>
                  <a:rPr lang="en-IE" dirty="0">
                    <a:solidFill>
                      <a:schemeClr val="bg1"/>
                    </a:solidFill>
                  </a:rPr>
                  <a:t>Long term use</a:t>
                </a:r>
              </a:p>
            </p:txBody>
          </p:sp>
          <p:sp>
            <p:nvSpPr>
              <p:cNvPr id="113" name="TextBox 112"/>
              <p:cNvSpPr txBox="1"/>
              <p:nvPr/>
            </p:nvSpPr>
            <p:spPr>
              <a:xfrm flipH="1">
                <a:off x="2992" y="3940905"/>
                <a:ext cx="461665" cy="1609289"/>
              </a:xfrm>
              <a:prstGeom prst="rect">
                <a:avLst/>
              </a:prstGeom>
              <a:noFill/>
            </p:spPr>
            <p:txBody>
              <a:bodyPr vert="vert270" wrap="square" rtlCol="0">
                <a:spAutoFit/>
              </a:bodyPr>
              <a:lstStyle/>
              <a:p>
                <a:r>
                  <a:rPr lang="en-IE" dirty="0">
                    <a:solidFill>
                      <a:schemeClr val="bg1"/>
                    </a:solidFill>
                  </a:rPr>
                  <a:t>Immediate use</a:t>
                </a:r>
              </a:p>
            </p:txBody>
          </p:sp>
          <p:sp>
            <p:nvSpPr>
              <p:cNvPr id="114" name="TextBox 113"/>
              <p:cNvSpPr txBox="1"/>
              <p:nvPr/>
            </p:nvSpPr>
            <p:spPr>
              <a:xfrm>
                <a:off x="776177" y="5756707"/>
                <a:ext cx="1248841" cy="369332"/>
              </a:xfrm>
              <a:prstGeom prst="rect">
                <a:avLst/>
              </a:prstGeom>
              <a:noFill/>
            </p:spPr>
            <p:txBody>
              <a:bodyPr wrap="square" rtlCol="0">
                <a:spAutoFit/>
              </a:bodyPr>
              <a:lstStyle/>
              <a:p>
                <a:r>
                  <a:rPr lang="en-IE" dirty="0">
                    <a:solidFill>
                      <a:schemeClr val="bg1"/>
                    </a:solidFill>
                  </a:rPr>
                  <a:t>High Level</a:t>
                </a:r>
              </a:p>
            </p:txBody>
          </p:sp>
          <p:sp>
            <p:nvSpPr>
              <p:cNvPr id="115" name="TextBox 114"/>
              <p:cNvSpPr txBox="1"/>
              <p:nvPr/>
            </p:nvSpPr>
            <p:spPr>
              <a:xfrm>
                <a:off x="2116761" y="5757607"/>
                <a:ext cx="1248841" cy="369332"/>
              </a:xfrm>
              <a:prstGeom prst="rect">
                <a:avLst/>
              </a:prstGeom>
              <a:noFill/>
            </p:spPr>
            <p:txBody>
              <a:bodyPr wrap="square" rtlCol="0">
                <a:spAutoFit/>
              </a:bodyPr>
              <a:lstStyle/>
              <a:p>
                <a:r>
                  <a:rPr lang="en-IE" dirty="0">
                    <a:solidFill>
                      <a:schemeClr val="bg1"/>
                    </a:solidFill>
                  </a:rPr>
                  <a:t>Low Level</a:t>
                </a:r>
              </a:p>
            </p:txBody>
          </p:sp>
          <p:sp>
            <p:nvSpPr>
              <p:cNvPr id="116" name="TextBox 1"/>
              <p:cNvSpPr txBox="1"/>
              <p:nvPr/>
            </p:nvSpPr>
            <p:spPr>
              <a:xfrm>
                <a:off x="2144114" y="2936390"/>
                <a:ext cx="1231116" cy="111321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IE" sz="1200" dirty="0">
                    <a:latin typeface="Montserrat Light"/>
                  </a:rPr>
                  <a:t>Attacker methodologies and tactics.</a:t>
                </a:r>
              </a:p>
              <a:p>
                <a:r>
                  <a:rPr lang="en-IE" sz="1200" b="1" dirty="0">
                    <a:latin typeface="Montserrat Light"/>
                  </a:rPr>
                  <a:t>Architects and Admins</a:t>
                </a:r>
              </a:p>
            </p:txBody>
          </p:sp>
          <p:sp>
            <p:nvSpPr>
              <p:cNvPr id="117" name="TextBox 1"/>
              <p:cNvSpPr txBox="1"/>
              <p:nvPr/>
            </p:nvSpPr>
            <p:spPr>
              <a:xfrm>
                <a:off x="1042567" y="3928592"/>
                <a:ext cx="1231116" cy="111321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IE" sz="1200" dirty="0">
                    <a:latin typeface="Montserrat Light"/>
                  </a:rPr>
                  <a:t>Details of specific incoming attacks.</a:t>
                </a:r>
              </a:p>
              <a:p>
                <a:r>
                  <a:rPr lang="en-IE" sz="1200" b="1" dirty="0">
                    <a:latin typeface="Montserrat Light"/>
                  </a:rPr>
                  <a:t>Defenders</a:t>
                </a:r>
              </a:p>
            </p:txBody>
          </p:sp>
          <p:sp>
            <p:nvSpPr>
              <p:cNvPr id="118" name="TextBox 1"/>
              <p:cNvSpPr txBox="1"/>
              <p:nvPr/>
            </p:nvSpPr>
            <p:spPr>
              <a:xfrm>
                <a:off x="2123179" y="3955356"/>
                <a:ext cx="1231116" cy="111321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IE" sz="1200" dirty="0">
                    <a:latin typeface="Montserrat Light"/>
                  </a:rPr>
                  <a:t>Indicators of specific malware.</a:t>
                </a:r>
              </a:p>
              <a:p>
                <a:r>
                  <a:rPr lang="en-IE" sz="1200" b="1" dirty="0">
                    <a:latin typeface="Montserrat Light"/>
                  </a:rPr>
                  <a:t>SOC staff</a:t>
                </a:r>
              </a:p>
            </p:txBody>
          </p:sp>
        </p:grpSp>
        <p:sp>
          <p:nvSpPr>
            <p:cNvPr id="119" name="Up Arrow 118"/>
            <p:cNvSpPr/>
            <p:nvPr/>
          </p:nvSpPr>
          <p:spPr>
            <a:xfrm>
              <a:off x="129462" y="2695212"/>
              <a:ext cx="410680" cy="168242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20" name="Down Arrow 119"/>
            <p:cNvSpPr/>
            <p:nvPr/>
          </p:nvSpPr>
          <p:spPr>
            <a:xfrm>
              <a:off x="129462" y="4524341"/>
              <a:ext cx="410680" cy="17207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27" name="TextBox 126"/>
            <p:cNvSpPr txBox="1"/>
            <p:nvPr/>
          </p:nvSpPr>
          <p:spPr>
            <a:xfrm flipH="1">
              <a:off x="82461" y="2833184"/>
              <a:ext cx="461665" cy="1486824"/>
            </a:xfrm>
            <a:prstGeom prst="rect">
              <a:avLst/>
            </a:prstGeom>
            <a:noFill/>
          </p:spPr>
          <p:txBody>
            <a:bodyPr vert="vert270" wrap="square" rtlCol="0">
              <a:spAutoFit/>
            </a:bodyPr>
            <a:lstStyle/>
            <a:p>
              <a:r>
                <a:rPr lang="en-IE" dirty="0">
                  <a:solidFill>
                    <a:schemeClr val="bg1"/>
                  </a:solidFill>
                </a:rPr>
                <a:t>Long term use</a:t>
              </a:r>
            </a:p>
          </p:txBody>
        </p:sp>
        <p:sp>
          <p:nvSpPr>
            <p:cNvPr id="128" name="TextBox 127"/>
            <p:cNvSpPr txBox="1"/>
            <p:nvPr/>
          </p:nvSpPr>
          <p:spPr>
            <a:xfrm flipH="1">
              <a:off x="66842" y="4407647"/>
              <a:ext cx="461665" cy="1609289"/>
            </a:xfrm>
            <a:prstGeom prst="rect">
              <a:avLst/>
            </a:prstGeom>
            <a:noFill/>
          </p:spPr>
          <p:txBody>
            <a:bodyPr vert="vert270" wrap="square" rtlCol="0">
              <a:spAutoFit/>
            </a:bodyPr>
            <a:lstStyle/>
            <a:p>
              <a:r>
                <a:rPr lang="en-IE" dirty="0">
                  <a:solidFill>
                    <a:schemeClr val="bg1"/>
                  </a:solidFill>
                </a:rPr>
                <a:t>Immediate use</a:t>
              </a:r>
            </a:p>
          </p:txBody>
        </p:sp>
        <p:sp>
          <p:nvSpPr>
            <p:cNvPr id="129" name="Right Arrow 128"/>
            <p:cNvSpPr/>
            <p:nvPr/>
          </p:nvSpPr>
          <p:spPr>
            <a:xfrm rot="10800000">
              <a:off x="741724" y="6174789"/>
              <a:ext cx="1461492" cy="3912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30" name="TextBox 129"/>
            <p:cNvSpPr txBox="1"/>
            <p:nvPr/>
          </p:nvSpPr>
          <p:spPr>
            <a:xfrm>
              <a:off x="893311" y="6179897"/>
              <a:ext cx="1248841" cy="369332"/>
            </a:xfrm>
            <a:prstGeom prst="rect">
              <a:avLst/>
            </a:prstGeom>
            <a:noFill/>
          </p:spPr>
          <p:txBody>
            <a:bodyPr wrap="square" rtlCol="0">
              <a:spAutoFit/>
            </a:bodyPr>
            <a:lstStyle/>
            <a:p>
              <a:r>
                <a:rPr lang="en-IE" dirty="0">
                  <a:solidFill>
                    <a:schemeClr val="bg1"/>
                  </a:solidFill>
                </a:rPr>
                <a:t>High Level</a:t>
              </a:r>
            </a:p>
          </p:txBody>
        </p:sp>
        <p:sp>
          <p:nvSpPr>
            <p:cNvPr id="131" name="Right Arrow 130"/>
            <p:cNvSpPr/>
            <p:nvPr/>
          </p:nvSpPr>
          <p:spPr>
            <a:xfrm>
              <a:off x="2228242" y="6179812"/>
              <a:ext cx="1546171" cy="3912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132" name="TextBox 131"/>
            <p:cNvSpPr txBox="1"/>
            <p:nvPr/>
          </p:nvSpPr>
          <p:spPr>
            <a:xfrm>
              <a:off x="2244207" y="6185205"/>
              <a:ext cx="1248841" cy="369332"/>
            </a:xfrm>
            <a:prstGeom prst="rect">
              <a:avLst/>
            </a:prstGeom>
            <a:noFill/>
          </p:spPr>
          <p:txBody>
            <a:bodyPr wrap="square" rtlCol="0">
              <a:spAutoFit/>
            </a:bodyPr>
            <a:lstStyle/>
            <a:p>
              <a:r>
                <a:rPr lang="en-IE" dirty="0">
                  <a:solidFill>
                    <a:schemeClr val="bg1"/>
                  </a:solidFill>
                </a:rPr>
                <a:t>Low Level</a:t>
              </a:r>
            </a:p>
          </p:txBody>
        </p:sp>
      </p:grpSp>
    </p:spTree>
    <p:extLst>
      <p:ext uri="{BB962C8B-B14F-4D97-AF65-F5344CB8AC3E}">
        <p14:creationId xmlns:p14="http://schemas.microsoft.com/office/powerpoint/2010/main" val="5607325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269475" y="1482895"/>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Kill Chain Analysis</a:t>
            </a:r>
          </a:p>
        </p:txBody>
      </p:sp>
      <p:graphicFrame>
        <p:nvGraphicFramePr>
          <p:cNvPr id="7" name="Diagram 6">
            <a:extLst>
              <a:ext uri="{FF2B5EF4-FFF2-40B4-BE49-F238E27FC236}">
                <a16:creationId xmlns:a16="http://schemas.microsoft.com/office/drawing/2014/main" id="{D50D92C9-0890-1741-9B05-27ECC9028EA4}"/>
              </a:ext>
            </a:extLst>
          </p:cNvPr>
          <p:cNvGraphicFramePr/>
          <p:nvPr>
            <p:extLst>
              <p:ext uri="{D42A27DB-BD31-4B8C-83A1-F6EECF244321}">
                <p14:modId xmlns:p14="http://schemas.microsoft.com/office/powerpoint/2010/main" val="1981425548"/>
              </p:ext>
            </p:extLst>
          </p:nvPr>
        </p:nvGraphicFramePr>
        <p:xfrm>
          <a:off x="239082" y="2791799"/>
          <a:ext cx="11711510" cy="21884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79B17FDE-593A-3B41-A642-5A7516F8CA8A}"/>
              </a:ext>
            </a:extLst>
          </p:cNvPr>
          <p:cNvSpPr txBox="1"/>
          <p:nvPr/>
        </p:nvSpPr>
        <p:spPr>
          <a:xfrm>
            <a:off x="675963" y="2554808"/>
            <a:ext cx="8698523" cy="646331"/>
          </a:xfrm>
          <a:prstGeom prst="rect">
            <a:avLst/>
          </a:prstGeom>
          <a:noFill/>
        </p:spPr>
        <p:txBody>
          <a:bodyPr wrap="square" rtlCol="0">
            <a:spAutoFit/>
          </a:bodyPr>
          <a:lstStyle/>
          <a:p>
            <a:pPr marL="285750" indent="-285750">
              <a:buFont typeface="Wingdings" pitchFamily="2" charset="2"/>
              <a:buChar char="Ø"/>
            </a:pPr>
            <a:r>
              <a:rPr lang="en-US" b="1" dirty="0"/>
              <a:t>Task</a:t>
            </a:r>
            <a:r>
              <a:rPr lang="en-US" dirty="0"/>
              <a:t>: Identify the Attackers’ Step by Step Process</a:t>
            </a:r>
          </a:p>
          <a:p>
            <a:pPr marL="285750" indent="-285750">
              <a:buFont typeface="Wingdings" pitchFamily="2" charset="2"/>
              <a:buChar char="Ø"/>
            </a:pPr>
            <a:r>
              <a:rPr lang="en-US" b="1" dirty="0"/>
              <a:t>Goal</a:t>
            </a:r>
            <a:r>
              <a:rPr lang="en-US" dirty="0"/>
              <a:t>: Disrupting Attackers’ operations</a:t>
            </a:r>
          </a:p>
        </p:txBody>
      </p:sp>
      <p:sp>
        <p:nvSpPr>
          <p:cNvPr id="3" name="TextBox 2">
            <a:extLst>
              <a:ext uri="{FF2B5EF4-FFF2-40B4-BE49-F238E27FC236}">
                <a16:creationId xmlns:a16="http://schemas.microsoft.com/office/drawing/2014/main" id="{3654992C-D20B-144F-8400-1E8DDDEEB762}"/>
              </a:ext>
            </a:extLst>
          </p:cNvPr>
          <p:cNvSpPr txBox="1"/>
          <p:nvPr/>
        </p:nvSpPr>
        <p:spPr>
          <a:xfrm>
            <a:off x="269475" y="4351551"/>
            <a:ext cx="1691528" cy="1508105"/>
          </a:xfrm>
          <a:prstGeom prst="rect">
            <a:avLst/>
          </a:prstGeom>
          <a:noFill/>
        </p:spPr>
        <p:txBody>
          <a:bodyPr wrap="square" rtlCol="0">
            <a:spAutoFit/>
          </a:bodyPr>
          <a:lstStyle/>
          <a:p>
            <a:pPr marL="285750" indent="-285750">
              <a:buFont typeface="Wingdings" pitchFamily="2" charset="2"/>
              <a:buChar char="§"/>
            </a:pPr>
            <a:r>
              <a:rPr lang="en-US" sz="1400" dirty="0"/>
              <a:t>Motivation</a:t>
            </a:r>
          </a:p>
          <a:p>
            <a:pPr marL="285750" indent="-285750">
              <a:buFont typeface="Wingdings" pitchFamily="2" charset="2"/>
              <a:buChar char="§"/>
            </a:pPr>
            <a:r>
              <a:rPr lang="en-US" sz="1400" dirty="0"/>
              <a:t>Preparation</a:t>
            </a:r>
          </a:p>
          <a:p>
            <a:pPr marL="285750" indent="-285750">
              <a:buFont typeface="Wingdings" pitchFamily="2" charset="2"/>
              <a:buChar char="§"/>
            </a:pPr>
            <a:endParaRPr lang="en-US" sz="1400" dirty="0"/>
          </a:p>
          <a:p>
            <a:endParaRPr lang="en-US" sz="1200" dirty="0"/>
          </a:p>
          <a:p>
            <a:endParaRPr lang="en-US" sz="1200" dirty="0"/>
          </a:p>
          <a:p>
            <a:endParaRPr lang="en-US" sz="1200" dirty="0"/>
          </a:p>
          <a:p>
            <a:endParaRPr lang="en-US" sz="1400" dirty="0"/>
          </a:p>
        </p:txBody>
      </p:sp>
      <p:sp>
        <p:nvSpPr>
          <p:cNvPr id="4" name="TextBox 3">
            <a:extLst>
              <a:ext uri="{FF2B5EF4-FFF2-40B4-BE49-F238E27FC236}">
                <a16:creationId xmlns:a16="http://schemas.microsoft.com/office/drawing/2014/main" id="{2727B849-D17A-834C-BE2D-A7736966D0F9}"/>
              </a:ext>
            </a:extLst>
          </p:cNvPr>
          <p:cNvSpPr txBox="1"/>
          <p:nvPr/>
        </p:nvSpPr>
        <p:spPr>
          <a:xfrm>
            <a:off x="1961003" y="4369148"/>
            <a:ext cx="1465244" cy="1461939"/>
          </a:xfrm>
          <a:prstGeom prst="rect">
            <a:avLst/>
          </a:prstGeom>
          <a:noFill/>
        </p:spPr>
        <p:txBody>
          <a:bodyPr wrap="square" rtlCol="0">
            <a:spAutoFit/>
          </a:bodyPr>
          <a:lstStyle/>
          <a:p>
            <a:pPr marL="285750" indent="-285750">
              <a:buFont typeface="Wingdings" pitchFamily="2" charset="2"/>
              <a:buChar char="§"/>
            </a:pPr>
            <a:r>
              <a:rPr lang="en-US" sz="1400" dirty="0"/>
              <a:t>Configuration</a:t>
            </a:r>
          </a:p>
          <a:p>
            <a:pPr marL="285750" indent="-285750">
              <a:buFont typeface="Wingdings" pitchFamily="2" charset="2"/>
              <a:buChar char="§"/>
            </a:pPr>
            <a:r>
              <a:rPr lang="en-US" sz="1400" dirty="0"/>
              <a:t>Packaging</a:t>
            </a:r>
          </a:p>
          <a:p>
            <a:pPr marL="285750" indent="-285750">
              <a:buFont typeface="Wingdings" pitchFamily="2" charset="2"/>
              <a:buChar char="§"/>
            </a:pPr>
            <a:endParaRPr lang="en-US" sz="1400" dirty="0"/>
          </a:p>
          <a:p>
            <a:endParaRPr lang="en-US" sz="1200" dirty="0"/>
          </a:p>
          <a:p>
            <a:endParaRPr lang="en-US" sz="1200" dirty="0"/>
          </a:p>
          <a:p>
            <a:endParaRPr lang="en-US" sz="1200" dirty="0"/>
          </a:p>
          <a:p>
            <a:endParaRPr lang="en-US" sz="1100" dirty="0"/>
          </a:p>
        </p:txBody>
      </p:sp>
      <p:sp>
        <p:nvSpPr>
          <p:cNvPr id="8" name="TextBox 7">
            <a:extLst>
              <a:ext uri="{FF2B5EF4-FFF2-40B4-BE49-F238E27FC236}">
                <a16:creationId xmlns:a16="http://schemas.microsoft.com/office/drawing/2014/main" id="{72DEF0A2-F821-7641-B709-CF3C9951369D}"/>
              </a:ext>
            </a:extLst>
          </p:cNvPr>
          <p:cNvSpPr txBox="1"/>
          <p:nvPr/>
        </p:nvSpPr>
        <p:spPr>
          <a:xfrm>
            <a:off x="3602515" y="4331549"/>
            <a:ext cx="1422709" cy="1554272"/>
          </a:xfrm>
          <a:prstGeom prst="rect">
            <a:avLst/>
          </a:prstGeom>
          <a:noFill/>
        </p:spPr>
        <p:txBody>
          <a:bodyPr wrap="square" rtlCol="0">
            <a:spAutoFit/>
          </a:bodyPr>
          <a:lstStyle/>
          <a:p>
            <a:pPr marL="285750" indent="-285750">
              <a:buFont typeface="Wingdings" pitchFamily="2" charset="2"/>
              <a:buChar char="§"/>
            </a:pPr>
            <a:r>
              <a:rPr lang="en-US" sz="1400" dirty="0"/>
              <a:t>Mechanism of Delivery</a:t>
            </a:r>
          </a:p>
          <a:p>
            <a:pPr marL="285750" indent="-285750">
              <a:buFont typeface="Wingdings" pitchFamily="2" charset="2"/>
              <a:buChar char="§"/>
            </a:pPr>
            <a:r>
              <a:rPr lang="en-US" sz="1400" dirty="0"/>
              <a:t>Infection Vector</a:t>
            </a:r>
          </a:p>
          <a:p>
            <a:endParaRPr lang="en-US" sz="1400" dirty="0"/>
          </a:p>
          <a:p>
            <a:endParaRPr lang="en-US" sz="1400" dirty="0"/>
          </a:p>
          <a:p>
            <a:endParaRPr lang="en-US" sz="1100" dirty="0"/>
          </a:p>
        </p:txBody>
      </p:sp>
      <p:sp>
        <p:nvSpPr>
          <p:cNvPr id="9" name="TextBox 8">
            <a:extLst>
              <a:ext uri="{FF2B5EF4-FFF2-40B4-BE49-F238E27FC236}">
                <a16:creationId xmlns:a16="http://schemas.microsoft.com/office/drawing/2014/main" id="{2F5B66F1-6695-5845-AAEF-4A3B3057ACB8}"/>
              </a:ext>
            </a:extLst>
          </p:cNvPr>
          <p:cNvSpPr txBox="1"/>
          <p:nvPr/>
        </p:nvSpPr>
        <p:spPr>
          <a:xfrm>
            <a:off x="5025224" y="4265215"/>
            <a:ext cx="1764456" cy="1384995"/>
          </a:xfrm>
          <a:prstGeom prst="rect">
            <a:avLst/>
          </a:prstGeom>
          <a:noFill/>
        </p:spPr>
        <p:txBody>
          <a:bodyPr wrap="square" rtlCol="0">
            <a:spAutoFit/>
          </a:bodyPr>
          <a:lstStyle/>
          <a:p>
            <a:pPr marL="285750" indent="-285750">
              <a:buFont typeface="Wingdings" pitchFamily="2" charset="2"/>
              <a:buChar char="§"/>
            </a:pPr>
            <a:r>
              <a:rPr lang="en-US" sz="1400" dirty="0"/>
              <a:t>Technical or human?</a:t>
            </a:r>
          </a:p>
          <a:p>
            <a:pPr marL="285750" indent="-285750">
              <a:buFont typeface="Wingdings" pitchFamily="2" charset="2"/>
              <a:buChar char="§"/>
            </a:pPr>
            <a:r>
              <a:rPr lang="en-US" sz="1400" dirty="0"/>
              <a:t>Applications affected</a:t>
            </a:r>
          </a:p>
          <a:p>
            <a:pPr marL="285750" indent="-285750">
              <a:buFont typeface="Wingdings" pitchFamily="2" charset="2"/>
              <a:buChar char="§"/>
            </a:pPr>
            <a:r>
              <a:rPr lang="en-US" sz="1400" dirty="0"/>
              <a:t>Method &amp; Characteristics</a:t>
            </a:r>
          </a:p>
        </p:txBody>
      </p:sp>
      <p:sp>
        <p:nvSpPr>
          <p:cNvPr id="10" name="TextBox 9">
            <a:extLst>
              <a:ext uri="{FF2B5EF4-FFF2-40B4-BE49-F238E27FC236}">
                <a16:creationId xmlns:a16="http://schemas.microsoft.com/office/drawing/2014/main" id="{0B01D29C-BD73-1242-A325-62CAB9E881D1}"/>
              </a:ext>
            </a:extLst>
          </p:cNvPr>
          <p:cNvSpPr txBox="1"/>
          <p:nvPr/>
        </p:nvSpPr>
        <p:spPr>
          <a:xfrm>
            <a:off x="6861978" y="4351551"/>
            <a:ext cx="1576943" cy="1384995"/>
          </a:xfrm>
          <a:prstGeom prst="rect">
            <a:avLst/>
          </a:prstGeom>
          <a:noFill/>
        </p:spPr>
        <p:txBody>
          <a:bodyPr wrap="square" rtlCol="0">
            <a:spAutoFit/>
          </a:bodyPr>
          <a:lstStyle/>
          <a:p>
            <a:pPr marL="285750" indent="-285750">
              <a:buFont typeface="Wingdings" pitchFamily="2" charset="2"/>
              <a:buChar char="§"/>
            </a:pPr>
            <a:r>
              <a:rPr lang="en-US" sz="1400" dirty="0"/>
              <a:t>Persistence </a:t>
            </a:r>
          </a:p>
          <a:p>
            <a:pPr marL="285750" indent="-285750">
              <a:buFont typeface="Wingdings" pitchFamily="2" charset="2"/>
              <a:buChar char="§"/>
            </a:pPr>
            <a:r>
              <a:rPr lang="en-US" sz="1400" dirty="0"/>
              <a:t>Characteristics of change</a:t>
            </a:r>
          </a:p>
          <a:p>
            <a:pPr marL="285750" indent="-285750">
              <a:buFont typeface="Wingdings" pitchFamily="2" charset="2"/>
              <a:buChar char="§"/>
            </a:pPr>
            <a:r>
              <a:rPr lang="en-US" sz="1400" dirty="0"/>
              <a:t>Acquiring additional components</a:t>
            </a:r>
          </a:p>
        </p:txBody>
      </p:sp>
      <p:sp>
        <p:nvSpPr>
          <p:cNvPr id="12" name="TextBox 11">
            <a:extLst>
              <a:ext uri="{FF2B5EF4-FFF2-40B4-BE49-F238E27FC236}">
                <a16:creationId xmlns:a16="http://schemas.microsoft.com/office/drawing/2014/main" id="{2A994169-3A69-A84F-BD62-1F10917A4231}"/>
              </a:ext>
            </a:extLst>
          </p:cNvPr>
          <p:cNvSpPr txBox="1"/>
          <p:nvPr/>
        </p:nvSpPr>
        <p:spPr>
          <a:xfrm>
            <a:off x="8460955" y="4369148"/>
            <a:ext cx="1674563" cy="1338828"/>
          </a:xfrm>
          <a:prstGeom prst="rect">
            <a:avLst/>
          </a:prstGeom>
          <a:noFill/>
        </p:spPr>
        <p:txBody>
          <a:bodyPr wrap="square" rtlCol="0">
            <a:spAutoFit/>
          </a:bodyPr>
          <a:lstStyle/>
          <a:p>
            <a:pPr marL="285750" indent="-285750">
              <a:buFont typeface="Wingdings" pitchFamily="2" charset="2"/>
              <a:buChar char="§"/>
            </a:pPr>
            <a:r>
              <a:rPr lang="en-US" sz="1400" dirty="0"/>
              <a:t>Communication between victim &amp; adversary</a:t>
            </a:r>
          </a:p>
          <a:p>
            <a:pPr marL="285750" indent="-285750">
              <a:buFont typeface="Wingdings" pitchFamily="2" charset="2"/>
              <a:buChar char="§"/>
            </a:pPr>
            <a:endParaRPr lang="en-US" sz="1400" dirty="0"/>
          </a:p>
          <a:p>
            <a:endParaRPr lang="en-US" sz="1400" dirty="0"/>
          </a:p>
          <a:p>
            <a:endParaRPr lang="en-US" sz="1100" dirty="0"/>
          </a:p>
        </p:txBody>
      </p:sp>
      <p:sp>
        <p:nvSpPr>
          <p:cNvPr id="13" name="TextBox 12">
            <a:extLst>
              <a:ext uri="{FF2B5EF4-FFF2-40B4-BE49-F238E27FC236}">
                <a16:creationId xmlns:a16="http://schemas.microsoft.com/office/drawing/2014/main" id="{10E1EBB2-B1FD-1A47-8DA2-97B61337A471}"/>
              </a:ext>
            </a:extLst>
          </p:cNvPr>
          <p:cNvSpPr txBox="1"/>
          <p:nvPr/>
        </p:nvSpPr>
        <p:spPr>
          <a:xfrm>
            <a:off x="9981282" y="4369148"/>
            <a:ext cx="1999703" cy="1123384"/>
          </a:xfrm>
          <a:prstGeom prst="rect">
            <a:avLst/>
          </a:prstGeom>
          <a:noFill/>
        </p:spPr>
        <p:txBody>
          <a:bodyPr wrap="square" rtlCol="0">
            <a:spAutoFit/>
          </a:bodyPr>
          <a:lstStyle/>
          <a:p>
            <a:pPr marL="285750" indent="-285750">
              <a:buFont typeface="Wingdings" pitchFamily="2" charset="2"/>
              <a:buChar char="§"/>
            </a:pPr>
            <a:r>
              <a:rPr lang="en-US" sz="1400" dirty="0"/>
              <a:t>What the adversary does when they have control of the system</a:t>
            </a:r>
          </a:p>
          <a:p>
            <a:endParaRPr lang="en-US" sz="1100" dirty="0"/>
          </a:p>
        </p:txBody>
      </p:sp>
    </p:spTree>
    <p:extLst>
      <p:ext uri="{BB962C8B-B14F-4D97-AF65-F5344CB8AC3E}">
        <p14:creationId xmlns:p14="http://schemas.microsoft.com/office/powerpoint/2010/main" val="13241062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269475" y="1482895"/>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MITRE ATT&amp;CK MATRIX</a:t>
            </a:r>
          </a:p>
        </p:txBody>
      </p:sp>
      <p:graphicFrame>
        <p:nvGraphicFramePr>
          <p:cNvPr id="7" name="Diagram 6">
            <a:extLst>
              <a:ext uri="{FF2B5EF4-FFF2-40B4-BE49-F238E27FC236}">
                <a16:creationId xmlns:a16="http://schemas.microsoft.com/office/drawing/2014/main" id="{D50D92C9-0890-1741-9B05-27ECC9028EA4}"/>
              </a:ext>
            </a:extLst>
          </p:cNvPr>
          <p:cNvGraphicFramePr/>
          <p:nvPr>
            <p:extLst>
              <p:ext uri="{D42A27DB-BD31-4B8C-83A1-F6EECF244321}">
                <p14:modId xmlns:p14="http://schemas.microsoft.com/office/powerpoint/2010/main" val="3362168098"/>
              </p:ext>
            </p:extLst>
          </p:nvPr>
        </p:nvGraphicFramePr>
        <p:xfrm>
          <a:off x="239082" y="2554809"/>
          <a:ext cx="11711510" cy="22265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a:extLst>
              <a:ext uri="{FF2B5EF4-FFF2-40B4-BE49-F238E27FC236}">
                <a16:creationId xmlns:a16="http://schemas.microsoft.com/office/drawing/2014/main" id="{79B17FDE-593A-3B41-A642-5A7516F8CA8A}"/>
              </a:ext>
            </a:extLst>
          </p:cNvPr>
          <p:cNvSpPr txBox="1"/>
          <p:nvPr/>
        </p:nvSpPr>
        <p:spPr>
          <a:xfrm>
            <a:off x="675963" y="2554808"/>
            <a:ext cx="8698523" cy="646331"/>
          </a:xfrm>
          <a:prstGeom prst="rect">
            <a:avLst/>
          </a:prstGeom>
          <a:noFill/>
        </p:spPr>
        <p:txBody>
          <a:bodyPr wrap="square" rtlCol="0">
            <a:spAutoFit/>
          </a:bodyPr>
          <a:lstStyle/>
          <a:p>
            <a:pPr marL="285750" indent="-285750">
              <a:buFont typeface="Wingdings" pitchFamily="2" charset="2"/>
              <a:buChar char="Ø"/>
            </a:pPr>
            <a:r>
              <a:rPr lang="en-US" dirty="0"/>
              <a:t>Builds on the Kill Chain</a:t>
            </a:r>
          </a:p>
          <a:p>
            <a:pPr marL="285750" indent="-285750">
              <a:buFont typeface="Wingdings" pitchFamily="2" charset="2"/>
              <a:buChar char="Ø"/>
            </a:pPr>
            <a:r>
              <a:rPr lang="en-US" dirty="0"/>
              <a:t>Provides deeper level of granularity </a:t>
            </a:r>
          </a:p>
        </p:txBody>
      </p:sp>
      <p:sp>
        <p:nvSpPr>
          <p:cNvPr id="3" name="TextBox 2">
            <a:extLst>
              <a:ext uri="{FF2B5EF4-FFF2-40B4-BE49-F238E27FC236}">
                <a16:creationId xmlns:a16="http://schemas.microsoft.com/office/drawing/2014/main" id="{3654992C-D20B-144F-8400-1E8DDDEEB762}"/>
              </a:ext>
            </a:extLst>
          </p:cNvPr>
          <p:cNvSpPr txBox="1"/>
          <p:nvPr/>
        </p:nvSpPr>
        <p:spPr>
          <a:xfrm>
            <a:off x="90844" y="4351551"/>
            <a:ext cx="1870159" cy="461665"/>
          </a:xfrm>
          <a:prstGeom prst="rect">
            <a:avLst/>
          </a:prstGeom>
          <a:noFill/>
        </p:spPr>
        <p:txBody>
          <a:bodyPr wrap="square" rtlCol="0">
            <a:spAutoFit/>
          </a:bodyPr>
          <a:lstStyle/>
          <a:p>
            <a:pPr marL="285750" indent="-285750">
              <a:buFont typeface="Wingdings" pitchFamily="2" charset="2"/>
              <a:buChar char="§"/>
            </a:pPr>
            <a:r>
              <a:rPr lang="en-US" sz="1200" dirty="0">
                <a:solidFill>
                  <a:schemeClr val="bg1">
                    <a:lumMod val="50000"/>
                  </a:schemeClr>
                </a:solidFill>
              </a:rPr>
              <a:t>Motivation</a:t>
            </a:r>
          </a:p>
          <a:p>
            <a:pPr marL="285750" indent="-285750">
              <a:buFont typeface="Wingdings" pitchFamily="2" charset="2"/>
              <a:buChar char="§"/>
            </a:pPr>
            <a:r>
              <a:rPr lang="en-US" sz="1200" dirty="0" smtClean="0">
                <a:solidFill>
                  <a:schemeClr val="bg1">
                    <a:lumMod val="50000"/>
                  </a:schemeClr>
                </a:solidFill>
              </a:rPr>
              <a:t>Preparation</a:t>
            </a:r>
            <a:endParaRPr lang="en-US" sz="1400" dirty="0"/>
          </a:p>
        </p:txBody>
      </p:sp>
      <p:sp>
        <p:nvSpPr>
          <p:cNvPr id="4" name="TextBox 3">
            <a:extLst>
              <a:ext uri="{FF2B5EF4-FFF2-40B4-BE49-F238E27FC236}">
                <a16:creationId xmlns:a16="http://schemas.microsoft.com/office/drawing/2014/main" id="{2727B849-D17A-834C-BE2D-A7736966D0F9}"/>
              </a:ext>
            </a:extLst>
          </p:cNvPr>
          <p:cNvSpPr txBox="1"/>
          <p:nvPr/>
        </p:nvSpPr>
        <p:spPr>
          <a:xfrm>
            <a:off x="1683823" y="4331549"/>
            <a:ext cx="1588188" cy="461665"/>
          </a:xfrm>
          <a:prstGeom prst="rect">
            <a:avLst/>
          </a:prstGeom>
          <a:noFill/>
        </p:spPr>
        <p:txBody>
          <a:bodyPr wrap="square" rtlCol="0">
            <a:spAutoFit/>
          </a:bodyPr>
          <a:lstStyle/>
          <a:p>
            <a:pPr marL="285750" indent="-285750">
              <a:buFont typeface="Wingdings" pitchFamily="2" charset="2"/>
              <a:buChar char="§"/>
            </a:pPr>
            <a:r>
              <a:rPr lang="en-US" sz="1200" dirty="0">
                <a:solidFill>
                  <a:schemeClr val="bg1">
                    <a:lumMod val="50000"/>
                  </a:schemeClr>
                </a:solidFill>
              </a:rPr>
              <a:t>Configuration</a:t>
            </a:r>
          </a:p>
          <a:p>
            <a:pPr marL="285750" indent="-285750">
              <a:buFont typeface="Wingdings" pitchFamily="2" charset="2"/>
              <a:buChar char="§"/>
            </a:pPr>
            <a:r>
              <a:rPr lang="en-US" sz="1200" dirty="0" smtClean="0">
                <a:solidFill>
                  <a:schemeClr val="bg1">
                    <a:lumMod val="50000"/>
                  </a:schemeClr>
                </a:solidFill>
              </a:rPr>
              <a:t>Packaging</a:t>
            </a:r>
            <a:endParaRPr lang="en-US" sz="1200" dirty="0">
              <a:solidFill>
                <a:schemeClr val="bg1">
                  <a:lumMod val="50000"/>
                </a:schemeClr>
              </a:solidFill>
            </a:endParaRPr>
          </a:p>
        </p:txBody>
      </p:sp>
      <p:sp>
        <p:nvSpPr>
          <p:cNvPr id="8" name="TextBox 7">
            <a:extLst>
              <a:ext uri="{FF2B5EF4-FFF2-40B4-BE49-F238E27FC236}">
                <a16:creationId xmlns:a16="http://schemas.microsoft.com/office/drawing/2014/main" id="{72DEF0A2-F821-7641-B709-CF3C9951369D}"/>
              </a:ext>
            </a:extLst>
          </p:cNvPr>
          <p:cNvSpPr txBox="1"/>
          <p:nvPr/>
        </p:nvSpPr>
        <p:spPr>
          <a:xfrm>
            <a:off x="3482863" y="4265215"/>
            <a:ext cx="1668913" cy="400110"/>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Mechanism of Delivery</a:t>
            </a:r>
          </a:p>
          <a:p>
            <a:pPr marL="285750" indent="-285750">
              <a:buFont typeface="Wingdings" pitchFamily="2" charset="2"/>
              <a:buChar char="§"/>
            </a:pPr>
            <a:r>
              <a:rPr lang="en-US" sz="1000" dirty="0">
                <a:solidFill>
                  <a:schemeClr val="bg1">
                    <a:lumMod val="50000"/>
                  </a:schemeClr>
                </a:solidFill>
              </a:rPr>
              <a:t>Infection </a:t>
            </a:r>
            <a:r>
              <a:rPr lang="en-US" sz="1000" dirty="0" smtClean="0">
                <a:solidFill>
                  <a:schemeClr val="bg1">
                    <a:lumMod val="50000"/>
                  </a:schemeClr>
                </a:solidFill>
              </a:rPr>
              <a:t>Vector</a:t>
            </a:r>
            <a:endParaRPr lang="en-US" sz="1000" dirty="0">
              <a:solidFill>
                <a:schemeClr val="bg1">
                  <a:lumMod val="50000"/>
                </a:schemeClr>
              </a:solidFill>
            </a:endParaRPr>
          </a:p>
        </p:txBody>
      </p:sp>
      <p:sp>
        <p:nvSpPr>
          <p:cNvPr id="9" name="TextBox 8">
            <a:extLst>
              <a:ext uri="{FF2B5EF4-FFF2-40B4-BE49-F238E27FC236}">
                <a16:creationId xmlns:a16="http://schemas.microsoft.com/office/drawing/2014/main" id="{2F5B66F1-6695-5845-AAEF-4A3B3057ACB8}"/>
              </a:ext>
            </a:extLst>
          </p:cNvPr>
          <p:cNvSpPr txBox="1"/>
          <p:nvPr/>
        </p:nvSpPr>
        <p:spPr>
          <a:xfrm>
            <a:off x="5013190" y="4168999"/>
            <a:ext cx="1764456" cy="707886"/>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Technical or human?</a:t>
            </a:r>
          </a:p>
          <a:p>
            <a:pPr marL="285750" indent="-285750">
              <a:buFont typeface="Wingdings" pitchFamily="2" charset="2"/>
              <a:buChar char="§"/>
            </a:pPr>
            <a:r>
              <a:rPr lang="en-US" sz="1000" dirty="0">
                <a:solidFill>
                  <a:schemeClr val="bg1">
                    <a:lumMod val="50000"/>
                  </a:schemeClr>
                </a:solidFill>
              </a:rPr>
              <a:t>Applications affected</a:t>
            </a:r>
          </a:p>
          <a:p>
            <a:pPr marL="285750" indent="-285750">
              <a:buFont typeface="Wingdings" pitchFamily="2" charset="2"/>
              <a:buChar char="§"/>
            </a:pPr>
            <a:r>
              <a:rPr lang="en-US" sz="1000" dirty="0">
                <a:solidFill>
                  <a:schemeClr val="bg1">
                    <a:lumMod val="50000"/>
                  </a:schemeClr>
                </a:solidFill>
              </a:rPr>
              <a:t>Method &amp; </a:t>
            </a:r>
            <a:r>
              <a:rPr lang="en-US" sz="1000" dirty="0" smtClean="0">
                <a:solidFill>
                  <a:schemeClr val="bg1">
                    <a:lumMod val="50000"/>
                  </a:schemeClr>
                </a:solidFill>
              </a:rPr>
              <a:t>Characteristics</a:t>
            </a:r>
            <a:endParaRPr lang="en-US" sz="1000" dirty="0">
              <a:solidFill>
                <a:schemeClr val="bg1">
                  <a:lumMod val="50000"/>
                </a:schemeClr>
              </a:solidFill>
            </a:endParaRPr>
          </a:p>
        </p:txBody>
      </p:sp>
      <p:sp>
        <p:nvSpPr>
          <p:cNvPr id="10" name="TextBox 9">
            <a:extLst>
              <a:ext uri="{FF2B5EF4-FFF2-40B4-BE49-F238E27FC236}">
                <a16:creationId xmlns:a16="http://schemas.microsoft.com/office/drawing/2014/main" id="{0B01D29C-BD73-1242-A325-62CAB9E881D1}"/>
              </a:ext>
            </a:extLst>
          </p:cNvPr>
          <p:cNvSpPr txBox="1"/>
          <p:nvPr/>
        </p:nvSpPr>
        <p:spPr>
          <a:xfrm>
            <a:off x="6810205" y="4169350"/>
            <a:ext cx="1617403" cy="861774"/>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Persistence </a:t>
            </a:r>
          </a:p>
          <a:p>
            <a:pPr marL="285750" indent="-285750">
              <a:buFont typeface="Wingdings" pitchFamily="2" charset="2"/>
              <a:buChar char="§"/>
            </a:pPr>
            <a:r>
              <a:rPr lang="en-US" sz="1000" dirty="0">
                <a:solidFill>
                  <a:schemeClr val="bg1">
                    <a:lumMod val="50000"/>
                  </a:schemeClr>
                </a:solidFill>
              </a:rPr>
              <a:t>Characteristics of change</a:t>
            </a:r>
          </a:p>
          <a:p>
            <a:pPr marL="285750" indent="-285750">
              <a:buFont typeface="Wingdings" pitchFamily="2" charset="2"/>
              <a:buChar char="§"/>
            </a:pPr>
            <a:r>
              <a:rPr lang="en-US" sz="1000" dirty="0">
                <a:solidFill>
                  <a:schemeClr val="bg1">
                    <a:lumMod val="50000"/>
                  </a:schemeClr>
                </a:solidFill>
              </a:rPr>
              <a:t>Acquiring additional </a:t>
            </a:r>
            <a:r>
              <a:rPr lang="en-US" sz="1000" dirty="0" smtClean="0">
                <a:solidFill>
                  <a:schemeClr val="bg1">
                    <a:lumMod val="50000"/>
                  </a:schemeClr>
                </a:solidFill>
              </a:rPr>
              <a:t>components</a:t>
            </a:r>
            <a:endParaRPr lang="en-US" sz="1000" dirty="0">
              <a:solidFill>
                <a:schemeClr val="bg1">
                  <a:lumMod val="50000"/>
                </a:schemeClr>
              </a:solidFill>
            </a:endParaRPr>
          </a:p>
        </p:txBody>
      </p:sp>
      <p:sp>
        <p:nvSpPr>
          <p:cNvPr id="12" name="TextBox 11">
            <a:extLst>
              <a:ext uri="{FF2B5EF4-FFF2-40B4-BE49-F238E27FC236}">
                <a16:creationId xmlns:a16="http://schemas.microsoft.com/office/drawing/2014/main" id="{2A994169-3A69-A84F-BD62-1F10917A4231}"/>
              </a:ext>
            </a:extLst>
          </p:cNvPr>
          <p:cNvSpPr txBox="1"/>
          <p:nvPr/>
        </p:nvSpPr>
        <p:spPr>
          <a:xfrm>
            <a:off x="8355436" y="4170686"/>
            <a:ext cx="1746861" cy="553998"/>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Communication between victim &amp; </a:t>
            </a:r>
            <a:r>
              <a:rPr lang="en-US" sz="1000" dirty="0" smtClean="0">
                <a:solidFill>
                  <a:schemeClr val="bg1">
                    <a:lumMod val="50000"/>
                  </a:schemeClr>
                </a:solidFill>
              </a:rPr>
              <a:t>adversary</a:t>
            </a:r>
            <a:endParaRPr lang="en-US" sz="1000" dirty="0">
              <a:solidFill>
                <a:schemeClr val="bg1">
                  <a:lumMod val="50000"/>
                </a:schemeClr>
              </a:solidFill>
            </a:endParaRPr>
          </a:p>
        </p:txBody>
      </p:sp>
      <p:sp>
        <p:nvSpPr>
          <p:cNvPr id="13" name="TextBox 12">
            <a:extLst>
              <a:ext uri="{FF2B5EF4-FFF2-40B4-BE49-F238E27FC236}">
                <a16:creationId xmlns:a16="http://schemas.microsoft.com/office/drawing/2014/main" id="{10E1EBB2-B1FD-1A47-8DA2-97B61337A471}"/>
              </a:ext>
            </a:extLst>
          </p:cNvPr>
          <p:cNvSpPr txBox="1"/>
          <p:nvPr/>
        </p:nvSpPr>
        <p:spPr>
          <a:xfrm>
            <a:off x="9983448" y="4168999"/>
            <a:ext cx="1999703" cy="553998"/>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What the adversary does when they have control of the </a:t>
            </a:r>
            <a:r>
              <a:rPr lang="en-US" sz="1000" dirty="0" smtClean="0">
                <a:solidFill>
                  <a:schemeClr val="bg1">
                    <a:lumMod val="50000"/>
                  </a:schemeClr>
                </a:solidFill>
              </a:rPr>
              <a:t>system</a:t>
            </a:r>
            <a:endParaRPr lang="en-US" sz="1000" dirty="0">
              <a:solidFill>
                <a:schemeClr val="bg1">
                  <a:lumMod val="50000"/>
                </a:schemeClr>
              </a:solidFill>
            </a:endParaRPr>
          </a:p>
        </p:txBody>
      </p:sp>
      <p:sp>
        <p:nvSpPr>
          <p:cNvPr id="15" name="TextBox 14"/>
          <p:cNvSpPr txBox="1"/>
          <p:nvPr/>
        </p:nvSpPr>
        <p:spPr>
          <a:xfrm>
            <a:off x="90844" y="5065115"/>
            <a:ext cx="1592979" cy="1569660"/>
          </a:xfrm>
          <a:prstGeom prst="rect">
            <a:avLst/>
          </a:prstGeom>
          <a:noFill/>
        </p:spPr>
        <p:txBody>
          <a:bodyPr wrap="square" rtlCol="0">
            <a:spAutoFit/>
          </a:bodyPr>
          <a:lstStyle/>
          <a:p>
            <a:r>
              <a:rPr lang="en-US" sz="1200" b="1" dirty="0"/>
              <a:t>MITRE ATT&amp;CK: </a:t>
            </a:r>
          </a:p>
          <a:p>
            <a:pPr marL="285750" indent="-285750">
              <a:buFont typeface="Wingdings" pitchFamily="2" charset="2"/>
              <a:buChar char="§"/>
            </a:pPr>
            <a:r>
              <a:rPr lang="en-US" sz="1200" b="1" dirty="0" smtClean="0"/>
              <a:t>Active Scanning</a:t>
            </a:r>
          </a:p>
          <a:p>
            <a:pPr marL="285750" indent="-285750">
              <a:buFont typeface="Wingdings" pitchFamily="2" charset="2"/>
              <a:buChar char="§"/>
            </a:pPr>
            <a:r>
              <a:rPr lang="en-US" sz="1200" b="1" dirty="0" smtClean="0"/>
              <a:t>Passive Scanning</a:t>
            </a:r>
          </a:p>
          <a:p>
            <a:pPr marL="285750" indent="-285750">
              <a:buFont typeface="Wingdings" pitchFamily="2" charset="2"/>
              <a:buChar char="§"/>
            </a:pPr>
            <a:r>
              <a:rPr lang="en-US" sz="1200" b="1" dirty="0" smtClean="0"/>
              <a:t>Determine Domain and IP Address Space</a:t>
            </a:r>
          </a:p>
          <a:p>
            <a:pPr marL="285750" indent="-285750">
              <a:buFont typeface="Wingdings" pitchFamily="2" charset="2"/>
              <a:buChar char="§"/>
            </a:pPr>
            <a:r>
              <a:rPr lang="en-US" sz="1200" b="1" dirty="0" smtClean="0"/>
              <a:t>Analyze Third-Party IT Footprint</a:t>
            </a:r>
            <a:endParaRPr lang="en-US" sz="1200" b="1" dirty="0"/>
          </a:p>
        </p:txBody>
      </p:sp>
      <p:sp>
        <p:nvSpPr>
          <p:cNvPr id="17" name="TextBox 16"/>
          <p:cNvSpPr txBox="1"/>
          <p:nvPr/>
        </p:nvSpPr>
        <p:spPr>
          <a:xfrm>
            <a:off x="1763486" y="5051364"/>
            <a:ext cx="1576873" cy="1015663"/>
          </a:xfrm>
          <a:prstGeom prst="rect">
            <a:avLst/>
          </a:prstGeom>
          <a:noFill/>
        </p:spPr>
        <p:txBody>
          <a:bodyPr wrap="square" rtlCol="0">
            <a:spAutoFit/>
          </a:bodyPr>
          <a:lstStyle/>
          <a:p>
            <a:r>
              <a:rPr lang="en-US" sz="1200" b="1" dirty="0"/>
              <a:t>MITRE ATT&amp;CK:</a:t>
            </a:r>
          </a:p>
          <a:p>
            <a:pPr marL="285750" indent="-285750">
              <a:buFont typeface="Wingdings" pitchFamily="2" charset="2"/>
              <a:buChar char="§"/>
            </a:pPr>
            <a:r>
              <a:rPr lang="en-US" sz="1200" b="1" dirty="0" smtClean="0"/>
              <a:t>Malware</a:t>
            </a:r>
          </a:p>
          <a:p>
            <a:pPr marL="285750" indent="-285750">
              <a:buFont typeface="Wingdings" pitchFamily="2" charset="2"/>
              <a:buChar char="§"/>
            </a:pPr>
            <a:r>
              <a:rPr lang="en-US" sz="1200" b="1" dirty="0" smtClean="0"/>
              <a:t>Scripting</a:t>
            </a:r>
          </a:p>
          <a:p>
            <a:pPr marL="285750" indent="-285750">
              <a:buFont typeface="Wingdings" pitchFamily="2" charset="2"/>
              <a:buChar char="§"/>
            </a:pPr>
            <a:r>
              <a:rPr lang="en-US" sz="1200" b="1" dirty="0" smtClean="0"/>
              <a:t>Service Execution</a:t>
            </a:r>
          </a:p>
          <a:p>
            <a:pPr marL="285750" indent="-285750">
              <a:buFont typeface="Wingdings" pitchFamily="2" charset="2"/>
              <a:buChar char="§"/>
            </a:pPr>
            <a:endParaRPr lang="en-US" sz="1200" b="1" dirty="0"/>
          </a:p>
        </p:txBody>
      </p:sp>
      <p:sp>
        <p:nvSpPr>
          <p:cNvPr id="18" name="TextBox 17"/>
          <p:cNvSpPr txBox="1"/>
          <p:nvPr/>
        </p:nvSpPr>
        <p:spPr>
          <a:xfrm>
            <a:off x="3410579" y="5056682"/>
            <a:ext cx="1662130" cy="1754326"/>
          </a:xfrm>
          <a:prstGeom prst="rect">
            <a:avLst/>
          </a:prstGeom>
          <a:noFill/>
        </p:spPr>
        <p:txBody>
          <a:bodyPr wrap="square" rtlCol="0">
            <a:spAutoFit/>
          </a:bodyPr>
          <a:lstStyle/>
          <a:p>
            <a:r>
              <a:rPr lang="en-US" sz="1200" b="1" dirty="0" smtClean="0"/>
              <a:t>MITRE </a:t>
            </a:r>
            <a:r>
              <a:rPr lang="en-US" sz="1200" b="1" dirty="0"/>
              <a:t>ATT&amp;CK:</a:t>
            </a:r>
          </a:p>
          <a:p>
            <a:pPr marL="285750" indent="-285750">
              <a:buFont typeface="Wingdings" pitchFamily="2" charset="2"/>
              <a:buChar char="§"/>
            </a:pPr>
            <a:r>
              <a:rPr lang="en-US" sz="1200" b="1" dirty="0" err="1" smtClean="0"/>
              <a:t>Spearphishing</a:t>
            </a:r>
            <a:r>
              <a:rPr lang="en-US" sz="1200" b="1" dirty="0" smtClean="0"/>
              <a:t> Attachment/Link</a:t>
            </a:r>
          </a:p>
          <a:p>
            <a:pPr marL="285750" indent="-285750">
              <a:buFont typeface="Wingdings" pitchFamily="2" charset="2"/>
              <a:buChar char="§"/>
            </a:pPr>
            <a:r>
              <a:rPr lang="en-US" sz="1200" b="1" dirty="0" smtClean="0"/>
              <a:t>Exploit Public-Facing Application</a:t>
            </a:r>
          </a:p>
          <a:p>
            <a:pPr marL="285750" indent="-285750">
              <a:buFont typeface="Wingdings" pitchFamily="2" charset="2"/>
              <a:buChar char="§"/>
            </a:pPr>
            <a:r>
              <a:rPr lang="en-US" sz="1200" b="1" dirty="0" smtClean="0"/>
              <a:t>Supply Chain Compromise</a:t>
            </a:r>
          </a:p>
          <a:p>
            <a:pPr marL="285750" indent="-285750">
              <a:buFont typeface="Wingdings" pitchFamily="2" charset="2"/>
              <a:buChar char="§"/>
            </a:pPr>
            <a:endParaRPr lang="en-US" sz="1200" b="1" dirty="0" smtClean="0"/>
          </a:p>
          <a:p>
            <a:pPr marL="285750" indent="-285750">
              <a:buFont typeface="Wingdings" pitchFamily="2" charset="2"/>
              <a:buChar char="§"/>
            </a:pPr>
            <a:endParaRPr lang="en-US" sz="1200" b="1" dirty="0"/>
          </a:p>
        </p:txBody>
      </p:sp>
      <p:sp>
        <p:nvSpPr>
          <p:cNvPr id="19" name="TextBox 18"/>
          <p:cNvSpPr txBox="1"/>
          <p:nvPr/>
        </p:nvSpPr>
        <p:spPr>
          <a:xfrm>
            <a:off x="5002485" y="4998188"/>
            <a:ext cx="1807720" cy="830997"/>
          </a:xfrm>
          <a:prstGeom prst="rect">
            <a:avLst/>
          </a:prstGeom>
          <a:noFill/>
        </p:spPr>
        <p:txBody>
          <a:bodyPr wrap="square" rtlCol="0">
            <a:spAutoFit/>
          </a:bodyPr>
          <a:lstStyle/>
          <a:p>
            <a:r>
              <a:rPr lang="en-US" sz="1200" b="1" dirty="0"/>
              <a:t>MITRE ATT&amp;CK:</a:t>
            </a:r>
          </a:p>
          <a:p>
            <a:pPr marL="285750" indent="-285750">
              <a:buFont typeface="Wingdings" pitchFamily="2" charset="2"/>
              <a:buChar char="§"/>
            </a:pPr>
            <a:r>
              <a:rPr lang="en-US" sz="1200" b="1" dirty="0" smtClean="0"/>
              <a:t>Local Job Scheduling</a:t>
            </a:r>
          </a:p>
          <a:p>
            <a:pPr marL="285750" indent="-285750">
              <a:buFont typeface="Wingdings" pitchFamily="2" charset="2"/>
              <a:buChar char="§"/>
            </a:pPr>
            <a:r>
              <a:rPr lang="en-US" sz="1200" b="1" dirty="0" smtClean="0"/>
              <a:t>Scripting</a:t>
            </a:r>
          </a:p>
          <a:p>
            <a:pPr marL="285750" indent="-285750">
              <a:buFont typeface="Wingdings" pitchFamily="2" charset="2"/>
              <a:buChar char="§"/>
            </a:pPr>
            <a:r>
              <a:rPr lang="en-US" sz="1200" b="1" dirty="0" smtClean="0"/>
              <a:t>Rundll32</a:t>
            </a:r>
            <a:endParaRPr lang="en-US" sz="1200" b="1" dirty="0"/>
          </a:p>
        </p:txBody>
      </p:sp>
      <p:sp>
        <p:nvSpPr>
          <p:cNvPr id="20" name="TextBox 19"/>
          <p:cNvSpPr txBox="1"/>
          <p:nvPr/>
        </p:nvSpPr>
        <p:spPr>
          <a:xfrm>
            <a:off x="6772881" y="5008577"/>
            <a:ext cx="1687286" cy="1015663"/>
          </a:xfrm>
          <a:prstGeom prst="rect">
            <a:avLst/>
          </a:prstGeom>
          <a:noFill/>
        </p:spPr>
        <p:txBody>
          <a:bodyPr wrap="square" rtlCol="0">
            <a:spAutoFit/>
          </a:bodyPr>
          <a:lstStyle/>
          <a:p>
            <a:r>
              <a:rPr lang="en-US" sz="1200" b="1" dirty="0"/>
              <a:t>MITRE ATT&amp;CK:</a:t>
            </a:r>
          </a:p>
          <a:p>
            <a:pPr marL="285750" indent="-285750">
              <a:buFont typeface="Wingdings" pitchFamily="2" charset="2"/>
              <a:buChar char="§"/>
            </a:pPr>
            <a:r>
              <a:rPr lang="en-US" sz="1200" b="1" dirty="0" smtClean="0"/>
              <a:t>Application Shimming</a:t>
            </a:r>
          </a:p>
          <a:p>
            <a:pPr marL="285750" indent="-285750">
              <a:buFont typeface="Wingdings" pitchFamily="2" charset="2"/>
              <a:buChar char="§"/>
            </a:pPr>
            <a:r>
              <a:rPr lang="en-US" sz="1200" b="1" dirty="0" smtClean="0"/>
              <a:t>Hooking</a:t>
            </a:r>
          </a:p>
          <a:p>
            <a:pPr marL="285750" indent="-285750">
              <a:buFont typeface="Wingdings" pitchFamily="2" charset="2"/>
              <a:buChar char="§"/>
            </a:pPr>
            <a:r>
              <a:rPr lang="en-US" sz="1200" b="1" dirty="0" smtClean="0"/>
              <a:t>Login Items</a:t>
            </a:r>
            <a:endParaRPr lang="en-US" sz="1200" b="1" dirty="0"/>
          </a:p>
        </p:txBody>
      </p:sp>
      <p:sp>
        <p:nvSpPr>
          <p:cNvPr id="21" name="TextBox 20"/>
          <p:cNvSpPr txBox="1"/>
          <p:nvPr/>
        </p:nvSpPr>
        <p:spPr>
          <a:xfrm>
            <a:off x="8408946" y="5001205"/>
            <a:ext cx="1574502" cy="830997"/>
          </a:xfrm>
          <a:prstGeom prst="rect">
            <a:avLst/>
          </a:prstGeom>
          <a:noFill/>
        </p:spPr>
        <p:txBody>
          <a:bodyPr wrap="square" rtlCol="0">
            <a:spAutoFit/>
          </a:bodyPr>
          <a:lstStyle/>
          <a:p>
            <a:r>
              <a:rPr lang="en-US" sz="1200" b="1" dirty="0"/>
              <a:t>MITRE ATT&amp;CK:</a:t>
            </a:r>
          </a:p>
          <a:p>
            <a:pPr marL="285750" indent="-285750">
              <a:buFont typeface="Wingdings" pitchFamily="2" charset="2"/>
              <a:buChar char="§"/>
            </a:pPr>
            <a:r>
              <a:rPr lang="en-US" sz="1200" b="1" dirty="0" smtClean="0"/>
              <a:t>Data Obfuscation</a:t>
            </a:r>
          </a:p>
          <a:p>
            <a:pPr marL="285750" indent="-285750">
              <a:buFont typeface="Wingdings" pitchFamily="2" charset="2"/>
              <a:buChar char="§"/>
            </a:pPr>
            <a:r>
              <a:rPr lang="en-US" sz="1200" b="1" dirty="0" smtClean="0"/>
              <a:t>Domain Fronting</a:t>
            </a:r>
          </a:p>
          <a:p>
            <a:pPr marL="285750" indent="-285750">
              <a:buFont typeface="Wingdings" pitchFamily="2" charset="2"/>
              <a:buChar char="§"/>
            </a:pPr>
            <a:r>
              <a:rPr lang="en-US" sz="1200" b="1" dirty="0" smtClean="0"/>
              <a:t>Web Service</a:t>
            </a:r>
            <a:endParaRPr lang="en-US" sz="1200" b="1" dirty="0"/>
          </a:p>
        </p:txBody>
      </p:sp>
      <p:sp>
        <p:nvSpPr>
          <p:cNvPr id="22" name="TextBox 21"/>
          <p:cNvSpPr txBox="1"/>
          <p:nvPr/>
        </p:nvSpPr>
        <p:spPr>
          <a:xfrm>
            <a:off x="10102297" y="4998188"/>
            <a:ext cx="1791785" cy="1015663"/>
          </a:xfrm>
          <a:prstGeom prst="rect">
            <a:avLst/>
          </a:prstGeom>
          <a:noFill/>
        </p:spPr>
        <p:txBody>
          <a:bodyPr wrap="square" rtlCol="0">
            <a:spAutoFit/>
          </a:bodyPr>
          <a:lstStyle/>
          <a:p>
            <a:r>
              <a:rPr lang="en-US" sz="1200" b="1" dirty="0" smtClean="0"/>
              <a:t>MITRE </a:t>
            </a:r>
            <a:r>
              <a:rPr lang="en-US" sz="1200" b="1" dirty="0"/>
              <a:t>ATT&amp;CK:</a:t>
            </a:r>
          </a:p>
          <a:p>
            <a:pPr marL="171450" indent="-171450">
              <a:buFont typeface="Wingdings" pitchFamily="2" charset="2"/>
              <a:buChar char="§"/>
            </a:pPr>
            <a:r>
              <a:rPr lang="en-US" sz="1200" b="1" dirty="0" smtClean="0"/>
              <a:t>Email Collection</a:t>
            </a:r>
          </a:p>
          <a:p>
            <a:pPr marL="171450" indent="-171450">
              <a:buFont typeface="Wingdings" pitchFamily="2" charset="2"/>
              <a:buChar char="§"/>
            </a:pPr>
            <a:r>
              <a:rPr lang="en-US" sz="1200" b="1" dirty="0" smtClean="0"/>
              <a:t>Data from Local System/Network Share</a:t>
            </a:r>
            <a:endParaRPr lang="en-US" sz="1200" b="1" dirty="0"/>
          </a:p>
        </p:txBody>
      </p:sp>
    </p:spTree>
    <p:extLst>
      <p:ext uri="{BB962C8B-B14F-4D97-AF65-F5344CB8AC3E}">
        <p14:creationId xmlns:p14="http://schemas.microsoft.com/office/powerpoint/2010/main" val="18034369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269475" y="1482895"/>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Layered Security Controls</a:t>
            </a:r>
          </a:p>
        </p:txBody>
      </p:sp>
      <p:graphicFrame>
        <p:nvGraphicFramePr>
          <p:cNvPr id="7" name="Diagram 6">
            <a:extLst>
              <a:ext uri="{FF2B5EF4-FFF2-40B4-BE49-F238E27FC236}">
                <a16:creationId xmlns:a16="http://schemas.microsoft.com/office/drawing/2014/main" id="{D50D92C9-0890-1741-9B05-27ECC9028EA4}"/>
              </a:ext>
            </a:extLst>
          </p:cNvPr>
          <p:cNvGraphicFramePr/>
          <p:nvPr>
            <p:extLst>
              <p:ext uri="{D42A27DB-BD31-4B8C-83A1-F6EECF244321}">
                <p14:modId xmlns:p14="http://schemas.microsoft.com/office/powerpoint/2010/main" val="707068199"/>
              </p:ext>
            </p:extLst>
          </p:nvPr>
        </p:nvGraphicFramePr>
        <p:xfrm>
          <a:off x="269475" y="2133888"/>
          <a:ext cx="11711510" cy="12570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3654992C-D20B-144F-8400-1E8DDDEEB762}"/>
              </a:ext>
            </a:extLst>
          </p:cNvPr>
          <p:cNvSpPr txBox="1"/>
          <p:nvPr/>
        </p:nvSpPr>
        <p:spPr>
          <a:xfrm>
            <a:off x="157807" y="5245651"/>
            <a:ext cx="1870159" cy="1384995"/>
          </a:xfrm>
          <a:prstGeom prst="rect">
            <a:avLst/>
          </a:prstGeom>
          <a:noFill/>
        </p:spPr>
        <p:txBody>
          <a:bodyPr wrap="square" rtlCol="0">
            <a:spAutoFit/>
          </a:bodyPr>
          <a:lstStyle/>
          <a:p>
            <a:r>
              <a:rPr lang="en-US" sz="1400" b="1" dirty="0" smtClean="0"/>
              <a:t>Security </a:t>
            </a:r>
            <a:r>
              <a:rPr lang="en-US" sz="1400" b="1" dirty="0"/>
              <a:t>Controls:</a:t>
            </a:r>
          </a:p>
          <a:p>
            <a:pPr marL="285750" indent="-285750">
              <a:buFont typeface="Wingdings" pitchFamily="2" charset="2"/>
              <a:buChar char="§"/>
            </a:pPr>
            <a:r>
              <a:rPr lang="en-US" sz="1400" b="1" dirty="0"/>
              <a:t>Policies &amp; Procedures</a:t>
            </a:r>
          </a:p>
          <a:p>
            <a:pPr marL="285750" indent="-285750">
              <a:buFont typeface="Wingdings" pitchFamily="2" charset="2"/>
              <a:buChar char="§"/>
            </a:pPr>
            <a:r>
              <a:rPr lang="en-US" sz="1400" b="1" dirty="0"/>
              <a:t>Firewall</a:t>
            </a:r>
          </a:p>
          <a:p>
            <a:pPr marL="285750" indent="-285750">
              <a:buFont typeface="Wingdings" pitchFamily="2" charset="2"/>
              <a:buChar char="§"/>
            </a:pPr>
            <a:r>
              <a:rPr lang="en-US" sz="1400" b="1" dirty="0"/>
              <a:t>Cyber Awareness </a:t>
            </a:r>
            <a:r>
              <a:rPr lang="en-US" sz="1400" b="1" dirty="0" smtClean="0"/>
              <a:t>Training</a:t>
            </a:r>
            <a:endParaRPr lang="en-US" sz="1400" b="1" dirty="0"/>
          </a:p>
        </p:txBody>
      </p:sp>
      <p:sp>
        <p:nvSpPr>
          <p:cNvPr id="4" name="TextBox 3">
            <a:extLst>
              <a:ext uri="{FF2B5EF4-FFF2-40B4-BE49-F238E27FC236}">
                <a16:creationId xmlns:a16="http://schemas.microsoft.com/office/drawing/2014/main" id="{2727B849-D17A-834C-BE2D-A7736966D0F9}"/>
              </a:ext>
            </a:extLst>
          </p:cNvPr>
          <p:cNvSpPr txBox="1"/>
          <p:nvPr/>
        </p:nvSpPr>
        <p:spPr>
          <a:xfrm>
            <a:off x="1912060" y="5267267"/>
            <a:ext cx="1588188" cy="1384995"/>
          </a:xfrm>
          <a:prstGeom prst="rect">
            <a:avLst/>
          </a:prstGeom>
          <a:noFill/>
        </p:spPr>
        <p:txBody>
          <a:bodyPr wrap="square" rtlCol="0">
            <a:spAutoFit/>
          </a:bodyPr>
          <a:lstStyle/>
          <a:p>
            <a:r>
              <a:rPr lang="en-US" sz="1400" b="1" dirty="0" smtClean="0"/>
              <a:t>Security </a:t>
            </a:r>
            <a:r>
              <a:rPr lang="en-US" sz="1400" b="1" dirty="0"/>
              <a:t>Controls:</a:t>
            </a:r>
          </a:p>
          <a:p>
            <a:pPr marL="285750" indent="-285750">
              <a:buFont typeface="Wingdings" pitchFamily="2" charset="2"/>
              <a:buChar char="§"/>
            </a:pPr>
            <a:r>
              <a:rPr lang="en-US" sz="1400" b="1" dirty="0"/>
              <a:t>Threat &amp; Vulnerability Mgt.</a:t>
            </a:r>
          </a:p>
          <a:p>
            <a:endParaRPr lang="en-US" sz="1400" b="1" dirty="0"/>
          </a:p>
          <a:p>
            <a:endParaRPr lang="en-US" sz="1400" b="1" dirty="0"/>
          </a:p>
        </p:txBody>
      </p:sp>
      <p:sp>
        <p:nvSpPr>
          <p:cNvPr id="8" name="TextBox 7">
            <a:extLst>
              <a:ext uri="{FF2B5EF4-FFF2-40B4-BE49-F238E27FC236}">
                <a16:creationId xmlns:a16="http://schemas.microsoft.com/office/drawing/2014/main" id="{72DEF0A2-F821-7641-B709-CF3C9951369D}"/>
              </a:ext>
            </a:extLst>
          </p:cNvPr>
          <p:cNvSpPr txBox="1"/>
          <p:nvPr/>
        </p:nvSpPr>
        <p:spPr>
          <a:xfrm>
            <a:off x="3619307" y="5245651"/>
            <a:ext cx="1668913" cy="1600438"/>
          </a:xfrm>
          <a:prstGeom prst="rect">
            <a:avLst/>
          </a:prstGeom>
          <a:noFill/>
        </p:spPr>
        <p:txBody>
          <a:bodyPr wrap="square" rtlCol="0">
            <a:spAutoFit/>
          </a:bodyPr>
          <a:lstStyle/>
          <a:p>
            <a:r>
              <a:rPr lang="en-US" sz="1400" b="1" dirty="0" smtClean="0"/>
              <a:t>Security </a:t>
            </a:r>
            <a:r>
              <a:rPr lang="en-US" sz="1400" b="1" dirty="0"/>
              <a:t>Controls:</a:t>
            </a:r>
          </a:p>
          <a:p>
            <a:pPr marL="285750" indent="-285750">
              <a:buFont typeface="Wingdings" pitchFamily="2" charset="2"/>
              <a:buChar char="§"/>
            </a:pPr>
            <a:r>
              <a:rPr lang="en-US" sz="1400" b="1" dirty="0"/>
              <a:t>Anti-Virus</a:t>
            </a:r>
          </a:p>
          <a:p>
            <a:pPr marL="285750" indent="-285750">
              <a:buFont typeface="Wingdings" pitchFamily="2" charset="2"/>
              <a:buChar char="§"/>
            </a:pPr>
            <a:r>
              <a:rPr lang="en-US" sz="1400" b="1" dirty="0"/>
              <a:t>Web Proxy</a:t>
            </a:r>
          </a:p>
          <a:p>
            <a:pPr marL="285750" indent="-285750">
              <a:buFont typeface="Wingdings" pitchFamily="2" charset="2"/>
              <a:buChar char="§"/>
            </a:pPr>
            <a:r>
              <a:rPr lang="en-US" sz="1400" b="1" dirty="0"/>
              <a:t>Mobile Device Mgt.</a:t>
            </a:r>
          </a:p>
          <a:p>
            <a:pPr marL="285750" indent="-285750">
              <a:buFont typeface="Wingdings" pitchFamily="2" charset="2"/>
              <a:buChar char="§"/>
            </a:pPr>
            <a:r>
              <a:rPr lang="en-US" sz="1400" b="1" dirty="0"/>
              <a:t>Directory Services</a:t>
            </a:r>
          </a:p>
        </p:txBody>
      </p:sp>
      <p:sp>
        <p:nvSpPr>
          <p:cNvPr id="9" name="TextBox 8">
            <a:extLst>
              <a:ext uri="{FF2B5EF4-FFF2-40B4-BE49-F238E27FC236}">
                <a16:creationId xmlns:a16="http://schemas.microsoft.com/office/drawing/2014/main" id="{2F5B66F1-6695-5845-AAEF-4A3B3057ACB8}"/>
              </a:ext>
            </a:extLst>
          </p:cNvPr>
          <p:cNvSpPr txBox="1"/>
          <p:nvPr/>
        </p:nvSpPr>
        <p:spPr>
          <a:xfrm>
            <a:off x="5288220" y="5249247"/>
            <a:ext cx="1764456" cy="954107"/>
          </a:xfrm>
          <a:prstGeom prst="rect">
            <a:avLst/>
          </a:prstGeom>
          <a:noFill/>
        </p:spPr>
        <p:txBody>
          <a:bodyPr wrap="square" rtlCol="0">
            <a:spAutoFit/>
          </a:bodyPr>
          <a:lstStyle/>
          <a:p>
            <a:r>
              <a:rPr lang="en-US" sz="1400" b="1" dirty="0" smtClean="0"/>
              <a:t>Security </a:t>
            </a:r>
            <a:r>
              <a:rPr lang="en-US" sz="1400" b="1" dirty="0"/>
              <a:t>Controls:</a:t>
            </a:r>
          </a:p>
          <a:p>
            <a:pPr marL="285750" indent="-285750">
              <a:buFont typeface="Wingdings" pitchFamily="2" charset="2"/>
              <a:buChar char="§"/>
            </a:pPr>
            <a:r>
              <a:rPr lang="en-US" sz="1400" b="1" dirty="0"/>
              <a:t>Anti-Virus</a:t>
            </a:r>
          </a:p>
          <a:p>
            <a:pPr marL="285750" indent="-285750">
              <a:buFont typeface="Wingdings" pitchFamily="2" charset="2"/>
              <a:buChar char="§"/>
            </a:pPr>
            <a:r>
              <a:rPr lang="en-US" sz="1400" b="1" dirty="0"/>
              <a:t>EDR</a:t>
            </a:r>
          </a:p>
          <a:p>
            <a:pPr marL="285750" indent="-285750">
              <a:buFont typeface="Wingdings" pitchFamily="2" charset="2"/>
              <a:buChar char="§"/>
            </a:pPr>
            <a:r>
              <a:rPr lang="en-US" sz="1400" b="1" dirty="0"/>
              <a:t>IDS</a:t>
            </a:r>
          </a:p>
        </p:txBody>
      </p:sp>
      <p:sp>
        <p:nvSpPr>
          <p:cNvPr id="10" name="TextBox 9">
            <a:extLst>
              <a:ext uri="{FF2B5EF4-FFF2-40B4-BE49-F238E27FC236}">
                <a16:creationId xmlns:a16="http://schemas.microsoft.com/office/drawing/2014/main" id="{0B01D29C-BD73-1242-A325-62CAB9E881D1}"/>
              </a:ext>
            </a:extLst>
          </p:cNvPr>
          <p:cNvSpPr txBox="1"/>
          <p:nvPr/>
        </p:nvSpPr>
        <p:spPr>
          <a:xfrm>
            <a:off x="6914091" y="5267267"/>
            <a:ext cx="1617403" cy="1169551"/>
          </a:xfrm>
          <a:prstGeom prst="rect">
            <a:avLst/>
          </a:prstGeom>
          <a:noFill/>
        </p:spPr>
        <p:txBody>
          <a:bodyPr wrap="square" rtlCol="0">
            <a:spAutoFit/>
          </a:bodyPr>
          <a:lstStyle/>
          <a:p>
            <a:r>
              <a:rPr lang="en-US" sz="1400" b="1" dirty="0" smtClean="0"/>
              <a:t>Security </a:t>
            </a:r>
            <a:r>
              <a:rPr lang="en-US" sz="1400" b="1" dirty="0"/>
              <a:t>Controls:</a:t>
            </a:r>
          </a:p>
          <a:p>
            <a:pPr marL="285750" indent="-285750">
              <a:buFont typeface="Wingdings" pitchFamily="2" charset="2"/>
              <a:buChar char="§"/>
            </a:pPr>
            <a:r>
              <a:rPr lang="en-US" sz="1400" b="1" dirty="0"/>
              <a:t>Anti-Virus</a:t>
            </a:r>
          </a:p>
          <a:p>
            <a:pPr marL="285750" indent="-285750">
              <a:buFont typeface="Wingdings" pitchFamily="2" charset="2"/>
              <a:buChar char="§"/>
            </a:pPr>
            <a:r>
              <a:rPr lang="en-US" sz="1400" b="1" dirty="0"/>
              <a:t>EDR</a:t>
            </a:r>
          </a:p>
          <a:p>
            <a:pPr marL="285750" indent="-285750">
              <a:buFont typeface="Wingdings" pitchFamily="2" charset="2"/>
              <a:buChar char="§"/>
            </a:pPr>
            <a:r>
              <a:rPr lang="en-US" sz="1400" b="1" dirty="0"/>
              <a:t>Policies &amp; Procedures</a:t>
            </a:r>
          </a:p>
        </p:txBody>
      </p:sp>
      <p:sp>
        <p:nvSpPr>
          <p:cNvPr id="12" name="TextBox 11">
            <a:extLst>
              <a:ext uri="{FF2B5EF4-FFF2-40B4-BE49-F238E27FC236}">
                <a16:creationId xmlns:a16="http://schemas.microsoft.com/office/drawing/2014/main" id="{2A994169-3A69-A84F-BD62-1F10917A4231}"/>
              </a:ext>
            </a:extLst>
          </p:cNvPr>
          <p:cNvSpPr txBox="1"/>
          <p:nvPr/>
        </p:nvSpPr>
        <p:spPr>
          <a:xfrm>
            <a:off x="8491881" y="5249247"/>
            <a:ext cx="1746861" cy="1169551"/>
          </a:xfrm>
          <a:prstGeom prst="rect">
            <a:avLst/>
          </a:prstGeom>
          <a:noFill/>
        </p:spPr>
        <p:txBody>
          <a:bodyPr wrap="square" rtlCol="0">
            <a:spAutoFit/>
          </a:bodyPr>
          <a:lstStyle/>
          <a:p>
            <a:r>
              <a:rPr lang="en-US" sz="1400" b="1" dirty="0" smtClean="0"/>
              <a:t>Security </a:t>
            </a:r>
            <a:r>
              <a:rPr lang="en-US" sz="1400" b="1" dirty="0"/>
              <a:t>Controls:</a:t>
            </a:r>
          </a:p>
          <a:p>
            <a:pPr marL="285750" indent="-285750">
              <a:buFont typeface="Wingdings" pitchFamily="2" charset="2"/>
              <a:buChar char="§"/>
            </a:pPr>
            <a:r>
              <a:rPr lang="en-US" sz="1400" b="1" dirty="0"/>
              <a:t>IDS</a:t>
            </a:r>
          </a:p>
          <a:p>
            <a:pPr marL="285750" indent="-285750">
              <a:buFont typeface="Wingdings" pitchFamily="2" charset="2"/>
              <a:buChar char="§"/>
            </a:pPr>
            <a:r>
              <a:rPr lang="en-US" sz="1400" b="1" dirty="0"/>
              <a:t>Web proxy</a:t>
            </a:r>
          </a:p>
          <a:p>
            <a:pPr marL="285750" indent="-285750">
              <a:buFont typeface="Wingdings" pitchFamily="2" charset="2"/>
              <a:buChar char="§"/>
            </a:pPr>
            <a:r>
              <a:rPr lang="en-US" sz="1400" b="1" dirty="0"/>
              <a:t>Firewalls</a:t>
            </a:r>
          </a:p>
          <a:p>
            <a:pPr marL="285750" indent="-285750">
              <a:buFont typeface="Wingdings" pitchFamily="2" charset="2"/>
              <a:buChar char="§"/>
            </a:pPr>
            <a:r>
              <a:rPr lang="en-US" sz="1400" b="1" dirty="0"/>
              <a:t>EDR</a:t>
            </a:r>
          </a:p>
        </p:txBody>
      </p:sp>
      <p:sp>
        <p:nvSpPr>
          <p:cNvPr id="14" name="TextBox 13">
            <a:extLst>
              <a:ext uri="{FF2B5EF4-FFF2-40B4-BE49-F238E27FC236}">
                <a16:creationId xmlns:a16="http://schemas.microsoft.com/office/drawing/2014/main" id="{3654992C-D20B-144F-8400-1E8DDDEEB762}"/>
              </a:ext>
            </a:extLst>
          </p:cNvPr>
          <p:cNvSpPr txBox="1"/>
          <p:nvPr/>
        </p:nvSpPr>
        <p:spPr>
          <a:xfrm>
            <a:off x="227289" y="3362536"/>
            <a:ext cx="1870159" cy="461665"/>
          </a:xfrm>
          <a:prstGeom prst="rect">
            <a:avLst/>
          </a:prstGeom>
          <a:noFill/>
        </p:spPr>
        <p:txBody>
          <a:bodyPr wrap="square" rtlCol="0">
            <a:spAutoFit/>
          </a:bodyPr>
          <a:lstStyle/>
          <a:p>
            <a:pPr marL="285750" indent="-285750">
              <a:buFont typeface="Wingdings" pitchFamily="2" charset="2"/>
              <a:buChar char="§"/>
            </a:pPr>
            <a:r>
              <a:rPr lang="en-US" sz="1200" dirty="0">
                <a:solidFill>
                  <a:schemeClr val="bg1">
                    <a:lumMod val="50000"/>
                  </a:schemeClr>
                </a:solidFill>
              </a:rPr>
              <a:t>Motivation</a:t>
            </a:r>
          </a:p>
          <a:p>
            <a:pPr marL="285750" indent="-285750">
              <a:buFont typeface="Wingdings" pitchFamily="2" charset="2"/>
              <a:buChar char="§"/>
            </a:pPr>
            <a:r>
              <a:rPr lang="en-US" sz="1200" dirty="0" smtClean="0">
                <a:solidFill>
                  <a:schemeClr val="bg1">
                    <a:lumMod val="50000"/>
                  </a:schemeClr>
                </a:solidFill>
              </a:rPr>
              <a:t>Preparation</a:t>
            </a:r>
            <a:endParaRPr lang="en-US" sz="1400" dirty="0"/>
          </a:p>
        </p:txBody>
      </p:sp>
      <p:sp>
        <p:nvSpPr>
          <p:cNvPr id="15" name="TextBox 14">
            <a:extLst>
              <a:ext uri="{FF2B5EF4-FFF2-40B4-BE49-F238E27FC236}">
                <a16:creationId xmlns:a16="http://schemas.microsoft.com/office/drawing/2014/main" id="{2727B849-D17A-834C-BE2D-A7736966D0F9}"/>
              </a:ext>
            </a:extLst>
          </p:cNvPr>
          <p:cNvSpPr txBox="1"/>
          <p:nvPr/>
        </p:nvSpPr>
        <p:spPr>
          <a:xfrm>
            <a:off x="1820268" y="3342534"/>
            <a:ext cx="1588188" cy="461665"/>
          </a:xfrm>
          <a:prstGeom prst="rect">
            <a:avLst/>
          </a:prstGeom>
          <a:noFill/>
        </p:spPr>
        <p:txBody>
          <a:bodyPr wrap="square" rtlCol="0">
            <a:spAutoFit/>
          </a:bodyPr>
          <a:lstStyle/>
          <a:p>
            <a:pPr marL="285750" indent="-285750">
              <a:buFont typeface="Wingdings" pitchFamily="2" charset="2"/>
              <a:buChar char="§"/>
            </a:pPr>
            <a:r>
              <a:rPr lang="en-US" sz="1200" dirty="0">
                <a:solidFill>
                  <a:schemeClr val="bg1">
                    <a:lumMod val="50000"/>
                  </a:schemeClr>
                </a:solidFill>
              </a:rPr>
              <a:t>Configuration</a:t>
            </a:r>
          </a:p>
          <a:p>
            <a:pPr marL="285750" indent="-285750">
              <a:buFont typeface="Wingdings" pitchFamily="2" charset="2"/>
              <a:buChar char="§"/>
            </a:pPr>
            <a:r>
              <a:rPr lang="en-US" sz="1200" dirty="0" smtClean="0">
                <a:solidFill>
                  <a:schemeClr val="bg1">
                    <a:lumMod val="50000"/>
                  </a:schemeClr>
                </a:solidFill>
              </a:rPr>
              <a:t>Packaging</a:t>
            </a:r>
            <a:endParaRPr lang="en-US" sz="1200" dirty="0">
              <a:solidFill>
                <a:schemeClr val="bg1">
                  <a:lumMod val="50000"/>
                </a:schemeClr>
              </a:solidFill>
            </a:endParaRPr>
          </a:p>
        </p:txBody>
      </p:sp>
      <p:sp>
        <p:nvSpPr>
          <p:cNvPr id="16" name="TextBox 15">
            <a:extLst>
              <a:ext uri="{FF2B5EF4-FFF2-40B4-BE49-F238E27FC236}">
                <a16:creationId xmlns:a16="http://schemas.microsoft.com/office/drawing/2014/main" id="{72DEF0A2-F821-7641-B709-CF3C9951369D}"/>
              </a:ext>
            </a:extLst>
          </p:cNvPr>
          <p:cNvSpPr txBox="1"/>
          <p:nvPr/>
        </p:nvSpPr>
        <p:spPr>
          <a:xfrm>
            <a:off x="3619308" y="3276200"/>
            <a:ext cx="1668913" cy="400110"/>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Mechanism of Delivery</a:t>
            </a:r>
          </a:p>
          <a:p>
            <a:pPr marL="285750" indent="-285750">
              <a:buFont typeface="Wingdings" pitchFamily="2" charset="2"/>
              <a:buChar char="§"/>
            </a:pPr>
            <a:r>
              <a:rPr lang="en-US" sz="1000" dirty="0">
                <a:solidFill>
                  <a:schemeClr val="bg1">
                    <a:lumMod val="50000"/>
                  </a:schemeClr>
                </a:solidFill>
              </a:rPr>
              <a:t>Infection </a:t>
            </a:r>
            <a:r>
              <a:rPr lang="en-US" sz="1000" dirty="0" smtClean="0">
                <a:solidFill>
                  <a:schemeClr val="bg1">
                    <a:lumMod val="50000"/>
                  </a:schemeClr>
                </a:solidFill>
              </a:rPr>
              <a:t>Vector</a:t>
            </a:r>
            <a:endParaRPr lang="en-US" sz="1000" dirty="0">
              <a:solidFill>
                <a:schemeClr val="bg1">
                  <a:lumMod val="50000"/>
                </a:schemeClr>
              </a:solidFill>
            </a:endParaRPr>
          </a:p>
        </p:txBody>
      </p:sp>
      <p:sp>
        <p:nvSpPr>
          <p:cNvPr id="17" name="TextBox 16">
            <a:extLst>
              <a:ext uri="{FF2B5EF4-FFF2-40B4-BE49-F238E27FC236}">
                <a16:creationId xmlns:a16="http://schemas.microsoft.com/office/drawing/2014/main" id="{2F5B66F1-6695-5845-AAEF-4A3B3057ACB8}"/>
              </a:ext>
            </a:extLst>
          </p:cNvPr>
          <p:cNvSpPr txBox="1"/>
          <p:nvPr/>
        </p:nvSpPr>
        <p:spPr>
          <a:xfrm>
            <a:off x="5149635" y="3235970"/>
            <a:ext cx="1764456" cy="707886"/>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Technical or human?</a:t>
            </a:r>
          </a:p>
          <a:p>
            <a:pPr marL="285750" indent="-285750">
              <a:buFont typeface="Wingdings" pitchFamily="2" charset="2"/>
              <a:buChar char="§"/>
            </a:pPr>
            <a:r>
              <a:rPr lang="en-US" sz="1000" dirty="0">
                <a:solidFill>
                  <a:schemeClr val="bg1">
                    <a:lumMod val="50000"/>
                  </a:schemeClr>
                </a:solidFill>
              </a:rPr>
              <a:t>Applications affected</a:t>
            </a:r>
          </a:p>
          <a:p>
            <a:pPr marL="285750" indent="-285750">
              <a:buFont typeface="Wingdings" pitchFamily="2" charset="2"/>
              <a:buChar char="§"/>
            </a:pPr>
            <a:r>
              <a:rPr lang="en-US" sz="1000" dirty="0">
                <a:solidFill>
                  <a:schemeClr val="bg1">
                    <a:lumMod val="50000"/>
                  </a:schemeClr>
                </a:solidFill>
              </a:rPr>
              <a:t>Method &amp; </a:t>
            </a:r>
            <a:r>
              <a:rPr lang="en-US" sz="1000" dirty="0" smtClean="0">
                <a:solidFill>
                  <a:schemeClr val="bg1">
                    <a:lumMod val="50000"/>
                  </a:schemeClr>
                </a:solidFill>
              </a:rPr>
              <a:t>Characteristics</a:t>
            </a:r>
            <a:endParaRPr lang="en-US" sz="1000" dirty="0">
              <a:solidFill>
                <a:schemeClr val="bg1">
                  <a:lumMod val="50000"/>
                </a:schemeClr>
              </a:solidFill>
            </a:endParaRPr>
          </a:p>
        </p:txBody>
      </p:sp>
      <p:sp>
        <p:nvSpPr>
          <p:cNvPr id="18" name="TextBox 17">
            <a:extLst>
              <a:ext uri="{FF2B5EF4-FFF2-40B4-BE49-F238E27FC236}">
                <a16:creationId xmlns:a16="http://schemas.microsoft.com/office/drawing/2014/main" id="{0B01D29C-BD73-1242-A325-62CAB9E881D1}"/>
              </a:ext>
            </a:extLst>
          </p:cNvPr>
          <p:cNvSpPr txBox="1"/>
          <p:nvPr/>
        </p:nvSpPr>
        <p:spPr>
          <a:xfrm>
            <a:off x="6946650" y="3208328"/>
            <a:ext cx="1617403" cy="861774"/>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Persistence </a:t>
            </a:r>
          </a:p>
          <a:p>
            <a:pPr marL="285750" indent="-285750">
              <a:buFont typeface="Wingdings" pitchFamily="2" charset="2"/>
              <a:buChar char="§"/>
            </a:pPr>
            <a:r>
              <a:rPr lang="en-US" sz="1000" dirty="0">
                <a:solidFill>
                  <a:schemeClr val="bg1">
                    <a:lumMod val="50000"/>
                  </a:schemeClr>
                </a:solidFill>
              </a:rPr>
              <a:t>Characteristics of change</a:t>
            </a:r>
          </a:p>
          <a:p>
            <a:pPr marL="285750" indent="-285750">
              <a:buFont typeface="Wingdings" pitchFamily="2" charset="2"/>
              <a:buChar char="§"/>
            </a:pPr>
            <a:r>
              <a:rPr lang="en-US" sz="1000" dirty="0">
                <a:solidFill>
                  <a:schemeClr val="bg1">
                    <a:lumMod val="50000"/>
                  </a:schemeClr>
                </a:solidFill>
              </a:rPr>
              <a:t>Acquiring additional </a:t>
            </a:r>
            <a:r>
              <a:rPr lang="en-US" sz="1000" dirty="0" smtClean="0">
                <a:solidFill>
                  <a:schemeClr val="bg1">
                    <a:lumMod val="50000"/>
                  </a:schemeClr>
                </a:solidFill>
              </a:rPr>
              <a:t>components</a:t>
            </a:r>
            <a:endParaRPr lang="en-US" sz="1000" dirty="0">
              <a:solidFill>
                <a:schemeClr val="bg1">
                  <a:lumMod val="50000"/>
                </a:schemeClr>
              </a:solidFill>
            </a:endParaRPr>
          </a:p>
        </p:txBody>
      </p:sp>
      <p:sp>
        <p:nvSpPr>
          <p:cNvPr id="19" name="TextBox 18">
            <a:extLst>
              <a:ext uri="{FF2B5EF4-FFF2-40B4-BE49-F238E27FC236}">
                <a16:creationId xmlns:a16="http://schemas.microsoft.com/office/drawing/2014/main" id="{2A994169-3A69-A84F-BD62-1F10917A4231}"/>
              </a:ext>
            </a:extLst>
          </p:cNvPr>
          <p:cNvSpPr txBox="1"/>
          <p:nvPr/>
        </p:nvSpPr>
        <p:spPr>
          <a:xfrm>
            <a:off x="8491881" y="3181671"/>
            <a:ext cx="1746861" cy="553998"/>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Communication between victim &amp; </a:t>
            </a:r>
            <a:r>
              <a:rPr lang="en-US" sz="1000" dirty="0" smtClean="0">
                <a:solidFill>
                  <a:schemeClr val="bg1">
                    <a:lumMod val="50000"/>
                  </a:schemeClr>
                </a:solidFill>
              </a:rPr>
              <a:t>adversary</a:t>
            </a:r>
            <a:endParaRPr lang="en-US" sz="1000" dirty="0">
              <a:solidFill>
                <a:schemeClr val="bg1">
                  <a:lumMod val="50000"/>
                </a:schemeClr>
              </a:solidFill>
            </a:endParaRPr>
          </a:p>
        </p:txBody>
      </p:sp>
      <p:sp>
        <p:nvSpPr>
          <p:cNvPr id="20" name="TextBox 19">
            <a:extLst>
              <a:ext uri="{FF2B5EF4-FFF2-40B4-BE49-F238E27FC236}">
                <a16:creationId xmlns:a16="http://schemas.microsoft.com/office/drawing/2014/main" id="{10E1EBB2-B1FD-1A47-8DA2-97B61337A471}"/>
              </a:ext>
            </a:extLst>
          </p:cNvPr>
          <p:cNvSpPr txBox="1"/>
          <p:nvPr/>
        </p:nvSpPr>
        <p:spPr>
          <a:xfrm>
            <a:off x="10119893" y="3179984"/>
            <a:ext cx="1999703" cy="553998"/>
          </a:xfrm>
          <a:prstGeom prst="rect">
            <a:avLst/>
          </a:prstGeom>
          <a:noFill/>
        </p:spPr>
        <p:txBody>
          <a:bodyPr wrap="square" rtlCol="0">
            <a:spAutoFit/>
          </a:bodyPr>
          <a:lstStyle/>
          <a:p>
            <a:pPr marL="285750" indent="-285750">
              <a:buFont typeface="Wingdings" pitchFamily="2" charset="2"/>
              <a:buChar char="§"/>
            </a:pPr>
            <a:r>
              <a:rPr lang="en-US" sz="1000" dirty="0">
                <a:solidFill>
                  <a:schemeClr val="bg1">
                    <a:lumMod val="50000"/>
                  </a:schemeClr>
                </a:solidFill>
              </a:rPr>
              <a:t>What the adversary does when they have control of the </a:t>
            </a:r>
            <a:r>
              <a:rPr lang="en-US" sz="1000" dirty="0" smtClean="0">
                <a:solidFill>
                  <a:schemeClr val="bg1">
                    <a:lumMod val="50000"/>
                  </a:schemeClr>
                </a:solidFill>
              </a:rPr>
              <a:t>system</a:t>
            </a:r>
            <a:endParaRPr lang="en-US" sz="1000" dirty="0">
              <a:solidFill>
                <a:schemeClr val="bg1">
                  <a:lumMod val="50000"/>
                </a:schemeClr>
              </a:solidFill>
            </a:endParaRPr>
          </a:p>
        </p:txBody>
      </p:sp>
      <p:sp>
        <p:nvSpPr>
          <p:cNvPr id="21" name="TextBox 20"/>
          <p:cNvSpPr txBox="1"/>
          <p:nvPr/>
        </p:nvSpPr>
        <p:spPr>
          <a:xfrm>
            <a:off x="227289" y="4076100"/>
            <a:ext cx="1592979" cy="1169551"/>
          </a:xfrm>
          <a:prstGeom prst="rect">
            <a:avLst/>
          </a:prstGeom>
          <a:noFill/>
        </p:spPr>
        <p:txBody>
          <a:bodyPr wrap="square" rtlCol="0">
            <a:spAutoFit/>
          </a:bodyPr>
          <a:lstStyle/>
          <a:p>
            <a:r>
              <a:rPr lang="en-US" sz="1000" b="1" dirty="0">
                <a:solidFill>
                  <a:schemeClr val="accent1">
                    <a:lumMod val="75000"/>
                  </a:schemeClr>
                </a:solidFill>
              </a:rPr>
              <a:t>MITRE ATT&amp;CK: </a:t>
            </a:r>
          </a:p>
          <a:p>
            <a:pPr marL="285750" indent="-285750">
              <a:buFont typeface="Wingdings" pitchFamily="2" charset="2"/>
              <a:buChar char="§"/>
            </a:pPr>
            <a:r>
              <a:rPr lang="en-US" sz="1000" b="1" dirty="0" smtClean="0">
                <a:solidFill>
                  <a:schemeClr val="accent1">
                    <a:lumMod val="75000"/>
                  </a:schemeClr>
                </a:solidFill>
              </a:rPr>
              <a:t>Active Scanning</a:t>
            </a:r>
          </a:p>
          <a:p>
            <a:pPr marL="285750" indent="-285750">
              <a:buFont typeface="Wingdings" pitchFamily="2" charset="2"/>
              <a:buChar char="§"/>
            </a:pPr>
            <a:r>
              <a:rPr lang="en-US" sz="1000" b="1" dirty="0" smtClean="0">
                <a:solidFill>
                  <a:schemeClr val="accent1">
                    <a:lumMod val="75000"/>
                  </a:schemeClr>
                </a:solidFill>
              </a:rPr>
              <a:t>Passive Scanning</a:t>
            </a:r>
          </a:p>
          <a:p>
            <a:pPr marL="285750" indent="-285750">
              <a:buFont typeface="Wingdings" pitchFamily="2" charset="2"/>
              <a:buChar char="§"/>
            </a:pPr>
            <a:r>
              <a:rPr lang="en-US" sz="1000" b="1" dirty="0" smtClean="0">
                <a:solidFill>
                  <a:schemeClr val="accent1">
                    <a:lumMod val="75000"/>
                  </a:schemeClr>
                </a:solidFill>
              </a:rPr>
              <a:t>Determine Domain and IP Address Space</a:t>
            </a:r>
          </a:p>
          <a:p>
            <a:pPr marL="285750" indent="-285750">
              <a:buFont typeface="Wingdings" pitchFamily="2" charset="2"/>
              <a:buChar char="§"/>
            </a:pPr>
            <a:r>
              <a:rPr lang="en-US" sz="1000" b="1" dirty="0" smtClean="0">
                <a:solidFill>
                  <a:schemeClr val="accent1">
                    <a:lumMod val="75000"/>
                  </a:schemeClr>
                </a:solidFill>
              </a:rPr>
              <a:t>Analyze Third-Party IT Footprint</a:t>
            </a:r>
            <a:endParaRPr lang="en-US" sz="1000" b="1" dirty="0">
              <a:solidFill>
                <a:schemeClr val="accent1">
                  <a:lumMod val="75000"/>
                </a:schemeClr>
              </a:solidFill>
            </a:endParaRPr>
          </a:p>
        </p:txBody>
      </p:sp>
      <p:sp>
        <p:nvSpPr>
          <p:cNvPr id="22" name="TextBox 21"/>
          <p:cNvSpPr txBox="1"/>
          <p:nvPr/>
        </p:nvSpPr>
        <p:spPr>
          <a:xfrm>
            <a:off x="1899931" y="4062349"/>
            <a:ext cx="1576873" cy="892552"/>
          </a:xfrm>
          <a:prstGeom prst="rect">
            <a:avLst/>
          </a:prstGeom>
          <a:noFill/>
        </p:spPr>
        <p:txBody>
          <a:bodyPr wrap="square" rtlCol="0">
            <a:spAutoFit/>
          </a:bodyPr>
          <a:lstStyle/>
          <a:p>
            <a:r>
              <a:rPr lang="en-US" sz="1000" b="1" dirty="0">
                <a:solidFill>
                  <a:schemeClr val="accent1">
                    <a:lumMod val="75000"/>
                  </a:schemeClr>
                </a:solidFill>
              </a:rPr>
              <a:t>MITRE ATT&amp;CK:</a:t>
            </a:r>
          </a:p>
          <a:p>
            <a:pPr marL="285750" indent="-285750">
              <a:buFont typeface="Wingdings" pitchFamily="2" charset="2"/>
              <a:buChar char="§"/>
            </a:pPr>
            <a:r>
              <a:rPr lang="en-US" sz="1000" b="1" dirty="0" smtClean="0">
                <a:solidFill>
                  <a:schemeClr val="accent1">
                    <a:lumMod val="75000"/>
                  </a:schemeClr>
                </a:solidFill>
              </a:rPr>
              <a:t>Malware</a:t>
            </a:r>
          </a:p>
          <a:p>
            <a:pPr marL="285750" indent="-285750">
              <a:buFont typeface="Wingdings" pitchFamily="2" charset="2"/>
              <a:buChar char="§"/>
            </a:pPr>
            <a:r>
              <a:rPr lang="en-US" sz="1000" b="1" dirty="0" smtClean="0">
                <a:solidFill>
                  <a:schemeClr val="accent1">
                    <a:lumMod val="75000"/>
                  </a:schemeClr>
                </a:solidFill>
              </a:rPr>
              <a:t>Scripting</a:t>
            </a:r>
          </a:p>
          <a:p>
            <a:pPr marL="285750" indent="-285750">
              <a:buFont typeface="Wingdings" pitchFamily="2" charset="2"/>
              <a:buChar char="§"/>
            </a:pPr>
            <a:r>
              <a:rPr lang="en-US" sz="1000" b="1" dirty="0" smtClean="0">
                <a:solidFill>
                  <a:schemeClr val="accent1">
                    <a:lumMod val="75000"/>
                  </a:schemeClr>
                </a:solidFill>
              </a:rPr>
              <a:t>Service Execution</a:t>
            </a:r>
          </a:p>
          <a:p>
            <a:pPr marL="285750" indent="-285750">
              <a:buFont typeface="Wingdings" pitchFamily="2" charset="2"/>
              <a:buChar char="§"/>
            </a:pPr>
            <a:endParaRPr lang="en-US" sz="1200" b="1" dirty="0"/>
          </a:p>
        </p:txBody>
      </p:sp>
      <p:sp>
        <p:nvSpPr>
          <p:cNvPr id="23" name="TextBox 22"/>
          <p:cNvSpPr txBox="1"/>
          <p:nvPr/>
        </p:nvSpPr>
        <p:spPr>
          <a:xfrm>
            <a:off x="3547024" y="4067667"/>
            <a:ext cx="1662130" cy="1169551"/>
          </a:xfrm>
          <a:prstGeom prst="rect">
            <a:avLst/>
          </a:prstGeom>
          <a:noFill/>
        </p:spPr>
        <p:txBody>
          <a:bodyPr wrap="square" rtlCol="0">
            <a:spAutoFit/>
          </a:bodyPr>
          <a:lstStyle/>
          <a:p>
            <a:r>
              <a:rPr lang="en-US" sz="1000" b="1" dirty="0" smtClean="0">
                <a:solidFill>
                  <a:schemeClr val="accent1">
                    <a:lumMod val="75000"/>
                  </a:schemeClr>
                </a:solidFill>
              </a:rPr>
              <a:t>MITRE </a:t>
            </a:r>
            <a:r>
              <a:rPr lang="en-US" sz="1000" b="1" dirty="0">
                <a:solidFill>
                  <a:schemeClr val="accent1">
                    <a:lumMod val="75000"/>
                  </a:schemeClr>
                </a:solidFill>
              </a:rPr>
              <a:t>ATT&amp;CK:</a:t>
            </a:r>
          </a:p>
          <a:p>
            <a:pPr marL="285750" indent="-285750">
              <a:buFont typeface="Wingdings" pitchFamily="2" charset="2"/>
              <a:buChar char="§"/>
            </a:pPr>
            <a:r>
              <a:rPr lang="en-US" sz="1000" b="1" dirty="0" err="1" smtClean="0">
                <a:solidFill>
                  <a:schemeClr val="accent1">
                    <a:lumMod val="75000"/>
                  </a:schemeClr>
                </a:solidFill>
              </a:rPr>
              <a:t>Spearphishing</a:t>
            </a:r>
            <a:r>
              <a:rPr lang="en-US" sz="1000" b="1" dirty="0" smtClean="0">
                <a:solidFill>
                  <a:schemeClr val="accent1">
                    <a:lumMod val="75000"/>
                  </a:schemeClr>
                </a:solidFill>
              </a:rPr>
              <a:t> Attachment/Link</a:t>
            </a:r>
          </a:p>
          <a:p>
            <a:pPr marL="285750" indent="-285750">
              <a:buFont typeface="Wingdings" pitchFamily="2" charset="2"/>
              <a:buChar char="§"/>
            </a:pPr>
            <a:r>
              <a:rPr lang="en-US" sz="1000" b="1" dirty="0" smtClean="0">
                <a:solidFill>
                  <a:schemeClr val="accent1">
                    <a:lumMod val="75000"/>
                  </a:schemeClr>
                </a:solidFill>
              </a:rPr>
              <a:t>Exploit Public-Facing Application</a:t>
            </a:r>
          </a:p>
          <a:p>
            <a:pPr marL="285750" indent="-285750">
              <a:buFont typeface="Wingdings" pitchFamily="2" charset="2"/>
              <a:buChar char="§"/>
            </a:pPr>
            <a:r>
              <a:rPr lang="en-US" sz="1000" b="1" dirty="0" smtClean="0">
                <a:solidFill>
                  <a:schemeClr val="accent1">
                    <a:lumMod val="75000"/>
                  </a:schemeClr>
                </a:solidFill>
              </a:rPr>
              <a:t>Supply Chain Compromise</a:t>
            </a:r>
          </a:p>
        </p:txBody>
      </p:sp>
      <p:sp>
        <p:nvSpPr>
          <p:cNvPr id="24" name="TextBox 23"/>
          <p:cNvSpPr txBox="1"/>
          <p:nvPr/>
        </p:nvSpPr>
        <p:spPr>
          <a:xfrm>
            <a:off x="5138930" y="4055828"/>
            <a:ext cx="1807720" cy="707886"/>
          </a:xfrm>
          <a:prstGeom prst="rect">
            <a:avLst/>
          </a:prstGeom>
          <a:noFill/>
        </p:spPr>
        <p:txBody>
          <a:bodyPr wrap="square" rtlCol="0">
            <a:spAutoFit/>
          </a:bodyPr>
          <a:lstStyle/>
          <a:p>
            <a:r>
              <a:rPr lang="en-US" sz="1000" b="1" dirty="0">
                <a:solidFill>
                  <a:schemeClr val="accent1">
                    <a:lumMod val="75000"/>
                  </a:schemeClr>
                </a:solidFill>
              </a:rPr>
              <a:t>MITRE ATT&amp;CK:</a:t>
            </a:r>
          </a:p>
          <a:p>
            <a:pPr marL="285750" indent="-285750">
              <a:buFont typeface="Wingdings" pitchFamily="2" charset="2"/>
              <a:buChar char="§"/>
            </a:pPr>
            <a:r>
              <a:rPr lang="en-US" sz="1000" b="1" dirty="0" smtClean="0">
                <a:solidFill>
                  <a:schemeClr val="accent1">
                    <a:lumMod val="75000"/>
                  </a:schemeClr>
                </a:solidFill>
              </a:rPr>
              <a:t>Local Job Scheduling</a:t>
            </a:r>
          </a:p>
          <a:p>
            <a:pPr marL="285750" indent="-285750">
              <a:buFont typeface="Wingdings" pitchFamily="2" charset="2"/>
              <a:buChar char="§"/>
            </a:pPr>
            <a:r>
              <a:rPr lang="en-US" sz="1000" b="1" dirty="0" smtClean="0">
                <a:solidFill>
                  <a:schemeClr val="accent1">
                    <a:lumMod val="75000"/>
                  </a:schemeClr>
                </a:solidFill>
              </a:rPr>
              <a:t>Scripting</a:t>
            </a:r>
          </a:p>
          <a:p>
            <a:pPr marL="285750" indent="-285750">
              <a:buFont typeface="Wingdings" pitchFamily="2" charset="2"/>
              <a:buChar char="§"/>
            </a:pPr>
            <a:r>
              <a:rPr lang="en-US" sz="1000" b="1" dirty="0" smtClean="0">
                <a:solidFill>
                  <a:schemeClr val="accent1">
                    <a:lumMod val="75000"/>
                  </a:schemeClr>
                </a:solidFill>
              </a:rPr>
              <a:t>Rundll32</a:t>
            </a:r>
            <a:endParaRPr lang="en-US" sz="1000" b="1" dirty="0">
              <a:solidFill>
                <a:schemeClr val="accent1">
                  <a:lumMod val="75000"/>
                </a:schemeClr>
              </a:solidFill>
            </a:endParaRPr>
          </a:p>
        </p:txBody>
      </p:sp>
      <p:sp>
        <p:nvSpPr>
          <p:cNvPr id="25" name="TextBox 24"/>
          <p:cNvSpPr txBox="1"/>
          <p:nvPr/>
        </p:nvSpPr>
        <p:spPr>
          <a:xfrm>
            <a:off x="6909326" y="4066217"/>
            <a:ext cx="1687286" cy="707886"/>
          </a:xfrm>
          <a:prstGeom prst="rect">
            <a:avLst/>
          </a:prstGeom>
          <a:noFill/>
        </p:spPr>
        <p:txBody>
          <a:bodyPr wrap="square" rtlCol="0">
            <a:spAutoFit/>
          </a:bodyPr>
          <a:lstStyle/>
          <a:p>
            <a:r>
              <a:rPr lang="en-US" sz="1000" b="1" dirty="0">
                <a:solidFill>
                  <a:schemeClr val="accent1">
                    <a:lumMod val="75000"/>
                  </a:schemeClr>
                </a:solidFill>
              </a:rPr>
              <a:t>MITRE ATT&amp;CK:</a:t>
            </a:r>
          </a:p>
          <a:p>
            <a:pPr marL="285750" indent="-285750">
              <a:buFont typeface="Wingdings" pitchFamily="2" charset="2"/>
              <a:buChar char="§"/>
            </a:pPr>
            <a:r>
              <a:rPr lang="en-US" sz="1000" b="1" dirty="0" smtClean="0">
                <a:solidFill>
                  <a:schemeClr val="accent1">
                    <a:lumMod val="75000"/>
                  </a:schemeClr>
                </a:solidFill>
              </a:rPr>
              <a:t>Application Shimming</a:t>
            </a:r>
          </a:p>
          <a:p>
            <a:pPr marL="285750" indent="-285750">
              <a:buFont typeface="Wingdings" pitchFamily="2" charset="2"/>
              <a:buChar char="§"/>
            </a:pPr>
            <a:r>
              <a:rPr lang="en-US" sz="1000" b="1" dirty="0" smtClean="0">
                <a:solidFill>
                  <a:schemeClr val="accent1">
                    <a:lumMod val="75000"/>
                  </a:schemeClr>
                </a:solidFill>
              </a:rPr>
              <a:t>Hooking</a:t>
            </a:r>
          </a:p>
          <a:p>
            <a:pPr marL="285750" indent="-285750">
              <a:buFont typeface="Wingdings" pitchFamily="2" charset="2"/>
              <a:buChar char="§"/>
            </a:pPr>
            <a:r>
              <a:rPr lang="en-US" sz="1000" b="1" dirty="0" smtClean="0">
                <a:solidFill>
                  <a:schemeClr val="accent1">
                    <a:lumMod val="75000"/>
                  </a:schemeClr>
                </a:solidFill>
              </a:rPr>
              <a:t>Login Items</a:t>
            </a:r>
            <a:endParaRPr lang="en-US" sz="1000" b="1" dirty="0">
              <a:solidFill>
                <a:schemeClr val="accent1">
                  <a:lumMod val="75000"/>
                </a:schemeClr>
              </a:solidFill>
            </a:endParaRPr>
          </a:p>
        </p:txBody>
      </p:sp>
      <p:sp>
        <p:nvSpPr>
          <p:cNvPr id="26" name="TextBox 25"/>
          <p:cNvSpPr txBox="1"/>
          <p:nvPr/>
        </p:nvSpPr>
        <p:spPr>
          <a:xfrm>
            <a:off x="8545391" y="4012190"/>
            <a:ext cx="1574502" cy="707886"/>
          </a:xfrm>
          <a:prstGeom prst="rect">
            <a:avLst/>
          </a:prstGeom>
          <a:noFill/>
        </p:spPr>
        <p:txBody>
          <a:bodyPr wrap="square" rtlCol="0">
            <a:spAutoFit/>
          </a:bodyPr>
          <a:lstStyle/>
          <a:p>
            <a:r>
              <a:rPr lang="en-US" sz="1000" b="1" dirty="0">
                <a:solidFill>
                  <a:schemeClr val="accent1">
                    <a:lumMod val="75000"/>
                  </a:schemeClr>
                </a:solidFill>
              </a:rPr>
              <a:t>MITRE ATT&amp;CK:</a:t>
            </a:r>
          </a:p>
          <a:p>
            <a:pPr marL="285750" indent="-285750">
              <a:buFont typeface="Wingdings" pitchFamily="2" charset="2"/>
              <a:buChar char="§"/>
            </a:pPr>
            <a:r>
              <a:rPr lang="en-US" sz="1000" b="1" dirty="0" smtClean="0">
                <a:solidFill>
                  <a:schemeClr val="accent1">
                    <a:lumMod val="75000"/>
                  </a:schemeClr>
                </a:solidFill>
              </a:rPr>
              <a:t>Data Obfuscation</a:t>
            </a:r>
          </a:p>
          <a:p>
            <a:pPr marL="285750" indent="-285750">
              <a:buFont typeface="Wingdings" pitchFamily="2" charset="2"/>
              <a:buChar char="§"/>
            </a:pPr>
            <a:r>
              <a:rPr lang="en-US" sz="1000" b="1" dirty="0" smtClean="0">
                <a:solidFill>
                  <a:schemeClr val="accent1">
                    <a:lumMod val="75000"/>
                  </a:schemeClr>
                </a:solidFill>
              </a:rPr>
              <a:t>Domain Fronting</a:t>
            </a:r>
          </a:p>
          <a:p>
            <a:pPr marL="285750" indent="-285750">
              <a:buFont typeface="Wingdings" pitchFamily="2" charset="2"/>
              <a:buChar char="§"/>
            </a:pPr>
            <a:r>
              <a:rPr lang="en-US" sz="1000" b="1" dirty="0" smtClean="0">
                <a:solidFill>
                  <a:schemeClr val="accent1">
                    <a:lumMod val="75000"/>
                  </a:schemeClr>
                </a:solidFill>
              </a:rPr>
              <a:t>Web Service</a:t>
            </a:r>
            <a:endParaRPr lang="en-US" sz="1000" b="1" dirty="0">
              <a:solidFill>
                <a:schemeClr val="accent1">
                  <a:lumMod val="75000"/>
                </a:schemeClr>
              </a:solidFill>
            </a:endParaRPr>
          </a:p>
        </p:txBody>
      </p:sp>
      <p:sp>
        <p:nvSpPr>
          <p:cNvPr id="27" name="TextBox 26"/>
          <p:cNvSpPr txBox="1"/>
          <p:nvPr/>
        </p:nvSpPr>
        <p:spPr>
          <a:xfrm>
            <a:off x="10238742" y="4009173"/>
            <a:ext cx="1791785" cy="707886"/>
          </a:xfrm>
          <a:prstGeom prst="rect">
            <a:avLst/>
          </a:prstGeom>
          <a:noFill/>
        </p:spPr>
        <p:txBody>
          <a:bodyPr wrap="square" rtlCol="0">
            <a:spAutoFit/>
          </a:bodyPr>
          <a:lstStyle/>
          <a:p>
            <a:r>
              <a:rPr lang="en-US" sz="1000" b="1" dirty="0" smtClean="0">
                <a:solidFill>
                  <a:schemeClr val="accent1">
                    <a:lumMod val="75000"/>
                  </a:schemeClr>
                </a:solidFill>
              </a:rPr>
              <a:t>MITRE </a:t>
            </a:r>
            <a:r>
              <a:rPr lang="en-US" sz="1000" b="1" dirty="0">
                <a:solidFill>
                  <a:schemeClr val="accent1">
                    <a:lumMod val="75000"/>
                  </a:schemeClr>
                </a:solidFill>
              </a:rPr>
              <a:t>ATT&amp;CK:</a:t>
            </a:r>
          </a:p>
          <a:p>
            <a:pPr marL="171450" indent="-171450">
              <a:buFont typeface="Wingdings" pitchFamily="2" charset="2"/>
              <a:buChar char="§"/>
            </a:pPr>
            <a:r>
              <a:rPr lang="en-US" sz="1000" b="1" dirty="0" smtClean="0">
                <a:solidFill>
                  <a:schemeClr val="accent1">
                    <a:lumMod val="75000"/>
                  </a:schemeClr>
                </a:solidFill>
              </a:rPr>
              <a:t>Email Collection</a:t>
            </a:r>
          </a:p>
          <a:p>
            <a:pPr marL="171450" indent="-171450">
              <a:buFont typeface="Wingdings" pitchFamily="2" charset="2"/>
              <a:buChar char="§"/>
            </a:pPr>
            <a:r>
              <a:rPr lang="en-US" sz="1000" b="1" dirty="0" smtClean="0">
                <a:solidFill>
                  <a:schemeClr val="accent1">
                    <a:lumMod val="75000"/>
                  </a:schemeClr>
                </a:solidFill>
              </a:rPr>
              <a:t>Data from Local System/Network Share</a:t>
            </a:r>
            <a:endParaRPr lang="en-US" sz="1000" b="1" dirty="0">
              <a:solidFill>
                <a:schemeClr val="accent1">
                  <a:lumMod val="75000"/>
                </a:schemeClr>
              </a:solidFill>
            </a:endParaRPr>
          </a:p>
        </p:txBody>
      </p:sp>
    </p:spTree>
    <p:extLst>
      <p:ext uri="{BB962C8B-B14F-4D97-AF65-F5344CB8AC3E}">
        <p14:creationId xmlns:p14="http://schemas.microsoft.com/office/powerpoint/2010/main" val="30909600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269475" y="1482895"/>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Defensive Security Capabilities</a:t>
            </a:r>
          </a:p>
        </p:txBody>
      </p:sp>
      <p:pic>
        <p:nvPicPr>
          <p:cNvPr id="14" name="Content Placeholder 3">
            <a:extLst>
              <a:ext uri="{FF2B5EF4-FFF2-40B4-BE49-F238E27FC236}">
                <a16:creationId xmlns:a16="http://schemas.microsoft.com/office/drawing/2014/main" id="{BE83C4D3-18B4-CB48-9FD8-1629739D5F65}"/>
              </a:ext>
            </a:extLst>
          </p:cNvPr>
          <p:cNvPicPr>
            <a:picLocks noChangeAspect="1"/>
          </p:cNvPicPr>
          <p:nvPr/>
        </p:nvPicPr>
        <p:blipFill rotWithShape="1">
          <a:blip r:embed="rId3"/>
          <a:srcRect t="15223"/>
          <a:stretch/>
        </p:blipFill>
        <p:spPr>
          <a:xfrm>
            <a:off x="2109541" y="2853369"/>
            <a:ext cx="7036400" cy="3299550"/>
          </a:xfrm>
          <a:prstGeom prst="rect">
            <a:avLst/>
          </a:prstGeom>
        </p:spPr>
      </p:pic>
    </p:spTree>
    <p:extLst>
      <p:ext uri="{BB962C8B-B14F-4D97-AF65-F5344CB8AC3E}">
        <p14:creationId xmlns:p14="http://schemas.microsoft.com/office/powerpoint/2010/main" val="23585915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269475" y="1482895"/>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Intelligence-led Testing</a:t>
            </a:r>
          </a:p>
        </p:txBody>
      </p:sp>
      <p:sp>
        <p:nvSpPr>
          <p:cNvPr id="7" name="TextBox 6">
            <a:extLst>
              <a:ext uri="{FF2B5EF4-FFF2-40B4-BE49-F238E27FC236}">
                <a16:creationId xmlns:a16="http://schemas.microsoft.com/office/drawing/2014/main" id="{D6103D13-6DAD-764E-9F2B-8E651A51DDF9}"/>
              </a:ext>
            </a:extLst>
          </p:cNvPr>
          <p:cNvSpPr txBox="1"/>
          <p:nvPr/>
        </p:nvSpPr>
        <p:spPr>
          <a:xfrm>
            <a:off x="1458060" y="2891653"/>
            <a:ext cx="6606287" cy="1295868"/>
          </a:xfrm>
          <a:prstGeom prst="rect">
            <a:avLst/>
          </a:prstGeom>
          <a:noFill/>
        </p:spPr>
        <p:txBody>
          <a:bodyPr wrap="square" rtlCol="0">
            <a:spAutoFit/>
          </a:bodyPr>
          <a:lstStyle/>
          <a:p>
            <a:pPr marL="285750" indent="-285750">
              <a:lnSpc>
                <a:spcPct val="150000"/>
              </a:lnSpc>
              <a:buFont typeface="Wingdings" pitchFamily="2" charset="2"/>
              <a:buChar char="Ø"/>
            </a:pPr>
            <a:r>
              <a:rPr lang="en-IE" dirty="0">
                <a:latin typeface="Montserrat Light" charset="0"/>
                <a:ea typeface="Montserrat Light" charset="0"/>
                <a:cs typeface="Montserrat Light" charset="0"/>
              </a:rPr>
              <a:t>Should be a nightmare!</a:t>
            </a:r>
          </a:p>
          <a:p>
            <a:pPr marL="285750" indent="-285750">
              <a:lnSpc>
                <a:spcPct val="150000"/>
              </a:lnSpc>
              <a:buFont typeface="Wingdings" pitchFamily="2" charset="2"/>
              <a:buChar char="Ø"/>
            </a:pPr>
            <a:r>
              <a:rPr lang="en-IE" dirty="0">
                <a:latin typeface="Montserrat Light" charset="0"/>
                <a:ea typeface="Montserrat Light" charset="0"/>
                <a:cs typeface="Montserrat Light" charset="0"/>
              </a:rPr>
              <a:t>Help identify strengths and weaknesses</a:t>
            </a:r>
          </a:p>
          <a:p>
            <a:pPr marL="285750" indent="-285750">
              <a:lnSpc>
                <a:spcPct val="150000"/>
              </a:lnSpc>
              <a:buFont typeface="Wingdings" pitchFamily="2" charset="2"/>
              <a:buChar char="Ø"/>
            </a:pPr>
            <a:r>
              <a:rPr lang="en-IE" dirty="0">
                <a:latin typeface="Montserrat Light" charset="0"/>
                <a:ea typeface="Montserrat Light" charset="0"/>
                <a:cs typeface="Montserrat Light" charset="0"/>
              </a:rPr>
              <a:t>Used to enrich Threat Intelligence</a:t>
            </a:r>
          </a:p>
        </p:txBody>
      </p:sp>
    </p:spTree>
    <p:extLst>
      <p:ext uri="{BB962C8B-B14F-4D97-AF65-F5344CB8AC3E}">
        <p14:creationId xmlns:p14="http://schemas.microsoft.com/office/powerpoint/2010/main" val="28472047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269475" y="1482895"/>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Get Real!</a:t>
            </a:r>
          </a:p>
        </p:txBody>
      </p:sp>
      <p:sp>
        <p:nvSpPr>
          <p:cNvPr id="2" name="Rectangle 1">
            <a:extLst>
              <a:ext uri="{FF2B5EF4-FFF2-40B4-BE49-F238E27FC236}">
                <a16:creationId xmlns:a16="http://schemas.microsoft.com/office/drawing/2014/main" id="{9A88C7DF-06AA-E94B-938A-C13D9C999B3F}"/>
              </a:ext>
            </a:extLst>
          </p:cNvPr>
          <p:cNvSpPr/>
          <p:nvPr/>
        </p:nvSpPr>
        <p:spPr>
          <a:xfrm>
            <a:off x="1781060" y="2770050"/>
            <a:ext cx="6096000" cy="3373359"/>
          </a:xfrm>
          <a:prstGeom prst="rect">
            <a:avLst/>
          </a:prstGeom>
        </p:spPr>
        <p:txBody>
          <a:bodyPr>
            <a:spAutoFit/>
          </a:bodyPr>
          <a:lstStyle/>
          <a:p>
            <a:pPr marL="285750" indent="-285750">
              <a:lnSpc>
                <a:spcPct val="150000"/>
              </a:lnSpc>
              <a:buFont typeface="Wingdings" pitchFamily="2" charset="2"/>
              <a:buChar char="Ø"/>
            </a:pPr>
            <a:r>
              <a:rPr lang="en-IE" dirty="0">
                <a:latin typeface="Montserrat Light" charset="0"/>
                <a:ea typeface="Montserrat Light" charset="0"/>
                <a:cs typeface="Montserrat Light" charset="0"/>
              </a:rPr>
              <a:t>Informed Stakeholders</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IT – fit issues,</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Security Teams – improve capabilities</a:t>
            </a:r>
          </a:p>
          <a:p>
            <a:pPr marL="285750" indent="-285750">
              <a:lnSpc>
                <a:spcPct val="150000"/>
              </a:lnSpc>
              <a:buFont typeface="Wingdings" pitchFamily="2" charset="2"/>
              <a:buChar char="Ø"/>
            </a:pPr>
            <a:r>
              <a:rPr lang="en-IE" dirty="0">
                <a:latin typeface="Montserrat Light" charset="0"/>
                <a:ea typeface="Montserrat Light" charset="0"/>
                <a:cs typeface="Montserrat Light" charset="0"/>
              </a:rPr>
              <a:t>Invested Stakeholders</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Lessons learned</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Set expectations</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Advocate for investment</a:t>
            </a:r>
          </a:p>
          <a:p>
            <a:pPr marL="742950" lvl="1" indent="-285750">
              <a:lnSpc>
                <a:spcPct val="150000"/>
              </a:lnSpc>
              <a:buFont typeface="Wingdings" pitchFamily="2" charset="2"/>
              <a:buChar char="Ø"/>
            </a:pPr>
            <a:endParaRPr lang="en-IE"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23407611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269475" y="1482895"/>
            <a:ext cx="8579457" cy="920252"/>
          </a:xfrm>
          <a:prstGeom prst="rect">
            <a:avLst/>
          </a:prstGeom>
          <a:noFill/>
        </p:spPr>
        <p:txBody>
          <a:bodyPr wrap="square" rtlCol="0">
            <a:spAutoFit/>
          </a:bodyPr>
          <a:lstStyle/>
          <a:p>
            <a:pPr>
              <a:lnSpc>
                <a:spcPct val="150000"/>
              </a:lnSpc>
            </a:pPr>
            <a:r>
              <a:rPr lang="en-IE" sz="4000" dirty="0">
                <a:solidFill>
                  <a:srgbClr val="057FAF"/>
                </a:solidFill>
                <a:latin typeface="Montserrat Ultra Light" charset="0"/>
                <a:ea typeface="Montserrat Ultra Light" charset="0"/>
                <a:cs typeface="Montserrat Ultra Light" charset="0"/>
              </a:rPr>
              <a:t>Where to next?</a:t>
            </a:r>
          </a:p>
        </p:txBody>
      </p:sp>
      <p:sp>
        <p:nvSpPr>
          <p:cNvPr id="2" name="Rectangle 1">
            <a:extLst>
              <a:ext uri="{FF2B5EF4-FFF2-40B4-BE49-F238E27FC236}">
                <a16:creationId xmlns:a16="http://schemas.microsoft.com/office/drawing/2014/main" id="{94BDB7BD-96F3-0B44-9CAA-CAF33C5BD15F}"/>
              </a:ext>
            </a:extLst>
          </p:cNvPr>
          <p:cNvSpPr/>
          <p:nvPr/>
        </p:nvSpPr>
        <p:spPr>
          <a:xfrm>
            <a:off x="1307335" y="2770049"/>
            <a:ext cx="6096000" cy="4619854"/>
          </a:xfrm>
          <a:prstGeom prst="rect">
            <a:avLst/>
          </a:prstGeom>
        </p:spPr>
        <p:txBody>
          <a:bodyPr>
            <a:spAutoFit/>
          </a:bodyPr>
          <a:lstStyle/>
          <a:p>
            <a:pPr marL="285750" indent="-285750">
              <a:lnSpc>
                <a:spcPct val="150000"/>
              </a:lnSpc>
              <a:buFont typeface="Wingdings" pitchFamily="2" charset="2"/>
              <a:buChar char="Ø"/>
            </a:pPr>
            <a:r>
              <a:rPr lang="en-IE" dirty="0">
                <a:latin typeface="Montserrat Light" charset="0"/>
                <a:ea typeface="Montserrat Light" charset="0"/>
                <a:cs typeface="Montserrat Light" charset="0"/>
              </a:rPr>
              <a:t>Automation</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Improve speed</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Augment capabilities</a:t>
            </a:r>
          </a:p>
          <a:p>
            <a:pPr marL="742950" lvl="1" indent="-285750">
              <a:lnSpc>
                <a:spcPct val="150000"/>
              </a:lnSpc>
              <a:buFont typeface="Wingdings" pitchFamily="2" charset="2"/>
              <a:buChar char="Ø"/>
            </a:pPr>
            <a:endParaRPr lang="en-IE" dirty="0">
              <a:latin typeface="Montserrat Light" charset="0"/>
              <a:ea typeface="Montserrat Light" charset="0"/>
              <a:cs typeface="Montserrat Light" charset="0"/>
            </a:endParaRPr>
          </a:p>
          <a:p>
            <a:pPr marL="285750" indent="-285750">
              <a:lnSpc>
                <a:spcPct val="150000"/>
              </a:lnSpc>
              <a:buFont typeface="Wingdings" pitchFamily="2" charset="2"/>
              <a:buChar char="Ø"/>
            </a:pPr>
            <a:r>
              <a:rPr lang="en-IE" dirty="0">
                <a:latin typeface="Montserrat Light" charset="0"/>
                <a:ea typeface="Montserrat Light" charset="0"/>
                <a:cs typeface="Montserrat Light" charset="0"/>
              </a:rPr>
              <a:t>Orchestration</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Eliminate repetitive, mundane tasks</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Automate responses</a:t>
            </a:r>
          </a:p>
          <a:p>
            <a:pPr marL="742950" lvl="1" indent="-285750">
              <a:lnSpc>
                <a:spcPct val="150000"/>
              </a:lnSpc>
              <a:buFont typeface="Wingdings" pitchFamily="2" charset="2"/>
              <a:buChar char="Ø"/>
            </a:pPr>
            <a:r>
              <a:rPr lang="en-IE" dirty="0">
                <a:latin typeface="Montserrat Light" charset="0"/>
                <a:ea typeface="Montserrat Light" charset="0"/>
                <a:cs typeface="Montserrat Light" charset="0"/>
              </a:rPr>
              <a:t>Prioritise security events</a:t>
            </a:r>
          </a:p>
          <a:p>
            <a:pPr marL="742950" lvl="1" indent="-285750">
              <a:lnSpc>
                <a:spcPct val="150000"/>
              </a:lnSpc>
              <a:buFont typeface="Wingdings" pitchFamily="2" charset="2"/>
              <a:buChar char="Ø"/>
            </a:pPr>
            <a:endParaRPr lang="en-IE" dirty="0">
              <a:latin typeface="Montserrat Light" charset="0"/>
              <a:ea typeface="Montserrat Light" charset="0"/>
              <a:cs typeface="Montserrat Light" charset="0"/>
            </a:endParaRPr>
          </a:p>
          <a:p>
            <a:pPr marL="742950" lvl="1" indent="-285750">
              <a:lnSpc>
                <a:spcPct val="150000"/>
              </a:lnSpc>
              <a:buFont typeface="Wingdings" pitchFamily="2" charset="2"/>
              <a:buChar char="Ø"/>
            </a:pPr>
            <a:endParaRPr lang="en-IE" dirty="0">
              <a:latin typeface="Montserrat Light" charset="0"/>
              <a:ea typeface="Montserrat Light" charset="0"/>
              <a:cs typeface="Montserrat Light" charset="0"/>
            </a:endParaRPr>
          </a:p>
          <a:p>
            <a:pPr marL="742950" lvl="1" indent="-285750">
              <a:lnSpc>
                <a:spcPct val="150000"/>
              </a:lnSpc>
              <a:buFont typeface="Wingdings" pitchFamily="2" charset="2"/>
              <a:buChar char="Ø"/>
            </a:pPr>
            <a:endParaRPr lang="en-IE"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26942327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1" name="TextBox 10"/>
          <p:cNvSpPr txBox="1"/>
          <p:nvPr/>
        </p:nvSpPr>
        <p:spPr>
          <a:xfrm>
            <a:off x="269475" y="1482895"/>
            <a:ext cx="8579457" cy="901593"/>
          </a:xfrm>
          <a:prstGeom prst="rect">
            <a:avLst/>
          </a:prstGeom>
          <a:noFill/>
        </p:spPr>
        <p:txBody>
          <a:bodyPr wrap="square" rtlCol="0">
            <a:spAutoFit/>
          </a:bodyPr>
          <a:lstStyle/>
          <a:p>
            <a:pPr>
              <a:lnSpc>
                <a:spcPct val="150000"/>
              </a:lnSpc>
            </a:pPr>
            <a:r>
              <a:rPr lang="en-IE" sz="4000" dirty="0" smtClean="0">
                <a:solidFill>
                  <a:srgbClr val="057FAF"/>
                </a:solidFill>
                <a:latin typeface="Montserrat Ultra Light" charset="0"/>
                <a:ea typeface="Montserrat Ultra Light" charset="0"/>
                <a:cs typeface="Montserrat Ultra Light" charset="0"/>
              </a:rPr>
              <a:t>Getting it Right</a:t>
            </a:r>
            <a:endParaRPr lang="en-IE" sz="4000" dirty="0">
              <a:solidFill>
                <a:srgbClr val="057FAF"/>
              </a:solidFill>
              <a:latin typeface="Montserrat Ultra Light" charset="0"/>
              <a:ea typeface="Montserrat Ultra Light" charset="0"/>
              <a:cs typeface="Montserrat Ultra Light" charset="0"/>
            </a:endParaRPr>
          </a:p>
        </p:txBody>
      </p:sp>
      <p:sp>
        <p:nvSpPr>
          <p:cNvPr id="2" name="Rectangle 1">
            <a:extLst>
              <a:ext uri="{FF2B5EF4-FFF2-40B4-BE49-F238E27FC236}">
                <a16:creationId xmlns:a16="http://schemas.microsoft.com/office/drawing/2014/main" id="{94BDB7BD-96F3-0B44-9CAA-CAF33C5BD15F}"/>
              </a:ext>
            </a:extLst>
          </p:cNvPr>
          <p:cNvSpPr/>
          <p:nvPr/>
        </p:nvSpPr>
        <p:spPr>
          <a:xfrm>
            <a:off x="1120048" y="2969079"/>
            <a:ext cx="9379026" cy="2446824"/>
          </a:xfrm>
          <a:prstGeom prst="rect">
            <a:avLst/>
          </a:prstGeom>
        </p:spPr>
        <p:txBody>
          <a:bodyPr wrap="square">
            <a:spAutoFit/>
          </a:bodyPr>
          <a:lstStyle/>
          <a:p>
            <a:pPr>
              <a:lnSpc>
                <a:spcPct val="150000"/>
              </a:lnSpc>
            </a:pPr>
            <a:r>
              <a:rPr lang="en-IE" sz="4800" dirty="0" smtClean="0">
                <a:latin typeface="Montserrat Light" charset="0"/>
                <a:ea typeface="Montserrat Light" charset="0"/>
                <a:cs typeface="Montserrat Light" charset="0"/>
              </a:rPr>
              <a:t>Defenders 100%: Attackers 1%</a:t>
            </a:r>
            <a:endParaRPr lang="en-IE" sz="4800" dirty="0">
              <a:latin typeface="Montserrat Light" charset="0"/>
              <a:ea typeface="Montserrat Light" charset="0"/>
              <a:cs typeface="Montserrat Light" charset="0"/>
            </a:endParaRPr>
          </a:p>
          <a:p>
            <a:pPr marL="742950" lvl="1" indent="-285750">
              <a:lnSpc>
                <a:spcPct val="150000"/>
              </a:lnSpc>
              <a:buFont typeface="Wingdings" pitchFamily="2" charset="2"/>
              <a:buChar char="Ø"/>
            </a:pPr>
            <a:endParaRPr lang="en-IE" dirty="0">
              <a:latin typeface="Montserrat Light" charset="0"/>
              <a:ea typeface="Montserrat Light" charset="0"/>
              <a:cs typeface="Montserrat Light" charset="0"/>
            </a:endParaRPr>
          </a:p>
          <a:p>
            <a:pPr marL="742950" lvl="1" indent="-285750">
              <a:lnSpc>
                <a:spcPct val="150000"/>
              </a:lnSpc>
              <a:buFont typeface="Wingdings" pitchFamily="2" charset="2"/>
              <a:buChar char="Ø"/>
            </a:pPr>
            <a:endParaRPr lang="en-IE" dirty="0">
              <a:latin typeface="Montserrat Light" charset="0"/>
              <a:ea typeface="Montserrat Light" charset="0"/>
              <a:cs typeface="Montserrat Light" charset="0"/>
            </a:endParaRPr>
          </a:p>
          <a:p>
            <a:pPr marL="742950" lvl="1" indent="-285750">
              <a:lnSpc>
                <a:spcPct val="150000"/>
              </a:lnSpc>
              <a:buFont typeface="Wingdings" pitchFamily="2" charset="2"/>
              <a:buChar char="Ø"/>
            </a:pPr>
            <a:endParaRPr lang="en-IE"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21907588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51" name="Rectangle 40"/>
          <p:cNvSpPr>
            <a:spLocks noChangeArrowheads="1"/>
          </p:cNvSpPr>
          <p:nvPr/>
        </p:nvSpPr>
        <p:spPr bwMode="auto">
          <a:xfrm>
            <a:off x="1513967" y="2563596"/>
            <a:ext cx="6605611" cy="364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85750" indent="-285750">
              <a:lnSpc>
                <a:spcPct val="150000"/>
              </a:lnSpc>
              <a:buFont typeface="Arial" panose="020B0604020202020204" pitchFamily="34" charset="0"/>
              <a:buChar char="•"/>
              <a:defRPr/>
            </a:pPr>
            <a:r>
              <a:rPr lang="en-IE" altLang="en-US" dirty="0">
                <a:latin typeface="Montserrat Light" charset="0"/>
                <a:ea typeface="Montserrat Light" charset="0"/>
                <a:cs typeface="Montserrat Light" charset="0"/>
              </a:rPr>
              <a:t>TI is poorly understood e.g. threat feeds vs threat intelligence</a:t>
            </a:r>
            <a:endParaRPr lang="en-US" altLang="en-US" dirty="0">
              <a:latin typeface="Montserrat Light" charset="0"/>
              <a:ea typeface="Montserrat Light" charset="0"/>
              <a:cs typeface="Montserrat Light" charset="0"/>
            </a:endParaRPr>
          </a:p>
        </p:txBody>
      </p:sp>
      <p:sp>
        <p:nvSpPr>
          <p:cNvPr id="52" name="Rectangle 41"/>
          <p:cNvSpPr>
            <a:spLocks noChangeArrowheads="1"/>
          </p:cNvSpPr>
          <p:nvPr/>
        </p:nvSpPr>
        <p:spPr bwMode="auto">
          <a:xfrm>
            <a:off x="1513968" y="3165657"/>
            <a:ext cx="60303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85750" indent="-285750">
              <a:buFont typeface="Arial" panose="020B0604020202020204" pitchFamily="34" charset="0"/>
              <a:buChar char="•"/>
            </a:pPr>
            <a:r>
              <a:rPr lang="en-IE" altLang="en-US" dirty="0">
                <a:latin typeface="Montserrat Light"/>
                <a:ea typeface="Montserrat Light" charset="0"/>
                <a:cs typeface="Montserrat Light" charset="0"/>
              </a:rPr>
              <a:t>Immature</a:t>
            </a:r>
            <a:r>
              <a:rPr lang="en-IE" altLang="en-US" dirty="0">
                <a:latin typeface="Montserrat Light"/>
              </a:rPr>
              <a:t> partial implementations – a lot are missing information sharing and strategic input </a:t>
            </a:r>
          </a:p>
        </p:txBody>
      </p:sp>
      <p:sp>
        <p:nvSpPr>
          <p:cNvPr id="53" name="Rectangle 42"/>
          <p:cNvSpPr>
            <a:spLocks noChangeArrowheads="1"/>
          </p:cNvSpPr>
          <p:nvPr/>
        </p:nvSpPr>
        <p:spPr bwMode="auto">
          <a:xfrm>
            <a:off x="1513968" y="3967727"/>
            <a:ext cx="576372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85750" indent="-285750">
              <a:buFont typeface="Arial" panose="020B0604020202020204" pitchFamily="34" charset="0"/>
              <a:buChar char="•"/>
            </a:pPr>
            <a:r>
              <a:rPr lang="en-IE" altLang="en-US" dirty="0">
                <a:latin typeface="Montserrat Light"/>
              </a:rPr>
              <a:t>Application of TI needs a lot of human input  we are a long way from fully automated TI</a:t>
            </a:r>
          </a:p>
        </p:txBody>
      </p:sp>
      <p:sp>
        <p:nvSpPr>
          <p:cNvPr id="54" name="Rectangle 43"/>
          <p:cNvSpPr>
            <a:spLocks noChangeArrowheads="1"/>
          </p:cNvSpPr>
          <p:nvPr/>
        </p:nvSpPr>
        <p:spPr bwMode="auto">
          <a:xfrm>
            <a:off x="1513968" y="4764652"/>
            <a:ext cx="576372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85750" indent="-285750">
              <a:buFont typeface="Arial" panose="020B0604020202020204" pitchFamily="34" charset="0"/>
              <a:buChar char="•"/>
            </a:pPr>
            <a:r>
              <a:rPr lang="en-IE" altLang="en-US" dirty="0">
                <a:latin typeface="Montserrat Light"/>
              </a:rPr>
              <a:t>Security is viewed as an overhead so all initiatives need to have KPIs that show value </a:t>
            </a:r>
          </a:p>
        </p:txBody>
      </p:sp>
      <p:sp>
        <p:nvSpPr>
          <p:cNvPr id="55" name="Rectangle 44"/>
          <p:cNvSpPr>
            <a:spLocks noChangeArrowheads="1"/>
          </p:cNvSpPr>
          <p:nvPr/>
        </p:nvSpPr>
        <p:spPr bwMode="auto">
          <a:xfrm>
            <a:off x="1513968" y="5564595"/>
            <a:ext cx="57637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285750" indent="-285750">
              <a:buFont typeface="Arial" panose="020B0604020202020204" pitchFamily="34" charset="0"/>
              <a:buChar char="•"/>
            </a:pPr>
            <a:r>
              <a:rPr lang="en-IE" altLang="en-US" dirty="0">
                <a:latin typeface="Montserrat Light"/>
              </a:rPr>
              <a:t>Noise… reaction required? Yes/None/Urgent </a:t>
            </a:r>
          </a:p>
        </p:txBody>
      </p:sp>
      <p:sp>
        <p:nvSpPr>
          <p:cNvPr id="56" name="Text Placeholder 8"/>
          <p:cNvSpPr txBox="1">
            <a:spLocks/>
          </p:cNvSpPr>
          <p:nvPr/>
        </p:nvSpPr>
        <p:spPr bwMode="auto">
          <a:xfrm>
            <a:off x="1513968" y="1665352"/>
            <a:ext cx="6838376"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1006475">
              <a:spcAft>
                <a:spcPts val="1100"/>
              </a:spcAft>
              <a:buSzPct val="100000"/>
              <a:buFont typeface="Arial" panose="020B0604020202020204" pitchFamily="34" charset="0"/>
              <a:defRPr sz="900">
                <a:solidFill>
                  <a:schemeClr val="tx1"/>
                </a:solidFill>
                <a:latin typeface="Verdana" panose="020B0604030504040204" pitchFamily="34" charset="0"/>
              </a:defRPr>
            </a:lvl1pPr>
            <a:lvl2pPr marL="503238" indent="-503238" defTabSz="1006475">
              <a:spcAft>
                <a:spcPts val="1100"/>
              </a:spcAft>
              <a:buSzPct val="100000"/>
              <a:buFont typeface="Arial" panose="020B0604020202020204" pitchFamily="34" charset="0"/>
              <a:defRPr sz="900" b="1">
                <a:solidFill>
                  <a:schemeClr val="tx1"/>
                </a:solidFill>
                <a:latin typeface="Verdana" panose="020B0604030504040204" pitchFamily="34" charset="0"/>
              </a:defRPr>
            </a:lvl2pPr>
            <a:lvl3pPr marL="193675" indent="-193675" defTabSz="1006475">
              <a:spcAft>
                <a:spcPts val="1100"/>
              </a:spcAft>
              <a:buSzPct val="100000"/>
              <a:buFont typeface="Arial" panose="020B0604020202020204" pitchFamily="34" charset="0"/>
              <a:buChar char="•"/>
              <a:defRPr sz="900">
                <a:solidFill>
                  <a:schemeClr val="tx1"/>
                </a:solidFill>
                <a:latin typeface="Verdana" panose="020B0604030504040204" pitchFamily="34" charset="0"/>
              </a:defRPr>
            </a:lvl3pPr>
            <a:lvl4pPr marL="392113" indent="-193675" defTabSz="1006475">
              <a:spcAft>
                <a:spcPts val="1100"/>
              </a:spcAft>
              <a:buSzPct val="100000"/>
              <a:buFont typeface="Verdana" panose="020B0604030504040204" pitchFamily="34" charset="0"/>
              <a:buChar char="−"/>
              <a:defRPr sz="900">
                <a:solidFill>
                  <a:schemeClr val="tx1"/>
                </a:solidFill>
                <a:latin typeface="Verdana" panose="020B0604030504040204" pitchFamily="34" charset="0"/>
              </a:defRPr>
            </a:lvl4pPr>
            <a:lvl5pPr marL="585788" indent="-193675" defTabSz="879475">
              <a:spcAft>
                <a:spcPts val="1100"/>
              </a:spcAft>
              <a:buSzPct val="100000"/>
              <a:buFont typeface="Verdana" panose="020B0604030504040204" pitchFamily="34" charset="0"/>
              <a:buChar char="−"/>
              <a:defRPr sz="900">
                <a:solidFill>
                  <a:schemeClr val="tx1"/>
                </a:solidFill>
                <a:latin typeface="Verdana" panose="020B0604030504040204" pitchFamily="34" charset="0"/>
              </a:defRPr>
            </a:lvl5pPr>
            <a:lvl6pPr marL="1042988" indent="-193675" defTabSz="879475" eaLnBrk="0" fontAlgn="base" hangingPunct="0">
              <a:spcBef>
                <a:spcPct val="0"/>
              </a:spcBef>
              <a:spcAft>
                <a:spcPts val="1100"/>
              </a:spcAft>
              <a:buSzPct val="100000"/>
              <a:buFont typeface="Verdana" panose="020B0604030504040204" pitchFamily="34" charset="0"/>
              <a:buChar char="−"/>
              <a:defRPr sz="900">
                <a:solidFill>
                  <a:schemeClr val="tx1"/>
                </a:solidFill>
                <a:latin typeface="Verdana" panose="020B0604030504040204" pitchFamily="34" charset="0"/>
              </a:defRPr>
            </a:lvl6pPr>
            <a:lvl7pPr marL="1500188" indent="-193675" defTabSz="879475" eaLnBrk="0" fontAlgn="base" hangingPunct="0">
              <a:spcBef>
                <a:spcPct val="0"/>
              </a:spcBef>
              <a:spcAft>
                <a:spcPts val="1100"/>
              </a:spcAft>
              <a:buSzPct val="100000"/>
              <a:buFont typeface="Verdana" panose="020B0604030504040204" pitchFamily="34" charset="0"/>
              <a:buChar char="−"/>
              <a:defRPr sz="900">
                <a:solidFill>
                  <a:schemeClr val="tx1"/>
                </a:solidFill>
                <a:latin typeface="Verdana" panose="020B0604030504040204" pitchFamily="34" charset="0"/>
              </a:defRPr>
            </a:lvl7pPr>
            <a:lvl8pPr marL="1957388" indent="-193675" defTabSz="879475" eaLnBrk="0" fontAlgn="base" hangingPunct="0">
              <a:spcBef>
                <a:spcPct val="0"/>
              </a:spcBef>
              <a:spcAft>
                <a:spcPts val="1100"/>
              </a:spcAft>
              <a:buSzPct val="100000"/>
              <a:buFont typeface="Verdana" panose="020B0604030504040204" pitchFamily="34" charset="0"/>
              <a:buChar char="−"/>
              <a:defRPr sz="900">
                <a:solidFill>
                  <a:schemeClr val="tx1"/>
                </a:solidFill>
                <a:latin typeface="Verdana" panose="020B0604030504040204" pitchFamily="34" charset="0"/>
              </a:defRPr>
            </a:lvl8pPr>
            <a:lvl9pPr marL="2414588" indent="-193675" defTabSz="879475" eaLnBrk="0" fontAlgn="base" hangingPunct="0">
              <a:spcBef>
                <a:spcPct val="0"/>
              </a:spcBef>
              <a:spcAft>
                <a:spcPts val="1100"/>
              </a:spcAft>
              <a:buSzPct val="100000"/>
              <a:buFont typeface="Verdana" panose="020B0604030504040204" pitchFamily="34" charset="0"/>
              <a:buChar char="−"/>
              <a:defRPr sz="900">
                <a:solidFill>
                  <a:schemeClr val="tx1"/>
                </a:solidFill>
                <a:latin typeface="Verdana" panose="020B0604030504040204" pitchFamily="34" charset="0"/>
              </a:defRPr>
            </a:lvl9pPr>
          </a:lstStyle>
          <a:p>
            <a:pPr defTabSz="914400">
              <a:spcBef>
                <a:spcPts val="3975"/>
              </a:spcBef>
            </a:pPr>
            <a:r>
              <a:rPr lang="en-IE" altLang="en-US" sz="4000" dirty="0">
                <a:solidFill>
                  <a:srgbClr val="057FAF"/>
                </a:solidFill>
                <a:latin typeface="Montserrat Ultra Light" charset="0"/>
                <a:ea typeface="Montserrat Ultra Light" charset="0"/>
                <a:cs typeface="Montserrat Ultra Light" charset="0"/>
              </a:rPr>
              <a:t>Some Current Challenges</a:t>
            </a:r>
          </a:p>
        </p:txBody>
      </p:sp>
      <p:grpSp>
        <p:nvGrpSpPr>
          <p:cNvPr id="57" name="Group 487"/>
          <p:cNvGrpSpPr>
            <a:grpSpLocks noChangeAspect="1"/>
          </p:cNvGrpSpPr>
          <p:nvPr/>
        </p:nvGrpSpPr>
        <p:grpSpPr bwMode="auto">
          <a:xfrm>
            <a:off x="8746565" y="2336074"/>
            <a:ext cx="791924" cy="543198"/>
            <a:chOff x="6566" y="1944"/>
            <a:chExt cx="341" cy="341"/>
          </a:xfrm>
          <a:solidFill>
            <a:schemeClr val="accent1"/>
          </a:solidFill>
        </p:grpSpPr>
        <p:sp>
          <p:nvSpPr>
            <p:cNvPr id="58" name="Freeform 488"/>
            <p:cNvSpPr>
              <a:spLocks noEditPoints="1"/>
            </p:cNvSpPr>
            <p:nvPr/>
          </p:nvSpPr>
          <p:spPr bwMode="auto">
            <a:xfrm>
              <a:off x="6566" y="1944"/>
              <a:ext cx="341"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extLst>
          </p:spPr>
          <p:txBody>
            <a:bodyPr/>
            <a:lstStyle/>
            <a:p>
              <a:pPr>
                <a:defRPr/>
              </a:pPr>
              <a:endParaRPr lang="en-GB" dirty="0"/>
            </a:p>
          </p:txBody>
        </p:sp>
        <p:sp>
          <p:nvSpPr>
            <p:cNvPr id="59" name="Freeform 489"/>
            <p:cNvSpPr>
              <a:spLocks noEditPoints="1"/>
            </p:cNvSpPr>
            <p:nvPr/>
          </p:nvSpPr>
          <p:spPr bwMode="auto">
            <a:xfrm>
              <a:off x="6715" y="2178"/>
              <a:ext cx="43" cy="43"/>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21 h 64"/>
                <a:gd name="T12" fmla="*/ 21 w 64"/>
                <a:gd name="T13" fmla="*/ 32 h 64"/>
                <a:gd name="T14" fmla="*/ 32 w 64"/>
                <a:gd name="T15" fmla="*/ 42 h 64"/>
                <a:gd name="T16" fmla="*/ 42 w 64"/>
                <a:gd name="T17" fmla="*/ 32 h 64"/>
                <a:gd name="T18" fmla="*/ 32 w 64"/>
                <a:gd name="T19"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49"/>
                    <a:pt x="0" y="32"/>
                  </a:cubicBezTo>
                  <a:cubicBezTo>
                    <a:pt x="0" y="14"/>
                    <a:pt x="14" y="0"/>
                    <a:pt x="32" y="0"/>
                  </a:cubicBezTo>
                  <a:cubicBezTo>
                    <a:pt x="49" y="0"/>
                    <a:pt x="64" y="14"/>
                    <a:pt x="64" y="32"/>
                  </a:cubicBezTo>
                  <a:cubicBezTo>
                    <a:pt x="64" y="49"/>
                    <a:pt x="49" y="64"/>
                    <a:pt x="32" y="64"/>
                  </a:cubicBezTo>
                  <a:close/>
                  <a:moveTo>
                    <a:pt x="32" y="21"/>
                  </a:moveTo>
                  <a:cubicBezTo>
                    <a:pt x="26" y="21"/>
                    <a:pt x="21" y="26"/>
                    <a:pt x="21" y="32"/>
                  </a:cubicBezTo>
                  <a:cubicBezTo>
                    <a:pt x="21" y="38"/>
                    <a:pt x="26" y="42"/>
                    <a:pt x="32" y="42"/>
                  </a:cubicBezTo>
                  <a:cubicBezTo>
                    <a:pt x="38" y="42"/>
                    <a:pt x="42" y="38"/>
                    <a:pt x="42" y="32"/>
                  </a:cubicBezTo>
                  <a:cubicBezTo>
                    <a:pt x="42" y="26"/>
                    <a:pt x="38" y="21"/>
                    <a:pt x="32" y="21"/>
                  </a:cubicBezTo>
                  <a:close/>
                </a:path>
              </a:pathLst>
            </a:custGeom>
            <a:grpFill/>
            <a:ln>
              <a:noFill/>
            </a:ln>
            <a:extLst>
              <a:ext uri="{91240B29-F687-4f45-9708-019B960494DF}"/>
            </a:extLst>
          </p:spPr>
          <p:txBody>
            <a:bodyPr/>
            <a:lstStyle/>
            <a:p>
              <a:pPr>
                <a:defRPr/>
              </a:pPr>
              <a:endParaRPr lang="en-GB" dirty="0"/>
            </a:p>
          </p:txBody>
        </p:sp>
        <p:sp>
          <p:nvSpPr>
            <p:cNvPr id="60" name="Freeform 490"/>
            <p:cNvSpPr>
              <a:spLocks noEditPoints="1"/>
            </p:cNvSpPr>
            <p:nvPr/>
          </p:nvSpPr>
          <p:spPr bwMode="auto">
            <a:xfrm>
              <a:off x="6673" y="2008"/>
              <a:ext cx="127" cy="156"/>
            </a:xfrm>
            <a:custGeom>
              <a:avLst/>
              <a:gdLst>
                <a:gd name="T0" fmla="*/ 116 w 191"/>
                <a:gd name="T1" fmla="*/ 234 h 234"/>
                <a:gd name="T2" fmla="*/ 73 w 191"/>
                <a:gd name="T3" fmla="*/ 234 h 234"/>
                <a:gd name="T4" fmla="*/ 63 w 191"/>
                <a:gd name="T5" fmla="*/ 224 h 234"/>
                <a:gd name="T6" fmla="*/ 63 w 191"/>
                <a:gd name="T7" fmla="*/ 138 h 234"/>
                <a:gd name="T8" fmla="*/ 66 w 191"/>
                <a:gd name="T9" fmla="*/ 131 h 234"/>
                <a:gd name="T10" fmla="*/ 73 w 191"/>
                <a:gd name="T11" fmla="*/ 128 h 234"/>
                <a:gd name="T12" fmla="*/ 95 w 191"/>
                <a:gd name="T13" fmla="*/ 128 h 234"/>
                <a:gd name="T14" fmla="*/ 127 w 191"/>
                <a:gd name="T15" fmla="*/ 96 h 234"/>
                <a:gd name="T16" fmla="*/ 95 w 191"/>
                <a:gd name="T17" fmla="*/ 64 h 234"/>
                <a:gd name="T18" fmla="*/ 63 w 191"/>
                <a:gd name="T19" fmla="*/ 90 h 234"/>
                <a:gd name="T20" fmla="*/ 53 w 191"/>
                <a:gd name="T21" fmla="*/ 99 h 234"/>
                <a:gd name="T22" fmla="*/ 10 w 191"/>
                <a:gd name="T23" fmla="*/ 96 h 234"/>
                <a:gd name="T24" fmla="*/ 0 w 191"/>
                <a:gd name="T25" fmla="*/ 85 h 234"/>
                <a:gd name="T26" fmla="*/ 0 w 191"/>
                <a:gd name="T27" fmla="*/ 80 h 234"/>
                <a:gd name="T28" fmla="*/ 95 w 191"/>
                <a:gd name="T29" fmla="*/ 0 h 234"/>
                <a:gd name="T30" fmla="*/ 191 w 191"/>
                <a:gd name="T31" fmla="*/ 96 h 234"/>
                <a:gd name="T32" fmla="*/ 127 w 191"/>
                <a:gd name="T33" fmla="*/ 186 h 234"/>
                <a:gd name="T34" fmla="*/ 127 w 191"/>
                <a:gd name="T35" fmla="*/ 224 h 234"/>
                <a:gd name="T36" fmla="*/ 116 w 191"/>
                <a:gd name="T37" fmla="*/ 234 h 234"/>
                <a:gd name="T38" fmla="*/ 84 w 191"/>
                <a:gd name="T39" fmla="*/ 213 h 234"/>
                <a:gd name="T40" fmla="*/ 105 w 191"/>
                <a:gd name="T41" fmla="*/ 213 h 234"/>
                <a:gd name="T42" fmla="*/ 105 w 191"/>
                <a:gd name="T43" fmla="*/ 178 h 234"/>
                <a:gd name="T44" fmla="*/ 113 w 191"/>
                <a:gd name="T45" fmla="*/ 168 h 234"/>
                <a:gd name="T46" fmla="*/ 169 w 191"/>
                <a:gd name="T47" fmla="*/ 96 h 234"/>
                <a:gd name="T48" fmla="*/ 95 w 191"/>
                <a:gd name="T49" fmla="*/ 21 h 234"/>
                <a:gd name="T50" fmla="*/ 23 w 191"/>
                <a:gd name="T51" fmla="*/ 75 h 234"/>
                <a:gd name="T52" fmla="*/ 45 w 191"/>
                <a:gd name="T53" fmla="*/ 77 h 234"/>
                <a:gd name="T54" fmla="*/ 95 w 191"/>
                <a:gd name="T55" fmla="*/ 42 h 234"/>
                <a:gd name="T56" fmla="*/ 148 w 191"/>
                <a:gd name="T57" fmla="*/ 96 h 234"/>
                <a:gd name="T58" fmla="*/ 95 w 191"/>
                <a:gd name="T59" fmla="*/ 149 h 234"/>
                <a:gd name="T60" fmla="*/ 84 w 191"/>
                <a:gd name="T61" fmla="*/ 149 h 234"/>
                <a:gd name="T62" fmla="*/ 84 w 191"/>
                <a:gd name="T63" fmla="*/ 21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1" h="234">
                  <a:moveTo>
                    <a:pt x="116" y="234"/>
                  </a:moveTo>
                  <a:cubicBezTo>
                    <a:pt x="73" y="234"/>
                    <a:pt x="73" y="234"/>
                    <a:pt x="73" y="234"/>
                  </a:cubicBezTo>
                  <a:cubicBezTo>
                    <a:pt x="67" y="234"/>
                    <a:pt x="63" y="230"/>
                    <a:pt x="63" y="224"/>
                  </a:cubicBezTo>
                  <a:cubicBezTo>
                    <a:pt x="63" y="138"/>
                    <a:pt x="63" y="138"/>
                    <a:pt x="63" y="138"/>
                  </a:cubicBezTo>
                  <a:cubicBezTo>
                    <a:pt x="63" y="136"/>
                    <a:pt x="64" y="133"/>
                    <a:pt x="66" y="131"/>
                  </a:cubicBezTo>
                  <a:cubicBezTo>
                    <a:pt x="68" y="129"/>
                    <a:pt x="70" y="128"/>
                    <a:pt x="73" y="128"/>
                  </a:cubicBezTo>
                  <a:cubicBezTo>
                    <a:pt x="95" y="128"/>
                    <a:pt x="95" y="128"/>
                    <a:pt x="95" y="128"/>
                  </a:cubicBezTo>
                  <a:cubicBezTo>
                    <a:pt x="111" y="128"/>
                    <a:pt x="127" y="112"/>
                    <a:pt x="127" y="96"/>
                  </a:cubicBezTo>
                  <a:cubicBezTo>
                    <a:pt x="127" y="78"/>
                    <a:pt x="112" y="64"/>
                    <a:pt x="95" y="64"/>
                  </a:cubicBezTo>
                  <a:cubicBezTo>
                    <a:pt x="79" y="64"/>
                    <a:pt x="66" y="75"/>
                    <a:pt x="63" y="90"/>
                  </a:cubicBezTo>
                  <a:cubicBezTo>
                    <a:pt x="62" y="95"/>
                    <a:pt x="58" y="99"/>
                    <a:pt x="53" y="99"/>
                  </a:cubicBezTo>
                  <a:cubicBezTo>
                    <a:pt x="10" y="96"/>
                    <a:pt x="10" y="96"/>
                    <a:pt x="10" y="96"/>
                  </a:cubicBezTo>
                  <a:cubicBezTo>
                    <a:pt x="4" y="95"/>
                    <a:pt x="0" y="91"/>
                    <a:pt x="0" y="85"/>
                  </a:cubicBezTo>
                  <a:cubicBezTo>
                    <a:pt x="0" y="85"/>
                    <a:pt x="0" y="82"/>
                    <a:pt x="0" y="80"/>
                  </a:cubicBezTo>
                  <a:cubicBezTo>
                    <a:pt x="8" y="33"/>
                    <a:pt x="47" y="0"/>
                    <a:pt x="95" y="0"/>
                  </a:cubicBezTo>
                  <a:cubicBezTo>
                    <a:pt x="148" y="0"/>
                    <a:pt x="191" y="43"/>
                    <a:pt x="191" y="96"/>
                  </a:cubicBezTo>
                  <a:cubicBezTo>
                    <a:pt x="191" y="137"/>
                    <a:pt x="165" y="173"/>
                    <a:pt x="127" y="186"/>
                  </a:cubicBezTo>
                  <a:cubicBezTo>
                    <a:pt x="127" y="224"/>
                    <a:pt x="127" y="224"/>
                    <a:pt x="127" y="224"/>
                  </a:cubicBezTo>
                  <a:cubicBezTo>
                    <a:pt x="127" y="230"/>
                    <a:pt x="122" y="234"/>
                    <a:pt x="116" y="234"/>
                  </a:cubicBezTo>
                  <a:close/>
                  <a:moveTo>
                    <a:pt x="84" y="213"/>
                  </a:moveTo>
                  <a:cubicBezTo>
                    <a:pt x="105" y="213"/>
                    <a:pt x="105" y="213"/>
                    <a:pt x="105" y="213"/>
                  </a:cubicBezTo>
                  <a:cubicBezTo>
                    <a:pt x="105" y="178"/>
                    <a:pt x="105" y="178"/>
                    <a:pt x="105" y="178"/>
                  </a:cubicBezTo>
                  <a:cubicBezTo>
                    <a:pt x="105" y="173"/>
                    <a:pt x="109" y="169"/>
                    <a:pt x="113" y="168"/>
                  </a:cubicBezTo>
                  <a:cubicBezTo>
                    <a:pt x="146" y="159"/>
                    <a:pt x="169" y="130"/>
                    <a:pt x="169" y="96"/>
                  </a:cubicBezTo>
                  <a:cubicBezTo>
                    <a:pt x="169" y="54"/>
                    <a:pt x="136" y="21"/>
                    <a:pt x="95" y="21"/>
                  </a:cubicBezTo>
                  <a:cubicBezTo>
                    <a:pt x="61" y="21"/>
                    <a:pt x="32" y="43"/>
                    <a:pt x="23" y="75"/>
                  </a:cubicBezTo>
                  <a:cubicBezTo>
                    <a:pt x="45" y="77"/>
                    <a:pt x="45" y="77"/>
                    <a:pt x="45" y="77"/>
                  </a:cubicBezTo>
                  <a:cubicBezTo>
                    <a:pt x="52" y="56"/>
                    <a:pt x="72" y="42"/>
                    <a:pt x="95" y="42"/>
                  </a:cubicBezTo>
                  <a:cubicBezTo>
                    <a:pt x="124" y="42"/>
                    <a:pt x="148" y="66"/>
                    <a:pt x="148" y="96"/>
                  </a:cubicBezTo>
                  <a:cubicBezTo>
                    <a:pt x="148" y="125"/>
                    <a:pt x="124" y="149"/>
                    <a:pt x="95" y="149"/>
                  </a:cubicBezTo>
                  <a:cubicBezTo>
                    <a:pt x="84" y="149"/>
                    <a:pt x="84" y="149"/>
                    <a:pt x="84" y="149"/>
                  </a:cubicBezTo>
                  <a:lnTo>
                    <a:pt x="84" y="213"/>
                  </a:lnTo>
                  <a:close/>
                </a:path>
              </a:pathLst>
            </a:custGeom>
            <a:grpFill/>
            <a:ln>
              <a:noFill/>
            </a:ln>
            <a:extLst>
              <a:ext uri="{91240B29-F687-4f45-9708-019B960494DF}"/>
            </a:extLst>
          </p:spPr>
          <p:txBody>
            <a:bodyPr/>
            <a:lstStyle/>
            <a:p>
              <a:pPr>
                <a:defRPr/>
              </a:pPr>
              <a:endParaRPr lang="en-GB" dirty="0"/>
            </a:p>
          </p:txBody>
        </p:sp>
      </p:grpSp>
      <p:grpSp>
        <p:nvGrpSpPr>
          <p:cNvPr id="61" name="Group 322"/>
          <p:cNvGrpSpPr>
            <a:grpSpLocks noChangeAspect="1"/>
          </p:cNvGrpSpPr>
          <p:nvPr/>
        </p:nvGrpSpPr>
        <p:grpSpPr bwMode="auto">
          <a:xfrm>
            <a:off x="8760538" y="3131703"/>
            <a:ext cx="787380" cy="540080"/>
            <a:chOff x="2874" y="2143"/>
            <a:chExt cx="340" cy="340"/>
          </a:xfrm>
          <a:solidFill>
            <a:schemeClr val="accent3"/>
          </a:solidFill>
        </p:grpSpPr>
        <p:sp>
          <p:nvSpPr>
            <p:cNvPr id="62" name="Freeform 323"/>
            <p:cNvSpPr>
              <a:spLocks noEditPoints="1"/>
            </p:cNvSpPr>
            <p:nvPr/>
          </p:nvSpPr>
          <p:spPr bwMode="auto">
            <a:xfrm>
              <a:off x="2874" y="2143"/>
              <a:ext cx="340" cy="340"/>
            </a:xfrm>
            <a:custGeom>
              <a:avLst/>
              <a:gdLst>
                <a:gd name="T0" fmla="*/ 256 w 512"/>
                <a:gd name="T1" fmla="*/ 21 h 512"/>
                <a:gd name="T2" fmla="*/ 491 w 512"/>
                <a:gd name="T3" fmla="*/ 256 h 512"/>
                <a:gd name="T4" fmla="*/ 256 w 512"/>
                <a:gd name="T5" fmla="*/ 491 h 512"/>
                <a:gd name="T6" fmla="*/ 22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6" y="21"/>
                    <a:pt x="491" y="127"/>
                    <a:pt x="491" y="256"/>
                  </a:cubicBezTo>
                  <a:cubicBezTo>
                    <a:pt x="491" y="385"/>
                    <a:pt x="386" y="491"/>
                    <a:pt x="256" y="491"/>
                  </a:cubicBezTo>
                  <a:cubicBezTo>
                    <a:pt x="127" y="491"/>
                    <a:pt x="22" y="385"/>
                    <a:pt x="22" y="256"/>
                  </a:cubicBezTo>
                  <a:cubicBezTo>
                    <a:pt x="22" y="127"/>
                    <a:pt x="127" y="21"/>
                    <a:pt x="256" y="21"/>
                  </a:cubicBezTo>
                  <a:moveTo>
                    <a:pt x="256" y="0"/>
                  </a:moveTo>
                  <a:cubicBezTo>
                    <a:pt x="115" y="0"/>
                    <a:pt x="0" y="115"/>
                    <a:pt x="0" y="256"/>
                  </a:cubicBezTo>
                  <a:cubicBezTo>
                    <a:pt x="0" y="397"/>
                    <a:pt x="115" y="512"/>
                    <a:pt x="256" y="512"/>
                  </a:cubicBezTo>
                  <a:cubicBezTo>
                    <a:pt x="398" y="512"/>
                    <a:pt x="512" y="397"/>
                    <a:pt x="512" y="256"/>
                  </a:cubicBezTo>
                  <a:cubicBezTo>
                    <a:pt x="512" y="115"/>
                    <a:pt x="398" y="0"/>
                    <a:pt x="256" y="0"/>
                  </a:cubicBezTo>
                  <a:close/>
                </a:path>
              </a:pathLst>
            </a:custGeom>
            <a:grpFill/>
            <a:ln>
              <a:noFill/>
            </a:ln>
            <a:extLst>
              <a:ext uri="{91240B29-F687-4f45-9708-019B960494DF}"/>
            </a:extLst>
          </p:spPr>
          <p:txBody>
            <a:bodyPr/>
            <a:lstStyle/>
            <a:p>
              <a:pPr>
                <a:defRPr/>
              </a:pPr>
              <a:endParaRPr lang="en-GB" dirty="0"/>
            </a:p>
          </p:txBody>
        </p:sp>
        <p:sp>
          <p:nvSpPr>
            <p:cNvPr id="63" name="Freeform 324"/>
            <p:cNvSpPr>
              <a:spLocks noEditPoints="1"/>
            </p:cNvSpPr>
            <p:nvPr/>
          </p:nvSpPr>
          <p:spPr bwMode="auto">
            <a:xfrm>
              <a:off x="3016" y="2207"/>
              <a:ext cx="57" cy="56"/>
            </a:xfrm>
            <a:custGeom>
              <a:avLst/>
              <a:gdLst>
                <a:gd name="T0" fmla="*/ 42 w 85"/>
                <a:gd name="T1" fmla="*/ 85 h 85"/>
                <a:gd name="T2" fmla="*/ 85 w 85"/>
                <a:gd name="T3" fmla="*/ 43 h 85"/>
                <a:gd name="T4" fmla="*/ 42 w 85"/>
                <a:gd name="T5" fmla="*/ 0 h 85"/>
                <a:gd name="T6" fmla="*/ 0 w 85"/>
                <a:gd name="T7" fmla="*/ 43 h 85"/>
                <a:gd name="T8" fmla="*/ 42 w 85"/>
                <a:gd name="T9" fmla="*/ 85 h 85"/>
                <a:gd name="T10" fmla="*/ 42 w 85"/>
                <a:gd name="T11" fmla="*/ 21 h 85"/>
                <a:gd name="T12" fmla="*/ 64 w 85"/>
                <a:gd name="T13" fmla="*/ 43 h 85"/>
                <a:gd name="T14" fmla="*/ 42 w 85"/>
                <a:gd name="T15" fmla="*/ 64 h 85"/>
                <a:gd name="T16" fmla="*/ 21 w 85"/>
                <a:gd name="T17" fmla="*/ 43 h 85"/>
                <a:gd name="T18" fmla="*/ 42 w 85"/>
                <a:gd name="T19" fmla="*/ 2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85">
                  <a:moveTo>
                    <a:pt x="42" y="85"/>
                  </a:moveTo>
                  <a:cubicBezTo>
                    <a:pt x="66" y="85"/>
                    <a:pt x="85" y="66"/>
                    <a:pt x="85" y="43"/>
                  </a:cubicBezTo>
                  <a:cubicBezTo>
                    <a:pt x="85" y="19"/>
                    <a:pt x="66" y="0"/>
                    <a:pt x="42" y="0"/>
                  </a:cubicBezTo>
                  <a:cubicBezTo>
                    <a:pt x="19" y="0"/>
                    <a:pt x="0" y="19"/>
                    <a:pt x="0" y="43"/>
                  </a:cubicBezTo>
                  <a:cubicBezTo>
                    <a:pt x="0" y="66"/>
                    <a:pt x="19" y="85"/>
                    <a:pt x="42" y="85"/>
                  </a:cubicBezTo>
                  <a:close/>
                  <a:moveTo>
                    <a:pt x="42" y="21"/>
                  </a:moveTo>
                  <a:cubicBezTo>
                    <a:pt x="54" y="21"/>
                    <a:pt x="64" y="31"/>
                    <a:pt x="64" y="43"/>
                  </a:cubicBezTo>
                  <a:cubicBezTo>
                    <a:pt x="64" y="54"/>
                    <a:pt x="54" y="64"/>
                    <a:pt x="42" y="64"/>
                  </a:cubicBezTo>
                  <a:cubicBezTo>
                    <a:pt x="31" y="64"/>
                    <a:pt x="21" y="54"/>
                    <a:pt x="21" y="43"/>
                  </a:cubicBezTo>
                  <a:cubicBezTo>
                    <a:pt x="21" y="31"/>
                    <a:pt x="31" y="21"/>
                    <a:pt x="42" y="21"/>
                  </a:cubicBezTo>
                  <a:close/>
                </a:path>
              </a:pathLst>
            </a:custGeom>
            <a:grpFill/>
            <a:ln>
              <a:noFill/>
            </a:ln>
            <a:extLst>
              <a:ext uri="{91240B29-F687-4f45-9708-019B960494DF}"/>
            </a:extLst>
          </p:spPr>
          <p:txBody>
            <a:bodyPr/>
            <a:lstStyle/>
            <a:p>
              <a:pPr>
                <a:defRPr/>
              </a:pPr>
              <a:endParaRPr lang="en-GB" dirty="0"/>
            </a:p>
          </p:txBody>
        </p:sp>
        <p:sp>
          <p:nvSpPr>
            <p:cNvPr id="64" name="Freeform 325"/>
            <p:cNvSpPr>
              <a:spLocks noEditPoints="1"/>
            </p:cNvSpPr>
            <p:nvPr/>
          </p:nvSpPr>
          <p:spPr bwMode="auto">
            <a:xfrm>
              <a:off x="2972" y="2271"/>
              <a:ext cx="144" cy="148"/>
            </a:xfrm>
            <a:custGeom>
              <a:avLst/>
              <a:gdLst>
                <a:gd name="T0" fmla="*/ 211 w 216"/>
                <a:gd name="T1" fmla="*/ 66 h 224"/>
                <a:gd name="T2" fmla="*/ 158 w 216"/>
                <a:gd name="T3" fmla="*/ 24 h 224"/>
                <a:gd name="T4" fmla="*/ 156 w 216"/>
                <a:gd name="T5" fmla="*/ 23 h 224"/>
                <a:gd name="T6" fmla="*/ 108 w 216"/>
                <a:gd name="T7" fmla="*/ 0 h 224"/>
                <a:gd name="T8" fmla="*/ 60 w 216"/>
                <a:gd name="T9" fmla="*/ 23 h 224"/>
                <a:gd name="T10" fmla="*/ 59 w 216"/>
                <a:gd name="T11" fmla="*/ 24 h 224"/>
                <a:gd name="T12" fmla="*/ 6 w 216"/>
                <a:gd name="T13" fmla="*/ 66 h 224"/>
                <a:gd name="T14" fmla="*/ 4 w 216"/>
                <a:gd name="T15" fmla="*/ 81 h 224"/>
                <a:gd name="T16" fmla="*/ 12 w 216"/>
                <a:gd name="T17" fmla="*/ 85 h 224"/>
                <a:gd name="T18" fmla="*/ 19 w 216"/>
                <a:gd name="T19" fmla="*/ 83 h 224"/>
                <a:gd name="T20" fmla="*/ 55 w 216"/>
                <a:gd name="T21" fmla="*/ 54 h 224"/>
                <a:gd name="T22" fmla="*/ 55 w 216"/>
                <a:gd name="T23" fmla="*/ 85 h 224"/>
                <a:gd name="T24" fmla="*/ 55 w 216"/>
                <a:gd name="T25" fmla="*/ 107 h 224"/>
                <a:gd name="T26" fmla="*/ 58 w 216"/>
                <a:gd name="T27" fmla="*/ 114 h 224"/>
                <a:gd name="T28" fmla="*/ 67 w 216"/>
                <a:gd name="T29" fmla="*/ 123 h 224"/>
                <a:gd name="T30" fmla="*/ 46 w 216"/>
                <a:gd name="T31" fmla="*/ 154 h 224"/>
                <a:gd name="T32" fmla="*/ 45 w 216"/>
                <a:gd name="T33" fmla="*/ 158 h 224"/>
                <a:gd name="T34" fmla="*/ 45 w 216"/>
                <a:gd name="T35" fmla="*/ 162 h 224"/>
                <a:gd name="T36" fmla="*/ 45 w 216"/>
                <a:gd name="T37" fmla="*/ 162 h 224"/>
                <a:gd name="T38" fmla="*/ 55 w 216"/>
                <a:gd name="T39" fmla="*/ 215 h 224"/>
                <a:gd name="T40" fmla="*/ 66 w 216"/>
                <a:gd name="T41" fmla="*/ 224 h 224"/>
                <a:gd name="T42" fmla="*/ 68 w 216"/>
                <a:gd name="T43" fmla="*/ 224 h 224"/>
                <a:gd name="T44" fmla="*/ 76 w 216"/>
                <a:gd name="T45" fmla="*/ 211 h 224"/>
                <a:gd name="T46" fmla="*/ 66 w 216"/>
                <a:gd name="T47" fmla="*/ 162 h 224"/>
                <a:gd name="T48" fmla="*/ 82 w 216"/>
                <a:gd name="T49" fmla="*/ 138 h 224"/>
                <a:gd name="T50" fmla="*/ 90 w 216"/>
                <a:gd name="T51" fmla="*/ 147 h 224"/>
                <a:gd name="T52" fmla="*/ 98 w 216"/>
                <a:gd name="T53" fmla="*/ 150 h 224"/>
                <a:gd name="T54" fmla="*/ 119 w 216"/>
                <a:gd name="T55" fmla="*/ 150 h 224"/>
                <a:gd name="T56" fmla="*/ 127 w 216"/>
                <a:gd name="T57" fmla="*/ 147 h 224"/>
                <a:gd name="T58" fmla="*/ 134 w 216"/>
                <a:gd name="T59" fmla="*/ 139 h 224"/>
                <a:gd name="T60" fmla="*/ 150 w 216"/>
                <a:gd name="T61" fmla="*/ 162 h 224"/>
                <a:gd name="T62" fmla="*/ 141 w 216"/>
                <a:gd name="T63" fmla="*/ 211 h 224"/>
                <a:gd name="T64" fmla="*/ 149 w 216"/>
                <a:gd name="T65" fmla="*/ 224 h 224"/>
                <a:gd name="T66" fmla="*/ 151 w 216"/>
                <a:gd name="T67" fmla="*/ 224 h 224"/>
                <a:gd name="T68" fmla="*/ 161 w 216"/>
                <a:gd name="T69" fmla="*/ 215 h 224"/>
                <a:gd name="T70" fmla="*/ 172 w 216"/>
                <a:gd name="T71" fmla="*/ 162 h 224"/>
                <a:gd name="T72" fmla="*/ 172 w 216"/>
                <a:gd name="T73" fmla="*/ 162 h 224"/>
                <a:gd name="T74" fmla="*/ 172 w 216"/>
                <a:gd name="T75" fmla="*/ 158 h 224"/>
                <a:gd name="T76" fmla="*/ 171 w 216"/>
                <a:gd name="T77" fmla="*/ 154 h 224"/>
                <a:gd name="T78" fmla="*/ 150 w 216"/>
                <a:gd name="T79" fmla="*/ 123 h 224"/>
                <a:gd name="T80" fmla="*/ 159 w 216"/>
                <a:gd name="T81" fmla="*/ 114 h 224"/>
                <a:gd name="T82" fmla="*/ 162 w 216"/>
                <a:gd name="T83" fmla="*/ 107 h 224"/>
                <a:gd name="T84" fmla="*/ 162 w 216"/>
                <a:gd name="T85" fmla="*/ 85 h 224"/>
                <a:gd name="T86" fmla="*/ 162 w 216"/>
                <a:gd name="T87" fmla="*/ 54 h 224"/>
                <a:gd name="T88" fmla="*/ 198 w 216"/>
                <a:gd name="T89" fmla="*/ 83 h 224"/>
                <a:gd name="T90" fmla="*/ 204 w 216"/>
                <a:gd name="T91" fmla="*/ 85 h 224"/>
                <a:gd name="T92" fmla="*/ 213 w 216"/>
                <a:gd name="T93" fmla="*/ 81 h 224"/>
                <a:gd name="T94" fmla="*/ 211 w 216"/>
                <a:gd name="T95" fmla="*/ 66 h 224"/>
                <a:gd name="T96" fmla="*/ 76 w 216"/>
                <a:gd name="T97" fmla="*/ 43 h 224"/>
                <a:gd name="T98" fmla="*/ 108 w 216"/>
                <a:gd name="T99" fmla="*/ 21 h 224"/>
                <a:gd name="T100" fmla="*/ 140 w 216"/>
                <a:gd name="T101" fmla="*/ 43 h 224"/>
                <a:gd name="T102" fmla="*/ 140 w 216"/>
                <a:gd name="T103" fmla="*/ 75 h 224"/>
                <a:gd name="T104" fmla="*/ 76 w 216"/>
                <a:gd name="T105" fmla="*/ 75 h 224"/>
                <a:gd name="T106" fmla="*/ 76 w 216"/>
                <a:gd name="T107" fmla="*/ 43 h 224"/>
                <a:gd name="T108" fmla="*/ 115 w 216"/>
                <a:gd name="T109" fmla="*/ 129 h 224"/>
                <a:gd name="T110" fmla="*/ 102 w 216"/>
                <a:gd name="T111" fmla="*/ 129 h 224"/>
                <a:gd name="T112" fmla="*/ 76 w 216"/>
                <a:gd name="T113" fmla="*/ 102 h 224"/>
                <a:gd name="T114" fmla="*/ 76 w 216"/>
                <a:gd name="T115" fmla="*/ 97 h 224"/>
                <a:gd name="T116" fmla="*/ 140 w 216"/>
                <a:gd name="T117" fmla="*/ 97 h 224"/>
                <a:gd name="T118" fmla="*/ 140 w 216"/>
                <a:gd name="T119" fmla="*/ 102 h 224"/>
                <a:gd name="T120" fmla="*/ 115 w 216"/>
                <a:gd name="T121" fmla="*/ 129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6" h="224">
                  <a:moveTo>
                    <a:pt x="211" y="66"/>
                  </a:moveTo>
                  <a:cubicBezTo>
                    <a:pt x="158" y="24"/>
                    <a:pt x="158" y="24"/>
                    <a:pt x="158" y="24"/>
                  </a:cubicBezTo>
                  <a:cubicBezTo>
                    <a:pt x="157" y="23"/>
                    <a:pt x="157" y="23"/>
                    <a:pt x="156" y="23"/>
                  </a:cubicBezTo>
                  <a:cubicBezTo>
                    <a:pt x="149" y="10"/>
                    <a:pt x="135" y="0"/>
                    <a:pt x="108" y="0"/>
                  </a:cubicBezTo>
                  <a:cubicBezTo>
                    <a:pt x="82" y="0"/>
                    <a:pt x="67" y="10"/>
                    <a:pt x="60" y="23"/>
                  </a:cubicBezTo>
                  <a:cubicBezTo>
                    <a:pt x="60" y="23"/>
                    <a:pt x="59" y="23"/>
                    <a:pt x="59" y="24"/>
                  </a:cubicBezTo>
                  <a:cubicBezTo>
                    <a:pt x="6" y="66"/>
                    <a:pt x="6" y="66"/>
                    <a:pt x="6" y="66"/>
                  </a:cubicBezTo>
                  <a:cubicBezTo>
                    <a:pt x="1" y="70"/>
                    <a:pt x="0" y="77"/>
                    <a:pt x="4" y="81"/>
                  </a:cubicBezTo>
                  <a:cubicBezTo>
                    <a:pt x="6" y="84"/>
                    <a:pt x="9" y="85"/>
                    <a:pt x="12" y="85"/>
                  </a:cubicBezTo>
                  <a:cubicBezTo>
                    <a:pt x="15" y="85"/>
                    <a:pt x="17" y="85"/>
                    <a:pt x="19" y="83"/>
                  </a:cubicBezTo>
                  <a:cubicBezTo>
                    <a:pt x="55" y="54"/>
                    <a:pt x="55" y="54"/>
                    <a:pt x="55" y="54"/>
                  </a:cubicBezTo>
                  <a:cubicBezTo>
                    <a:pt x="55" y="85"/>
                    <a:pt x="55" y="85"/>
                    <a:pt x="55" y="85"/>
                  </a:cubicBezTo>
                  <a:cubicBezTo>
                    <a:pt x="55" y="107"/>
                    <a:pt x="55" y="107"/>
                    <a:pt x="55" y="107"/>
                  </a:cubicBezTo>
                  <a:cubicBezTo>
                    <a:pt x="55" y="110"/>
                    <a:pt x="56" y="112"/>
                    <a:pt x="58" y="114"/>
                  </a:cubicBezTo>
                  <a:cubicBezTo>
                    <a:pt x="67" y="123"/>
                    <a:pt x="67" y="123"/>
                    <a:pt x="67" y="123"/>
                  </a:cubicBezTo>
                  <a:cubicBezTo>
                    <a:pt x="46" y="154"/>
                    <a:pt x="46" y="154"/>
                    <a:pt x="46" y="154"/>
                  </a:cubicBezTo>
                  <a:cubicBezTo>
                    <a:pt x="45" y="155"/>
                    <a:pt x="45" y="157"/>
                    <a:pt x="45" y="158"/>
                  </a:cubicBezTo>
                  <a:cubicBezTo>
                    <a:pt x="44" y="159"/>
                    <a:pt x="44" y="161"/>
                    <a:pt x="45" y="162"/>
                  </a:cubicBezTo>
                  <a:cubicBezTo>
                    <a:pt x="45" y="162"/>
                    <a:pt x="45" y="162"/>
                    <a:pt x="45" y="162"/>
                  </a:cubicBezTo>
                  <a:cubicBezTo>
                    <a:pt x="55" y="215"/>
                    <a:pt x="55" y="215"/>
                    <a:pt x="55" y="215"/>
                  </a:cubicBezTo>
                  <a:cubicBezTo>
                    <a:pt x="56" y="221"/>
                    <a:pt x="61" y="224"/>
                    <a:pt x="66" y="224"/>
                  </a:cubicBezTo>
                  <a:cubicBezTo>
                    <a:pt x="66" y="224"/>
                    <a:pt x="67" y="224"/>
                    <a:pt x="68" y="224"/>
                  </a:cubicBezTo>
                  <a:cubicBezTo>
                    <a:pt x="74" y="223"/>
                    <a:pt x="77" y="217"/>
                    <a:pt x="76" y="211"/>
                  </a:cubicBezTo>
                  <a:cubicBezTo>
                    <a:pt x="66" y="162"/>
                    <a:pt x="66" y="162"/>
                    <a:pt x="66" y="162"/>
                  </a:cubicBezTo>
                  <a:cubicBezTo>
                    <a:pt x="82" y="138"/>
                    <a:pt x="82" y="138"/>
                    <a:pt x="82" y="138"/>
                  </a:cubicBezTo>
                  <a:cubicBezTo>
                    <a:pt x="90" y="147"/>
                    <a:pt x="90" y="147"/>
                    <a:pt x="90" y="147"/>
                  </a:cubicBezTo>
                  <a:cubicBezTo>
                    <a:pt x="92" y="149"/>
                    <a:pt x="95" y="150"/>
                    <a:pt x="98" y="150"/>
                  </a:cubicBezTo>
                  <a:cubicBezTo>
                    <a:pt x="119" y="150"/>
                    <a:pt x="119" y="150"/>
                    <a:pt x="119" y="150"/>
                  </a:cubicBezTo>
                  <a:cubicBezTo>
                    <a:pt x="122" y="150"/>
                    <a:pt x="125" y="149"/>
                    <a:pt x="127" y="147"/>
                  </a:cubicBezTo>
                  <a:cubicBezTo>
                    <a:pt x="134" y="139"/>
                    <a:pt x="134" y="139"/>
                    <a:pt x="134" y="139"/>
                  </a:cubicBezTo>
                  <a:cubicBezTo>
                    <a:pt x="150" y="162"/>
                    <a:pt x="150" y="162"/>
                    <a:pt x="150" y="162"/>
                  </a:cubicBezTo>
                  <a:cubicBezTo>
                    <a:pt x="141" y="211"/>
                    <a:pt x="141" y="211"/>
                    <a:pt x="141" y="211"/>
                  </a:cubicBezTo>
                  <a:cubicBezTo>
                    <a:pt x="139" y="217"/>
                    <a:pt x="143" y="223"/>
                    <a:pt x="149" y="224"/>
                  </a:cubicBezTo>
                  <a:cubicBezTo>
                    <a:pt x="150" y="224"/>
                    <a:pt x="150" y="224"/>
                    <a:pt x="151" y="224"/>
                  </a:cubicBezTo>
                  <a:cubicBezTo>
                    <a:pt x="156" y="224"/>
                    <a:pt x="160" y="221"/>
                    <a:pt x="161" y="215"/>
                  </a:cubicBezTo>
                  <a:cubicBezTo>
                    <a:pt x="172" y="162"/>
                    <a:pt x="172" y="162"/>
                    <a:pt x="172" y="162"/>
                  </a:cubicBezTo>
                  <a:cubicBezTo>
                    <a:pt x="172" y="162"/>
                    <a:pt x="172" y="162"/>
                    <a:pt x="172" y="162"/>
                  </a:cubicBezTo>
                  <a:cubicBezTo>
                    <a:pt x="172" y="161"/>
                    <a:pt x="172" y="159"/>
                    <a:pt x="172" y="158"/>
                  </a:cubicBezTo>
                  <a:cubicBezTo>
                    <a:pt x="172" y="157"/>
                    <a:pt x="171" y="155"/>
                    <a:pt x="171" y="154"/>
                  </a:cubicBezTo>
                  <a:cubicBezTo>
                    <a:pt x="150" y="123"/>
                    <a:pt x="150" y="123"/>
                    <a:pt x="150" y="123"/>
                  </a:cubicBezTo>
                  <a:cubicBezTo>
                    <a:pt x="159" y="114"/>
                    <a:pt x="159" y="114"/>
                    <a:pt x="159" y="114"/>
                  </a:cubicBezTo>
                  <a:cubicBezTo>
                    <a:pt x="161" y="112"/>
                    <a:pt x="162" y="110"/>
                    <a:pt x="162" y="107"/>
                  </a:cubicBezTo>
                  <a:cubicBezTo>
                    <a:pt x="162" y="85"/>
                    <a:pt x="162" y="85"/>
                    <a:pt x="162" y="85"/>
                  </a:cubicBezTo>
                  <a:cubicBezTo>
                    <a:pt x="162" y="54"/>
                    <a:pt x="162" y="54"/>
                    <a:pt x="162" y="54"/>
                  </a:cubicBezTo>
                  <a:cubicBezTo>
                    <a:pt x="198" y="83"/>
                    <a:pt x="198" y="83"/>
                    <a:pt x="198" y="83"/>
                  </a:cubicBezTo>
                  <a:cubicBezTo>
                    <a:pt x="200" y="85"/>
                    <a:pt x="202" y="85"/>
                    <a:pt x="204" y="85"/>
                  </a:cubicBezTo>
                  <a:cubicBezTo>
                    <a:pt x="207" y="85"/>
                    <a:pt x="211" y="84"/>
                    <a:pt x="213" y="81"/>
                  </a:cubicBezTo>
                  <a:cubicBezTo>
                    <a:pt x="216" y="77"/>
                    <a:pt x="216" y="70"/>
                    <a:pt x="211" y="66"/>
                  </a:cubicBezTo>
                  <a:close/>
                  <a:moveTo>
                    <a:pt x="76" y="43"/>
                  </a:moveTo>
                  <a:cubicBezTo>
                    <a:pt x="76" y="36"/>
                    <a:pt x="79" y="21"/>
                    <a:pt x="108" y="21"/>
                  </a:cubicBezTo>
                  <a:cubicBezTo>
                    <a:pt x="137" y="21"/>
                    <a:pt x="140" y="36"/>
                    <a:pt x="140" y="43"/>
                  </a:cubicBezTo>
                  <a:cubicBezTo>
                    <a:pt x="140" y="75"/>
                    <a:pt x="140" y="75"/>
                    <a:pt x="140" y="75"/>
                  </a:cubicBezTo>
                  <a:cubicBezTo>
                    <a:pt x="76" y="75"/>
                    <a:pt x="76" y="75"/>
                    <a:pt x="76" y="75"/>
                  </a:cubicBezTo>
                  <a:lnTo>
                    <a:pt x="76" y="43"/>
                  </a:lnTo>
                  <a:close/>
                  <a:moveTo>
                    <a:pt x="115" y="129"/>
                  </a:moveTo>
                  <a:cubicBezTo>
                    <a:pt x="102" y="129"/>
                    <a:pt x="102" y="129"/>
                    <a:pt x="102" y="129"/>
                  </a:cubicBezTo>
                  <a:cubicBezTo>
                    <a:pt x="76" y="102"/>
                    <a:pt x="76" y="102"/>
                    <a:pt x="76" y="102"/>
                  </a:cubicBezTo>
                  <a:cubicBezTo>
                    <a:pt x="76" y="97"/>
                    <a:pt x="76" y="97"/>
                    <a:pt x="76" y="97"/>
                  </a:cubicBezTo>
                  <a:cubicBezTo>
                    <a:pt x="140" y="97"/>
                    <a:pt x="140" y="97"/>
                    <a:pt x="140" y="97"/>
                  </a:cubicBezTo>
                  <a:cubicBezTo>
                    <a:pt x="140" y="102"/>
                    <a:pt x="140" y="102"/>
                    <a:pt x="140" y="102"/>
                  </a:cubicBezTo>
                  <a:lnTo>
                    <a:pt x="115" y="129"/>
                  </a:lnTo>
                  <a:close/>
                </a:path>
              </a:pathLst>
            </a:custGeom>
            <a:grpFill/>
            <a:ln>
              <a:noFill/>
            </a:ln>
            <a:extLst>
              <a:ext uri="{91240B29-F687-4f45-9708-019B960494DF}"/>
            </a:extLst>
          </p:spPr>
          <p:txBody>
            <a:bodyPr/>
            <a:lstStyle/>
            <a:p>
              <a:pPr>
                <a:defRPr/>
              </a:pPr>
              <a:endParaRPr lang="en-GB" dirty="0"/>
            </a:p>
          </p:txBody>
        </p:sp>
      </p:grpSp>
      <p:grpSp>
        <p:nvGrpSpPr>
          <p:cNvPr id="65" name="Group 49"/>
          <p:cNvGrpSpPr>
            <a:grpSpLocks noChangeAspect="1"/>
          </p:cNvGrpSpPr>
          <p:nvPr/>
        </p:nvGrpSpPr>
        <p:grpSpPr bwMode="auto">
          <a:xfrm>
            <a:off x="8747328" y="5542970"/>
            <a:ext cx="787528" cy="540330"/>
            <a:chOff x="411" y="619"/>
            <a:chExt cx="3635" cy="3636"/>
          </a:xfrm>
          <a:solidFill>
            <a:schemeClr val="tx1">
              <a:lumMod val="50000"/>
            </a:schemeClr>
          </a:solidFill>
        </p:grpSpPr>
        <p:sp>
          <p:nvSpPr>
            <p:cNvPr id="66" name="Freeform 50"/>
            <p:cNvSpPr>
              <a:spLocks noEditPoints="1"/>
            </p:cNvSpPr>
            <p:nvPr/>
          </p:nvSpPr>
          <p:spPr bwMode="auto">
            <a:xfrm>
              <a:off x="411" y="619"/>
              <a:ext cx="3635" cy="3636"/>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extLst>
          </p:spPr>
          <p:txBody>
            <a:bodyPr/>
            <a:lstStyle/>
            <a:p>
              <a:pPr>
                <a:defRPr/>
              </a:pPr>
              <a:endParaRPr lang="en-GB" dirty="0"/>
            </a:p>
          </p:txBody>
        </p:sp>
        <p:sp>
          <p:nvSpPr>
            <p:cNvPr id="67" name="Freeform 51"/>
            <p:cNvSpPr>
              <a:spLocks noEditPoints="1"/>
            </p:cNvSpPr>
            <p:nvPr/>
          </p:nvSpPr>
          <p:spPr bwMode="auto">
            <a:xfrm>
              <a:off x="1092" y="1528"/>
              <a:ext cx="2272" cy="1740"/>
            </a:xfrm>
            <a:custGeom>
              <a:avLst/>
              <a:gdLst>
                <a:gd name="T0" fmla="*/ 234 w 320"/>
                <a:gd name="T1" fmla="*/ 96 h 245"/>
                <a:gd name="T2" fmla="*/ 224 w 320"/>
                <a:gd name="T3" fmla="*/ 32 h 245"/>
                <a:gd name="T4" fmla="*/ 181 w 320"/>
                <a:gd name="T5" fmla="*/ 0 h 245"/>
                <a:gd name="T6" fmla="*/ 10 w 320"/>
                <a:gd name="T7" fmla="*/ 32 h 245"/>
                <a:gd name="T8" fmla="*/ 0 w 320"/>
                <a:gd name="T9" fmla="*/ 213 h 245"/>
                <a:gd name="T10" fmla="*/ 34 w 320"/>
                <a:gd name="T11" fmla="*/ 224 h 245"/>
                <a:gd name="T12" fmla="*/ 94 w 320"/>
                <a:gd name="T13" fmla="*/ 224 h 245"/>
                <a:gd name="T14" fmla="*/ 245 w 320"/>
                <a:gd name="T15" fmla="*/ 245 h 245"/>
                <a:gd name="T16" fmla="*/ 309 w 320"/>
                <a:gd name="T17" fmla="*/ 224 h 245"/>
                <a:gd name="T18" fmla="*/ 320 w 320"/>
                <a:gd name="T19" fmla="*/ 128 h 245"/>
                <a:gd name="T20" fmla="*/ 181 w 320"/>
                <a:gd name="T21" fmla="*/ 21 h 245"/>
                <a:gd name="T22" fmla="*/ 170 w 320"/>
                <a:gd name="T23" fmla="*/ 32 h 245"/>
                <a:gd name="T24" fmla="*/ 21 w 320"/>
                <a:gd name="T25" fmla="*/ 53 h 245"/>
                <a:gd name="T26" fmla="*/ 213 w 320"/>
                <a:gd name="T27" fmla="*/ 202 h 245"/>
                <a:gd name="T28" fmla="*/ 64 w 320"/>
                <a:gd name="T29" fmla="*/ 181 h 245"/>
                <a:gd name="T30" fmla="*/ 21 w 320"/>
                <a:gd name="T31" fmla="*/ 202 h 245"/>
                <a:gd name="T32" fmla="*/ 64 w 320"/>
                <a:gd name="T33" fmla="*/ 224 h 245"/>
                <a:gd name="T34" fmla="*/ 64 w 320"/>
                <a:gd name="T35" fmla="*/ 202 h 245"/>
                <a:gd name="T36" fmla="*/ 64 w 320"/>
                <a:gd name="T37" fmla="*/ 224 h 245"/>
                <a:gd name="T38" fmla="*/ 234 w 320"/>
                <a:gd name="T39" fmla="*/ 213 h 245"/>
                <a:gd name="T40" fmla="*/ 256 w 320"/>
                <a:gd name="T41" fmla="*/ 213 h 245"/>
                <a:gd name="T42" fmla="*/ 298 w 320"/>
                <a:gd name="T43" fmla="*/ 202 h 245"/>
                <a:gd name="T44" fmla="*/ 245 w 320"/>
                <a:gd name="T45" fmla="*/ 181 h 245"/>
                <a:gd name="T46" fmla="*/ 234 w 320"/>
                <a:gd name="T47" fmla="*/ 117 h 245"/>
                <a:gd name="T48" fmla="*/ 298 w 320"/>
                <a:gd name="T49" fmla="*/ 128 h 245"/>
                <a:gd name="T50" fmla="*/ 74 w 320"/>
                <a:gd name="T51" fmla="*/ 117 h 245"/>
                <a:gd name="T52" fmla="*/ 106 w 320"/>
                <a:gd name="T53" fmla="*/ 106 h 245"/>
                <a:gd name="T54" fmla="*/ 117 w 320"/>
                <a:gd name="T55" fmla="*/ 74 h 245"/>
                <a:gd name="T56" fmla="*/ 128 w 320"/>
                <a:gd name="T57" fmla="*/ 106 h 245"/>
                <a:gd name="T58" fmla="*/ 160 w 320"/>
                <a:gd name="T59" fmla="*/ 117 h 245"/>
                <a:gd name="T60" fmla="*/ 128 w 320"/>
                <a:gd name="T61" fmla="*/ 128 h 245"/>
                <a:gd name="T62" fmla="*/ 117 w 320"/>
                <a:gd name="T63" fmla="*/ 160 h 245"/>
                <a:gd name="T64" fmla="*/ 106 w 320"/>
                <a:gd name="T65" fmla="*/ 128 h 245"/>
                <a:gd name="T66" fmla="*/ 74 w 320"/>
                <a:gd name="T67" fmla="*/ 1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0" h="245">
                  <a:moveTo>
                    <a:pt x="288" y="96"/>
                  </a:moveTo>
                  <a:cubicBezTo>
                    <a:pt x="234" y="96"/>
                    <a:pt x="234" y="96"/>
                    <a:pt x="234" y="96"/>
                  </a:cubicBezTo>
                  <a:cubicBezTo>
                    <a:pt x="234" y="42"/>
                    <a:pt x="234" y="42"/>
                    <a:pt x="234" y="42"/>
                  </a:cubicBezTo>
                  <a:cubicBezTo>
                    <a:pt x="234" y="36"/>
                    <a:pt x="230" y="32"/>
                    <a:pt x="224" y="32"/>
                  </a:cubicBezTo>
                  <a:cubicBezTo>
                    <a:pt x="213" y="32"/>
                    <a:pt x="213" y="32"/>
                    <a:pt x="213" y="32"/>
                  </a:cubicBezTo>
                  <a:cubicBezTo>
                    <a:pt x="213" y="14"/>
                    <a:pt x="199" y="0"/>
                    <a:pt x="181" y="0"/>
                  </a:cubicBezTo>
                  <a:cubicBezTo>
                    <a:pt x="163" y="0"/>
                    <a:pt x="149" y="14"/>
                    <a:pt x="149" y="32"/>
                  </a:cubicBezTo>
                  <a:cubicBezTo>
                    <a:pt x="10" y="32"/>
                    <a:pt x="10" y="32"/>
                    <a:pt x="10" y="32"/>
                  </a:cubicBezTo>
                  <a:cubicBezTo>
                    <a:pt x="4" y="32"/>
                    <a:pt x="0" y="36"/>
                    <a:pt x="0" y="42"/>
                  </a:cubicBezTo>
                  <a:cubicBezTo>
                    <a:pt x="0" y="213"/>
                    <a:pt x="0" y="213"/>
                    <a:pt x="0" y="213"/>
                  </a:cubicBezTo>
                  <a:cubicBezTo>
                    <a:pt x="0" y="219"/>
                    <a:pt x="4" y="224"/>
                    <a:pt x="10" y="224"/>
                  </a:cubicBezTo>
                  <a:cubicBezTo>
                    <a:pt x="34" y="224"/>
                    <a:pt x="34" y="224"/>
                    <a:pt x="34" y="224"/>
                  </a:cubicBezTo>
                  <a:cubicBezTo>
                    <a:pt x="38" y="236"/>
                    <a:pt x="50" y="245"/>
                    <a:pt x="64" y="245"/>
                  </a:cubicBezTo>
                  <a:cubicBezTo>
                    <a:pt x="78" y="245"/>
                    <a:pt x="89" y="236"/>
                    <a:pt x="94" y="224"/>
                  </a:cubicBezTo>
                  <a:cubicBezTo>
                    <a:pt x="215" y="224"/>
                    <a:pt x="215" y="224"/>
                    <a:pt x="215" y="224"/>
                  </a:cubicBezTo>
                  <a:cubicBezTo>
                    <a:pt x="219" y="236"/>
                    <a:pt x="231" y="245"/>
                    <a:pt x="245" y="245"/>
                  </a:cubicBezTo>
                  <a:cubicBezTo>
                    <a:pt x="259" y="245"/>
                    <a:pt x="271" y="236"/>
                    <a:pt x="275" y="224"/>
                  </a:cubicBezTo>
                  <a:cubicBezTo>
                    <a:pt x="309" y="224"/>
                    <a:pt x="309" y="224"/>
                    <a:pt x="309" y="224"/>
                  </a:cubicBezTo>
                  <a:cubicBezTo>
                    <a:pt x="315" y="224"/>
                    <a:pt x="320" y="219"/>
                    <a:pt x="320" y="213"/>
                  </a:cubicBezTo>
                  <a:cubicBezTo>
                    <a:pt x="320" y="128"/>
                    <a:pt x="320" y="128"/>
                    <a:pt x="320" y="128"/>
                  </a:cubicBezTo>
                  <a:cubicBezTo>
                    <a:pt x="320" y="110"/>
                    <a:pt x="305" y="96"/>
                    <a:pt x="288" y="96"/>
                  </a:cubicBezTo>
                  <a:close/>
                  <a:moveTo>
                    <a:pt x="181" y="21"/>
                  </a:moveTo>
                  <a:cubicBezTo>
                    <a:pt x="187" y="21"/>
                    <a:pt x="192" y="26"/>
                    <a:pt x="192" y="32"/>
                  </a:cubicBezTo>
                  <a:cubicBezTo>
                    <a:pt x="170" y="32"/>
                    <a:pt x="170" y="32"/>
                    <a:pt x="170" y="32"/>
                  </a:cubicBezTo>
                  <a:cubicBezTo>
                    <a:pt x="170" y="26"/>
                    <a:pt x="175" y="21"/>
                    <a:pt x="181" y="21"/>
                  </a:cubicBezTo>
                  <a:close/>
                  <a:moveTo>
                    <a:pt x="21" y="53"/>
                  </a:moveTo>
                  <a:cubicBezTo>
                    <a:pt x="213" y="53"/>
                    <a:pt x="213" y="53"/>
                    <a:pt x="213" y="53"/>
                  </a:cubicBezTo>
                  <a:cubicBezTo>
                    <a:pt x="213" y="202"/>
                    <a:pt x="213" y="202"/>
                    <a:pt x="213" y="202"/>
                  </a:cubicBezTo>
                  <a:cubicBezTo>
                    <a:pt x="94" y="202"/>
                    <a:pt x="94" y="202"/>
                    <a:pt x="94" y="202"/>
                  </a:cubicBezTo>
                  <a:cubicBezTo>
                    <a:pt x="89" y="190"/>
                    <a:pt x="78" y="181"/>
                    <a:pt x="64" y="181"/>
                  </a:cubicBezTo>
                  <a:cubicBezTo>
                    <a:pt x="50" y="181"/>
                    <a:pt x="38" y="190"/>
                    <a:pt x="34" y="202"/>
                  </a:cubicBezTo>
                  <a:cubicBezTo>
                    <a:pt x="21" y="202"/>
                    <a:pt x="21" y="202"/>
                    <a:pt x="21" y="202"/>
                  </a:cubicBezTo>
                  <a:lnTo>
                    <a:pt x="21" y="53"/>
                  </a:lnTo>
                  <a:close/>
                  <a:moveTo>
                    <a:pt x="64" y="224"/>
                  </a:moveTo>
                  <a:cubicBezTo>
                    <a:pt x="58" y="224"/>
                    <a:pt x="53" y="219"/>
                    <a:pt x="53" y="213"/>
                  </a:cubicBezTo>
                  <a:cubicBezTo>
                    <a:pt x="53" y="207"/>
                    <a:pt x="58" y="202"/>
                    <a:pt x="64" y="202"/>
                  </a:cubicBezTo>
                  <a:cubicBezTo>
                    <a:pt x="70" y="202"/>
                    <a:pt x="74" y="207"/>
                    <a:pt x="74" y="213"/>
                  </a:cubicBezTo>
                  <a:cubicBezTo>
                    <a:pt x="74" y="219"/>
                    <a:pt x="70" y="224"/>
                    <a:pt x="64" y="224"/>
                  </a:cubicBezTo>
                  <a:close/>
                  <a:moveTo>
                    <a:pt x="245" y="224"/>
                  </a:moveTo>
                  <a:cubicBezTo>
                    <a:pt x="239" y="224"/>
                    <a:pt x="234" y="219"/>
                    <a:pt x="234" y="213"/>
                  </a:cubicBezTo>
                  <a:cubicBezTo>
                    <a:pt x="234" y="207"/>
                    <a:pt x="239" y="202"/>
                    <a:pt x="245" y="202"/>
                  </a:cubicBezTo>
                  <a:cubicBezTo>
                    <a:pt x="251" y="202"/>
                    <a:pt x="256" y="207"/>
                    <a:pt x="256" y="213"/>
                  </a:cubicBezTo>
                  <a:cubicBezTo>
                    <a:pt x="256" y="219"/>
                    <a:pt x="251" y="224"/>
                    <a:pt x="245" y="224"/>
                  </a:cubicBezTo>
                  <a:close/>
                  <a:moveTo>
                    <a:pt x="298" y="202"/>
                  </a:moveTo>
                  <a:cubicBezTo>
                    <a:pt x="275" y="202"/>
                    <a:pt x="275" y="202"/>
                    <a:pt x="275" y="202"/>
                  </a:cubicBezTo>
                  <a:cubicBezTo>
                    <a:pt x="271" y="190"/>
                    <a:pt x="259" y="181"/>
                    <a:pt x="245" y="181"/>
                  </a:cubicBezTo>
                  <a:cubicBezTo>
                    <a:pt x="241" y="181"/>
                    <a:pt x="238" y="182"/>
                    <a:pt x="234" y="183"/>
                  </a:cubicBezTo>
                  <a:cubicBezTo>
                    <a:pt x="234" y="117"/>
                    <a:pt x="234" y="117"/>
                    <a:pt x="234" y="117"/>
                  </a:cubicBezTo>
                  <a:cubicBezTo>
                    <a:pt x="288" y="117"/>
                    <a:pt x="288" y="117"/>
                    <a:pt x="288" y="117"/>
                  </a:cubicBezTo>
                  <a:cubicBezTo>
                    <a:pt x="294" y="117"/>
                    <a:pt x="298" y="122"/>
                    <a:pt x="298" y="128"/>
                  </a:cubicBezTo>
                  <a:lnTo>
                    <a:pt x="298" y="202"/>
                  </a:lnTo>
                  <a:close/>
                  <a:moveTo>
                    <a:pt x="74" y="117"/>
                  </a:moveTo>
                  <a:cubicBezTo>
                    <a:pt x="74" y="111"/>
                    <a:pt x="79" y="106"/>
                    <a:pt x="85" y="106"/>
                  </a:cubicBezTo>
                  <a:cubicBezTo>
                    <a:pt x="106" y="106"/>
                    <a:pt x="106" y="106"/>
                    <a:pt x="106" y="106"/>
                  </a:cubicBezTo>
                  <a:cubicBezTo>
                    <a:pt x="106" y="85"/>
                    <a:pt x="106" y="85"/>
                    <a:pt x="106" y="85"/>
                  </a:cubicBezTo>
                  <a:cubicBezTo>
                    <a:pt x="106" y="79"/>
                    <a:pt x="111" y="74"/>
                    <a:pt x="117" y="74"/>
                  </a:cubicBezTo>
                  <a:cubicBezTo>
                    <a:pt x="123" y="74"/>
                    <a:pt x="128" y="79"/>
                    <a:pt x="128" y="85"/>
                  </a:cubicBezTo>
                  <a:cubicBezTo>
                    <a:pt x="128" y="106"/>
                    <a:pt x="128" y="106"/>
                    <a:pt x="128" y="106"/>
                  </a:cubicBezTo>
                  <a:cubicBezTo>
                    <a:pt x="149" y="106"/>
                    <a:pt x="149" y="106"/>
                    <a:pt x="149" y="106"/>
                  </a:cubicBezTo>
                  <a:cubicBezTo>
                    <a:pt x="155" y="106"/>
                    <a:pt x="160" y="111"/>
                    <a:pt x="160" y="117"/>
                  </a:cubicBezTo>
                  <a:cubicBezTo>
                    <a:pt x="160" y="123"/>
                    <a:pt x="155" y="128"/>
                    <a:pt x="149" y="128"/>
                  </a:cubicBezTo>
                  <a:cubicBezTo>
                    <a:pt x="128" y="128"/>
                    <a:pt x="128" y="128"/>
                    <a:pt x="128" y="128"/>
                  </a:cubicBezTo>
                  <a:cubicBezTo>
                    <a:pt x="128" y="149"/>
                    <a:pt x="128" y="149"/>
                    <a:pt x="128" y="149"/>
                  </a:cubicBezTo>
                  <a:cubicBezTo>
                    <a:pt x="128" y="155"/>
                    <a:pt x="123" y="160"/>
                    <a:pt x="117" y="160"/>
                  </a:cubicBezTo>
                  <a:cubicBezTo>
                    <a:pt x="111" y="160"/>
                    <a:pt x="106" y="155"/>
                    <a:pt x="106" y="149"/>
                  </a:cubicBezTo>
                  <a:cubicBezTo>
                    <a:pt x="106" y="128"/>
                    <a:pt x="106" y="128"/>
                    <a:pt x="106" y="128"/>
                  </a:cubicBezTo>
                  <a:cubicBezTo>
                    <a:pt x="85" y="128"/>
                    <a:pt x="85" y="128"/>
                    <a:pt x="85" y="128"/>
                  </a:cubicBezTo>
                  <a:cubicBezTo>
                    <a:pt x="79" y="128"/>
                    <a:pt x="74" y="123"/>
                    <a:pt x="74" y="117"/>
                  </a:cubicBezTo>
                  <a:close/>
                </a:path>
              </a:pathLst>
            </a:custGeom>
            <a:grpFill/>
            <a:ln>
              <a:noFill/>
            </a:ln>
            <a:extLst>
              <a:ext uri="{91240B29-F687-4f45-9708-019B960494DF}"/>
            </a:extLst>
          </p:spPr>
          <p:txBody>
            <a:bodyPr/>
            <a:lstStyle/>
            <a:p>
              <a:pPr>
                <a:defRPr/>
              </a:pPr>
              <a:endParaRPr lang="en-GB" dirty="0"/>
            </a:p>
          </p:txBody>
        </p:sp>
      </p:grpSp>
      <p:grpSp>
        <p:nvGrpSpPr>
          <p:cNvPr id="68" name="Group 555"/>
          <p:cNvGrpSpPr>
            <a:grpSpLocks noChangeAspect="1"/>
          </p:cNvGrpSpPr>
          <p:nvPr/>
        </p:nvGrpSpPr>
        <p:grpSpPr bwMode="auto">
          <a:xfrm>
            <a:off x="8761870" y="3923632"/>
            <a:ext cx="791924" cy="541604"/>
            <a:chOff x="1130" y="1948"/>
            <a:chExt cx="341" cy="340"/>
          </a:xfrm>
          <a:solidFill>
            <a:schemeClr val="accent1">
              <a:lumMod val="50000"/>
            </a:schemeClr>
          </a:solidFill>
        </p:grpSpPr>
        <p:sp>
          <p:nvSpPr>
            <p:cNvPr id="69" name="Freeform 556"/>
            <p:cNvSpPr>
              <a:spLocks noEditPoints="1"/>
            </p:cNvSpPr>
            <p:nvPr/>
          </p:nvSpPr>
          <p:spPr bwMode="auto">
            <a:xfrm>
              <a:off x="1130" y="1948"/>
              <a:ext cx="341"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extLst>
          </p:spPr>
          <p:txBody>
            <a:bodyPr/>
            <a:lstStyle/>
            <a:p>
              <a:pPr>
                <a:defRPr/>
              </a:pPr>
              <a:endParaRPr lang="en-GB" dirty="0"/>
            </a:p>
          </p:txBody>
        </p:sp>
        <p:sp>
          <p:nvSpPr>
            <p:cNvPr id="70" name="Freeform 557"/>
            <p:cNvSpPr>
              <a:spLocks/>
            </p:cNvSpPr>
            <p:nvPr/>
          </p:nvSpPr>
          <p:spPr bwMode="auto">
            <a:xfrm>
              <a:off x="1322" y="2068"/>
              <a:ext cx="85" cy="14"/>
            </a:xfrm>
            <a:custGeom>
              <a:avLst/>
              <a:gdLst>
                <a:gd name="T0" fmla="*/ 10 w 128"/>
                <a:gd name="T1" fmla="*/ 21 h 21"/>
                <a:gd name="T2" fmla="*/ 117 w 128"/>
                <a:gd name="T3" fmla="*/ 21 h 21"/>
                <a:gd name="T4" fmla="*/ 128 w 128"/>
                <a:gd name="T5" fmla="*/ 11 h 21"/>
                <a:gd name="T6" fmla="*/ 117 w 128"/>
                <a:gd name="T7" fmla="*/ 0 h 21"/>
                <a:gd name="T8" fmla="*/ 10 w 128"/>
                <a:gd name="T9" fmla="*/ 0 h 21"/>
                <a:gd name="T10" fmla="*/ 0 w 128"/>
                <a:gd name="T11" fmla="*/ 11 h 21"/>
                <a:gd name="T12" fmla="*/ 10 w 128"/>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28" h="21">
                  <a:moveTo>
                    <a:pt x="10" y="21"/>
                  </a:moveTo>
                  <a:cubicBezTo>
                    <a:pt x="117" y="21"/>
                    <a:pt x="117" y="21"/>
                    <a:pt x="117" y="21"/>
                  </a:cubicBezTo>
                  <a:cubicBezTo>
                    <a:pt x="123" y="21"/>
                    <a:pt x="128" y="17"/>
                    <a:pt x="128" y="11"/>
                  </a:cubicBezTo>
                  <a:cubicBezTo>
                    <a:pt x="128" y="5"/>
                    <a:pt x="123" y="0"/>
                    <a:pt x="117" y="0"/>
                  </a:cubicBezTo>
                  <a:cubicBezTo>
                    <a:pt x="10" y="0"/>
                    <a:pt x="10" y="0"/>
                    <a:pt x="10" y="0"/>
                  </a:cubicBezTo>
                  <a:cubicBezTo>
                    <a:pt x="4" y="0"/>
                    <a:pt x="0" y="5"/>
                    <a:pt x="0" y="11"/>
                  </a:cubicBezTo>
                  <a:cubicBezTo>
                    <a:pt x="0" y="17"/>
                    <a:pt x="4" y="21"/>
                    <a:pt x="10" y="21"/>
                  </a:cubicBezTo>
                  <a:close/>
                </a:path>
              </a:pathLst>
            </a:custGeom>
            <a:grpFill/>
            <a:ln>
              <a:noFill/>
            </a:ln>
            <a:extLst>
              <a:ext uri="{91240B29-F687-4f45-9708-019B960494DF}"/>
            </a:extLst>
          </p:spPr>
          <p:txBody>
            <a:bodyPr/>
            <a:lstStyle/>
            <a:p>
              <a:pPr>
                <a:defRPr/>
              </a:pPr>
              <a:endParaRPr lang="en-GB" dirty="0"/>
            </a:p>
          </p:txBody>
        </p:sp>
        <p:sp>
          <p:nvSpPr>
            <p:cNvPr id="71" name="Freeform 558"/>
            <p:cNvSpPr>
              <a:spLocks/>
            </p:cNvSpPr>
            <p:nvPr/>
          </p:nvSpPr>
          <p:spPr bwMode="auto">
            <a:xfrm>
              <a:off x="1322" y="2097"/>
              <a:ext cx="85" cy="14"/>
            </a:xfrm>
            <a:custGeom>
              <a:avLst/>
              <a:gdLst>
                <a:gd name="T0" fmla="*/ 117 w 128"/>
                <a:gd name="T1" fmla="*/ 0 h 21"/>
                <a:gd name="T2" fmla="*/ 10 w 128"/>
                <a:gd name="T3" fmla="*/ 0 h 21"/>
                <a:gd name="T4" fmla="*/ 0 w 128"/>
                <a:gd name="T5" fmla="*/ 10 h 21"/>
                <a:gd name="T6" fmla="*/ 10 w 128"/>
                <a:gd name="T7" fmla="*/ 21 h 21"/>
                <a:gd name="T8" fmla="*/ 117 w 128"/>
                <a:gd name="T9" fmla="*/ 21 h 21"/>
                <a:gd name="T10" fmla="*/ 128 w 128"/>
                <a:gd name="T11" fmla="*/ 10 h 21"/>
                <a:gd name="T12" fmla="*/ 117 w 128"/>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128" h="21">
                  <a:moveTo>
                    <a:pt x="117" y="0"/>
                  </a:moveTo>
                  <a:cubicBezTo>
                    <a:pt x="10" y="0"/>
                    <a:pt x="10" y="0"/>
                    <a:pt x="10" y="0"/>
                  </a:cubicBezTo>
                  <a:cubicBezTo>
                    <a:pt x="4" y="0"/>
                    <a:pt x="0" y="4"/>
                    <a:pt x="0" y="10"/>
                  </a:cubicBezTo>
                  <a:cubicBezTo>
                    <a:pt x="0" y="16"/>
                    <a:pt x="4" y="21"/>
                    <a:pt x="10" y="21"/>
                  </a:cubicBezTo>
                  <a:cubicBezTo>
                    <a:pt x="117" y="21"/>
                    <a:pt x="117" y="21"/>
                    <a:pt x="117" y="21"/>
                  </a:cubicBezTo>
                  <a:cubicBezTo>
                    <a:pt x="123" y="21"/>
                    <a:pt x="128" y="16"/>
                    <a:pt x="128" y="10"/>
                  </a:cubicBezTo>
                  <a:cubicBezTo>
                    <a:pt x="128" y="4"/>
                    <a:pt x="123" y="0"/>
                    <a:pt x="117" y="0"/>
                  </a:cubicBezTo>
                  <a:close/>
                </a:path>
              </a:pathLst>
            </a:custGeom>
            <a:grpFill/>
            <a:ln>
              <a:noFill/>
            </a:ln>
            <a:extLst>
              <a:ext uri="{91240B29-F687-4f45-9708-019B960494DF}"/>
            </a:extLst>
          </p:spPr>
          <p:txBody>
            <a:bodyPr/>
            <a:lstStyle/>
            <a:p>
              <a:pPr>
                <a:defRPr/>
              </a:pPr>
              <a:endParaRPr lang="en-GB" dirty="0"/>
            </a:p>
          </p:txBody>
        </p:sp>
        <p:sp>
          <p:nvSpPr>
            <p:cNvPr id="72" name="Freeform 559"/>
            <p:cNvSpPr>
              <a:spLocks/>
            </p:cNvSpPr>
            <p:nvPr/>
          </p:nvSpPr>
          <p:spPr bwMode="auto">
            <a:xfrm>
              <a:off x="1322" y="2125"/>
              <a:ext cx="85" cy="14"/>
            </a:xfrm>
            <a:custGeom>
              <a:avLst/>
              <a:gdLst>
                <a:gd name="T0" fmla="*/ 117 w 128"/>
                <a:gd name="T1" fmla="*/ 0 h 22"/>
                <a:gd name="T2" fmla="*/ 10 w 128"/>
                <a:gd name="T3" fmla="*/ 0 h 22"/>
                <a:gd name="T4" fmla="*/ 0 w 128"/>
                <a:gd name="T5" fmla="*/ 11 h 22"/>
                <a:gd name="T6" fmla="*/ 10 w 128"/>
                <a:gd name="T7" fmla="*/ 22 h 22"/>
                <a:gd name="T8" fmla="*/ 117 w 128"/>
                <a:gd name="T9" fmla="*/ 22 h 22"/>
                <a:gd name="T10" fmla="*/ 128 w 128"/>
                <a:gd name="T11" fmla="*/ 11 h 22"/>
                <a:gd name="T12" fmla="*/ 117 w 12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8" h="22">
                  <a:moveTo>
                    <a:pt x="117" y="0"/>
                  </a:moveTo>
                  <a:cubicBezTo>
                    <a:pt x="10" y="0"/>
                    <a:pt x="10" y="0"/>
                    <a:pt x="10" y="0"/>
                  </a:cubicBezTo>
                  <a:cubicBezTo>
                    <a:pt x="4" y="0"/>
                    <a:pt x="0" y="5"/>
                    <a:pt x="0" y="11"/>
                  </a:cubicBezTo>
                  <a:cubicBezTo>
                    <a:pt x="0" y="17"/>
                    <a:pt x="4" y="22"/>
                    <a:pt x="10" y="22"/>
                  </a:cubicBezTo>
                  <a:cubicBezTo>
                    <a:pt x="117" y="22"/>
                    <a:pt x="117" y="22"/>
                    <a:pt x="117" y="22"/>
                  </a:cubicBezTo>
                  <a:cubicBezTo>
                    <a:pt x="123" y="22"/>
                    <a:pt x="128" y="17"/>
                    <a:pt x="128" y="11"/>
                  </a:cubicBezTo>
                  <a:cubicBezTo>
                    <a:pt x="128" y="5"/>
                    <a:pt x="123" y="0"/>
                    <a:pt x="117" y="0"/>
                  </a:cubicBezTo>
                  <a:close/>
                </a:path>
              </a:pathLst>
            </a:custGeom>
            <a:grpFill/>
            <a:ln>
              <a:noFill/>
            </a:ln>
            <a:extLst>
              <a:ext uri="{91240B29-F687-4f45-9708-019B960494DF}"/>
            </a:extLst>
          </p:spPr>
          <p:txBody>
            <a:bodyPr/>
            <a:lstStyle/>
            <a:p>
              <a:pPr>
                <a:defRPr/>
              </a:pPr>
              <a:endParaRPr lang="en-GB" dirty="0"/>
            </a:p>
          </p:txBody>
        </p:sp>
        <p:sp>
          <p:nvSpPr>
            <p:cNvPr id="73" name="Freeform 560"/>
            <p:cNvSpPr>
              <a:spLocks/>
            </p:cNvSpPr>
            <p:nvPr/>
          </p:nvSpPr>
          <p:spPr bwMode="auto">
            <a:xfrm>
              <a:off x="1193" y="2051"/>
              <a:ext cx="143" cy="139"/>
            </a:xfrm>
            <a:custGeom>
              <a:avLst/>
              <a:gdLst>
                <a:gd name="T0" fmla="*/ 209 w 216"/>
                <a:gd name="T1" fmla="*/ 187 h 209"/>
                <a:gd name="T2" fmla="*/ 173 w 216"/>
                <a:gd name="T3" fmla="*/ 179 h 209"/>
                <a:gd name="T4" fmla="*/ 156 w 216"/>
                <a:gd name="T5" fmla="*/ 176 h 209"/>
                <a:gd name="T6" fmla="*/ 145 w 216"/>
                <a:gd name="T7" fmla="*/ 147 h 209"/>
                <a:gd name="T8" fmla="*/ 167 w 216"/>
                <a:gd name="T9" fmla="*/ 96 h 209"/>
                <a:gd name="T10" fmla="*/ 157 w 216"/>
                <a:gd name="T11" fmla="*/ 22 h 209"/>
                <a:gd name="T12" fmla="*/ 109 w 216"/>
                <a:gd name="T13" fmla="*/ 0 h 209"/>
                <a:gd name="T14" fmla="*/ 59 w 216"/>
                <a:gd name="T15" fmla="*/ 22 h 209"/>
                <a:gd name="T16" fmla="*/ 50 w 216"/>
                <a:gd name="T17" fmla="*/ 96 h 209"/>
                <a:gd name="T18" fmla="*/ 72 w 216"/>
                <a:gd name="T19" fmla="*/ 147 h 209"/>
                <a:gd name="T20" fmla="*/ 61 w 216"/>
                <a:gd name="T21" fmla="*/ 176 h 209"/>
                <a:gd name="T22" fmla="*/ 43 w 216"/>
                <a:gd name="T23" fmla="*/ 179 h 209"/>
                <a:gd name="T24" fmla="*/ 7 w 216"/>
                <a:gd name="T25" fmla="*/ 187 h 209"/>
                <a:gd name="T26" fmla="*/ 3 w 216"/>
                <a:gd name="T27" fmla="*/ 202 h 209"/>
                <a:gd name="T28" fmla="*/ 17 w 216"/>
                <a:gd name="T29" fmla="*/ 206 h 209"/>
                <a:gd name="T30" fmla="*/ 45 w 216"/>
                <a:gd name="T31" fmla="*/ 201 h 209"/>
                <a:gd name="T32" fmla="*/ 70 w 216"/>
                <a:gd name="T33" fmla="*/ 196 h 209"/>
                <a:gd name="T34" fmla="*/ 91 w 216"/>
                <a:gd name="T35" fmla="*/ 163 h 209"/>
                <a:gd name="T36" fmla="*/ 90 w 216"/>
                <a:gd name="T37" fmla="*/ 135 h 209"/>
                <a:gd name="T38" fmla="*/ 71 w 216"/>
                <a:gd name="T39" fmla="*/ 91 h 209"/>
                <a:gd name="T40" fmla="*/ 76 w 216"/>
                <a:gd name="T41" fmla="*/ 36 h 209"/>
                <a:gd name="T42" fmla="*/ 109 w 216"/>
                <a:gd name="T43" fmla="*/ 22 h 209"/>
                <a:gd name="T44" fmla="*/ 141 w 216"/>
                <a:gd name="T45" fmla="*/ 36 h 209"/>
                <a:gd name="T46" fmla="*/ 146 w 216"/>
                <a:gd name="T47" fmla="*/ 91 h 209"/>
                <a:gd name="T48" fmla="*/ 127 w 216"/>
                <a:gd name="T49" fmla="*/ 135 h 209"/>
                <a:gd name="T50" fmla="*/ 125 w 216"/>
                <a:gd name="T51" fmla="*/ 163 h 209"/>
                <a:gd name="T52" fmla="*/ 146 w 216"/>
                <a:gd name="T53" fmla="*/ 196 h 209"/>
                <a:gd name="T54" fmla="*/ 171 w 216"/>
                <a:gd name="T55" fmla="*/ 201 h 209"/>
                <a:gd name="T56" fmla="*/ 199 w 216"/>
                <a:gd name="T57" fmla="*/ 206 h 209"/>
                <a:gd name="T58" fmla="*/ 204 w 216"/>
                <a:gd name="T59" fmla="*/ 207 h 209"/>
                <a:gd name="T60" fmla="*/ 214 w 216"/>
                <a:gd name="T61" fmla="*/ 202 h 209"/>
                <a:gd name="T62" fmla="*/ 209 w 216"/>
                <a:gd name="T63" fmla="*/ 187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209">
                  <a:moveTo>
                    <a:pt x="209" y="187"/>
                  </a:moveTo>
                  <a:cubicBezTo>
                    <a:pt x="199" y="182"/>
                    <a:pt x="185" y="180"/>
                    <a:pt x="173" y="179"/>
                  </a:cubicBezTo>
                  <a:cubicBezTo>
                    <a:pt x="166" y="179"/>
                    <a:pt x="158" y="178"/>
                    <a:pt x="156" y="176"/>
                  </a:cubicBezTo>
                  <a:cubicBezTo>
                    <a:pt x="149" y="173"/>
                    <a:pt x="143" y="153"/>
                    <a:pt x="145" y="147"/>
                  </a:cubicBezTo>
                  <a:cubicBezTo>
                    <a:pt x="153" y="134"/>
                    <a:pt x="162" y="114"/>
                    <a:pt x="167" y="96"/>
                  </a:cubicBezTo>
                  <a:cubicBezTo>
                    <a:pt x="174" y="64"/>
                    <a:pt x="171" y="39"/>
                    <a:pt x="157" y="22"/>
                  </a:cubicBezTo>
                  <a:cubicBezTo>
                    <a:pt x="139" y="0"/>
                    <a:pt x="109" y="0"/>
                    <a:pt x="109" y="0"/>
                  </a:cubicBezTo>
                  <a:cubicBezTo>
                    <a:pt x="107" y="0"/>
                    <a:pt x="78" y="0"/>
                    <a:pt x="59" y="22"/>
                  </a:cubicBezTo>
                  <a:cubicBezTo>
                    <a:pt x="45" y="39"/>
                    <a:pt x="42" y="64"/>
                    <a:pt x="50" y="96"/>
                  </a:cubicBezTo>
                  <a:cubicBezTo>
                    <a:pt x="54" y="114"/>
                    <a:pt x="63" y="134"/>
                    <a:pt x="72" y="147"/>
                  </a:cubicBezTo>
                  <a:cubicBezTo>
                    <a:pt x="73" y="153"/>
                    <a:pt x="67" y="173"/>
                    <a:pt x="61" y="176"/>
                  </a:cubicBezTo>
                  <a:cubicBezTo>
                    <a:pt x="58" y="178"/>
                    <a:pt x="50" y="179"/>
                    <a:pt x="43" y="179"/>
                  </a:cubicBezTo>
                  <a:cubicBezTo>
                    <a:pt x="31" y="180"/>
                    <a:pt x="18" y="182"/>
                    <a:pt x="7" y="187"/>
                  </a:cubicBezTo>
                  <a:cubicBezTo>
                    <a:pt x="2" y="190"/>
                    <a:pt x="0" y="196"/>
                    <a:pt x="3" y="202"/>
                  </a:cubicBezTo>
                  <a:cubicBezTo>
                    <a:pt x="6" y="207"/>
                    <a:pt x="12" y="209"/>
                    <a:pt x="17" y="206"/>
                  </a:cubicBezTo>
                  <a:cubicBezTo>
                    <a:pt x="24" y="202"/>
                    <a:pt x="35" y="201"/>
                    <a:pt x="45" y="201"/>
                  </a:cubicBezTo>
                  <a:cubicBezTo>
                    <a:pt x="55" y="200"/>
                    <a:pt x="64" y="199"/>
                    <a:pt x="70" y="196"/>
                  </a:cubicBezTo>
                  <a:cubicBezTo>
                    <a:pt x="84" y="189"/>
                    <a:pt x="90" y="169"/>
                    <a:pt x="91" y="163"/>
                  </a:cubicBezTo>
                  <a:cubicBezTo>
                    <a:pt x="93" y="154"/>
                    <a:pt x="95" y="142"/>
                    <a:pt x="90" y="135"/>
                  </a:cubicBezTo>
                  <a:cubicBezTo>
                    <a:pt x="82" y="125"/>
                    <a:pt x="74" y="106"/>
                    <a:pt x="71" y="91"/>
                  </a:cubicBezTo>
                  <a:cubicBezTo>
                    <a:pt x="65" y="66"/>
                    <a:pt x="66" y="47"/>
                    <a:pt x="76" y="36"/>
                  </a:cubicBezTo>
                  <a:cubicBezTo>
                    <a:pt x="87" y="21"/>
                    <a:pt x="108" y="21"/>
                    <a:pt x="109" y="22"/>
                  </a:cubicBezTo>
                  <a:cubicBezTo>
                    <a:pt x="109" y="21"/>
                    <a:pt x="129" y="21"/>
                    <a:pt x="141" y="36"/>
                  </a:cubicBezTo>
                  <a:cubicBezTo>
                    <a:pt x="150" y="47"/>
                    <a:pt x="152" y="66"/>
                    <a:pt x="146" y="91"/>
                  </a:cubicBezTo>
                  <a:cubicBezTo>
                    <a:pt x="142" y="106"/>
                    <a:pt x="134" y="125"/>
                    <a:pt x="127" y="135"/>
                  </a:cubicBezTo>
                  <a:cubicBezTo>
                    <a:pt x="122" y="142"/>
                    <a:pt x="123" y="154"/>
                    <a:pt x="125" y="163"/>
                  </a:cubicBezTo>
                  <a:cubicBezTo>
                    <a:pt x="127" y="169"/>
                    <a:pt x="133" y="189"/>
                    <a:pt x="146" y="196"/>
                  </a:cubicBezTo>
                  <a:cubicBezTo>
                    <a:pt x="153" y="199"/>
                    <a:pt x="161" y="200"/>
                    <a:pt x="171" y="201"/>
                  </a:cubicBezTo>
                  <a:cubicBezTo>
                    <a:pt x="181" y="201"/>
                    <a:pt x="192" y="202"/>
                    <a:pt x="199" y="206"/>
                  </a:cubicBezTo>
                  <a:cubicBezTo>
                    <a:pt x="201" y="207"/>
                    <a:pt x="202" y="207"/>
                    <a:pt x="204" y="207"/>
                  </a:cubicBezTo>
                  <a:cubicBezTo>
                    <a:pt x="208" y="207"/>
                    <a:pt x="212" y="205"/>
                    <a:pt x="214" y="202"/>
                  </a:cubicBezTo>
                  <a:cubicBezTo>
                    <a:pt x="216" y="196"/>
                    <a:pt x="214" y="190"/>
                    <a:pt x="209" y="187"/>
                  </a:cubicBezTo>
                  <a:close/>
                </a:path>
              </a:pathLst>
            </a:custGeom>
            <a:grpFill/>
            <a:ln>
              <a:noFill/>
            </a:ln>
            <a:extLst>
              <a:ext uri="{91240B29-F687-4f45-9708-019B960494DF}"/>
            </a:extLst>
          </p:spPr>
          <p:txBody>
            <a:bodyPr/>
            <a:lstStyle/>
            <a:p>
              <a:pPr>
                <a:defRPr/>
              </a:pPr>
              <a:endParaRPr lang="en-GB" dirty="0"/>
            </a:p>
          </p:txBody>
        </p:sp>
      </p:grpSp>
      <p:grpSp>
        <p:nvGrpSpPr>
          <p:cNvPr id="74" name="Group 512"/>
          <p:cNvGrpSpPr>
            <a:grpSpLocks noChangeAspect="1"/>
          </p:cNvGrpSpPr>
          <p:nvPr/>
        </p:nvGrpSpPr>
        <p:grpSpPr bwMode="auto">
          <a:xfrm>
            <a:off x="8749641" y="4733287"/>
            <a:ext cx="786628" cy="539565"/>
            <a:chOff x="2728" y="2016"/>
            <a:chExt cx="340" cy="340"/>
          </a:xfrm>
          <a:solidFill>
            <a:srgbClr val="0097A9"/>
          </a:solidFill>
        </p:grpSpPr>
        <p:sp>
          <p:nvSpPr>
            <p:cNvPr id="75" name="Freeform 513"/>
            <p:cNvSpPr>
              <a:spLocks/>
            </p:cNvSpPr>
            <p:nvPr/>
          </p:nvSpPr>
          <p:spPr bwMode="auto">
            <a:xfrm>
              <a:off x="2792" y="2080"/>
              <a:ext cx="163" cy="212"/>
            </a:xfrm>
            <a:custGeom>
              <a:avLst/>
              <a:gdLst>
                <a:gd name="T0" fmla="*/ 228 w 246"/>
                <a:gd name="T1" fmla="*/ 280 h 320"/>
                <a:gd name="T2" fmla="*/ 170 w 246"/>
                <a:gd name="T3" fmla="*/ 298 h 320"/>
                <a:gd name="T4" fmla="*/ 56 w 246"/>
                <a:gd name="T5" fmla="*/ 192 h 320"/>
                <a:gd name="T6" fmla="*/ 192 w 246"/>
                <a:gd name="T7" fmla="*/ 192 h 320"/>
                <a:gd name="T8" fmla="*/ 202 w 246"/>
                <a:gd name="T9" fmla="*/ 181 h 320"/>
                <a:gd name="T10" fmla="*/ 192 w 246"/>
                <a:gd name="T11" fmla="*/ 170 h 320"/>
                <a:gd name="T12" fmla="*/ 53 w 246"/>
                <a:gd name="T13" fmla="*/ 170 h 320"/>
                <a:gd name="T14" fmla="*/ 53 w 246"/>
                <a:gd name="T15" fmla="*/ 160 h 320"/>
                <a:gd name="T16" fmla="*/ 53 w 246"/>
                <a:gd name="T17" fmla="*/ 149 h 320"/>
                <a:gd name="T18" fmla="*/ 192 w 246"/>
                <a:gd name="T19" fmla="*/ 149 h 320"/>
                <a:gd name="T20" fmla="*/ 202 w 246"/>
                <a:gd name="T21" fmla="*/ 138 h 320"/>
                <a:gd name="T22" fmla="*/ 192 w 246"/>
                <a:gd name="T23" fmla="*/ 128 h 320"/>
                <a:gd name="T24" fmla="*/ 56 w 246"/>
                <a:gd name="T25" fmla="*/ 128 h 320"/>
                <a:gd name="T26" fmla="*/ 170 w 246"/>
                <a:gd name="T27" fmla="*/ 21 h 320"/>
                <a:gd name="T28" fmla="*/ 228 w 246"/>
                <a:gd name="T29" fmla="*/ 39 h 320"/>
                <a:gd name="T30" fmla="*/ 243 w 246"/>
                <a:gd name="T31" fmla="*/ 36 h 320"/>
                <a:gd name="T32" fmla="*/ 240 w 246"/>
                <a:gd name="T33" fmla="*/ 21 h 320"/>
                <a:gd name="T34" fmla="*/ 170 w 246"/>
                <a:gd name="T35" fmla="*/ 0 h 320"/>
                <a:gd name="T36" fmla="*/ 34 w 246"/>
                <a:gd name="T37" fmla="*/ 128 h 320"/>
                <a:gd name="T38" fmla="*/ 10 w 246"/>
                <a:gd name="T39" fmla="*/ 128 h 320"/>
                <a:gd name="T40" fmla="*/ 0 w 246"/>
                <a:gd name="T41" fmla="*/ 138 h 320"/>
                <a:gd name="T42" fmla="*/ 10 w 246"/>
                <a:gd name="T43" fmla="*/ 149 h 320"/>
                <a:gd name="T44" fmla="*/ 32 w 246"/>
                <a:gd name="T45" fmla="*/ 149 h 320"/>
                <a:gd name="T46" fmla="*/ 32 w 246"/>
                <a:gd name="T47" fmla="*/ 160 h 320"/>
                <a:gd name="T48" fmla="*/ 32 w 246"/>
                <a:gd name="T49" fmla="*/ 170 h 320"/>
                <a:gd name="T50" fmla="*/ 10 w 246"/>
                <a:gd name="T51" fmla="*/ 170 h 320"/>
                <a:gd name="T52" fmla="*/ 0 w 246"/>
                <a:gd name="T53" fmla="*/ 181 h 320"/>
                <a:gd name="T54" fmla="*/ 10 w 246"/>
                <a:gd name="T55" fmla="*/ 192 h 320"/>
                <a:gd name="T56" fmla="*/ 34 w 246"/>
                <a:gd name="T57" fmla="*/ 192 h 320"/>
                <a:gd name="T58" fmla="*/ 170 w 246"/>
                <a:gd name="T59" fmla="*/ 320 h 320"/>
                <a:gd name="T60" fmla="*/ 240 w 246"/>
                <a:gd name="T61" fmla="*/ 298 h 320"/>
                <a:gd name="T62" fmla="*/ 243 w 246"/>
                <a:gd name="T63" fmla="*/ 283 h 320"/>
                <a:gd name="T64" fmla="*/ 228 w 246"/>
                <a:gd name="T65" fmla="*/ 2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320">
                  <a:moveTo>
                    <a:pt x="228" y="280"/>
                  </a:moveTo>
                  <a:cubicBezTo>
                    <a:pt x="211" y="292"/>
                    <a:pt x="191" y="298"/>
                    <a:pt x="170" y="298"/>
                  </a:cubicBezTo>
                  <a:cubicBezTo>
                    <a:pt x="115" y="298"/>
                    <a:pt x="69" y="253"/>
                    <a:pt x="56" y="192"/>
                  </a:cubicBezTo>
                  <a:cubicBezTo>
                    <a:pt x="192" y="192"/>
                    <a:pt x="192" y="192"/>
                    <a:pt x="192" y="192"/>
                  </a:cubicBezTo>
                  <a:cubicBezTo>
                    <a:pt x="198" y="192"/>
                    <a:pt x="202" y="187"/>
                    <a:pt x="202" y="181"/>
                  </a:cubicBezTo>
                  <a:cubicBezTo>
                    <a:pt x="202" y="175"/>
                    <a:pt x="198" y="170"/>
                    <a:pt x="192" y="170"/>
                  </a:cubicBezTo>
                  <a:cubicBezTo>
                    <a:pt x="53" y="170"/>
                    <a:pt x="53" y="170"/>
                    <a:pt x="53" y="170"/>
                  </a:cubicBezTo>
                  <a:cubicBezTo>
                    <a:pt x="53" y="167"/>
                    <a:pt x="53" y="163"/>
                    <a:pt x="53" y="160"/>
                  </a:cubicBezTo>
                  <a:cubicBezTo>
                    <a:pt x="53" y="156"/>
                    <a:pt x="53" y="153"/>
                    <a:pt x="53" y="149"/>
                  </a:cubicBezTo>
                  <a:cubicBezTo>
                    <a:pt x="192" y="149"/>
                    <a:pt x="192" y="149"/>
                    <a:pt x="192" y="149"/>
                  </a:cubicBezTo>
                  <a:cubicBezTo>
                    <a:pt x="198" y="149"/>
                    <a:pt x="202" y="144"/>
                    <a:pt x="202" y="138"/>
                  </a:cubicBezTo>
                  <a:cubicBezTo>
                    <a:pt x="202" y="132"/>
                    <a:pt x="198" y="128"/>
                    <a:pt x="192" y="128"/>
                  </a:cubicBezTo>
                  <a:cubicBezTo>
                    <a:pt x="56" y="128"/>
                    <a:pt x="56" y="128"/>
                    <a:pt x="56" y="128"/>
                  </a:cubicBezTo>
                  <a:cubicBezTo>
                    <a:pt x="69" y="67"/>
                    <a:pt x="115" y="21"/>
                    <a:pt x="170" y="21"/>
                  </a:cubicBezTo>
                  <a:cubicBezTo>
                    <a:pt x="191" y="21"/>
                    <a:pt x="211" y="27"/>
                    <a:pt x="228" y="39"/>
                  </a:cubicBezTo>
                  <a:cubicBezTo>
                    <a:pt x="233" y="42"/>
                    <a:pt x="240" y="41"/>
                    <a:pt x="243" y="36"/>
                  </a:cubicBezTo>
                  <a:cubicBezTo>
                    <a:pt x="246" y="31"/>
                    <a:pt x="245" y="25"/>
                    <a:pt x="240" y="21"/>
                  </a:cubicBezTo>
                  <a:cubicBezTo>
                    <a:pt x="219" y="7"/>
                    <a:pt x="195" y="0"/>
                    <a:pt x="170" y="0"/>
                  </a:cubicBezTo>
                  <a:cubicBezTo>
                    <a:pt x="103" y="0"/>
                    <a:pt x="47" y="55"/>
                    <a:pt x="34" y="128"/>
                  </a:cubicBezTo>
                  <a:cubicBezTo>
                    <a:pt x="10" y="128"/>
                    <a:pt x="10" y="128"/>
                    <a:pt x="10" y="128"/>
                  </a:cubicBezTo>
                  <a:cubicBezTo>
                    <a:pt x="4" y="128"/>
                    <a:pt x="0" y="132"/>
                    <a:pt x="0" y="138"/>
                  </a:cubicBezTo>
                  <a:cubicBezTo>
                    <a:pt x="0" y="144"/>
                    <a:pt x="4" y="149"/>
                    <a:pt x="10" y="149"/>
                  </a:cubicBezTo>
                  <a:cubicBezTo>
                    <a:pt x="32" y="149"/>
                    <a:pt x="32" y="149"/>
                    <a:pt x="32" y="149"/>
                  </a:cubicBezTo>
                  <a:cubicBezTo>
                    <a:pt x="32" y="153"/>
                    <a:pt x="32" y="156"/>
                    <a:pt x="32" y="160"/>
                  </a:cubicBezTo>
                  <a:cubicBezTo>
                    <a:pt x="32" y="163"/>
                    <a:pt x="32" y="167"/>
                    <a:pt x="32" y="170"/>
                  </a:cubicBezTo>
                  <a:cubicBezTo>
                    <a:pt x="10" y="170"/>
                    <a:pt x="10" y="170"/>
                    <a:pt x="10" y="170"/>
                  </a:cubicBezTo>
                  <a:cubicBezTo>
                    <a:pt x="4" y="170"/>
                    <a:pt x="0" y="175"/>
                    <a:pt x="0" y="181"/>
                  </a:cubicBezTo>
                  <a:cubicBezTo>
                    <a:pt x="0" y="187"/>
                    <a:pt x="4" y="192"/>
                    <a:pt x="10" y="192"/>
                  </a:cubicBezTo>
                  <a:cubicBezTo>
                    <a:pt x="34" y="192"/>
                    <a:pt x="34" y="192"/>
                    <a:pt x="34" y="192"/>
                  </a:cubicBezTo>
                  <a:cubicBezTo>
                    <a:pt x="47" y="265"/>
                    <a:pt x="103" y="320"/>
                    <a:pt x="170" y="320"/>
                  </a:cubicBezTo>
                  <a:cubicBezTo>
                    <a:pt x="195" y="320"/>
                    <a:pt x="219" y="312"/>
                    <a:pt x="240" y="298"/>
                  </a:cubicBezTo>
                  <a:cubicBezTo>
                    <a:pt x="245" y="295"/>
                    <a:pt x="246" y="288"/>
                    <a:pt x="243" y="283"/>
                  </a:cubicBezTo>
                  <a:cubicBezTo>
                    <a:pt x="240" y="278"/>
                    <a:pt x="233" y="277"/>
                    <a:pt x="228" y="280"/>
                  </a:cubicBezTo>
                  <a:close/>
                </a:path>
              </a:pathLst>
            </a:custGeom>
            <a:grpFill/>
            <a:ln>
              <a:noFill/>
            </a:ln>
            <a:extLst>
              <a:ext uri="{91240B29-F687-4f45-9708-019B960494DF}"/>
            </a:extLst>
          </p:spPr>
          <p:txBody>
            <a:bodyPr/>
            <a:lstStyle/>
            <a:p>
              <a:pPr>
                <a:defRPr/>
              </a:pPr>
              <a:endParaRPr lang="en-GB" dirty="0"/>
            </a:p>
          </p:txBody>
        </p:sp>
        <p:sp>
          <p:nvSpPr>
            <p:cNvPr id="76" name="Freeform 514"/>
            <p:cNvSpPr>
              <a:spLocks noEditPoints="1"/>
            </p:cNvSpPr>
            <p:nvPr/>
          </p:nvSpPr>
          <p:spPr bwMode="auto">
            <a:xfrm>
              <a:off x="2728" y="2016"/>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extLst>
          </p:spPr>
          <p:txBody>
            <a:bodyPr/>
            <a:lstStyle/>
            <a:p>
              <a:pPr>
                <a:defRPr/>
              </a:pPr>
              <a:endParaRPr lang="en-GB" dirty="0"/>
            </a:p>
          </p:txBody>
        </p:sp>
      </p:grpSp>
    </p:spTree>
    <p:extLst>
      <p:ext uri="{BB962C8B-B14F-4D97-AF65-F5344CB8AC3E}">
        <p14:creationId xmlns:p14="http://schemas.microsoft.com/office/powerpoint/2010/main" val="3862853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7" name="Rounded Rectangle 5"/>
          <p:cNvSpPr/>
          <p:nvPr/>
        </p:nvSpPr>
        <p:spPr>
          <a:xfrm>
            <a:off x="4351608" y="1505412"/>
            <a:ext cx="3692525" cy="2283958"/>
          </a:xfrm>
          <a:custGeom>
            <a:avLst/>
            <a:gdLst>
              <a:gd name="connsiteX0" fmla="*/ 0 w 2354580"/>
              <a:gd name="connsiteY0" fmla="*/ 398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398782 h 1432560"/>
              <a:gd name="connsiteX0" fmla="*/ 0 w 2362200"/>
              <a:gd name="connsiteY0" fmla="*/ 102717 h 1517495"/>
              <a:gd name="connsiteX1" fmla="*/ 406402 w 2362200"/>
              <a:gd name="connsiteY1" fmla="*/ 84935 h 1517495"/>
              <a:gd name="connsiteX2" fmla="*/ 1963418 w 2362200"/>
              <a:gd name="connsiteY2" fmla="*/ 84935 h 1517495"/>
              <a:gd name="connsiteX3" fmla="*/ 2362200 w 2362200"/>
              <a:gd name="connsiteY3" fmla="*/ 483717 h 1517495"/>
              <a:gd name="connsiteX4" fmla="*/ 2362200 w 2362200"/>
              <a:gd name="connsiteY4" fmla="*/ 1118713 h 1517495"/>
              <a:gd name="connsiteX5" fmla="*/ 1963418 w 2362200"/>
              <a:gd name="connsiteY5" fmla="*/ 1517495 h 1517495"/>
              <a:gd name="connsiteX6" fmla="*/ 406402 w 2362200"/>
              <a:gd name="connsiteY6" fmla="*/ 1517495 h 1517495"/>
              <a:gd name="connsiteX7" fmla="*/ 7620 w 2362200"/>
              <a:gd name="connsiteY7" fmla="*/ 1118713 h 1517495"/>
              <a:gd name="connsiteX8" fmla="*/ 0 w 2362200"/>
              <a:gd name="connsiteY8" fmla="*/ 102717 h 1517495"/>
              <a:gd name="connsiteX0" fmla="*/ 0 w 2362200"/>
              <a:gd name="connsiteY0" fmla="*/ 1778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17782 h 1432560"/>
              <a:gd name="connsiteX0" fmla="*/ 0 w 2362200"/>
              <a:gd name="connsiteY0" fmla="*/ 254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2542 h 1432560"/>
              <a:gd name="connsiteX0" fmla="*/ 0 w 2354580"/>
              <a:gd name="connsiteY0" fmla="*/ 17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17782 h 1432560"/>
              <a:gd name="connsiteX0" fmla="*/ 0 w 2354580"/>
              <a:gd name="connsiteY0" fmla="*/ 0 h 1433828"/>
              <a:gd name="connsiteX1" fmla="*/ 398782 w 2354580"/>
              <a:gd name="connsiteY1" fmla="*/ 1268 h 1433828"/>
              <a:gd name="connsiteX2" fmla="*/ 1955798 w 2354580"/>
              <a:gd name="connsiteY2" fmla="*/ 1268 h 1433828"/>
              <a:gd name="connsiteX3" fmla="*/ 2354580 w 2354580"/>
              <a:gd name="connsiteY3" fmla="*/ 400050 h 1433828"/>
              <a:gd name="connsiteX4" fmla="*/ 2354580 w 2354580"/>
              <a:gd name="connsiteY4" fmla="*/ 1035046 h 1433828"/>
              <a:gd name="connsiteX5" fmla="*/ 1955798 w 2354580"/>
              <a:gd name="connsiteY5" fmla="*/ 1433828 h 1433828"/>
              <a:gd name="connsiteX6" fmla="*/ 398782 w 2354580"/>
              <a:gd name="connsiteY6" fmla="*/ 1433828 h 1433828"/>
              <a:gd name="connsiteX7" fmla="*/ 0 w 2354580"/>
              <a:gd name="connsiteY7" fmla="*/ 1035046 h 1433828"/>
              <a:gd name="connsiteX8" fmla="*/ 0 w 2354580"/>
              <a:gd name="connsiteY8" fmla="*/ 0 h 1433828"/>
              <a:gd name="connsiteX0" fmla="*/ 4763 w 2354580"/>
              <a:gd name="connsiteY0" fmla="*/ 3494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3494 h 1432560"/>
              <a:gd name="connsiteX0" fmla="*/ 2382 w 2354580"/>
              <a:gd name="connsiteY0" fmla="*/ 0 h 1436210"/>
              <a:gd name="connsiteX1" fmla="*/ 398782 w 2354580"/>
              <a:gd name="connsiteY1" fmla="*/ 3650 h 1436210"/>
              <a:gd name="connsiteX2" fmla="*/ 1955798 w 2354580"/>
              <a:gd name="connsiteY2" fmla="*/ 3650 h 1436210"/>
              <a:gd name="connsiteX3" fmla="*/ 2354580 w 2354580"/>
              <a:gd name="connsiteY3" fmla="*/ 402432 h 1436210"/>
              <a:gd name="connsiteX4" fmla="*/ 2354580 w 2354580"/>
              <a:gd name="connsiteY4" fmla="*/ 1037428 h 1436210"/>
              <a:gd name="connsiteX5" fmla="*/ 1955798 w 2354580"/>
              <a:gd name="connsiteY5" fmla="*/ 1436210 h 1436210"/>
              <a:gd name="connsiteX6" fmla="*/ 398782 w 2354580"/>
              <a:gd name="connsiteY6" fmla="*/ 1436210 h 1436210"/>
              <a:gd name="connsiteX7" fmla="*/ 0 w 2354580"/>
              <a:gd name="connsiteY7" fmla="*/ 1037428 h 1436210"/>
              <a:gd name="connsiteX8" fmla="*/ 2382 w 2354580"/>
              <a:gd name="connsiteY8" fmla="*/ 0 h 1436210"/>
              <a:gd name="connsiteX0" fmla="*/ 4763 w 2354580"/>
              <a:gd name="connsiteY0" fmla="*/ 5875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5875 h 1432560"/>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432776"/>
              <a:gd name="connsiteY0" fmla="*/ 0 h 1433829"/>
              <a:gd name="connsiteX1" fmla="*/ 398782 w 2432776"/>
              <a:gd name="connsiteY1" fmla="*/ 1269 h 1433829"/>
              <a:gd name="connsiteX2" fmla="*/ 1955798 w 2432776"/>
              <a:gd name="connsiteY2" fmla="*/ 1269 h 1433829"/>
              <a:gd name="connsiteX3" fmla="*/ 2354580 w 2432776"/>
              <a:gd name="connsiteY3" fmla="*/ 400051 h 1433829"/>
              <a:gd name="connsiteX4" fmla="*/ 2354580 w 2432776"/>
              <a:gd name="connsiteY4" fmla="*/ 1035047 h 1433829"/>
              <a:gd name="connsiteX5" fmla="*/ 2327273 w 2432776"/>
              <a:gd name="connsiteY5" fmla="*/ 1433829 h 1433829"/>
              <a:gd name="connsiteX6" fmla="*/ 398782 w 2432776"/>
              <a:gd name="connsiteY6" fmla="*/ 1433829 h 1433829"/>
              <a:gd name="connsiteX7" fmla="*/ 0 w 2432776"/>
              <a:gd name="connsiteY7" fmla="*/ 1035047 h 1433829"/>
              <a:gd name="connsiteX8" fmla="*/ 4763 w 2432776"/>
              <a:gd name="connsiteY8" fmla="*/ 0 h 1433829"/>
              <a:gd name="connsiteX0" fmla="*/ 4763 w 2441222"/>
              <a:gd name="connsiteY0" fmla="*/ 0 h 1433829"/>
              <a:gd name="connsiteX1" fmla="*/ 398782 w 2441222"/>
              <a:gd name="connsiteY1" fmla="*/ 1269 h 1433829"/>
              <a:gd name="connsiteX2" fmla="*/ 1955798 w 2441222"/>
              <a:gd name="connsiteY2" fmla="*/ 1269 h 1433829"/>
              <a:gd name="connsiteX3" fmla="*/ 2354580 w 2441222"/>
              <a:gd name="connsiteY3" fmla="*/ 400051 h 1433829"/>
              <a:gd name="connsiteX4" fmla="*/ 2354580 w 2441222"/>
              <a:gd name="connsiteY4" fmla="*/ 1035047 h 1433829"/>
              <a:gd name="connsiteX5" fmla="*/ 2339179 w 2441222"/>
              <a:gd name="connsiteY5" fmla="*/ 1431447 h 1433829"/>
              <a:gd name="connsiteX6" fmla="*/ 398782 w 2441222"/>
              <a:gd name="connsiteY6" fmla="*/ 1433829 h 1433829"/>
              <a:gd name="connsiteX7" fmla="*/ 0 w 2441222"/>
              <a:gd name="connsiteY7" fmla="*/ 1035047 h 1433829"/>
              <a:gd name="connsiteX8" fmla="*/ 4763 w 2441222"/>
              <a:gd name="connsiteY8" fmla="*/ 0 h 1433829"/>
              <a:gd name="connsiteX0" fmla="*/ 4763 w 2449885"/>
              <a:gd name="connsiteY0" fmla="*/ 0 h 1433829"/>
              <a:gd name="connsiteX1" fmla="*/ 398782 w 2449885"/>
              <a:gd name="connsiteY1" fmla="*/ 1269 h 1433829"/>
              <a:gd name="connsiteX2" fmla="*/ 1955798 w 2449885"/>
              <a:gd name="connsiteY2" fmla="*/ 1269 h 1433829"/>
              <a:gd name="connsiteX3" fmla="*/ 2354580 w 2449885"/>
              <a:gd name="connsiteY3" fmla="*/ 400051 h 1433829"/>
              <a:gd name="connsiteX4" fmla="*/ 2354580 w 2449885"/>
              <a:gd name="connsiteY4" fmla="*/ 1035047 h 1433829"/>
              <a:gd name="connsiteX5" fmla="*/ 2351086 w 2449885"/>
              <a:gd name="connsiteY5" fmla="*/ 1433828 h 1433829"/>
              <a:gd name="connsiteX6" fmla="*/ 398782 w 2449885"/>
              <a:gd name="connsiteY6" fmla="*/ 1433829 h 1433829"/>
              <a:gd name="connsiteX7" fmla="*/ 0 w 2449885"/>
              <a:gd name="connsiteY7" fmla="*/ 1035047 h 1433829"/>
              <a:gd name="connsiteX8" fmla="*/ 4763 w 2449885"/>
              <a:gd name="connsiteY8" fmla="*/ 0 h 1433829"/>
              <a:gd name="connsiteX0" fmla="*/ 4763 w 2355967"/>
              <a:gd name="connsiteY0" fmla="*/ 0 h 1433829"/>
              <a:gd name="connsiteX1" fmla="*/ 398782 w 2355967"/>
              <a:gd name="connsiteY1" fmla="*/ 1269 h 1433829"/>
              <a:gd name="connsiteX2" fmla="*/ 1955798 w 2355967"/>
              <a:gd name="connsiteY2" fmla="*/ 1269 h 1433829"/>
              <a:gd name="connsiteX3" fmla="*/ 2354580 w 2355967"/>
              <a:gd name="connsiteY3" fmla="*/ 400051 h 1433829"/>
              <a:gd name="connsiteX4" fmla="*/ 2354580 w 2355967"/>
              <a:gd name="connsiteY4" fmla="*/ 1035047 h 1433829"/>
              <a:gd name="connsiteX5" fmla="*/ 2351086 w 2355967"/>
              <a:gd name="connsiteY5" fmla="*/ 1433828 h 1433829"/>
              <a:gd name="connsiteX6" fmla="*/ 398782 w 2355967"/>
              <a:gd name="connsiteY6" fmla="*/ 1433829 h 1433829"/>
              <a:gd name="connsiteX7" fmla="*/ 0 w 2355967"/>
              <a:gd name="connsiteY7" fmla="*/ 1035047 h 1433829"/>
              <a:gd name="connsiteX8" fmla="*/ 4763 w 2355967"/>
              <a:gd name="connsiteY8" fmla="*/ 0 h 1433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5967" h="1433829">
                <a:moveTo>
                  <a:pt x="4763" y="0"/>
                </a:moveTo>
                <a:cubicBezTo>
                  <a:pt x="30957" y="1215"/>
                  <a:pt x="178541" y="1269"/>
                  <a:pt x="398782" y="1269"/>
                </a:cubicBezTo>
                <a:lnTo>
                  <a:pt x="1955798" y="1269"/>
                </a:lnTo>
                <a:cubicBezTo>
                  <a:pt x="2176039" y="1269"/>
                  <a:pt x="2354580" y="179810"/>
                  <a:pt x="2354580" y="400051"/>
                </a:cubicBezTo>
                <a:lnTo>
                  <a:pt x="2354580" y="1035047"/>
                </a:lnTo>
                <a:cubicBezTo>
                  <a:pt x="2354580" y="1255288"/>
                  <a:pt x="2359396" y="1431446"/>
                  <a:pt x="2351086" y="1433828"/>
                </a:cubicBezTo>
                <a:lnTo>
                  <a:pt x="398782" y="1433829"/>
                </a:lnTo>
                <a:cubicBezTo>
                  <a:pt x="178541" y="1433829"/>
                  <a:pt x="0" y="1255288"/>
                  <a:pt x="0" y="1035047"/>
                </a:cubicBezTo>
                <a:cubicBezTo>
                  <a:pt x="1588" y="691619"/>
                  <a:pt x="3175" y="343428"/>
                  <a:pt x="4763" y="0"/>
                </a:cubicBezTo>
                <a:close/>
              </a:path>
            </a:pathLst>
          </a:cu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a:defRPr/>
            </a:pPr>
            <a:endParaRPr lang="en-US" sz="1543" dirty="0">
              <a:solidFill>
                <a:schemeClr val="tx2"/>
              </a:solidFill>
            </a:endParaRPr>
          </a:p>
        </p:txBody>
      </p:sp>
      <p:sp>
        <p:nvSpPr>
          <p:cNvPr id="8" name="Rounded Rectangle 5"/>
          <p:cNvSpPr/>
          <p:nvPr/>
        </p:nvSpPr>
        <p:spPr>
          <a:xfrm>
            <a:off x="8150496" y="3887795"/>
            <a:ext cx="3949356" cy="2733675"/>
          </a:xfrm>
          <a:custGeom>
            <a:avLst/>
            <a:gdLst>
              <a:gd name="connsiteX0" fmla="*/ 0 w 2354580"/>
              <a:gd name="connsiteY0" fmla="*/ 398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398782 h 1432560"/>
              <a:gd name="connsiteX0" fmla="*/ 0 w 2362200"/>
              <a:gd name="connsiteY0" fmla="*/ 102717 h 1517495"/>
              <a:gd name="connsiteX1" fmla="*/ 406402 w 2362200"/>
              <a:gd name="connsiteY1" fmla="*/ 84935 h 1517495"/>
              <a:gd name="connsiteX2" fmla="*/ 1963418 w 2362200"/>
              <a:gd name="connsiteY2" fmla="*/ 84935 h 1517495"/>
              <a:gd name="connsiteX3" fmla="*/ 2362200 w 2362200"/>
              <a:gd name="connsiteY3" fmla="*/ 483717 h 1517495"/>
              <a:gd name="connsiteX4" fmla="*/ 2362200 w 2362200"/>
              <a:gd name="connsiteY4" fmla="*/ 1118713 h 1517495"/>
              <a:gd name="connsiteX5" fmla="*/ 1963418 w 2362200"/>
              <a:gd name="connsiteY5" fmla="*/ 1517495 h 1517495"/>
              <a:gd name="connsiteX6" fmla="*/ 406402 w 2362200"/>
              <a:gd name="connsiteY6" fmla="*/ 1517495 h 1517495"/>
              <a:gd name="connsiteX7" fmla="*/ 7620 w 2362200"/>
              <a:gd name="connsiteY7" fmla="*/ 1118713 h 1517495"/>
              <a:gd name="connsiteX8" fmla="*/ 0 w 2362200"/>
              <a:gd name="connsiteY8" fmla="*/ 102717 h 1517495"/>
              <a:gd name="connsiteX0" fmla="*/ 0 w 2362200"/>
              <a:gd name="connsiteY0" fmla="*/ 1778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17782 h 1432560"/>
              <a:gd name="connsiteX0" fmla="*/ 0 w 2362200"/>
              <a:gd name="connsiteY0" fmla="*/ 254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2542 h 1432560"/>
              <a:gd name="connsiteX0" fmla="*/ 0 w 2354580"/>
              <a:gd name="connsiteY0" fmla="*/ 17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17782 h 1432560"/>
              <a:gd name="connsiteX0" fmla="*/ 0 w 2354580"/>
              <a:gd name="connsiteY0" fmla="*/ 0 h 1433828"/>
              <a:gd name="connsiteX1" fmla="*/ 398782 w 2354580"/>
              <a:gd name="connsiteY1" fmla="*/ 1268 h 1433828"/>
              <a:gd name="connsiteX2" fmla="*/ 1955798 w 2354580"/>
              <a:gd name="connsiteY2" fmla="*/ 1268 h 1433828"/>
              <a:gd name="connsiteX3" fmla="*/ 2354580 w 2354580"/>
              <a:gd name="connsiteY3" fmla="*/ 400050 h 1433828"/>
              <a:gd name="connsiteX4" fmla="*/ 2354580 w 2354580"/>
              <a:gd name="connsiteY4" fmla="*/ 1035046 h 1433828"/>
              <a:gd name="connsiteX5" fmla="*/ 1955798 w 2354580"/>
              <a:gd name="connsiteY5" fmla="*/ 1433828 h 1433828"/>
              <a:gd name="connsiteX6" fmla="*/ 398782 w 2354580"/>
              <a:gd name="connsiteY6" fmla="*/ 1433828 h 1433828"/>
              <a:gd name="connsiteX7" fmla="*/ 0 w 2354580"/>
              <a:gd name="connsiteY7" fmla="*/ 1035046 h 1433828"/>
              <a:gd name="connsiteX8" fmla="*/ 0 w 2354580"/>
              <a:gd name="connsiteY8" fmla="*/ 0 h 1433828"/>
              <a:gd name="connsiteX0" fmla="*/ 4763 w 2354580"/>
              <a:gd name="connsiteY0" fmla="*/ 3494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3494 h 1432560"/>
              <a:gd name="connsiteX0" fmla="*/ 2382 w 2354580"/>
              <a:gd name="connsiteY0" fmla="*/ 0 h 1436210"/>
              <a:gd name="connsiteX1" fmla="*/ 398782 w 2354580"/>
              <a:gd name="connsiteY1" fmla="*/ 3650 h 1436210"/>
              <a:gd name="connsiteX2" fmla="*/ 1955798 w 2354580"/>
              <a:gd name="connsiteY2" fmla="*/ 3650 h 1436210"/>
              <a:gd name="connsiteX3" fmla="*/ 2354580 w 2354580"/>
              <a:gd name="connsiteY3" fmla="*/ 402432 h 1436210"/>
              <a:gd name="connsiteX4" fmla="*/ 2354580 w 2354580"/>
              <a:gd name="connsiteY4" fmla="*/ 1037428 h 1436210"/>
              <a:gd name="connsiteX5" fmla="*/ 1955798 w 2354580"/>
              <a:gd name="connsiteY5" fmla="*/ 1436210 h 1436210"/>
              <a:gd name="connsiteX6" fmla="*/ 398782 w 2354580"/>
              <a:gd name="connsiteY6" fmla="*/ 1436210 h 1436210"/>
              <a:gd name="connsiteX7" fmla="*/ 0 w 2354580"/>
              <a:gd name="connsiteY7" fmla="*/ 1037428 h 1436210"/>
              <a:gd name="connsiteX8" fmla="*/ 2382 w 2354580"/>
              <a:gd name="connsiteY8" fmla="*/ 0 h 1436210"/>
              <a:gd name="connsiteX0" fmla="*/ 4763 w 2354580"/>
              <a:gd name="connsiteY0" fmla="*/ 5875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5875 h 1432560"/>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432776"/>
              <a:gd name="connsiteY0" fmla="*/ 0 h 1433829"/>
              <a:gd name="connsiteX1" fmla="*/ 398782 w 2432776"/>
              <a:gd name="connsiteY1" fmla="*/ 1269 h 1433829"/>
              <a:gd name="connsiteX2" fmla="*/ 1955798 w 2432776"/>
              <a:gd name="connsiteY2" fmla="*/ 1269 h 1433829"/>
              <a:gd name="connsiteX3" fmla="*/ 2354580 w 2432776"/>
              <a:gd name="connsiteY3" fmla="*/ 400051 h 1433829"/>
              <a:gd name="connsiteX4" fmla="*/ 2354580 w 2432776"/>
              <a:gd name="connsiteY4" fmla="*/ 1035047 h 1433829"/>
              <a:gd name="connsiteX5" fmla="*/ 2327273 w 2432776"/>
              <a:gd name="connsiteY5" fmla="*/ 1433829 h 1433829"/>
              <a:gd name="connsiteX6" fmla="*/ 398782 w 2432776"/>
              <a:gd name="connsiteY6" fmla="*/ 1433829 h 1433829"/>
              <a:gd name="connsiteX7" fmla="*/ 0 w 2432776"/>
              <a:gd name="connsiteY7" fmla="*/ 1035047 h 1433829"/>
              <a:gd name="connsiteX8" fmla="*/ 4763 w 2432776"/>
              <a:gd name="connsiteY8" fmla="*/ 0 h 1433829"/>
              <a:gd name="connsiteX0" fmla="*/ 4763 w 2441222"/>
              <a:gd name="connsiteY0" fmla="*/ 0 h 1433829"/>
              <a:gd name="connsiteX1" fmla="*/ 398782 w 2441222"/>
              <a:gd name="connsiteY1" fmla="*/ 1269 h 1433829"/>
              <a:gd name="connsiteX2" fmla="*/ 1955798 w 2441222"/>
              <a:gd name="connsiteY2" fmla="*/ 1269 h 1433829"/>
              <a:gd name="connsiteX3" fmla="*/ 2354580 w 2441222"/>
              <a:gd name="connsiteY3" fmla="*/ 400051 h 1433829"/>
              <a:gd name="connsiteX4" fmla="*/ 2354580 w 2441222"/>
              <a:gd name="connsiteY4" fmla="*/ 1035047 h 1433829"/>
              <a:gd name="connsiteX5" fmla="*/ 2339179 w 2441222"/>
              <a:gd name="connsiteY5" fmla="*/ 1431447 h 1433829"/>
              <a:gd name="connsiteX6" fmla="*/ 398782 w 2441222"/>
              <a:gd name="connsiteY6" fmla="*/ 1433829 h 1433829"/>
              <a:gd name="connsiteX7" fmla="*/ 0 w 2441222"/>
              <a:gd name="connsiteY7" fmla="*/ 1035047 h 1433829"/>
              <a:gd name="connsiteX8" fmla="*/ 4763 w 2441222"/>
              <a:gd name="connsiteY8" fmla="*/ 0 h 1433829"/>
              <a:gd name="connsiteX0" fmla="*/ 4763 w 2449885"/>
              <a:gd name="connsiteY0" fmla="*/ 0 h 1433829"/>
              <a:gd name="connsiteX1" fmla="*/ 398782 w 2449885"/>
              <a:gd name="connsiteY1" fmla="*/ 1269 h 1433829"/>
              <a:gd name="connsiteX2" fmla="*/ 1955798 w 2449885"/>
              <a:gd name="connsiteY2" fmla="*/ 1269 h 1433829"/>
              <a:gd name="connsiteX3" fmla="*/ 2354580 w 2449885"/>
              <a:gd name="connsiteY3" fmla="*/ 400051 h 1433829"/>
              <a:gd name="connsiteX4" fmla="*/ 2354580 w 2449885"/>
              <a:gd name="connsiteY4" fmla="*/ 1035047 h 1433829"/>
              <a:gd name="connsiteX5" fmla="*/ 2351086 w 2449885"/>
              <a:gd name="connsiteY5" fmla="*/ 1433828 h 1433829"/>
              <a:gd name="connsiteX6" fmla="*/ 398782 w 2449885"/>
              <a:gd name="connsiteY6" fmla="*/ 1433829 h 1433829"/>
              <a:gd name="connsiteX7" fmla="*/ 0 w 2449885"/>
              <a:gd name="connsiteY7" fmla="*/ 1035047 h 1433829"/>
              <a:gd name="connsiteX8" fmla="*/ 4763 w 2449885"/>
              <a:gd name="connsiteY8" fmla="*/ 0 h 1433829"/>
              <a:gd name="connsiteX0" fmla="*/ 4763 w 2355967"/>
              <a:gd name="connsiteY0" fmla="*/ 0 h 1433829"/>
              <a:gd name="connsiteX1" fmla="*/ 398782 w 2355967"/>
              <a:gd name="connsiteY1" fmla="*/ 1269 h 1433829"/>
              <a:gd name="connsiteX2" fmla="*/ 1955798 w 2355967"/>
              <a:gd name="connsiteY2" fmla="*/ 1269 h 1433829"/>
              <a:gd name="connsiteX3" fmla="*/ 2354580 w 2355967"/>
              <a:gd name="connsiteY3" fmla="*/ 400051 h 1433829"/>
              <a:gd name="connsiteX4" fmla="*/ 2354580 w 2355967"/>
              <a:gd name="connsiteY4" fmla="*/ 1035047 h 1433829"/>
              <a:gd name="connsiteX5" fmla="*/ 2351086 w 2355967"/>
              <a:gd name="connsiteY5" fmla="*/ 1433828 h 1433829"/>
              <a:gd name="connsiteX6" fmla="*/ 398782 w 2355967"/>
              <a:gd name="connsiteY6" fmla="*/ 1433829 h 1433829"/>
              <a:gd name="connsiteX7" fmla="*/ 0 w 2355967"/>
              <a:gd name="connsiteY7" fmla="*/ 1035047 h 1433829"/>
              <a:gd name="connsiteX8" fmla="*/ 4763 w 2355967"/>
              <a:gd name="connsiteY8" fmla="*/ 0 h 1433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5967" h="1433829">
                <a:moveTo>
                  <a:pt x="4763" y="0"/>
                </a:moveTo>
                <a:cubicBezTo>
                  <a:pt x="30957" y="1215"/>
                  <a:pt x="178541" y="1269"/>
                  <a:pt x="398782" y="1269"/>
                </a:cubicBezTo>
                <a:lnTo>
                  <a:pt x="1955798" y="1269"/>
                </a:lnTo>
                <a:cubicBezTo>
                  <a:pt x="2176039" y="1269"/>
                  <a:pt x="2354580" y="179810"/>
                  <a:pt x="2354580" y="400051"/>
                </a:cubicBezTo>
                <a:lnTo>
                  <a:pt x="2354580" y="1035047"/>
                </a:lnTo>
                <a:cubicBezTo>
                  <a:pt x="2354580" y="1255288"/>
                  <a:pt x="2359396" y="1431446"/>
                  <a:pt x="2351086" y="1433828"/>
                </a:cubicBezTo>
                <a:lnTo>
                  <a:pt x="398782" y="1433829"/>
                </a:lnTo>
                <a:cubicBezTo>
                  <a:pt x="178541" y="1433829"/>
                  <a:pt x="0" y="1255288"/>
                  <a:pt x="0" y="1035047"/>
                </a:cubicBezTo>
                <a:cubicBezTo>
                  <a:pt x="1588" y="691619"/>
                  <a:pt x="3175" y="343428"/>
                  <a:pt x="4763" y="0"/>
                </a:cubicBezTo>
                <a:close/>
              </a:path>
            </a:pathLst>
          </a:cu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a:defRPr/>
            </a:pPr>
            <a:endParaRPr lang="en-US" sz="1543" dirty="0">
              <a:solidFill>
                <a:schemeClr val="tx2"/>
              </a:solidFill>
            </a:endParaRPr>
          </a:p>
        </p:txBody>
      </p:sp>
      <p:sp>
        <p:nvSpPr>
          <p:cNvPr id="9" name="Rounded Rectangle 5"/>
          <p:cNvSpPr/>
          <p:nvPr/>
        </p:nvSpPr>
        <p:spPr>
          <a:xfrm flipV="1">
            <a:off x="8150494" y="1797057"/>
            <a:ext cx="3319463" cy="1992313"/>
          </a:xfrm>
          <a:custGeom>
            <a:avLst/>
            <a:gdLst>
              <a:gd name="connsiteX0" fmla="*/ 0 w 2354580"/>
              <a:gd name="connsiteY0" fmla="*/ 398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398782 h 1432560"/>
              <a:gd name="connsiteX0" fmla="*/ 0 w 2362200"/>
              <a:gd name="connsiteY0" fmla="*/ 102717 h 1517495"/>
              <a:gd name="connsiteX1" fmla="*/ 406402 w 2362200"/>
              <a:gd name="connsiteY1" fmla="*/ 84935 h 1517495"/>
              <a:gd name="connsiteX2" fmla="*/ 1963418 w 2362200"/>
              <a:gd name="connsiteY2" fmla="*/ 84935 h 1517495"/>
              <a:gd name="connsiteX3" fmla="*/ 2362200 w 2362200"/>
              <a:gd name="connsiteY3" fmla="*/ 483717 h 1517495"/>
              <a:gd name="connsiteX4" fmla="*/ 2362200 w 2362200"/>
              <a:gd name="connsiteY4" fmla="*/ 1118713 h 1517495"/>
              <a:gd name="connsiteX5" fmla="*/ 1963418 w 2362200"/>
              <a:gd name="connsiteY5" fmla="*/ 1517495 h 1517495"/>
              <a:gd name="connsiteX6" fmla="*/ 406402 w 2362200"/>
              <a:gd name="connsiteY6" fmla="*/ 1517495 h 1517495"/>
              <a:gd name="connsiteX7" fmla="*/ 7620 w 2362200"/>
              <a:gd name="connsiteY7" fmla="*/ 1118713 h 1517495"/>
              <a:gd name="connsiteX8" fmla="*/ 0 w 2362200"/>
              <a:gd name="connsiteY8" fmla="*/ 102717 h 1517495"/>
              <a:gd name="connsiteX0" fmla="*/ 0 w 2362200"/>
              <a:gd name="connsiteY0" fmla="*/ 1778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17782 h 1432560"/>
              <a:gd name="connsiteX0" fmla="*/ 0 w 2362200"/>
              <a:gd name="connsiteY0" fmla="*/ 254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2542 h 1432560"/>
              <a:gd name="connsiteX0" fmla="*/ 0 w 2354580"/>
              <a:gd name="connsiteY0" fmla="*/ 17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17782 h 1432560"/>
              <a:gd name="connsiteX0" fmla="*/ 0 w 2354580"/>
              <a:gd name="connsiteY0" fmla="*/ 0 h 1433828"/>
              <a:gd name="connsiteX1" fmla="*/ 398782 w 2354580"/>
              <a:gd name="connsiteY1" fmla="*/ 1268 h 1433828"/>
              <a:gd name="connsiteX2" fmla="*/ 1955798 w 2354580"/>
              <a:gd name="connsiteY2" fmla="*/ 1268 h 1433828"/>
              <a:gd name="connsiteX3" fmla="*/ 2354580 w 2354580"/>
              <a:gd name="connsiteY3" fmla="*/ 400050 h 1433828"/>
              <a:gd name="connsiteX4" fmla="*/ 2354580 w 2354580"/>
              <a:gd name="connsiteY4" fmla="*/ 1035046 h 1433828"/>
              <a:gd name="connsiteX5" fmla="*/ 1955798 w 2354580"/>
              <a:gd name="connsiteY5" fmla="*/ 1433828 h 1433828"/>
              <a:gd name="connsiteX6" fmla="*/ 398782 w 2354580"/>
              <a:gd name="connsiteY6" fmla="*/ 1433828 h 1433828"/>
              <a:gd name="connsiteX7" fmla="*/ 0 w 2354580"/>
              <a:gd name="connsiteY7" fmla="*/ 1035046 h 1433828"/>
              <a:gd name="connsiteX8" fmla="*/ 0 w 2354580"/>
              <a:gd name="connsiteY8" fmla="*/ 0 h 1433828"/>
              <a:gd name="connsiteX0" fmla="*/ 4763 w 2354580"/>
              <a:gd name="connsiteY0" fmla="*/ 3494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3494 h 1432560"/>
              <a:gd name="connsiteX0" fmla="*/ 2382 w 2354580"/>
              <a:gd name="connsiteY0" fmla="*/ 0 h 1436210"/>
              <a:gd name="connsiteX1" fmla="*/ 398782 w 2354580"/>
              <a:gd name="connsiteY1" fmla="*/ 3650 h 1436210"/>
              <a:gd name="connsiteX2" fmla="*/ 1955798 w 2354580"/>
              <a:gd name="connsiteY2" fmla="*/ 3650 h 1436210"/>
              <a:gd name="connsiteX3" fmla="*/ 2354580 w 2354580"/>
              <a:gd name="connsiteY3" fmla="*/ 402432 h 1436210"/>
              <a:gd name="connsiteX4" fmla="*/ 2354580 w 2354580"/>
              <a:gd name="connsiteY4" fmla="*/ 1037428 h 1436210"/>
              <a:gd name="connsiteX5" fmla="*/ 1955798 w 2354580"/>
              <a:gd name="connsiteY5" fmla="*/ 1436210 h 1436210"/>
              <a:gd name="connsiteX6" fmla="*/ 398782 w 2354580"/>
              <a:gd name="connsiteY6" fmla="*/ 1436210 h 1436210"/>
              <a:gd name="connsiteX7" fmla="*/ 0 w 2354580"/>
              <a:gd name="connsiteY7" fmla="*/ 1037428 h 1436210"/>
              <a:gd name="connsiteX8" fmla="*/ 2382 w 2354580"/>
              <a:gd name="connsiteY8" fmla="*/ 0 h 1436210"/>
              <a:gd name="connsiteX0" fmla="*/ 4763 w 2354580"/>
              <a:gd name="connsiteY0" fmla="*/ 5875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5875 h 1432560"/>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432776"/>
              <a:gd name="connsiteY0" fmla="*/ 0 h 1433829"/>
              <a:gd name="connsiteX1" fmla="*/ 398782 w 2432776"/>
              <a:gd name="connsiteY1" fmla="*/ 1269 h 1433829"/>
              <a:gd name="connsiteX2" fmla="*/ 1955798 w 2432776"/>
              <a:gd name="connsiteY2" fmla="*/ 1269 h 1433829"/>
              <a:gd name="connsiteX3" fmla="*/ 2354580 w 2432776"/>
              <a:gd name="connsiteY3" fmla="*/ 400051 h 1433829"/>
              <a:gd name="connsiteX4" fmla="*/ 2354580 w 2432776"/>
              <a:gd name="connsiteY4" fmla="*/ 1035047 h 1433829"/>
              <a:gd name="connsiteX5" fmla="*/ 2327273 w 2432776"/>
              <a:gd name="connsiteY5" fmla="*/ 1433829 h 1433829"/>
              <a:gd name="connsiteX6" fmla="*/ 398782 w 2432776"/>
              <a:gd name="connsiteY6" fmla="*/ 1433829 h 1433829"/>
              <a:gd name="connsiteX7" fmla="*/ 0 w 2432776"/>
              <a:gd name="connsiteY7" fmla="*/ 1035047 h 1433829"/>
              <a:gd name="connsiteX8" fmla="*/ 4763 w 2432776"/>
              <a:gd name="connsiteY8" fmla="*/ 0 h 1433829"/>
              <a:gd name="connsiteX0" fmla="*/ 4763 w 2441222"/>
              <a:gd name="connsiteY0" fmla="*/ 0 h 1433829"/>
              <a:gd name="connsiteX1" fmla="*/ 398782 w 2441222"/>
              <a:gd name="connsiteY1" fmla="*/ 1269 h 1433829"/>
              <a:gd name="connsiteX2" fmla="*/ 1955798 w 2441222"/>
              <a:gd name="connsiteY2" fmla="*/ 1269 h 1433829"/>
              <a:gd name="connsiteX3" fmla="*/ 2354580 w 2441222"/>
              <a:gd name="connsiteY3" fmla="*/ 400051 h 1433829"/>
              <a:gd name="connsiteX4" fmla="*/ 2354580 w 2441222"/>
              <a:gd name="connsiteY4" fmla="*/ 1035047 h 1433829"/>
              <a:gd name="connsiteX5" fmla="*/ 2339179 w 2441222"/>
              <a:gd name="connsiteY5" fmla="*/ 1431447 h 1433829"/>
              <a:gd name="connsiteX6" fmla="*/ 398782 w 2441222"/>
              <a:gd name="connsiteY6" fmla="*/ 1433829 h 1433829"/>
              <a:gd name="connsiteX7" fmla="*/ 0 w 2441222"/>
              <a:gd name="connsiteY7" fmla="*/ 1035047 h 1433829"/>
              <a:gd name="connsiteX8" fmla="*/ 4763 w 2441222"/>
              <a:gd name="connsiteY8" fmla="*/ 0 h 1433829"/>
              <a:gd name="connsiteX0" fmla="*/ 4763 w 2449885"/>
              <a:gd name="connsiteY0" fmla="*/ 0 h 1433829"/>
              <a:gd name="connsiteX1" fmla="*/ 398782 w 2449885"/>
              <a:gd name="connsiteY1" fmla="*/ 1269 h 1433829"/>
              <a:gd name="connsiteX2" fmla="*/ 1955798 w 2449885"/>
              <a:gd name="connsiteY2" fmla="*/ 1269 h 1433829"/>
              <a:gd name="connsiteX3" fmla="*/ 2354580 w 2449885"/>
              <a:gd name="connsiteY3" fmla="*/ 400051 h 1433829"/>
              <a:gd name="connsiteX4" fmla="*/ 2354580 w 2449885"/>
              <a:gd name="connsiteY4" fmla="*/ 1035047 h 1433829"/>
              <a:gd name="connsiteX5" fmla="*/ 2351086 w 2449885"/>
              <a:gd name="connsiteY5" fmla="*/ 1433828 h 1433829"/>
              <a:gd name="connsiteX6" fmla="*/ 398782 w 2449885"/>
              <a:gd name="connsiteY6" fmla="*/ 1433829 h 1433829"/>
              <a:gd name="connsiteX7" fmla="*/ 0 w 2449885"/>
              <a:gd name="connsiteY7" fmla="*/ 1035047 h 1433829"/>
              <a:gd name="connsiteX8" fmla="*/ 4763 w 2449885"/>
              <a:gd name="connsiteY8" fmla="*/ 0 h 1433829"/>
              <a:gd name="connsiteX0" fmla="*/ 4763 w 2355967"/>
              <a:gd name="connsiteY0" fmla="*/ 0 h 1433829"/>
              <a:gd name="connsiteX1" fmla="*/ 398782 w 2355967"/>
              <a:gd name="connsiteY1" fmla="*/ 1269 h 1433829"/>
              <a:gd name="connsiteX2" fmla="*/ 1955798 w 2355967"/>
              <a:gd name="connsiteY2" fmla="*/ 1269 h 1433829"/>
              <a:gd name="connsiteX3" fmla="*/ 2354580 w 2355967"/>
              <a:gd name="connsiteY3" fmla="*/ 400051 h 1433829"/>
              <a:gd name="connsiteX4" fmla="*/ 2354580 w 2355967"/>
              <a:gd name="connsiteY4" fmla="*/ 1035047 h 1433829"/>
              <a:gd name="connsiteX5" fmla="*/ 2351086 w 2355967"/>
              <a:gd name="connsiteY5" fmla="*/ 1433828 h 1433829"/>
              <a:gd name="connsiteX6" fmla="*/ 398782 w 2355967"/>
              <a:gd name="connsiteY6" fmla="*/ 1433829 h 1433829"/>
              <a:gd name="connsiteX7" fmla="*/ 0 w 2355967"/>
              <a:gd name="connsiteY7" fmla="*/ 1035047 h 1433829"/>
              <a:gd name="connsiteX8" fmla="*/ 4763 w 2355967"/>
              <a:gd name="connsiteY8" fmla="*/ 0 h 1433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5967" h="1433829">
                <a:moveTo>
                  <a:pt x="4763" y="0"/>
                </a:moveTo>
                <a:cubicBezTo>
                  <a:pt x="30957" y="1215"/>
                  <a:pt x="178541" y="1269"/>
                  <a:pt x="398782" y="1269"/>
                </a:cubicBezTo>
                <a:lnTo>
                  <a:pt x="1955798" y="1269"/>
                </a:lnTo>
                <a:cubicBezTo>
                  <a:pt x="2176039" y="1269"/>
                  <a:pt x="2354580" y="179810"/>
                  <a:pt x="2354580" y="400051"/>
                </a:cubicBezTo>
                <a:lnTo>
                  <a:pt x="2354580" y="1035047"/>
                </a:lnTo>
                <a:cubicBezTo>
                  <a:pt x="2354580" y="1255288"/>
                  <a:pt x="2359396" y="1431446"/>
                  <a:pt x="2351086" y="1433828"/>
                </a:cubicBezTo>
                <a:lnTo>
                  <a:pt x="398782" y="1433829"/>
                </a:lnTo>
                <a:cubicBezTo>
                  <a:pt x="178541" y="1433829"/>
                  <a:pt x="0" y="1255288"/>
                  <a:pt x="0" y="1035047"/>
                </a:cubicBezTo>
                <a:cubicBezTo>
                  <a:pt x="1588" y="691619"/>
                  <a:pt x="3175" y="343428"/>
                  <a:pt x="4763" y="0"/>
                </a:cubicBezTo>
                <a:close/>
              </a:path>
            </a:pathLst>
          </a:cu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a:defRPr/>
            </a:pPr>
            <a:endParaRPr lang="en-US" sz="1543" dirty="0">
              <a:solidFill>
                <a:schemeClr val="tx2"/>
              </a:solidFill>
            </a:endParaRPr>
          </a:p>
        </p:txBody>
      </p:sp>
      <p:sp>
        <p:nvSpPr>
          <p:cNvPr id="10" name="Rectangle 9"/>
          <p:cNvSpPr/>
          <p:nvPr/>
        </p:nvSpPr>
        <p:spPr>
          <a:xfrm>
            <a:off x="5089795" y="1797057"/>
            <a:ext cx="2794000" cy="1741502"/>
          </a:xfrm>
          <a:prstGeom prst="rect">
            <a:avLst/>
          </a:prstGeom>
        </p:spPr>
        <p:txBody>
          <a:bodyPr lIns="0" tIns="0" rIns="0" bIns="0">
            <a:spAutoFit/>
          </a:bodyPr>
          <a:lstStyle/>
          <a:p>
            <a:pPr>
              <a:spcBef>
                <a:spcPts val="661"/>
              </a:spcBef>
              <a:defRPr/>
            </a:pPr>
            <a:r>
              <a:rPr lang="en-IE" sz="1400" b="1" dirty="0">
                <a:solidFill>
                  <a:schemeClr val="accent1"/>
                </a:solidFill>
                <a:latin typeface="Montserrat Light"/>
              </a:rPr>
              <a:t>Internally generated Analysis</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IOC hunters – Darktrace</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End Point Protection </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Security Operation </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Vulnerability Management</a:t>
            </a:r>
          </a:p>
          <a:p>
            <a:pPr>
              <a:spcBef>
                <a:spcPts val="661"/>
              </a:spcBef>
              <a:defRPr/>
            </a:pPr>
            <a:endParaRPr lang="en-US" sz="1400" dirty="0">
              <a:solidFill>
                <a:schemeClr val="bg1"/>
              </a:solidFill>
              <a:latin typeface="Montserrat Light"/>
            </a:endParaRPr>
          </a:p>
        </p:txBody>
      </p:sp>
      <p:cxnSp>
        <p:nvCxnSpPr>
          <p:cNvPr id="14" name="Straight Connector 13"/>
          <p:cNvCxnSpPr/>
          <p:nvPr/>
        </p:nvCxnSpPr>
        <p:spPr>
          <a:xfrm>
            <a:off x="5105670" y="2012957"/>
            <a:ext cx="2630488" cy="0"/>
          </a:xfrm>
          <a:prstGeom prst="line">
            <a:avLst/>
          </a:prstGeom>
          <a:ln w="95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8347345" y="2136782"/>
            <a:ext cx="2700338" cy="1346522"/>
          </a:xfrm>
          <a:prstGeom prst="rect">
            <a:avLst/>
          </a:prstGeom>
        </p:spPr>
        <p:txBody>
          <a:bodyPr lIns="0" tIns="0" rIns="0" bIns="0">
            <a:spAutoFit/>
          </a:bodyPr>
          <a:lstStyle/>
          <a:p>
            <a:pPr>
              <a:spcBef>
                <a:spcPts val="661"/>
              </a:spcBef>
              <a:defRPr/>
            </a:pPr>
            <a:r>
              <a:rPr lang="en-IE" sz="1400" b="1" dirty="0">
                <a:solidFill>
                  <a:srgbClr val="00B0F0"/>
                </a:solidFill>
                <a:latin typeface="Montserrat Light"/>
              </a:rPr>
              <a:t>Information sharing</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Sectoral – Financial services, public sector</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Geographic – local CERT </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NIS Directive</a:t>
            </a:r>
          </a:p>
        </p:txBody>
      </p:sp>
      <p:cxnSp>
        <p:nvCxnSpPr>
          <p:cNvPr id="16" name="Straight Connector 15"/>
          <p:cNvCxnSpPr/>
          <p:nvPr/>
        </p:nvCxnSpPr>
        <p:spPr>
          <a:xfrm>
            <a:off x="8383858" y="2373320"/>
            <a:ext cx="1700212" cy="0"/>
          </a:xfrm>
          <a:prstGeom prst="line">
            <a:avLst/>
          </a:prstGeom>
          <a:ln w="95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8347345" y="4086232"/>
            <a:ext cx="3122613" cy="1956946"/>
          </a:xfrm>
          <a:prstGeom prst="rect">
            <a:avLst/>
          </a:prstGeom>
        </p:spPr>
        <p:txBody>
          <a:bodyPr lIns="0" tIns="0" rIns="0" bIns="0">
            <a:spAutoFit/>
          </a:bodyPr>
          <a:lstStyle/>
          <a:p>
            <a:pPr>
              <a:spcBef>
                <a:spcPts val="661"/>
              </a:spcBef>
              <a:defRPr/>
            </a:pPr>
            <a:r>
              <a:rPr lang="en-US" sz="1400" b="1" dirty="0">
                <a:solidFill>
                  <a:srgbClr val="00B050"/>
                </a:solidFill>
                <a:latin typeface="Montserrat Light"/>
              </a:rPr>
              <a:t>Organisation specific </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Branded “mybank” information</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Social media </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Boards</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Dark web</a:t>
            </a:r>
          </a:p>
          <a:p>
            <a:pPr marL="285750" indent="-285750">
              <a:spcBef>
                <a:spcPts val="661"/>
              </a:spcBef>
              <a:buFont typeface="Arial" panose="020B0604020202020204" pitchFamily="34" charset="0"/>
              <a:buChar char="•"/>
              <a:defRPr/>
            </a:pPr>
            <a:r>
              <a:rPr lang="en-US" sz="1400" dirty="0">
                <a:solidFill>
                  <a:schemeClr val="bg1"/>
                </a:solidFill>
                <a:latin typeface="Montserrat Light"/>
              </a:rPr>
              <a:t>Customer or organisation phishing campaigns</a:t>
            </a:r>
          </a:p>
        </p:txBody>
      </p:sp>
      <p:cxnSp>
        <p:nvCxnSpPr>
          <p:cNvPr id="19" name="Straight Connector 18"/>
          <p:cNvCxnSpPr/>
          <p:nvPr/>
        </p:nvCxnSpPr>
        <p:spPr>
          <a:xfrm>
            <a:off x="8347345" y="4316420"/>
            <a:ext cx="2063750" cy="0"/>
          </a:xfrm>
          <a:prstGeom prst="line">
            <a:avLst/>
          </a:prstGeom>
          <a:ln w="95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0" name="Rounded Rectangle 5"/>
          <p:cNvSpPr/>
          <p:nvPr/>
        </p:nvSpPr>
        <p:spPr>
          <a:xfrm flipV="1">
            <a:off x="3559445" y="3887795"/>
            <a:ext cx="4478338" cy="2928937"/>
          </a:xfrm>
          <a:custGeom>
            <a:avLst/>
            <a:gdLst>
              <a:gd name="connsiteX0" fmla="*/ 0 w 2354580"/>
              <a:gd name="connsiteY0" fmla="*/ 398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398782 h 1432560"/>
              <a:gd name="connsiteX0" fmla="*/ 0 w 2362200"/>
              <a:gd name="connsiteY0" fmla="*/ 102717 h 1517495"/>
              <a:gd name="connsiteX1" fmla="*/ 406402 w 2362200"/>
              <a:gd name="connsiteY1" fmla="*/ 84935 h 1517495"/>
              <a:gd name="connsiteX2" fmla="*/ 1963418 w 2362200"/>
              <a:gd name="connsiteY2" fmla="*/ 84935 h 1517495"/>
              <a:gd name="connsiteX3" fmla="*/ 2362200 w 2362200"/>
              <a:gd name="connsiteY3" fmla="*/ 483717 h 1517495"/>
              <a:gd name="connsiteX4" fmla="*/ 2362200 w 2362200"/>
              <a:gd name="connsiteY4" fmla="*/ 1118713 h 1517495"/>
              <a:gd name="connsiteX5" fmla="*/ 1963418 w 2362200"/>
              <a:gd name="connsiteY5" fmla="*/ 1517495 h 1517495"/>
              <a:gd name="connsiteX6" fmla="*/ 406402 w 2362200"/>
              <a:gd name="connsiteY6" fmla="*/ 1517495 h 1517495"/>
              <a:gd name="connsiteX7" fmla="*/ 7620 w 2362200"/>
              <a:gd name="connsiteY7" fmla="*/ 1118713 h 1517495"/>
              <a:gd name="connsiteX8" fmla="*/ 0 w 2362200"/>
              <a:gd name="connsiteY8" fmla="*/ 102717 h 1517495"/>
              <a:gd name="connsiteX0" fmla="*/ 0 w 2362200"/>
              <a:gd name="connsiteY0" fmla="*/ 1778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17782 h 1432560"/>
              <a:gd name="connsiteX0" fmla="*/ 0 w 2362200"/>
              <a:gd name="connsiteY0" fmla="*/ 2542 h 1432560"/>
              <a:gd name="connsiteX1" fmla="*/ 406402 w 2362200"/>
              <a:gd name="connsiteY1" fmla="*/ 0 h 1432560"/>
              <a:gd name="connsiteX2" fmla="*/ 1963418 w 2362200"/>
              <a:gd name="connsiteY2" fmla="*/ 0 h 1432560"/>
              <a:gd name="connsiteX3" fmla="*/ 2362200 w 2362200"/>
              <a:gd name="connsiteY3" fmla="*/ 398782 h 1432560"/>
              <a:gd name="connsiteX4" fmla="*/ 2362200 w 2362200"/>
              <a:gd name="connsiteY4" fmla="*/ 1033778 h 1432560"/>
              <a:gd name="connsiteX5" fmla="*/ 1963418 w 2362200"/>
              <a:gd name="connsiteY5" fmla="*/ 1432560 h 1432560"/>
              <a:gd name="connsiteX6" fmla="*/ 406402 w 2362200"/>
              <a:gd name="connsiteY6" fmla="*/ 1432560 h 1432560"/>
              <a:gd name="connsiteX7" fmla="*/ 7620 w 2362200"/>
              <a:gd name="connsiteY7" fmla="*/ 1033778 h 1432560"/>
              <a:gd name="connsiteX8" fmla="*/ 0 w 2362200"/>
              <a:gd name="connsiteY8" fmla="*/ 2542 h 1432560"/>
              <a:gd name="connsiteX0" fmla="*/ 0 w 2354580"/>
              <a:gd name="connsiteY0" fmla="*/ 17782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0 w 2354580"/>
              <a:gd name="connsiteY8" fmla="*/ 17782 h 1432560"/>
              <a:gd name="connsiteX0" fmla="*/ 0 w 2354580"/>
              <a:gd name="connsiteY0" fmla="*/ 0 h 1433828"/>
              <a:gd name="connsiteX1" fmla="*/ 398782 w 2354580"/>
              <a:gd name="connsiteY1" fmla="*/ 1268 h 1433828"/>
              <a:gd name="connsiteX2" fmla="*/ 1955798 w 2354580"/>
              <a:gd name="connsiteY2" fmla="*/ 1268 h 1433828"/>
              <a:gd name="connsiteX3" fmla="*/ 2354580 w 2354580"/>
              <a:gd name="connsiteY3" fmla="*/ 400050 h 1433828"/>
              <a:gd name="connsiteX4" fmla="*/ 2354580 w 2354580"/>
              <a:gd name="connsiteY4" fmla="*/ 1035046 h 1433828"/>
              <a:gd name="connsiteX5" fmla="*/ 1955798 w 2354580"/>
              <a:gd name="connsiteY5" fmla="*/ 1433828 h 1433828"/>
              <a:gd name="connsiteX6" fmla="*/ 398782 w 2354580"/>
              <a:gd name="connsiteY6" fmla="*/ 1433828 h 1433828"/>
              <a:gd name="connsiteX7" fmla="*/ 0 w 2354580"/>
              <a:gd name="connsiteY7" fmla="*/ 1035046 h 1433828"/>
              <a:gd name="connsiteX8" fmla="*/ 0 w 2354580"/>
              <a:gd name="connsiteY8" fmla="*/ 0 h 1433828"/>
              <a:gd name="connsiteX0" fmla="*/ 4763 w 2354580"/>
              <a:gd name="connsiteY0" fmla="*/ 3494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3494 h 1432560"/>
              <a:gd name="connsiteX0" fmla="*/ 2382 w 2354580"/>
              <a:gd name="connsiteY0" fmla="*/ 0 h 1436210"/>
              <a:gd name="connsiteX1" fmla="*/ 398782 w 2354580"/>
              <a:gd name="connsiteY1" fmla="*/ 3650 h 1436210"/>
              <a:gd name="connsiteX2" fmla="*/ 1955798 w 2354580"/>
              <a:gd name="connsiteY2" fmla="*/ 3650 h 1436210"/>
              <a:gd name="connsiteX3" fmla="*/ 2354580 w 2354580"/>
              <a:gd name="connsiteY3" fmla="*/ 402432 h 1436210"/>
              <a:gd name="connsiteX4" fmla="*/ 2354580 w 2354580"/>
              <a:gd name="connsiteY4" fmla="*/ 1037428 h 1436210"/>
              <a:gd name="connsiteX5" fmla="*/ 1955798 w 2354580"/>
              <a:gd name="connsiteY5" fmla="*/ 1436210 h 1436210"/>
              <a:gd name="connsiteX6" fmla="*/ 398782 w 2354580"/>
              <a:gd name="connsiteY6" fmla="*/ 1436210 h 1436210"/>
              <a:gd name="connsiteX7" fmla="*/ 0 w 2354580"/>
              <a:gd name="connsiteY7" fmla="*/ 1037428 h 1436210"/>
              <a:gd name="connsiteX8" fmla="*/ 2382 w 2354580"/>
              <a:gd name="connsiteY8" fmla="*/ 0 h 1436210"/>
              <a:gd name="connsiteX0" fmla="*/ 4763 w 2354580"/>
              <a:gd name="connsiteY0" fmla="*/ 5875 h 1432560"/>
              <a:gd name="connsiteX1" fmla="*/ 398782 w 2354580"/>
              <a:gd name="connsiteY1" fmla="*/ 0 h 1432560"/>
              <a:gd name="connsiteX2" fmla="*/ 1955798 w 2354580"/>
              <a:gd name="connsiteY2" fmla="*/ 0 h 1432560"/>
              <a:gd name="connsiteX3" fmla="*/ 2354580 w 2354580"/>
              <a:gd name="connsiteY3" fmla="*/ 398782 h 1432560"/>
              <a:gd name="connsiteX4" fmla="*/ 2354580 w 2354580"/>
              <a:gd name="connsiteY4" fmla="*/ 1033778 h 1432560"/>
              <a:gd name="connsiteX5" fmla="*/ 1955798 w 2354580"/>
              <a:gd name="connsiteY5" fmla="*/ 1432560 h 1432560"/>
              <a:gd name="connsiteX6" fmla="*/ 398782 w 2354580"/>
              <a:gd name="connsiteY6" fmla="*/ 1432560 h 1432560"/>
              <a:gd name="connsiteX7" fmla="*/ 0 w 2354580"/>
              <a:gd name="connsiteY7" fmla="*/ 1033778 h 1432560"/>
              <a:gd name="connsiteX8" fmla="*/ 4763 w 2354580"/>
              <a:gd name="connsiteY8" fmla="*/ 5875 h 1432560"/>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354580"/>
              <a:gd name="connsiteY0" fmla="*/ 0 h 1433829"/>
              <a:gd name="connsiteX1" fmla="*/ 398782 w 2354580"/>
              <a:gd name="connsiteY1" fmla="*/ 1269 h 1433829"/>
              <a:gd name="connsiteX2" fmla="*/ 1955798 w 2354580"/>
              <a:gd name="connsiteY2" fmla="*/ 1269 h 1433829"/>
              <a:gd name="connsiteX3" fmla="*/ 2354580 w 2354580"/>
              <a:gd name="connsiteY3" fmla="*/ 400051 h 1433829"/>
              <a:gd name="connsiteX4" fmla="*/ 2354580 w 2354580"/>
              <a:gd name="connsiteY4" fmla="*/ 1035047 h 1433829"/>
              <a:gd name="connsiteX5" fmla="*/ 1955798 w 2354580"/>
              <a:gd name="connsiteY5" fmla="*/ 1433829 h 1433829"/>
              <a:gd name="connsiteX6" fmla="*/ 398782 w 2354580"/>
              <a:gd name="connsiteY6" fmla="*/ 1433829 h 1433829"/>
              <a:gd name="connsiteX7" fmla="*/ 0 w 2354580"/>
              <a:gd name="connsiteY7" fmla="*/ 1035047 h 1433829"/>
              <a:gd name="connsiteX8" fmla="*/ 4763 w 2354580"/>
              <a:gd name="connsiteY8" fmla="*/ 0 h 1433829"/>
              <a:gd name="connsiteX0" fmla="*/ 4763 w 2432776"/>
              <a:gd name="connsiteY0" fmla="*/ 0 h 1433829"/>
              <a:gd name="connsiteX1" fmla="*/ 398782 w 2432776"/>
              <a:gd name="connsiteY1" fmla="*/ 1269 h 1433829"/>
              <a:gd name="connsiteX2" fmla="*/ 1955798 w 2432776"/>
              <a:gd name="connsiteY2" fmla="*/ 1269 h 1433829"/>
              <a:gd name="connsiteX3" fmla="*/ 2354580 w 2432776"/>
              <a:gd name="connsiteY3" fmla="*/ 400051 h 1433829"/>
              <a:gd name="connsiteX4" fmla="*/ 2354580 w 2432776"/>
              <a:gd name="connsiteY4" fmla="*/ 1035047 h 1433829"/>
              <a:gd name="connsiteX5" fmla="*/ 2327273 w 2432776"/>
              <a:gd name="connsiteY5" fmla="*/ 1433829 h 1433829"/>
              <a:gd name="connsiteX6" fmla="*/ 398782 w 2432776"/>
              <a:gd name="connsiteY6" fmla="*/ 1433829 h 1433829"/>
              <a:gd name="connsiteX7" fmla="*/ 0 w 2432776"/>
              <a:gd name="connsiteY7" fmla="*/ 1035047 h 1433829"/>
              <a:gd name="connsiteX8" fmla="*/ 4763 w 2432776"/>
              <a:gd name="connsiteY8" fmla="*/ 0 h 1433829"/>
              <a:gd name="connsiteX0" fmla="*/ 4763 w 2441222"/>
              <a:gd name="connsiteY0" fmla="*/ 0 h 1433829"/>
              <a:gd name="connsiteX1" fmla="*/ 398782 w 2441222"/>
              <a:gd name="connsiteY1" fmla="*/ 1269 h 1433829"/>
              <a:gd name="connsiteX2" fmla="*/ 1955798 w 2441222"/>
              <a:gd name="connsiteY2" fmla="*/ 1269 h 1433829"/>
              <a:gd name="connsiteX3" fmla="*/ 2354580 w 2441222"/>
              <a:gd name="connsiteY3" fmla="*/ 400051 h 1433829"/>
              <a:gd name="connsiteX4" fmla="*/ 2354580 w 2441222"/>
              <a:gd name="connsiteY4" fmla="*/ 1035047 h 1433829"/>
              <a:gd name="connsiteX5" fmla="*/ 2339179 w 2441222"/>
              <a:gd name="connsiteY5" fmla="*/ 1431447 h 1433829"/>
              <a:gd name="connsiteX6" fmla="*/ 398782 w 2441222"/>
              <a:gd name="connsiteY6" fmla="*/ 1433829 h 1433829"/>
              <a:gd name="connsiteX7" fmla="*/ 0 w 2441222"/>
              <a:gd name="connsiteY7" fmla="*/ 1035047 h 1433829"/>
              <a:gd name="connsiteX8" fmla="*/ 4763 w 2441222"/>
              <a:gd name="connsiteY8" fmla="*/ 0 h 1433829"/>
              <a:gd name="connsiteX0" fmla="*/ 4763 w 2449885"/>
              <a:gd name="connsiteY0" fmla="*/ 0 h 1433829"/>
              <a:gd name="connsiteX1" fmla="*/ 398782 w 2449885"/>
              <a:gd name="connsiteY1" fmla="*/ 1269 h 1433829"/>
              <a:gd name="connsiteX2" fmla="*/ 1955798 w 2449885"/>
              <a:gd name="connsiteY2" fmla="*/ 1269 h 1433829"/>
              <a:gd name="connsiteX3" fmla="*/ 2354580 w 2449885"/>
              <a:gd name="connsiteY3" fmla="*/ 400051 h 1433829"/>
              <a:gd name="connsiteX4" fmla="*/ 2354580 w 2449885"/>
              <a:gd name="connsiteY4" fmla="*/ 1035047 h 1433829"/>
              <a:gd name="connsiteX5" fmla="*/ 2351086 w 2449885"/>
              <a:gd name="connsiteY5" fmla="*/ 1433828 h 1433829"/>
              <a:gd name="connsiteX6" fmla="*/ 398782 w 2449885"/>
              <a:gd name="connsiteY6" fmla="*/ 1433829 h 1433829"/>
              <a:gd name="connsiteX7" fmla="*/ 0 w 2449885"/>
              <a:gd name="connsiteY7" fmla="*/ 1035047 h 1433829"/>
              <a:gd name="connsiteX8" fmla="*/ 4763 w 2449885"/>
              <a:gd name="connsiteY8" fmla="*/ 0 h 1433829"/>
              <a:gd name="connsiteX0" fmla="*/ 4763 w 2355967"/>
              <a:gd name="connsiteY0" fmla="*/ 0 h 1433829"/>
              <a:gd name="connsiteX1" fmla="*/ 398782 w 2355967"/>
              <a:gd name="connsiteY1" fmla="*/ 1269 h 1433829"/>
              <a:gd name="connsiteX2" fmla="*/ 1955798 w 2355967"/>
              <a:gd name="connsiteY2" fmla="*/ 1269 h 1433829"/>
              <a:gd name="connsiteX3" fmla="*/ 2354580 w 2355967"/>
              <a:gd name="connsiteY3" fmla="*/ 400051 h 1433829"/>
              <a:gd name="connsiteX4" fmla="*/ 2354580 w 2355967"/>
              <a:gd name="connsiteY4" fmla="*/ 1035047 h 1433829"/>
              <a:gd name="connsiteX5" fmla="*/ 2351086 w 2355967"/>
              <a:gd name="connsiteY5" fmla="*/ 1433828 h 1433829"/>
              <a:gd name="connsiteX6" fmla="*/ 398782 w 2355967"/>
              <a:gd name="connsiteY6" fmla="*/ 1433829 h 1433829"/>
              <a:gd name="connsiteX7" fmla="*/ 0 w 2355967"/>
              <a:gd name="connsiteY7" fmla="*/ 1035047 h 1433829"/>
              <a:gd name="connsiteX8" fmla="*/ 4763 w 2355967"/>
              <a:gd name="connsiteY8" fmla="*/ 0 h 1433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5967" h="1433829">
                <a:moveTo>
                  <a:pt x="4763" y="0"/>
                </a:moveTo>
                <a:cubicBezTo>
                  <a:pt x="30957" y="1215"/>
                  <a:pt x="178541" y="1269"/>
                  <a:pt x="398782" y="1269"/>
                </a:cubicBezTo>
                <a:lnTo>
                  <a:pt x="1955798" y="1269"/>
                </a:lnTo>
                <a:cubicBezTo>
                  <a:pt x="2176039" y="1269"/>
                  <a:pt x="2354580" y="179810"/>
                  <a:pt x="2354580" y="400051"/>
                </a:cubicBezTo>
                <a:lnTo>
                  <a:pt x="2354580" y="1035047"/>
                </a:lnTo>
                <a:cubicBezTo>
                  <a:pt x="2354580" y="1255288"/>
                  <a:pt x="2359396" y="1431446"/>
                  <a:pt x="2351086" y="1433828"/>
                </a:cubicBezTo>
                <a:lnTo>
                  <a:pt x="398782" y="1433829"/>
                </a:lnTo>
                <a:cubicBezTo>
                  <a:pt x="178541" y="1433829"/>
                  <a:pt x="0" y="1255288"/>
                  <a:pt x="0" y="1035047"/>
                </a:cubicBezTo>
                <a:cubicBezTo>
                  <a:pt x="1588" y="691619"/>
                  <a:pt x="3175" y="343428"/>
                  <a:pt x="4763" y="0"/>
                </a:cubicBezTo>
                <a:close/>
              </a:path>
            </a:pathLst>
          </a:cu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a:defRPr/>
            </a:pPr>
            <a:endParaRPr lang="en-US" sz="1543" dirty="0">
              <a:solidFill>
                <a:schemeClr val="tx2"/>
              </a:solidFill>
            </a:endParaRPr>
          </a:p>
        </p:txBody>
      </p:sp>
      <p:sp>
        <p:nvSpPr>
          <p:cNvPr id="21" name="Rectangle 20"/>
          <p:cNvSpPr/>
          <p:nvPr/>
        </p:nvSpPr>
        <p:spPr>
          <a:xfrm>
            <a:off x="4454795" y="4138620"/>
            <a:ext cx="3368675" cy="2477601"/>
          </a:xfrm>
          <a:prstGeom prst="rect">
            <a:avLst/>
          </a:prstGeom>
        </p:spPr>
        <p:txBody>
          <a:bodyPr lIns="0" tIns="0" rIns="0" bIns="0">
            <a:spAutoFit/>
          </a:bodyPr>
          <a:lstStyle/>
          <a:p>
            <a:pPr>
              <a:spcBef>
                <a:spcPts val="661"/>
              </a:spcBef>
              <a:defRPr/>
            </a:pPr>
            <a:r>
              <a:rPr lang="en-US" sz="1400" b="1" dirty="0">
                <a:solidFill>
                  <a:srgbClr val="92D050"/>
                </a:solidFill>
                <a:latin typeface="Montserrat Light"/>
              </a:rPr>
              <a:t>Generic external  </a:t>
            </a:r>
          </a:p>
          <a:p>
            <a:pPr marL="285750" indent="-285750">
              <a:spcBef>
                <a:spcPts val="661"/>
              </a:spcBef>
              <a:buFont typeface="Arial" panose="020B0604020202020204" pitchFamily="34" charset="0"/>
              <a:buChar char="•"/>
              <a:defRPr/>
            </a:pPr>
            <a:r>
              <a:rPr lang="en-IE" sz="1400" dirty="0">
                <a:solidFill>
                  <a:schemeClr val="bg1"/>
                </a:solidFill>
                <a:latin typeface="Montserrat Light"/>
              </a:rPr>
              <a:t>Open source </a:t>
            </a:r>
          </a:p>
          <a:p>
            <a:pPr marL="285750" indent="-285750">
              <a:spcBef>
                <a:spcPts val="661"/>
              </a:spcBef>
              <a:buFont typeface="Arial" panose="020B0604020202020204" pitchFamily="34" charset="0"/>
              <a:buChar char="•"/>
              <a:defRPr/>
            </a:pPr>
            <a:r>
              <a:rPr lang="en-IE" sz="1400" dirty="0">
                <a:solidFill>
                  <a:schemeClr val="bg1"/>
                </a:solidFill>
                <a:latin typeface="Montserrat Light"/>
              </a:rPr>
              <a:t>Subscription based - X-Force, Digital Shadows, Deepsight</a:t>
            </a:r>
          </a:p>
          <a:p>
            <a:pPr marL="285750" indent="-285750">
              <a:spcBef>
                <a:spcPts val="661"/>
              </a:spcBef>
              <a:buFont typeface="Arial" panose="020B0604020202020204" pitchFamily="34" charset="0"/>
              <a:buChar char="•"/>
              <a:defRPr/>
            </a:pPr>
            <a:r>
              <a:rPr lang="en-IE" sz="1400" dirty="0">
                <a:solidFill>
                  <a:schemeClr val="bg1"/>
                </a:solidFill>
                <a:latin typeface="Montserrat Light"/>
              </a:rPr>
              <a:t>Raw e.g. XSS</a:t>
            </a:r>
          </a:p>
          <a:p>
            <a:pPr marL="285750" indent="-285750">
              <a:spcBef>
                <a:spcPts val="661"/>
              </a:spcBef>
              <a:buFont typeface="Arial" panose="020B0604020202020204" pitchFamily="34" charset="0"/>
              <a:buChar char="•"/>
              <a:defRPr/>
            </a:pPr>
            <a:r>
              <a:rPr lang="en-IE" sz="1400" dirty="0">
                <a:solidFill>
                  <a:schemeClr val="bg1"/>
                </a:solidFill>
                <a:latin typeface="Montserrat Light"/>
              </a:rPr>
              <a:t>Indicators of compromise (IOCs) </a:t>
            </a:r>
          </a:p>
          <a:p>
            <a:pPr marL="285750" indent="-285750">
              <a:spcBef>
                <a:spcPts val="661"/>
              </a:spcBef>
              <a:buFont typeface="Arial" panose="020B0604020202020204" pitchFamily="34" charset="0"/>
              <a:buChar char="•"/>
              <a:defRPr/>
            </a:pPr>
            <a:r>
              <a:rPr lang="en-IE" sz="1400" dirty="0">
                <a:solidFill>
                  <a:schemeClr val="bg1"/>
                </a:solidFill>
                <a:latin typeface="Montserrat Light"/>
              </a:rPr>
              <a:t>Tactics techniques and procedures TTPs</a:t>
            </a:r>
          </a:p>
          <a:p>
            <a:pPr>
              <a:spcBef>
                <a:spcPts val="661"/>
              </a:spcBef>
              <a:defRPr/>
            </a:pPr>
            <a:r>
              <a:rPr lang="en-US" sz="1400" dirty="0">
                <a:solidFill>
                  <a:schemeClr val="bg1"/>
                </a:solidFill>
                <a:latin typeface="Montserrat Light"/>
              </a:rPr>
              <a:t>.</a:t>
            </a:r>
          </a:p>
        </p:txBody>
      </p:sp>
      <p:cxnSp>
        <p:nvCxnSpPr>
          <p:cNvPr id="22" name="Straight Connector 21"/>
          <p:cNvCxnSpPr/>
          <p:nvPr/>
        </p:nvCxnSpPr>
        <p:spPr>
          <a:xfrm>
            <a:off x="4521470" y="4389445"/>
            <a:ext cx="1558925" cy="0"/>
          </a:xfrm>
          <a:prstGeom prst="line">
            <a:avLst/>
          </a:prstGeom>
          <a:ln w="9525">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3" name="TextBox 3"/>
          <p:cNvSpPr txBox="1">
            <a:spLocks noChangeArrowheads="1"/>
          </p:cNvSpPr>
          <p:nvPr/>
        </p:nvSpPr>
        <p:spPr bwMode="auto">
          <a:xfrm>
            <a:off x="177801" y="1439190"/>
            <a:ext cx="4191270"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spcBef>
                <a:spcPts val="3975"/>
              </a:spcBef>
              <a:spcAft>
                <a:spcPts val="1100"/>
              </a:spcAft>
              <a:buSzPct val="100000"/>
              <a:buFont typeface="Arial" panose="020B0604020202020204" pitchFamily="34" charset="0"/>
              <a:defRPr/>
            </a:pPr>
            <a:r>
              <a:rPr lang="en-IE" sz="4000" dirty="0">
                <a:solidFill>
                  <a:srgbClr val="057FAF"/>
                </a:solidFill>
                <a:latin typeface="Montserrat Ultra Light" charset="0"/>
                <a:ea typeface="Montserrat Ultra Light" charset="0"/>
                <a:cs typeface="Montserrat Ultra Light" charset="0"/>
              </a:rPr>
              <a:t>Operational information &amp; intelligence feeds</a:t>
            </a:r>
            <a:endParaRPr lang="en-IE" altLang="en-US" sz="4000" dirty="0">
              <a:solidFill>
                <a:srgbClr val="057FAF"/>
              </a:solidFill>
              <a:latin typeface="Montserrat Ultra Light" charset="0"/>
              <a:ea typeface="Montserrat Ultra Light" charset="0"/>
              <a:cs typeface="Montserrat Ultra Light" charset="0"/>
            </a:endParaRPr>
          </a:p>
        </p:txBody>
      </p:sp>
      <p:pic>
        <p:nvPicPr>
          <p:cNvPr id="24" name="Picture 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735" y="3542150"/>
            <a:ext cx="24003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9735" y="4559737"/>
            <a:ext cx="2439988"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Freeform 364"/>
          <p:cNvSpPr>
            <a:spLocks noChangeAspect="1" noEditPoints="1"/>
          </p:cNvSpPr>
          <p:nvPr/>
        </p:nvSpPr>
        <p:spPr bwMode="auto">
          <a:xfrm>
            <a:off x="4413521" y="1598619"/>
            <a:ext cx="539750" cy="538163"/>
          </a:xfrm>
          <a:custGeom>
            <a:avLst/>
            <a:gdLst>
              <a:gd name="T0" fmla="*/ 0 w 512"/>
              <a:gd name="T1" fmla="*/ 2147483646 h 512"/>
              <a:gd name="T2" fmla="*/ 2147483646 w 512"/>
              <a:gd name="T3" fmla="*/ 2147483646 h 512"/>
              <a:gd name="T4" fmla="*/ 2147483646 w 512"/>
              <a:gd name="T5" fmla="*/ 2147483646 h 512"/>
              <a:gd name="T6" fmla="*/ 2147483646 w 512"/>
              <a:gd name="T7" fmla="*/ 2147483646 h 512"/>
              <a:gd name="T8" fmla="*/ 2147483646 w 512"/>
              <a:gd name="T9" fmla="*/ 2147483646 h 512"/>
              <a:gd name="T10" fmla="*/ 2147483646 w 512"/>
              <a:gd name="T11" fmla="*/ 2147483646 h 512"/>
              <a:gd name="T12" fmla="*/ 2147483646 w 512"/>
              <a:gd name="T13" fmla="*/ 2147483646 h 512"/>
              <a:gd name="T14" fmla="*/ 2147483646 w 512"/>
              <a:gd name="T15" fmla="*/ 2147483646 h 512"/>
              <a:gd name="T16" fmla="*/ 2147483646 w 512"/>
              <a:gd name="T17" fmla="*/ 2147483646 h 512"/>
              <a:gd name="T18" fmla="*/ 2147483646 w 512"/>
              <a:gd name="T19" fmla="*/ 2147483646 h 512"/>
              <a:gd name="T20" fmla="*/ 2147483646 w 512"/>
              <a:gd name="T21" fmla="*/ 2147483646 h 512"/>
              <a:gd name="T22" fmla="*/ 2147483646 w 512"/>
              <a:gd name="T23" fmla="*/ 2147483646 h 512"/>
              <a:gd name="T24" fmla="*/ 2147483646 w 512"/>
              <a:gd name="T25" fmla="*/ 2147483646 h 512"/>
              <a:gd name="T26" fmla="*/ 2147483646 w 512"/>
              <a:gd name="T27" fmla="*/ 2147483646 h 512"/>
              <a:gd name="T28" fmla="*/ 2147483646 w 512"/>
              <a:gd name="T29" fmla="*/ 2147483646 h 512"/>
              <a:gd name="T30" fmla="*/ 2147483646 w 512"/>
              <a:gd name="T31" fmla="*/ 2147483646 h 512"/>
              <a:gd name="T32" fmla="*/ 2147483646 w 512"/>
              <a:gd name="T33" fmla="*/ 2147483646 h 512"/>
              <a:gd name="T34" fmla="*/ 2147483646 w 512"/>
              <a:gd name="T35" fmla="*/ 2147483646 h 512"/>
              <a:gd name="T36" fmla="*/ 2147483646 w 512"/>
              <a:gd name="T37" fmla="*/ 2147483646 h 512"/>
              <a:gd name="T38" fmla="*/ 2147483646 w 512"/>
              <a:gd name="T39" fmla="*/ 2147483646 h 512"/>
              <a:gd name="T40" fmla="*/ 2147483646 w 512"/>
              <a:gd name="T41" fmla="*/ 2147483646 h 512"/>
              <a:gd name="T42" fmla="*/ 2147483646 w 512"/>
              <a:gd name="T43" fmla="*/ 2147483646 h 512"/>
              <a:gd name="T44" fmla="*/ 2147483646 w 512"/>
              <a:gd name="T45" fmla="*/ 2147483646 h 512"/>
              <a:gd name="T46" fmla="*/ 2147483646 w 512"/>
              <a:gd name="T47" fmla="*/ 2147483646 h 512"/>
              <a:gd name="T48" fmla="*/ 2147483646 w 512"/>
              <a:gd name="T49" fmla="*/ 2147483646 h 512"/>
              <a:gd name="T50" fmla="*/ 2147483646 w 512"/>
              <a:gd name="T51" fmla="*/ 2147483646 h 512"/>
              <a:gd name="T52" fmla="*/ 2147483646 w 512"/>
              <a:gd name="T53" fmla="*/ 2147483646 h 512"/>
              <a:gd name="T54" fmla="*/ 2147483646 w 512"/>
              <a:gd name="T55" fmla="*/ 2147483646 h 512"/>
              <a:gd name="T56" fmla="*/ 2147483646 w 512"/>
              <a:gd name="T57" fmla="*/ 2147483646 h 512"/>
              <a:gd name="T58" fmla="*/ 2147483646 w 512"/>
              <a:gd name="T59" fmla="*/ 2147483646 h 512"/>
              <a:gd name="T60" fmla="*/ 2147483646 w 512"/>
              <a:gd name="T61" fmla="*/ 2147483646 h 512"/>
              <a:gd name="T62" fmla="*/ 2147483646 w 512"/>
              <a:gd name="T63" fmla="*/ 2147483646 h 512"/>
              <a:gd name="T64" fmla="*/ 2147483646 w 512"/>
              <a:gd name="T65" fmla="*/ 2147483646 h 512"/>
              <a:gd name="T66" fmla="*/ 2147483646 w 512"/>
              <a:gd name="T67" fmla="*/ 2147483646 h 512"/>
              <a:gd name="T68" fmla="*/ 2147483646 w 512"/>
              <a:gd name="T69" fmla="*/ 2147483646 h 512"/>
              <a:gd name="T70" fmla="*/ 2147483646 w 512"/>
              <a:gd name="T71" fmla="*/ 2147483646 h 512"/>
              <a:gd name="T72" fmla="*/ 2147483646 w 512"/>
              <a:gd name="T73" fmla="*/ 2147483646 h 512"/>
              <a:gd name="T74" fmla="*/ 2147483646 w 512"/>
              <a:gd name="T75" fmla="*/ 2147483646 h 5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117" y="362"/>
                </a:moveTo>
                <a:cubicBezTo>
                  <a:pt x="117" y="368"/>
                  <a:pt x="112" y="373"/>
                  <a:pt x="106" y="373"/>
                </a:cubicBezTo>
                <a:cubicBezTo>
                  <a:pt x="100" y="373"/>
                  <a:pt x="96" y="368"/>
                  <a:pt x="96" y="362"/>
                </a:cubicBezTo>
                <a:cubicBezTo>
                  <a:pt x="96" y="341"/>
                  <a:pt x="96" y="341"/>
                  <a:pt x="96" y="341"/>
                </a:cubicBezTo>
                <a:cubicBezTo>
                  <a:pt x="96" y="335"/>
                  <a:pt x="100" y="330"/>
                  <a:pt x="106" y="330"/>
                </a:cubicBezTo>
                <a:cubicBezTo>
                  <a:pt x="112" y="330"/>
                  <a:pt x="117" y="335"/>
                  <a:pt x="117" y="341"/>
                </a:cubicBezTo>
                <a:lnTo>
                  <a:pt x="117" y="362"/>
                </a:lnTo>
                <a:close/>
                <a:moveTo>
                  <a:pt x="160" y="362"/>
                </a:moveTo>
                <a:cubicBezTo>
                  <a:pt x="160" y="368"/>
                  <a:pt x="155" y="373"/>
                  <a:pt x="149" y="373"/>
                </a:cubicBezTo>
                <a:cubicBezTo>
                  <a:pt x="143" y="373"/>
                  <a:pt x="138" y="368"/>
                  <a:pt x="138" y="362"/>
                </a:cubicBezTo>
                <a:cubicBezTo>
                  <a:pt x="138" y="320"/>
                  <a:pt x="138" y="320"/>
                  <a:pt x="138" y="320"/>
                </a:cubicBezTo>
                <a:cubicBezTo>
                  <a:pt x="138" y="314"/>
                  <a:pt x="143" y="309"/>
                  <a:pt x="149" y="309"/>
                </a:cubicBezTo>
                <a:cubicBezTo>
                  <a:pt x="155" y="309"/>
                  <a:pt x="160" y="314"/>
                  <a:pt x="160" y="320"/>
                </a:cubicBezTo>
                <a:lnTo>
                  <a:pt x="160" y="362"/>
                </a:lnTo>
                <a:close/>
                <a:moveTo>
                  <a:pt x="202" y="362"/>
                </a:moveTo>
                <a:cubicBezTo>
                  <a:pt x="202" y="368"/>
                  <a:pt x="198" y="373"/>
                  <a:pt x="192" y="373"/>
                </a:cubicBezTo>
                <a:cubicBezTo>
                  <a:pt x="186" y="373"/>
                  <a:pt x="181" y="368"/>
                  <a:pt x="181" y="362"/>
                </a:cubicBezTo>
                <a:cubicBezTo>
                  <a:pt x="181" y="288"/>
                  <a:pt x="181" y="288"/>
                  <a:pt x="181" y="288"/>
                </a:cubicBezTo>
                <a:cubicBezTo>
                  <a:pt x="181" y="282"/>
                  <a:pt x="186" y="277"/>
                  <a:pt x="192" y="277"/>
                </a:cubicBezTo>
                <a:cubicBezTo>
                  <a:pt x="198" y="277"/>
                  <a:pt x="202" y="282"/>
                  <a:pt x="202" y="288"/>
                </a:cubicBezTo>
                <a:lnTo>
                  <a:pt x="202" y="362"/>
                </a:lnTo>
                <a:close/>
                <a:moveTo>
                  <a:pt x="245" y="362"/>
                </a:moveTo>
                <a:cubicBezTo>
                  <a:pt x="245" y="368"/>
                  <a:pt x="240" y="373"/>
                  <a:pt x="234" y="373"/>
                </a:cubicBezTo>
                <a:cubicBezTo>
                  <a:pt x="228" y="373"/>
                  <a:pt x="224" y="368"/>
                  <a:pt x="224" y="362"/>
                </a:cubicBezTo>
                <a:cubicBezTo>
                  <a:pt x="224" y="277"/>
                  <a:pt x="224" y="277"/>
                  <a:pt x="224" y="277"/>
                </a:cubicBezTo>
                <a:cubicBezTo>
                  <a:pt x="224" y="271"/>
                  <a:pt x="228" y="266"/>
                  <a:pt x="234" y="266"/>
                </a:cubicBezTo>
                <a:cubicBezTo>
                  <a:pt x="240" y="266"/>
                  <a:pt x="245" y="271"/>
                  <a:pt x="245" y="277"/>
                </a:cubicBezTo>
                <a:lnTo>
                  <a:pt x="245" y="362"/>
                </a:lnTo>
                <a:close/>
                <a:moveTo>
                  <a:pt x="288" y="362"/>
                </a:moveTo>
                <a:cubicBezTo>
                  <a:pt x="288" y="368"/>
                  <a:pt x="283" y="373"/>
                  <a:pt x="277" y="373"/>
                </a:cubicBezTo>
                <a:cubicBezTo>
                  <a:pt x="271" y="373"/>
                  <a:pt x="266" y="368"/>
                  <a:pt x="266" y="362"/>
                </a:cubicBezTo>
                <a:cubicBezTo>
                  <a:pt x="266" y="277"/>
                  <a:pt x="266" y="277"/>
                  <a:pt x="266" y="277"/>
                </a:cubicBezTo>
                <a:cubicBezTo>
                  <a:pt x="266" y="271"/>
                  <a:pt x="271" y="266"/>
                  <a:pt x="277" y="266"/>
                </a:cubicBezTo>
                <a:cubicBezTo>
                  <a:pt x="283" y="266"/>
                  <a:pt x="288" y="271"/>
                  <a:pt x="288" y="277"/>
                </a:cubicBezTo>
                <a:lnTo>
                  <a:pt x="288" y="362"/>
                </a:lnTo>
                <a:close/>
                <a:moveTo>
                  <a:pt x="330" y="362"/>
                </a:moveTo>
                <a:cubicBezTo>
                  <a:pt x="330" y="368"/>
                  <a:pt x="326" y="373"/>
                  <a:pt x="320" y="373"/>
                </a:cubicBezTo>
                <a:cubicBezTo>
                  <a:pt x="314" y="373"/>
                  <a:pt x="309" y="368"/>
                  <a:pt x="309" y="362"/>
                </a:cubicBezTo>
                <a:cubicBezTo>
                  <a:pt x="309" y="245"/>
                  <a:pt x="309" y="245"/>
                  <a:pt x="309" y="245"/>
                </a:cubicBezTo>
                <a:cubicBezTo>
                  <a:pt x="309" y="239"/>
                  <a:pt x="314" y="234"/>
                  <a:pt x="320" y="234"/>
                </a:cubicBezTo>
                <a:cubicBezTo>
                  <a:pt x="326" y="234"/>
                  <a:pt x="330" y="239"/>
                  <a:pt x="330" y="245"/>
                </a:cubicBezTo>
                <a:lnTo>
                  <a:pt x="330" y="362"/>
                </a:lnTo>
                <a:close/>
                <a:moveTo>
                  <a:pt x="373" y="362"/>
                </a:moveTo>
                <a:cubicBezTo>
                  <a:pt x="373" y="368"/>
                  <a:pt x="368" y="373"/>
                  <a:pt x="362" y="373"/>
                </a:cubicBezTo>
                <a:cubicBezTo>
                  <a:pt x="356" y="373"/>
                  <a:pt x="352" y="368"/>
                  <a:pt x="352" y="362"/>
                </a:cubicBezTo>
                <a:cubicBezTo>
                  <a:pt x="352" y="213"/>
                  <a:pt x="352" y="213"/>
                  <a:pt x="352" y="213"/>
                </a:cubicBezTo>
                <a:cubicBezTo>
                  <a:pt x="352" y="207"/>
                  <a:pt x="356" y="202"/>
                  <a:pt x="362" y="202"/>
                </a:cubicBezTo>
                <a:cubicBezTo>
                  <a:pt x="368" y="202"/>
                  <a:pt x="373" y="207"/>
                  <a:pt x="373" y="213"/>
                </a:cubicBezTo>
                <a:lnTo>
                  <a:pt x="373" y="362"/>
                </a:lnTo>
                <a:close/>
                <a:moveTo>
                  <a:pt x="394" y="170"/>
                </a:moveTo>
                <a:cubicBezTo>
                  <a:pt x="394" y="176"/>
                  <a:pt x="390" y="181"/>
                  <a:pt x="384" y="181"/>
                </a:cubicBezTo>
                <a:cubicBezTo>
                  <a:pt x="378" y="181"/>
                  <a:pt x="373" y="176"/>
                  <a:pt x="373" y="170"/>
                </a:cubicBezTo>
                <a:cubicBezTo>
                  <a:pt x="373" y="153"/>
                  <a:pt x="373" y="153"/>
                  <a:pt x="373" y="153"/>
                </a:cubicBezTo>
                <a:cubicBezTo>
                  <a:pt x="285" y="242"/>
                  <a:pt x="285" y="242"/>
                  <a:pt x="285" y="242"/>
                </a:cubicBezTo>
                <a:cubicBezTo>
                  <a:pt x="283" y="244"/>
                  <a:pt x="280" y="245"/>
                  <a:pt x="277" y="245"/>
                </a:cubicBezTo>
                <a:cubicBezTo>
                  <a:pt x="195" y="245"/>
                  <a:pt x="195" y="245"/>
                  <a:pt x="195" y="245"/>
                </a:cubicBezTo>
                <a:cubicBezTo>
                  <a:pt x="113" y="307"/>
                  <a:pt x="113" y="307"/>
                  <a:pt x="113" y="307"/>
                </a:cubicBezTo>
                <a:cubicBezTo>
                  <a:pt x="111" y="308"/>
                  <a:pt x="109" y="309"/>
                  <a:pt x="106" y="309"/>
                </a:cubicBezTo>
                <a:cubicBezTo>
                  <a:pt x="103" y="309"/>
                  <a:pt x="100" y="308"/>
                  <a:pt x="98" y="305"/>
                </a:cubicBezTo>
                <a:cubicBezTo>
                  <a:pt x="94" y="300"/>
                  <a:pt x="95" y="293"/>
                  <a:pt x="100" y="290"/>
                </a:cubicBezTo>
                <a:cubicBezTo>
                  <a:pt x="185" y="226"/>
                  <a:pt x="185" y="226"/>
                  <a:pt x="185" y="226"/>
                </a:cubicBezTo>
                <a:cubicBezTo>
                  <a:pt x="187" y="224"/>
                  <a:pt x="189" y="224"/>
                  <a:pt x="192" y="224"/>
                </a:cubicBezTo>
                <a:cubicBezTo>
                  <a:pt x="273" y="224"/>
                  <a:pt x="273" y="224"/>
                  <a:pt x="273" y="224"/>
                </a:cubicBezTo>
                <a:cubicBezTo>
                  <a:pt x="358" y="138"/>
                  <a:pt x="358" y="138"/>
                  <a:pt x="358" y="138"/>
                </a:cubicBezTo>
                <a:cubicBezTo>
                  <a:pt x="341" y="138"/>
                  <a:pt x="341" y="138"/>
                  <a:pt x="341" y="138"/>
                </a:cubicBezTo>
                <a:cubicBezTo>
                  <a:pt x="335" y="138"/>
                  <a:pt x="330" y="134"/>
                  <a:pt x="330" y="128"/>
                </a:cubicBezTo>
                <a:cubicBezTo>
                  <a:pt x="330" y="122"/>
                  <a:pt x="335" y="117"/>
                  <a:pt x="341" y="117"/>
                </a:cubicBezTo>
                <a:cubicBezTo>
                  <a:pt x="384" y="117"/>
                  <a:pt x="384" y="117"/>
                  <a:pt x="384" y="117"/>
                </a:cubicBezTo>
                <a:cubicBezTo>
                  <a:pt x="385" y="117"/>
                  <a:pt x="386" y="117"/>
                  <a:pt x="388" y="118"/>
                </a:cubicBezTo>
                <a:cubicBezTo>
                  <a:pt x="390" y="119"/>
                  <a:pt x="392" y="121"/>
                  <a:pt x="394" y="124"/>
                </a:cubicBezTo>
                <a:cubicBezTo>
                  <a:pt x="394" y="125"/>
                  <a:pt x="394" y="126"/>
                  <a:pt x="394" y="128"/>
                </a:cubicBezTo>
                <a:lnTo>
                  <a:pt x="394" y="170"/>
                </a:lnTo>
                <a:close/>
              </a:path>
            </a:pathLst>
          </a:custGeom>
          <a:solidFill>
            <a:schemeClr val="accent1"/>
          </a:solidFill>
          <a:ln>
            <a:noFill/>
          </a:ln>
          <a:extLst/>
        </p:spPr>
        <p:txBody>
          <a:bodyPr/>
          <a:lstStyle/>
          <a:p>
            <a:endParaRPr lang="en-IE" dirty="0"/>
          </a:p>
        </p:txBody>
      </p:sp>
      <p:grpSp>
        <p:nvGrpSpPr>
          <p:cNvPr id="27" name="Group 531"/>
          <p:cNvGrpSpPr>
            <a:grpSpLocks noChangeAspect="1"/>
          </p:cNvGrpSpPr>
          <p:nvPr/>
        </p:nvGrpSpPr>
        <p:grpSpPr bwMode="auto">
          <a:xfrm>
            <a:off x="11450369" y="5971615"/>
            <a:ext cx="540000" cy="540000"/>
            <a:chOff x="3061" y="1953"/>
            <a:chExt cx="340" cy="340"/>
          </a:xfrm>
          <a:solidFill>
            <a:srgbClr val="00B050"/>
          </a:solidFill>
        </p:grpSpPr>
        <p:sp>
          <p:nvSpPr>
            <p:cNvPr id="28" name="Freeform 532"/>
            <p:cNvSpPr>
              <a:spLocks noEditPoints="1"/>
            </p:cNvSpPr>
            <p:nvPr/>
          </p:nvSpPr>
          <p:spPr bwMode="auto">
            <a:xfrm>
              <a:off x="3061" y="1953"/>
              <a:ext cx="340" cy="340"/>
            </a:xfrm>
            <a:custGeom>
              <a:avLst/>
              <a:gdLst>
                <a:gd name="T0" fmla="*/ 356 w 512"/>
                <a:gd name="T1" fmla="*/ 352 h 512"/>
                <a:gd name="T2" fmla="*/ 366 w 512"/>
                <a:gd name="T3" fmla="*/ 373 h 512"/>
                <a:gd name="T4" fmla="*/ 145 w 512"/>
                <a:gd name="T5" fmla="*/ 373 h 512"/>
                <a:gd name="T6" fmla="*/ 156 w 512"/>
                <a:gd name="T7" fmla="*/ 352 h 512"/>
                <a:gd name="T8" fmla="*/ 356 w 512"/>
                <a:gd name="T9" fmla="*/ 352 h 512"/>
                <a:gd name="T10" fmla="*/ 256 w 512"/>
                <a:gd name="T11" fmla="*/ 118 h 512"/>
                <a:gd name="T12" fmla="*/ 180 w 512"/>
                <a:gd name="T13" fmla="*/ 160 h 512"/>
                <a:gd name="T14" fmla="*/ 331 w 512"/>
                <a:gd name="T15" fmla="*/ 160 h 512"/>
                <a:gd name="T16" fmla="*/ 256 w 512"/>
                <a:gd name="T17" fmla="*/ 118 h 512"/>
                <a:gd name="T18" fmla="*/ 512 w 512"/>
                <a:gd name="T19" fmla="*/ 256 h 512"/>
                <a:gd name="T20" fmla="*/ 256 w 512"/>
                <a:gd name="T21" fmla="*/ 512 h 512"/>
                <a:gd name="T22" fmla="*/ 0 w 512"/>
                <a:gd name="T23" fmla="*/ 256 h 512"/>
                <a:gd name="T24" fmla="*/ 256 w 512"/>
                <a:gd name="T25" fmla="*/ 0 h 512"/>
                <a:gd name="T26" fmla="*/ 512 w 512"/>
                <a:gd name="T27" fmla="*/ 256 h 512"/>
                <a:gd name="T28" fmla="*/ 128 w 512"/>
                <a:gd name="T29" fmla="*/ 173 h 512"/>
                <a:gd name="T30" fmla="*/ 138 w 512"/>
                <a:gd name="T31" fmla="*/ 181 h 512"/>
                <a:gd name="T32" fmla="*/ 373 w 512"/>
                <a:gd name="T33" fmla="*/ 181 h 512"/>
                <a:gd name="T34" fmla="*/ 383 w 512"/>
                <a:gd name="T35" fmla="*/ 173 h 512"/>
                <a:gd name="T36" fmla="*/ 378 w 512"/>
                <a:gd name="T37" fmla="*/ 161 h 512"/>
                <a:gd name="T38" fmla="*/ 261 w 512"/>
                <a:gd name="T39" fmla="*/ 97 h 512"/>
                <a:gd name="T40" fmla="*/ 251 w 512"/>
                <a:gd name="T41" fmla="*/ 97 h 512"/>
                <a:gd name="T42" fmla="*/ 133 w 512"/>
                <a:gd name="T43" fmla="*/ 161 h 512"/>
                <a:gd name="T44" fmla="*/ 128 w 512"/>
                <a:gd name="T45" fmla="*/ 173 h 512"/>
                <a:gd name="T46" fmla="*/ 352 w 512"/>
                <a:gd name="T47" fmla="*/ 202 h 512"/>
                <a:gd name="T48" fmla="*/ 341 w 512"/>
                <a:gd name="T49" fmla="*/ 213 h 512"/>
                <a:gd name="T50" fmla="*/ 341 w 512"/>
                <a:gd name="T51" fmla="*/ 298 h 512"/>
                <a:gd name="T52" fmla="*/ 352 w 512"/>
                <a:gd name="T53" fmla="*/ 309 h 512"/>
                <a:gd name="T54" fmla="*/ 362 w 512"/>
                <a:gd name="T55" fmla="*/ 298 h 512"/>
                <a:gd name="T56" fmla="*/ 362 w 512"/>
                <a:gd name="T57" fmla="*/ 213 h 512"/>
                <a:gd name="T58" fmla="*/ 352 w 512"/>
                <a:gd name="T59" fmla="*/ 202 h 512"/>
                <a:gd name="T60" fmla="*/ 288 w 512"/>
                <a:gd name="T61" fmla="*/ 202 h 512"/>
                <a:gd name="T62" fmla="*/ 277 w 512"/>
                <a:gd name="T63" fmla="*/ 213 h 512"/>
                <a:gd name="T64" fmla="*/ 277 w 512"/>
                <a:gd name="T65" fmla="*/ 298 h 512"/>
                <a:gd name="T66" fmla="*/ 288 w 512"/>
                <a:gd name="T67" fmla="*/ 309 h 512"/>
                <a:gd name="T68" fmla="*/ 298 w 512"/>
                <a:gd name="T69" fmla="*/ 298 h 512"/>
                <a:gd name="T70" fmla="*/ 298 w 512"/>
                <a:gd name="T71" fmla="*/ 213 h 512"/>
                <a:gd name="T72" fmla="*/ 288 w 512"/>
                <a:gd name="T73" fmla="*/ 202 h 512"/>
                <a:gd name="T74" fmla="*/ 224 w 512"/>
                <a:gd name="T75" fmla="*/ 202 h 512"/>
                <a:gd name="T76" fmla="*/ 213 w 512"/>
                <a:gd name="T77" fmla="*/ 213 h 512"/>
                <a:gd name="T78" fmla="*/ 213 w 512"/>
                <a:gd name="T79" fmla="*/ 298 h 512"/>
                <a:gd name="T80" fmla="*/ 224 w 512"/>
                <a:gd name="T81" fmla="*/ 309 h 512"/>
                <a:gd name="T82" fmla="*/ 234 w 512"/>
                <a:gd name="T83" fmla="*/ 298 h 512"/>
                <a:gd name="T84" fmla="*/ 234 w 512"/>
                <a:gd name="T85" fmla="*/ 213 h 512"/>
                <a:gd name="T86" fmla="*/ 224 w 512"/>
                <a:gd name="T87" fmla="*/ 202 h 512"/>
                <a:gd name="T88" fmla="*/ 160 w 512"/>
                <a:gd name="T89" fmla="*/ 202 h 512"/>
                <a:gd name="T90" fmla="*/ 149 w 512"/>
                <a:gd name="T91" fmla="*/ 213 h 512"/>
                <a:gd name="T92" fmla="*/ 149 w 512"/>
                <a:gd name="T93" fmla="*/ 298 h 512"/>
                <a:gd name="T94" fmla="*/ 160 w 512"/>
                <a:gd name="T95" fmla="*/ 309 h 512"/>
                <a:gd name="T96" fmla="*/ 170 w 512"/>
                <a:gd name="T97" fmla="*/ 298 h 512"/>
                <a:gd name="T98" fmla="*/ 170 w 512"/>
                <a:gd name="T99" fmla="*/ 213 h 512"/>
                <a:gd name="T100" fmla="*/ 160 w 512"/>
                <a:gd name="T101" fmla="*/ 202 h 512"/>
                <a:gd name="T102" fmla="*/ 393 w 512"/>
                <a:gd name="T103" fmla="*/ 379 h 512"/>
                <a:gd name="T104" fmla="*/ 372 w 512"/>
                <a:gd name="T105" fmla="*/ 336 h 512"/>
                <a:gd name="T106" fmla="*/ 362 w 512"/>
                <a:gd name="T107" fmla="*/ 330 h 512"/>
                <a:gd name="T108" fmla="*/ 149 w 512"/>
                <a:gd name="T109" fmla="*/ 330 h 512"/>
                <a:gd name="T110" fmla="*/ 139 w 512"/>
                <a:gd name="T111" fmla="*/ 336 h 512"/>
                <a:gd name="T112" fmla="*/ 118 w 512"/>
                <a:gd name="T113" fmla="*/ 379 h 512"/>
                <a:gd name="T114" fmla="*/ 119 w 512"/>
                <a:gd name="T115" fmla="*/ 389 h 512"/>
                <a:gd name="T116" fmla="*/ 128 w 512"/>
                <a:gd name="T117" fmla="*/ 394 h 512"/>
                <a:gd name="T118" fmla="*/ 384 w 512"/>
                <a:gd name="T119" fmla="*/ 394 h 512"/>
                <a:gd name="T120" fmla="*/ 393 w 512"/>
                <a:gd name="T121" fmla="*/ 389 h 512"/>
                <a:gd name="T122" fmla="*/ 393 w 512"/>
                <a:gd name="T123" fmla="*/ 37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2" h="512">
                  <a:moveTo>
                    <a:pt x="356" y="352"/>
                  </a:moveTo>
                  <a:cubicBezTo>
                    <a:pt x="366" y="373"/>
                    <a:pt x="366" y="373"/>
                    <a:pt x="366" y="373"/>
                  </a:cubicBezTo>
                  <a:cubicBezTo>
                    <a:pt x="145" y="373"/>
                    <a:pt x="145" y="373"/>
                    <a:pt x="145" y="373"/>
                  </a:cubicBezTo>
                  <a:cubicBezTo>
                    <a:pt x="156" y="352"/>
                    <a:pt x="156" y="352"/>
                    <a:pt x="156" y="352"/>
                  </a:cubicBezTo>
                  <a:lnTo>
                    <a:pt x="356" y="352"/>
                  </a:lnTo>
                  <a:close/>
                  <a:moveTo>
                    <a:pt x="256" y="118"/>
                  </a:moveTo>
                  <a:cubicBezTo>
                    <a:pt x="180" y="160"/>
                    <a:pt x="180" y="160"/>
                    <a:pt x="180" y="160"/>
                  </a:cubicBezTo>
                  <a:cubicBezTo>
                    <a:pt x="331" y="160"/>
                    <a:pt x="331" y="160"/>
                    <a:pt x="331" y="160"/>
                  </a:cubicBezTo>
                  <a:lnTo>
                    <a:pt x="256" y="118"/>
                  </a:ln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128" y="173"/>
                  </a:moveTo>
                  <a:cubicBezTo>
                    <a:pt x="129" y="178"/>
                    <a:pt x="133" y="181"/>
                    <a:pt x="138" y="181"/>
                  </a:cubicBezTo>
                  <a:cubicBezTo>
                    <a:pt x="373" y="181"/>
                    <a:pt x="373" y="181"/>
                    <a:pt x="373" y="181"/>
                  </a:cubicBezTo>
                  <a:cubicBezTo>
                    <a:pt x="378" y="181"/>
                    <a:pt x="382" y="178"/>
                    <a:pt x="383" y="173"/>
                  </a:cubicBezTo>
                  <a:cubicBezTo>
                    <a:pt x="385" y="168"/>
                    <a:pt x="382" y="163"/>
                    <a:pt x="378" y="161"/>
                  </a:cubicBezTo>
                  <a:cubicBezTo>
                    <a:pt x="261" y="97"/>
                    <a:pt x="261" y="97"/>
                    <a:pt x="261" y="97"/>
                  </a:cubicBezTo>
                  <a:cubicBezTo>
                    <a:pt x="258" y="95"/>
                    <a:pt x="254" y="95"/>
                    <a:pt x="251" y="97"/>
                  </a:cubicBezTo>
                  <a:cubicBezTo>
                    <a:pt x="133" y="161"/>
                    <a:pt x="133" y="161"/>
                    <a:pt x="133" y="161"/>
                  </a:cubicBezTo>
                  <a:cubicBezTo>
                    <a:pt x="129" y="163"/>
                    <a:pt x="127" y="168"/>
                    <a:pt x="128" y="173"/>
                  </a:cubicBezTo>
                  <a:close/>
                  <a:moveTo>
                    <a:pt x="352" y="202"/>
                  </a:moveTo>
                  <a:cubicBezTo>
                    <a:pt x="346" y="202"/>
                    <a:pt x="341" y="207"/>
                    <a:pt x="341" y="213"/>
                  </a:cubicBezTo>
                  <a:cubicBezTo>
                    <a:pt x="341" y="298"/>
                    <a:pt x="341" y="298"/>
                    <a:pt x="341" y="298"/>
                  </a:cubicBezTo>
                  <a:cubicBezTo>
                    <a:pt x="341" y="304"/>
                    <a:pt x="346" y="309"/>
                    <a:pt x="352" y="309"/>
                  </a:cubicBezTo>
                  <a:cubicBezTo>
                    <a:pt x="358" y="309"/>
                    <a:pt x="362" y="304"/>
                    <a:pt x="362" y="298"/>
                  </a:cubicBezTo>
                  <a:cubicBezTo>
                    <a:pt x="362" y="213"/>
                    <a:pt x="362" y="213"/>
                    <a:pt x="362" y="213"/>
                  </a:cubicBezTo>
                  <a:cubicBezTo>
                    <a:pt x="362" y="207"/>
                    <a:pt x="358" y="202"/>
                    <a:pt x="352" y="202"/>
                  </a:cubicBezTo>
                  <a:close/>
                  <a:moveTo>
                    <a:pt x="288" y="202"/>
                  </a:moveTo>
                  <a:cubicBezTo>
                    <a:pt x="282" y="202"/>
                    <a:pt x="277" y="207"/>
                    <a:pt x="277" y="213"/>
                  </a:cubicBezTo>
                  <a:cubicBezTo>
                    <a:pt x="277" y="298"/>
                    <a:pt x="277" y="298"/>
                    <a:pt x="277" y="298"/>
                  </a:cubicBezTo>
                  <a:cubicBezTo>
                    <a:pt x="277" y="304"/>
                    <a:pt x="282" y="309"/>
                    <a:pt x="288" y="309"/>
                  </a:cubicBezTo>
                  <a:cubicBezTo>
                    <a:pt x="294" y="309"/>
                    <a:pt x="298" y="304"/>
                    <a:pt x="298" y="298"/>
                  </a:cubicBezTo>
                  <a:cubicBezTo>
                    <a:pt x="298" y="213"/>
                    <a:pt x="298" y="213"/>
                    <a:pt x="298" y="213"/>
                  </a:cubicBezTo>
                  <a:cubicBezTo>
                    <a:pt x="298" y="207"/>
                    <a:pt x="294" y="202"/>
                    <a:pt x="288" y="202"/>
                  </a:cubicBezTo>
                  <a:close/>
                  <a:moveTo>
                    <a:pt x="224" y="202"/>
                  </a:moveTo>
                  <a:cubicBezTo>
                    <a:pt x="218" y="202"/>
                    <a:pt x="213" y="207"/>
                    <a:pt x="213" y="213"/>
                  </a:cubicBezTo>
                  <a:cubicBezTo>
                    <a:pt x="213" y="298"/>
                    <a:pt x="213" y="298"/>
                    <a:pt x="213" y="298"/>
                  </a:cubicBezTo>
                  <a:cubicBezTo>
                    <a:pt x="213" y="304"/>
                    <a:pt x="218" y="309"/>
                    <a:pt x="224" y="309"/>
                  </a:cubicBezTo>
                  <a:cubicBezTo>
                    <a:pt x="230" y="309"/>
                    <a:pt x="234" y="304"/>
                    <a:pt x="234" y="298"/>
                  </a:cubicBezTo>
                  <a:cubicBezTo>
                    <a:pt x="234" y="213"/>
                    <a:pt x="234" y="213"/>
                    <a:pt x="234" y="213"/>
                  </a:cubicBezTo>
                  <a:cubicBezTo>
                    <a:pt x="234" y="207"/>
                    <a:pt x="230" y="202"/>
                    <a:pt x="224" y="202"/>
                  </a:cubicBezTo>
                  <a:close/>
                  <a:moveTo>
                    <a:pt x="160" y="202"/>
                  </a:moveTo>
                  <a:cubicBezTo>
                    <a:pt x="154" y="202"/>
                    <a:pt x="149" y="207"/>
                    <a:pt x="149" y="213"/>
                  </a:cubicBezTo>
                  <a:cubicBezTo>
                    <a:pt x="149" y="298"/>
                    <a:pt x="149" y="298"/>
                    <a:pt x="149" y="298"/>
                  </a:cubicBezTo>
                  <a:cubicBezTo>
                    <a:pt x="149" y="304"/>
                    <a:pt x="154" y="309"/>
                    <a:pt x="160" y="309"/>
                  </a:cubicBezTo>
                  <a:cubicBezTo>
                    <a:pt x="166" y="309"/>
                    <a:pt x="170" y="304"/>
                    <a:pt x="170" y="298"/>
                  </a:cubicBezTo>
                  <a:cubicBezTo>
                    <a:pt x="170" y="213"/>
                    <a:pt x="170" y="213"/>
                    <a:pt x="170" y="213"/>
                  </a:cubicBezTo>
                  <a:cubicBezTo>
                    <a:pt x="170" y="207"/>
                    <a:pt x="166" y="202"/>
                    <a:pt x="160" y="202"/>
                  </a:cubicBezTo>
                  <a:close/>
                  <a:moveTo>
                    <a:pt x="393" y="379"/>
                  </a:moveTo>
                  <a:cubicBezTo>
                    <a:pt x="372" y="336"/>
                    <a:pt x="372" y="336"/>
                    <a:pt x="372" y="336"/>
                  </a:cubicBezTo>
                  <a:cubicBezTo>
                    <a:pt x="370" y="333"/>
                    <a:pt x="366" y="330"/>
                    <a:pt x="362" y="330"/>
                  </a:cubicBezTo>
                  <a:cubicBezTo>
                    <a:pt x="149" y="330"/>
                    <a:pt x="149" y="330"/>
                    <a:pt x="149" y="330"/>
                  </a:cubicBezTo>
                  <a:cubicBezTo>
                    <a:pt x="145" y="330"/>
                    <a:pt x="141" y="333"/>
                    <a:pt x="139" y="336"/>
                  </a:cubicBezTo>
                  <a:cubicBezTo>
                    <a:pt x="118" y="379"/>
                    <a:pt x="118" y="379"/>
                    <a:pt x="118" y="379"/>
                  </a:cubicBezTo>
                  <a:cubicBezTo>
                    <a:pt x="116" y="382"/>
                    <a:pt x="117" y="386"/>
                    <a:pt x="119" y="389"/>
                  </a:cubicBezTo>
                  <a:cubicBezTo>
                    <a:pt x="121" y="392"/>
                    <a:pt x="124" y="394"/>
                    <a:pt x="128" y="394"/>
                  </a:cubicBezTo>
                  <a:cubicBezTo>
                    <a:pt x="384" y="394"/>
                    <a:pt x="384" y="394"/>
                    <a:pt x="384" y="394"/>
                  </a:cubicBezTo>
                  <a:cubicBezTo>
                    <a:pt x="387" y="394"/>
                    <a:pt x="391" y="392"/>
                    <a:pt x="393" y="389"/>
                  </a:cubicBezTo>
                  <a:cubicBezTo>
                    <a:pt x="395" y="386"/>
                    <a:pt x="395" y="382"/>
                    <a:pt x="393" y="379"/>
                  </a:cubicBezTo>
                  <a:close/>
                </a:path>
              </a:pathLst>
            </a:custGeom>
            <a:grpFill/>
            <a:ln>
              <a:noFill/>
            </a:ln>
            <a:extLst>
              <a:ext uri="{91240B29-F687-4f45-9708-019B960494DF}"/>
            </a:extLst>
          </p:spPr>
          <p:txBody>
            <a:bodyPr/>
            <a:lstStyle/>
            <a:p>
              <a:pPr>
                <a:defRPr/>
              </a:pPr>
              <a:endParaRPr lang="en-GB" dirty="0"/>
            </a:p>
          </p:txBody>
        </p:sp>
        <p:sp>
          <p:nvSpPr>
            <p:cNvPr id="29" name="Freeform 533"/>
            <p:cNvSpPr>
              <a:spLocks noEditPoints="1"/>
            </p:cNvSpPr>
            <p:nvPr/>
          </p:nvSpPr>
          <p:spPr bwMode="auto">
            <a:xfrm>
              <a:off x="3061" y="1953"/>
              <a:ext cx="340" cy="340"/>
            </a:xfrm>
            <a:custGeom>
              <a:avLst/>
              <a:gdLst>
                <a:gd name="T0" fmla="*/ 356 w 512"/>
                <a:gd name="T1" fmla="*/ 352 h 512"/>
                <a:gd name="T2" fmla="*/ 366 w 512"/>
                <a:gd name="T3" fmla="*/ 373 h 512"/>
                <a:gd name="T4" fmla="*/ 145 w 512"/>
                <a:gd name="T5" fmla="*/ 373 h 512"/>
                <a:gd name="T6" fmla="*/ 156 w 512"/>
                <a:gd name="T7" fmla="*/ 352 h 512"/>
                <a:gd name="T8" fmla="*/ 356 w 512"/>
                <a:gd name="T9" fmla="*/ 352 h 512"/>
                <a:gd name="T10" fmla="*/ 256 w 512"/>
                <a:gd name="T11" fmla="*/ 118 h 512"/>
                <a:gd name="T12" fmla="*/ 180 w 512"/>
                <a:gd name="T13" fmla="*/ 160 h 512"/>
                <a:gd name="T14" fmla="*/ 331 w 512"/>
                <a:gd name="T15" fmla="*/ 160 h 512"/>
                <a:gd name="T16" fmla="*/ 256 w 512"/>
                <a:gd name="T17" fmla="*/ 118 h 512"/>
                <a:gd name="T18" fmla="*/ 512 w 512"/>
                <a:gd name="T19" fmla="*/ 256 h 512"/>
                <a:gd name="T20" fmla="*/ 256 w 512"/>
                <a:gd name="T21" fmla="*/ 512 h 512"/>
                <a:gd name="T22" fmla="*/ 0 w 512"/>
                <a:gd name="T23" fmla="*/ 256 h 512"/>
                <a:gd name="T24" fmla="*/ 256 w 512"/>
                <a:gd name="T25" fmla="*/ 0 h 512"/>
                <a:gd name="T26" fmla="*/ 512 w 512"/>
                <a:gd name="T27" fmla="*/ 256 h 512"/>
                <a:gd name="T28" fmla="*/ 128 w 512"/>
                <a:gd name="T29" fmla="*/ 173 h 512"/>
                <a:gd name="T30" fmla="*/ 138 w 512"/>
                <a:gd name="T31" fmla="*/ 181 h 512"/>
                <a:gd name="T32" fmla="*/ 373 w 512"/>
                <a:gd name="T33" fmla="*/ 181 h 512"/>
                <a:gd name="T34" fmla="*/ 383 w 512"/>
                <a:gd name="T35" fmla="*/ 173 h 512"/>
                <a:gd name="T36" fmla="*/ 378 w 512"/>
                <a:gd name="T37" fmla="*/ 161 h 512"/>
                <a:gd name="T38" fmla="*/ 261 w 512"/>
                <a:gd name="T39" fmla="*/ 97 h 512"/>
                <a:gd name="T40" fmla="*/ 251 w 512"/>
                <a:gd name="T41" fmla="*/ 97 h 512"/>
                <a:gd name="T42" fmla="*/ 133 w 512"/>
                <a:gd name="T43" fmla="*/ 161 h 512"/>
                <a:gd name="T44" fmla="*/ 128 w 512"/>
                <a:gd name="T45" fmla="*/ 173 h 512"/>
                <a:gd name="T46" fmla="*/ 352 w 512"/>
                <a:gd name="T47" fmla="*/ 202 h 512"/>
                <a:gd name="T48" fmla="*/ 341 w 512"/>
                <a:gd name="T49" fmla="*/ 213 h 512"/>
                <a:gd name="T50" fmla="*/ 341 w 512"/>
                <a:gd name="T51" fmla="*/ 298 h 512"/>
                <a:gd name="T52" fmla="*/ 352 w 512"/>
                <a:gd name="T53" fmla="*/ 309 h 512"/>
                <a:gd name="T54" fmla="*/ 362 w 512"/>
                <a:gd name="T55" fmla="*/ 298 h 512"/>
                <a:gd name="T56" fmla="*/ 362 w 512"/>
                <a:gd name="T57" fmla="*/ 213 h 512"/>
                <a:gd name="T58" fmla="*/ 352 w 512"/>
                <a:gd name="T59" fmla="*/ 202 h 512"/>
                <a:gd name="T60" fmla="*/ 288 w 512"/>
                <a:gd name="T61" fmla="*/ 202 h 512"/>
                <a:gd name="T62" fmla="*/ 277 w 512"/>
                <a:gd name="T63" fmla="*/ 213 h 512"/>
                <a:gd name="T64" fmla="*/ 277 w 512"/>
                <a:gd name="T65" fmla="*/ 298 h 512"/>
                <a:gd name="T66" fmla="*/ 288 w 512"/>
                <a:gd name="T67" fmla="*/ 309 h 512"/>
                <a:gd name="T68" fmla="*/ 298 w 512"/>
                <a:gd name="T69" fmla="*/ 298 h 512"/>
                <a:gd name="T70" fmla="*/ 298 w 512"/>
                <a:gd name="T71" fmla="*/ 213 h 512"/>
                <a:gd name="T72" fmla="*/ 288 w 512"/>
                <a:gd name="T73" fmla="*/ 202 h 512"/>
                <a:gd name="T74" fmla="*/ 224 w 512"/>
                <a:gd name="T75" fmla="*/ 202 h 512"/>
                <a:gd name="T76" fmla="*/ 213 w 512"/>
                <a:gd name="T77" fmla="*/ 213 h 512"/>
                <a:gd name="T78" fmla="*/ 213 w 512"/>
                <a:gd name="T79" fmla="*/ 298 h 512"/>
                <a:gd name="T80" fmla="*/ 224 w 512"/>
                <a:gd name="T81" fmla="*/ 309 h 512"/>
                <a:gd name="T82" fmla="*/ 234 w 512"/>
                <a:gd name="T83" fmla="*/ 298 h 512"/>
                <a:gd name="T84" fmla="*/ 234 w 512"/>
                <a:gd name="T85" fmla="*/ 213 h 512"/>
                <a:gd name="T86" fmla="*/ 224 w 512"/>
                <a:gd name="T87" fmla="*/ 202 h 512"/>
                <a:gd name="T88" fmla="*/ 160 w 512"/>
                <a:gd name="T89" fmla="*/ 202 h 512"/>
                <a:gd name="T90" fmla="*/ 149 w 512"/>
                <a:gd name="T91" fmla="*/ 213 h 512"/>
                <a:gd name="T92" fmla="*/ 149 w 512"/>
                <a:gd name="T93" fmla="*/ 298 h 512"/>
                <a:gd name="T94" fmla="*/ 160 w 512"/>
                <a:gd name="T95" fmla="*/ 309 h 512"/>
                <a:gd name="T96" fmla="*/ 170 w 512"/>
                <a:gd name="T97" fmla="*/ 298 h 512"/>
                <a:gd name="T98" fmla="*/ 170 w 512"/>
                <a:gd name="T99" fmla="*/ 213 h 512"/>
                <a:gd name="T100" fmla="*/ 160 w 512"/>
                <a:gd name="T101" fmla="*/ 202 h 512"/>
                <a:gd name="T102" fmla="*/ 393 w 512"/>
                <a:gd name="T103" fmla="*/ 379 h 512"/>
                <a:gd name="T104" fmla="*/ 372 w 512"/>
                <a:gd name="T105" fmla="*/ 336 h 512"/>
                <a:gd name="T106" fmla="*/ 362 w 512"/>
                <a:gd name="T107" fmla="*/ 330 h 512"/>
                <a:gd name="T108" fmla="*/ 149 w 512"/>
                <a:gd name="T109" fmla="*/ 330 h 512"/>
                <a:gd name="T110" fmla="*/ 139 w 512"/>
                <a:gd name="T111" fmla="*/ 336 h 512"/>
                <a:gd name="T112" fmla="*/ 118 w 512"/>
                <a:gd name="T113" fmla="*/ 379 h 512"/>
                <a:gd name="T114" fmla="*/ 119 w 512"/>
                <a:gd name="T115" fmla="*/ 389 h 512"/>
                <a:gd name="T116" fmla="*/ 128 w 512"/>
                <a:gd name="T117" fmla="*/ 394 h 512"/>
                <a:gd name="T118" fmla="*/ 384 w 512"/>
                <a:gd name="T119" fmla="*/ 394 h 512"/>
                <a:gd name="T120" fmla="*/ 393 w 512"/>
                <a:gd name="T121" fmla="*/ 389 h 512"/>
                <a:gd name="T122" fmla="*/ 393 w 512"/>
                <a:gd name="T123" fmla="*/ 37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2" h="512">
                  <a:moveTo>
                    <a:pt x="356" y="352"/>
                  </a:moveTo>
                  <a:cubicBezTo>
                    <a:pt x="366" y="373"/>
                    <a:pt x="366" y="373"/>
                    <a:pt x="366" y="373"/>
                  </a:cubicBezTo>
                  <a:cubicBezTo>
                    <a:pt x="145" y="373"/>
                    <a:pt x="145" y="373"/>
                    <a:pt x="145" y="373"/>
                  </a:cubicBezTo>
                  <a:cubicBezTo>
                    <a:pt x="156" y="352"/>
                    <a:pt x="156" y="352"/>
                    <a:pt x="156" y="352"/>
                  </a:cubicBezTo>
                  <a:lnTo>
                    <a:pt x="356" y="352"/>
                  </a:lnTo>
                  <a:close/>
                  <a:moveTo>
                    <a:pt x="256" y="118"/>
                  </a:moveTo>
                  <a:cubicBezTo>
                    <a:pt x="180" y="160"/>
                    <a:pt x="180" y="160"/>
                    <a:pt x="180" y="160"/>
                  </a:cubicBezTo>
                  <a:cubicBezTo>
                    <a:pt x="331" y="160"/>
                    <a:pt x="331" y="160"/>
                    <a:pt x="331" y="160"/>
                  </a:cubicBezTo>
                  <a:lnTo>
                    <a:pt x="256" y="118"/>
                  </a:ln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128" y="173"/>
                  </a:moveTo>
                  <a:cubicBezTo>
                    <a:pt x="129" y="178"/>
                    <a:pt x="133" y="181"/>
                    <a:pt x="138" y="181"/>
                  </a:cubicBezTo>
                  <a:cubicBezTo>
                    <a:pt x="373" y="181"/>
                    <a:pt x="373" y="181"/>
                    <a:pt x="373" y="181"/>
                  </a:cubicBezTo>
                  <a:cubicBezTo>
                    <a:pt x="378" y="181"/>
                    <a:pt x="382" y="178"/>
                    <a:pt x="383" y="173"/>
                  </a:cubicBezTo>
                  <a:cubicBezTo>
                    <a:pt x="385" y="168"/>
                    <a:pt x="382" y="163"/>
                    <a:pt x="378" y="161"/>
                  </a:cubicBezTo>
                  <a:cubicBezTo>
                    <a:pt x="261" y="97"/>
                    <a:pt x="261" y="97"/>
                    <a:pt x="261" y="97"/>
                  </a:cubicBezTo>
                  <a:cubicBezTo>
                    <a:pt x="258" y="95"/>
                    <a:pt x="254" y="95"/>
                    <a:pt x="251" y="97"/>
                  </a:cubicBezTo>
                  <a:cubicBezTo>
                    <a:pt x="133" y="161"/>
                    <a:pt x="133" y="161"/>
                    <a:pt x="133" y="161"/>
                  </a:cubicBezTo>
                  <a:cubicBezTo>
                    <a:pt x="129" y="163"/>
                    <a:pt x="127" y="168"/>
                    <a:pt x="128" y="173"/>
                  </a:cubicBezTo>
                  <a:close/>
                  <a:moveTo>
                    <a:pt x="352" y="202"/>
                  </a:moveTo>
                  <a:cubicBezTo>
                    <a:pt x="346" y="202"/>
                    <a:pt x="341" y="207"/>
                    <a:pt x="341" y="213"/>
                  </a:cubicBezTo>
                  <a:cubicBezTo>
                    <a:pt x="341" y="298"/>
                    <a:pt x="341" y="298"/>
                    <a:pt x="341" y="298"/>
                  </a:cubicBezTo>
                  <a:cubicBezTo>
                    <a:pt x="341" y="304"/>
                    <a:pt x="346" y="309"/>
                    <a:pt x="352" y="309"/>
                  </a:cubicBezTo>
                  <a:cubicBezTo>
                    <a:pt x="358" y="309"/>
                    <a:pt x="362" y="304"/>
                    <a:pt x="362" y="298"/>
                  </a:cubicBezTo>
                  <a:cubicBezTo>
                    <a:pt x="362" y="213"/>
                    <a:pt x="362" y="213"/>
                    <a:pt x="362" y="213"/>
                  </a:cubicBezTo>
                  <a:cubicBezTo>
                    <a:pt x="362" y="207"/>
                    <a:pt x="358" y="202"/>
                    <a:pt x="352" y="202"/>
                  </a:cubicBezTo>
                  <a:close/>
                  <a:moveTo>
                    <a:pt x="288" y="202"/>
                  </a:moveTo>
                  <a:cubicBezTo>
                    <a:pt x="282" y="202"/>
                    <a:pt x="277" y="207"/>
                    <a:pt x="277" y="213"/>
                  </a:cubicBezTo>
                  <a:cubicBezTo>
                    <a:pt x="277" y="298"/>
                    <a:pt x="277" y="298"/>
                    <a:pt x="277" y="298"/>
                  </a:cubicBezTo>
                  <a:cubicBezTo>
                    <a:pt x="277" y="304"/>
                    <a:pt x="282" y="309"/>
                    <a:pt x="288" y="309"/>
                  </a:cubicBezTo>
                  <a:cubicBezTo>
                    <a:pt x="294" y="309"/>
                    <a:pt x="298" y="304"/>
                    <a:pt x="298" y="298"/>
                  </a:cubicBezTo>
                  <a:cubicBezTo>
                    <a:pt x="298" y="213"/>
                    <a:pt x="298" y="213"/>
                    <a:pt x="298" y="213"/>
                  </a:cubicBezTo>
                  <a:cubicBezTo>
                    <a:pt x="298" y="207"/>
                    <a:pt x="294" y="202"/>
                    <a:pt x="288" y="202"/>
                  </a:cubicBezTo>
                  <a:close/>
                  <a:moveTo>
                    <a:pt x="224" y="202"/>
                  </a:moveTo>
                  <a:cubicBezTo>
                    <a:pt x="218" y="202"/>
                    <a:pt x="213" y="207"/>
                    <a:pt x="213" y="213"/>
                  </a:cubicBezTo>
                  <a:cubicBezTo>
                    <a:pt x="213" y="298"/>
                    <a:pt x="213" y="298"/>
                    <a:pt x="213" y="298"/>
                  </a:cubicBezTo>
                  <a:cubicBezTo>
                    <a:pt x="213" y="304"/>
                    <a:pt x="218" y="309"/>
                    <a:pt x="224" y="309"/>
                  </a:cubicBezTo>
                  <a:cubicBezTo>
                    <a:pt x="230" y="309"/>
                    <a:pt x="234" y="304"/>
                    <a:pt x="234" y="298"/>
                  </a:cubicBezTo>
                  <a:cubicBezTo>
                    <a:pt x="234" y="213"/>
                    <a:pt x="234" y="213"/>
                    <a:pt x="234" y="213"/>
                  </a:cubicBezTo>
                  <a:cubicBezTo>
                    <a:pt x="234" y="207"/>
                    <a:pt x="230" y="202"/>
                    <a:pt x="224" y="202"/>
                  </a:cubicBezTo>
                  <a:close/>
                  <a:moveTo>
                    <a:pt x="160" y="202"/>
                  </a:moveTo>
                  <a:cubicBezTo>
                    <a:pt x="154" y="202"/>
                    <a:pt x="149" y="207"/>
                    <a:pt x="149" y="213"/>
                  </a:cubicBezTo>
                  <a:cubicBezTo>
                    <a:pt x="149" y="298"/>
                    <a:pt x="149" y="298"/>
                    <a:pt x="149" y="298"/>
                  </a:cubicBezTo>
                  <a:cubicBezTo>
                    <a:pt x="149" y="304"/>
                    <a:pt x="154" y="309"/>
                    <a:pt x="160" y="309"/>
                  </a:cubicBezTo>
                  <a:cubicBezTo>
                    <a:pt x="166" y="309"/>
                    <a:pt x="170" y="304"/>
                    <a:pt x="170" y="298"/>
                  </a:cubicBezTo>
                  <a:cubicBezTo>
                    <a:pt x="170" y="213"/>
                    <a:pt x="170" y="213"/>
                    <a:pt x="170" y="213"/>
                  </a:cubicBezTo>
                  <a:cubicBezTo>
                    <a:pt x="170" y="207"/>
                    <a:pt x="166" y="202"/>
                    <a:pt x="160" y="202"/>
                  </a:cubicBezTo>
                  <a:close/>
                  <a:moveTo>
                    <a:pt x="393" y="379"/>
                  </a:moveTo>
                  <a:cubicBezTo>
                    <a:pt x="372" y="336"/>
                    <a:pt x="372" y="336"/>
                    <a:pt x="372" y="336"/>
                  </a:cubicBezTo>
                  <a:cubicBezTo>
                    <a:pt x="370" y="333"/>
                    <a:pt x="366" y="330"/>
                    <a:pt x="362" y="330"/>
                  </a:cubicBezTo>
                  <a:cubicBezTo>
                    <a:pt x="149" y="330"/>
                    <a:pt x="149" y="330"/>
                    <a:pt x="149" y="330"/>
                  </a:cubicBezTo>
                  <a:cubicBezTo>
                    <a:pt x="145" y="330"/>
                    <a:pt x="141" y="333"/>
                    <a:pt x="139" y="336"/>
                  </a:cubicBezTo>
                  <a:cubicBezTo>
                    <a:pt x="118" y="379"/>
                    <a:pt x="118" y="379"/>
                    <a:pt x="118" y="379"/>
                  </a:cubicBezTo>
                  <a:cubicBezTo>
                    <a:pt x="116" y="382"/>
                    <a:pt x="117" y="386"/>
                    <a:pt x="119" y="389"/>
                  </a:cubicBezTo>
                  <a:cubicBezTo>
                    <a:pt x="121" y="392"/>
                    <a:pt x="124" y="394"/>
                    <a:pt x="128" y="394"/>
                  </a:cubicBezTo>
                  <a:cubicBezTo>
                    <a:pt x="384" y="394"/>
                    <a:pt x="384" y="394"/>
                    <a:pt x="384" y="394"/>
                  </a:cubicBezTo>
                  <a:cubicBezTo>
                    <a:pt x="387" y="394"/>
                    <a:pt x="391" y="392"/>
                    <a:pt x="393" y="389"/>
                  </a:cubicBezTo>
                  <a:cubicBezTo>
                    <a:pt x="395" y="386"/>
                    <a:pt x="395" y="382"/>
                    <a:pt x="393" y="379"/>
                  </a:cubicBezTo>
                  <a:close/>
                </a:path>
              </a:pathLst>
            </a:custGeom>
            <a:grpFill/>
            <a:ln>
              <a:noFill/>
            </a:ln>
            <a:extLst>
              <a:ext uri="{91240B29-F687-4f45-9708-019B960494DF}"/>
            </a:extLst>
          </p:spPr>
          <p:txBody>
            <a:bodyPr/>
            <a:lstStyle/>
            <a:p>
              <a:pPr>
                <a:defRPr/>
              </a:pPr>
              <a:endParaRPr lang="en-GB" dirty="0"/>
            </a:p>
          </p:txBody>
        </p:sp>
      </p:grpSp>
      <p:sp>
        <p:nvSpPr>
          <p:cNvPr id="30" name="Freeform 259"/>
          <p:cNvSpPr>
            <a:spLocks noChangeAspect="1" noEditPoints="1"/>
          </p:cNvSpPr>
          <p:nvPr/>
        </p:nvSpPr>
        <p:spPr bwMode="auto">
          <a:xfrm>
            <a:off x="3730206" y="6043178"/>
            <a:ext cx="539750" cy="542925"/>
          </a:xfrm>
          <a:custGeom>
            <a:avLst/>
            <a:gdLst>
              <a:gd name="T0" fmla="*/ 2147483646 w 512"/>
              <a:gd name="T1" fmla="*/ 2147483646 h 512"/>
              <a:gd name="T2" fmla="*/ 2147483646 w 512"/>
              <a:gd name="T3" fmla="*/ 2147483646 h 512"/>
              <a:gd name="T4" fmla="*/ 2147483646 w 512"/>
              <a:gd name="T5" fmla="*/ 2147483646 h 512"/>
              <a:gd name="T6" fmla="*/ 2147483646 w 512"/>
              <a:gd name="T7" fmla="*/ 2147483646 h 512"/>
              <a:gd name="T8" fmla="*/ 2147483646 w 512"/>
              <a:gd name="T9" fmla="*/ 2147483646 h 512"/>
              <a:gd name="T10" fmla="*/ 2147483646 w 512"/>
              <a:gd name="T11" fmla="*/ 2147483646 h 512"/>
              <a:gd name="T12" fmla="*/ 2147483646 w 512"/>
              <a:gd name="T13" fmla="*/ 2147483646 h 512"/>
              <a:gd name="T14" fmla="*/ 2147483646 w 512"/>
              <a:gd name="T15" fmla="*/ 2147483646 h 512"/>
              <a:gd name="T16" fmla="*/ 2147483646 w 512"/>
              <a:gd name="T17" fmla="*/ 2147483646 h 512"/>
              <a:gd name="T18" fmla="*/ 2147483646 w 512"/>
              <a:gd name="T19" fmla="*/ 2147483646 h 512"/>
              <a:gd name="T20" fmla="*/ 2147483646 w 512"/>
              <a:gd name="T21" fmla="*/ 2147483646 h 512"/>
              <a:gd name="T22" fmla="*/ 2147483646 w 512"/>
              <a:gd name="T23" fmla="*/ 2147483646 h 512"/>
              <a:gd name="T24" fmla="*/ 2147483646 w 512"/>
              <a:gd name="T25" fmla="*/ 2147483646 h 512"/>
              <a:gd name="T26" fmla="*/ 2147483646 w 512"/>
              <a:gd name="T27" fmla="*/ 2147483646 h 512"/>
              <a:gd name="T28" fmla="*/ 0 w 512"/>
              <a:gd name="T29" fmla="*/ 2147483646 h 512"/>
              <a:gd name="T30" fmla="*/ 2147483646 w 512"/>
              <a:gd name="T31" fmla="*/ 0 h 512"/>
              <a:gd name="T32" fmla="*/ 2147483646 w 512"/>
              <a:gd name="T33" fmla="*/ 2147483646 h 512"/>
              <a:gd name="T34" fmla="*/ 2147483646 w 512"/>
              <a:gd name="T35" fmla="*/ 2147483646 h 512"/>
              <a:gd name="T36" fmla="*/ 2147483646 w 512"/>
              <a:gd name="T37" fmla="*/ 2147483646 h 512"/>
              <a:gd name="T38" fmla="*/ 2147483646 w 512"/>
              <a:gd name="T39" fmla="*/ 2147483646 h 512"/>
              <a:gd name="T40" fmla="*/ 2147483646 w 512"/>
              <a:gd name="T41" fmla="*/ 2147483646 h 512"/>
              <a:gd name="T42" fmla="*/ 2147483646 w 512"/>
              <a:gd name="T43" fmla="*/ 2147483646 h 512"/>
              <a:gd name="T44" fmla="*/ 2147483646 w 512"/>
              <a:gd name="T45" fmla="*/ 2147483646 h 512"/>
              <a:gd name="T46" fmla="*/ 2147483646 w 512"/>
              <a:gd name="T47" fmla="*/ 2147483646 h 512"/>
              <a:gd name="T48" fmla="*/ 2147483646 w 512"/>
              <a:gd name="T49" fmla="*/ 2147483646 h 512"/>
              <a:gd name="T50" fmla="*/ 2147483646 w 512"/>
              <a:gd name="T51" fmla="*/ 2147483646 h 512"/>
              <a:gd name="T52" fmla="*/ 2147483646 w 512"/>
              <a:gd name="T53" fmla="*/ 2147483646 h 512"/>
              <a:gd name="T54" fmla="*/ 2147483646 w 512"/>
              <a:gd name="T55" fmla="*/ 2147483646 h 512"/>
              <a:gd name="T56" fmla="*/ 2147483646 w 512"/>
              <a:gd name="T57" fmla="*/ 2147483646 h 512"/>
              <a:gd name="T58" fmla="*/ 2147483646 w 512"/>
              <a:gd name="T59" fmla="*/ 2147483646 h 512"/>
              <a:gd name="T60" fmla="*/ 2147483646 w 512"/>
              <a:gd name="T61" fmla="*/ 2147483646 h 512"/>
              <a:gd name="T62" fmla="*/ 2147483646 w 512"/>
              <a:gd name="T63" fmla="*/ 2147483646 h 512"/>
              <a:gd name="T64" fmla="*/ 2147483646 w 512"/>
              <a:gd name="T65" fmla="*/ 2147483646 h 512"/>
              <a:gd name="T66" fmla="*/ 2147483646 w 512"/>
              <a:gd name="T67" fmla="*/ 2147483646 h 512"/>
              <a:gd name="T68" fmla="*/ 2147483646 w 512"/>
              <a:gd name="T69" fmla="*/ 2147483646 h 512"/>
              <a:gd name="T70" fmla="*/ 2147483646 w 512"/>
              <a:gd name="T71" fmla="*/ 2147483646 h 512"/>
              <a:gd name="T72" fmla="*/ 2147483646 w 512"/>
              <a:gd name="T73" fmla="*/ 2147483646 h 512"/>
              <a:gd name="T74" fmla="*/ 2147483646 w 512"/>
              <a:gd name="T75" fmla="*/ 2147483646 h 512"/>
              <a:gd name="T76" fmla="*/ 2147483646 w 512"/>
              <a:gd name="T77" fmla="*/ 2147483646 h 512"/>
              <a:gd name="T78" fmla="*/ 2147483646 w 512"/>
              <a:gd name="T79" fmla="*/ 2147483646 h 512"/>
              <a:gd name="T80" fmla="*/ 2147483646 w 512"/>
              <a:gd name="T81" fmla="*/ 2147483646 h 512"/>
              <a:gd name="T82" fmla="*/ 2147483646 w 512"/>
              <a:gd name="T83" fmla="*/ 2147483646 h 512"/>
              <a:gd name="T84" fmla="*/ 2147483646 w 512"/>
              <a:gd name="T85" fmla="*/ 2147483646 h 512"/>
              <a:gd name="T86" fmla="*/ 2147483646 w 512"/>
              <a:gd name="T87" fmla="*/ 2147483646 h 512"/>
              <a:gd name="T88" fmla="*/ 2147483646 w 512"/>
              <a:gd name="T89" fmla="*/ 2147483646 h 512"/>
              <a:gd name="T90" fmla="*/ 2147483646 w 512"/>
              <a:gd name="T91" fmla="*/ 2147483646 h 512"/>
              <a:gd name="T92" fmla="*/ 2147483646 w 512"/>
              <a:gd name="T93" fmla="*/ 2147483646 h 512"/>
              <a:gd name="T94" fmla="*/ 2147483646 w 512"/>
              <a:gd name="T95" fmla="*/ 2147483646 h 512"/>
              <a:gd name="T96" fmla="*/ 2147483646 w 512"/>
              <a:gd name="T97" fmla="*/ 2147483646 h 512"/>
              <a:gd name="T98" fmla="*/ 2147483646 w 512"/>
              <a:gd name="T99" fmla="*/ 2147483646 h 512"/>
              <a:gd name="T100" fmla="*/ 2147483646 w 512"/>
              <a:gd name="T101" fmla="*/ 2147483646 h 512"/>
              <a:gd name="T102" fmla="*/ 2147483646 w 512"/>
              <a:gd name="T103" fmla="*/ 2147483646 h 512"/>
              <a:gd name="T104" fmla="*/ 2147483646 w 512"/>
              <a:gd name="T105" fmla="*/ 2147483646 h 512"/>
              <a:gd name="T106" fmla="*/ 2147483646 w 512"/>
              <a:gd name="T107" fmla="*/ 2147483646 h 51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12" h="512">
                <a:moveTo>
                  <a:pt x="174" y="245"/>
                </a:moveTo>
                <a:cubicBezTo>
                  <a:pt x="373" y="245"/>
                  <a:pt x="373" y="245"/>
                  <a:pt x="373" y="245"/>
                </a:cubicBezTo>
                <a:cubicBezTo>
                  <a:pt x="373" y="288"/>
                  <a:pt x="373" y="288"/>
                  <a:pt x="373" y="288"/>
                </a:cubicBezTo>
                <a:cubicBezTo>
                  <a:pt x="174" y="288"/>
                  <a:pt x="174" y="288"/>
                  <a:pt x="174" y="288"/>
                </a:cubicBezTo>
                <a:cubicBezTo>
                  <a:pt x="145" y="266"/>
                  <a:pt x="145" y="266"/>
                  <a:pt x="145" y="266"/>
                </a:cubicBezTo>
                <a:lnTo>
                  <a:pt x="174" y="245"/>
                </a:lnTo>
                <a:close/>
                <a:moveTo>
                  <a:pt x="366" y="160"/>
                </a:moveTo>
                <a:cubicBezTo>
                  <a:pt x="337" y="138"/>
                  <a:pt x="337" y="138"/>
                  <a:pt x="337" y="138"/>
                </a:cubicBezTo>
                <a:cubicBezTo>
                  <a:pt x="138" y="138"/>
                  <a:pt x="138" y="138"/>
                  <a:pt x="138" y="138"/>
                </a:cubicBezTo>
                <a:cubicBezTo>
                  <a:pt x="138" y="181"/>
                  <a:pt x="138" y="181"/>
                  <a:pt x="138" y="181"/>
                </a:cubicBezTo>
                <a:cubicBezTo>
                  <a:pt x="337" y="181"/>
                  <a:pt x="337" y="181"/>
                  <a:pt x="337" y="181"/>
                </a:cubicBezTo>
                <a:lnTo>
                  <a:pt x="366" y="160"/>
                </a:ln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266" y="224"/>
                </a:moveTo>
                <a:cubicBezTo>
                  <a:pt x="266" y="202"/>
                  <a:pt x="266" y="202"/>
                  <a:pt x="266" y="202"/>
                </a:cubicBezTo>
                <a:cubicBezTo>
                  <a:pt x="341" y="202"/>
                  <a:pt x="341" y="202"/>
                  <a:pt x="341" y="202"/>
                </a:cubicBezTo>
                <a:cubicBezTo>
                  <a:pt x="343" y="202"/>
                  <a:pt x="346" y="202"/>
                  <a:pt x="347" y="200"/>
                </a:cubicBezTo>
                <a:cubicBezTo>
                  <a:pt x="390" y="168"/>
                  <a:pt x="390" y="168"/>
                  <a:pt x="390" y="168"/>
                </a:cubicBezTo>
                <a:cubicBezTo>
                  <a:pt x="393" y="166"/>
                  <a:pt x="394" y="163"/>
                  <a:pt x="394" y="160"/>
                </a:cubicBezTo>
                <a:cubicBezTo>
                  <a:pt x="394" y="156"/>
                  <a:pt x="393" y="153"/>
                  <a:pt x="390" y="151"/>
                </a:cubicBezTo>
                <a:cubicBezTo>
                  <a:pt x="347" y="119"/>
                  <a:pt x="347" y="119"/>
                  <a:pt x="347" y="119"/>
                </a:cubicBezTo>
                <a:cubicBezTo>
                  <a:pt x="346" y="118"/>
                  <a:pt x="343" y="117"/>
                  <a:pt x="341" y="117"/>
                </a:cubicBezTo>
                <a:cubicBezTo>
                  <a:pt x="266" y="117"/>
                  <a:pt x="266" y="117"/>
                  <a:pt x="266" y="117"/>
                </a:cubicBezTo>
                <a:cubicBezTo>
                  <a:pt x="266" y="106"/>
                  <a:pt x="266" y="106"/>
                  <a:pt x="266" y="106"/>
                </a:cubicBezTo>
                <a:cubicBezTo>
                  <a:pt x="266" y="100"/>
                  <a:pt x="262" y="96"/>
                  <a:pt x="256" y="96"/>
                </a:cubicBezTo>
                <a:cubicBezTo>
                  <a:pt x="250" y="96"/>
                  <a:pt x="245" y="100"/>
                  <a:pt x="245" y="106"/>
                </a:cubicBezTo>
                <a:cubicBezTo>
                  <a:pt x="245" y="117"/>
                  <a:pt x="245" y="117"/>
                  <a:pt x="245" y="117"/>
                </a:cubicBezTo>
                <a:cubicBezTo>
                  <a:pt x="128" y="117"/>
                  <a:pt x="128" y="117"/>
                  <a:pt x="128" y="117"/>
                </a:cubicBezTo>
                <a:cubicBezTo>
                  <a:pt x="122" y="117"/>
                  <a:pt x="117" y="122"/>
                  <a:pt x="117" y="128"/>
                </a:cubicBezTo>
                <a:cubicBezTo>
                  <a:pt x="117" y="192"/>
                  <a:pt x="117" y="192"/>
                  <a:pt x="117" y="192"/>
                </a:cubicBezTo>
                <a:cubicBezTo>
                  <a:pt x="117" y="198"/>
                  <a:pt x="122" y="202"/>
                  <a:pt x="128" y="202"/>
                </a:cubicBezTo>
                <a:cubicBezTo>
                  <a:pt x="245" y="202"/>
                  <a:pt x="245" y="202"/>
                  <a:pt x="245" y="202"/>
                </a:cubicBezTo>
                <a:cubicBezTo>
                  <a:pt x="245" y="224"/>
                  <a:pt x="245" y="224"/>
                  <a:pt x="245" y="224"/>
                </a:cubicBezTo>
                <a:cubicBezTo>
                  <a:pt x="170" y="224"/>
                  <a:pt x="170" y="224"/>
                  <a:pt x="170" y="224"/>
                </a:cubicBezTo>
                <a:cubicBezTo>
                  <a:pt x="168" y="224"/>
                  <a:pt x="166" y="224"/>
                  <a:pt x="164" y="226"/>
                </a:cubicBezTo>
                <a:cubicBezTo>
                  <a:pt x="121" y="258"/>
                  <a:pt x="121" y="258"/>
                  <a:pt x="121" y="258"/>
                </a:cubicBezTo>
                <a:cubicBezTo>
                  <a:pt x="119" y="260"/>
                  <a:pt x="117" y="263"/>
                  <a:pt x="117" y="266"/>
                </a:cubicBezTo>
                <a:cubicBezTo>
                  <a:pt x="117" y="270"/>
                  <a:pt x="119" y="273"/>
                  <a:pt x="121" y="275"/>
                </a:cubicBezTo>
                <a:cubicBezTo>
                  <a:pt x="164" y="307"/>
                  <a:pt x="164" y="307"/>
                  <a:pt x="164" y="307"/>
                </a:cubicBezTo>
                <a:cubicBezTo>
                  <a:pt x="166" y="308"/>
                  <a:pt x="168" y="309"/>
                  <a:pt x="170" y="309"/>
                </a:cubicBezTo>
                <a:cubicBezTo>
                  <a:pt x="245" y="309"/>
                  <a:pt x="245" y="309"/>
                  <a:pt x="245" y="309"/>
                </a:cubicBezTo>
                <a:cubicBezTo>
                  <a:pt x="245" y="405"/>
                  <a:pt x="245" y="405"/>
                  <a:pt x="245" y="405"/>
                </a:cubicBezTo>
                <a:cubicBezTo>
                  <a:pt x="245" y="411"/>
                  <a:pt x="250" y="416"/>
                  <a:pt x="256" y="416"/>
                </a:cubicBezTo>
                <a:cubicBezTo>
                  <a:pt x="262" y="416"/>
                  <a:pt x="266" y="411"/>
                  <a:pt x="266" y="405"/>
                </a:cubicBezTo>
                <a:cubicBezTo>
                  <a:pt x="266" y="309"/>
                  <a:pt x="266" y="309"/>
                  <a:pt x="266" y="309"/>
                </a:cubicBezTo>
                <a:cubicBezTo>
                  <a:pt x="384" y="309"/>
                  <a:pt x="384" y="309"/>
                  <a:pt x="384" y="309"/>
                </a:cubicBezTo>
                <a:cubicBezTo>
                  <a:pt x="390" y="309"/>
                  <a:pt x="394" y="304"/>
                  <a:pt x="394" y="298"/>
                </a:cubicBezTo>
                <a:cubicBezTo>
                  <a:pt x="394" y="234"/>
                  <a:pt x="394" y="234"/>
                  <a:pt x="394" y="234"/>
                </a:cubicBezTo>
                <a:cubicBezTo>
                  <a:pt x="394" y="228"/>
                  <a:pt x="390" y="224"/>
                  <a:pt x="384" y="224"/>
                </a:cubicBezTo>
                <a:lnTo>
                  <a:pt x="266" y="224"/>
                </a:lnTo>
                <a:close/>
              </a:path>
            </a:pathLst>
          </a:custGeom>
          <a:solidFill>
            <a:schemeClr val="accent6"/>
          </a:solidFill>
          <a:ln>
            <a:noFill/>
          </a:ln>
          <a:extLst/>
        </p:spPr>
        <p:txBody>
          <a:bodyPr/>
          <a:lstStyle/>
          <a:p>
            <a:endParaRPr lang="en-IE" dirty="0"/>
          </a:p>
        </p:txBody>
      </p:sp>
      <p:sp>
        <p:nvSpPr>
          <p:cNvPr id="31" name="Freeform 705"/>
          <p:cNvSpPr>
            <a:spLocks noChangeAspect="1" noEditPoints="1"/>
          </p:cNvSpPr>
          <p:nvPr/>
        </p:nvSpPr>
        <p:spPr bwMode="auto">
          <a:xfrm>
            <a:off x="10807970" y="1866113"/>
            <a:ext cx="539750" cy="541338"/>
          </a:xfrm>
          <a:custGeom>
            <a:avLst/>
            <a:gdLst>
              <a:gd name="T0" fmla="*/ 283 w 512"/>
              <a:gd name="T1" fmla="*/ 309 h 512"/>
              <a:gd name="T2" fmla="*/ 347 w 512"/>
              <a:gd name="T3" fmla="*/ 373 h 512"/>
              <a:gd name="T4" fmla="*/ 164 w 512"/>
              <a:gd name="T5" fmla="*/ 373 h 512"/>
              <a:gd name="T6" fmla="*/ 228 w 512"/>
              <a:gd name="T7" fmla="*/ 309 h 512"/>
              <a:gd name="T8" fmla="*/ 283 w 512"/>
              <a:gd name="T9" fmla="*/ 309 h 512"/>
              <a:gd name="T10" fmla="*/ 149 w 512"/>
              <a:gd name="T11" fmla="*/ 247 h 512"/>
              <a:gd name="T12" fmla="*/ 149 w 512"/>
              <a:gd name="T13" fmla="*/ 358 h 512"/>
              <a:gd name="T14" fmla="*/ 208 w 512"/>
              <a:gd name="T15" fmla="*/ 299 h 512"/>
              <a:gd name="T16" fmla="*/ 149 w 512"/>
              <a:gd name="T17" fmla="*/ 247 h 512"/>
              <a:gd name="T18" fmla="*/ 228 w 512"/>
              <a:gd name="T19" fmla="*/ 288 h 512"/>
              <a:gd name="T20" fmla="*/ 154 w 512"/>
              <a:gd name="T21" fmla="*/ 223 h 512"/>
              <a:gd name="T22" fmla="*/ 256 w 512"/>
              <a:gd name="T23" fmla="*/ 121 h 512"/>
              <a:gd name="T24" fmla="*/ 357 w 512"/>
              <a:gd name="T25" fmla="*/ 223 h 512"/>
              <a:gd name="T26" fmla="*/ 284 w 512"/>
              <a:gd name="T27" fmla="*/ 288 h 512"/>
              <a:gd name="T28" fmla="*/ 228 w 512"/>
              <a:gd name="T29" fmla="*/ 288 h 512"/>
              <a:gd name="T30" fmla="*/ 224 w 512"/>
              <a:gd name="T31" fmla="*/ 213 h 512"/>
              <a:gd name="T32" fmla="*/ 231 w 512"/>
              <a:gd name="T33" fmla="*/ 210 h 512"/>
              <a:gd name="T34" fmla="*/ 245 w 512"/>
              <a:gd name="T35" fmla="*/ 196 h 512"/>
              <a:gd name="T36" fmla="*/ 245 w 512"/>
              <a:gd name="T37" fmla="*/ 256 h 512"/>
              <a:gd name="T38" fmla="*/ 256 w 512"/>
              <a:gd name="T39" fmla="*/ 266 h 512"/>
              <a:gd name="T40" fmla="*/ 266 w 512"/>
              <a:gd name="T41" fmla="*/ 256 h 512"/>
              <a:gd name="T42" fmla="*/ 266 w 512"/>
              <a:gd name="T43" fmla="*/ 196 h 512"/>
              <a:gd name="T44" fmla="*/ 280 w 512"/>
              <a:gd name="T45" fmla="*/ 210 h 512"/>
              <a:gd name="T46" fmla="*/ 288 w 512"/>
              <a:gd name="T47" fmla="*/ 213 h 512"/>
              <a:gd name="T48" fmla="*/ 295 w 512"/>
              <a:gd name="T49" fmla="*/ 210 h 512"/>
              <a:gd name="T50" fmla="*/ 295 w 512"/>
              <a:gd name="T51" fmla="*/ 195 h 512"/>
              <a:gd name="T52" fmla="*/ 263 w 512"/>
              <a:gd name="T53" fmla="*/ 163 h 512"/>
              <a:gd name="T54" fmla="*/ 260 w 512"/>
              <a:gd name="T55" fmla="*/ 160 h 512"/>
              <a:gd name="T56" fmla="*/ 252 w 512"/>
              <a:gd name="T57" fmla="*/ 160 h 512"/>
              <a:gd name="T58" fmla="*/ 248 w 512"/>
              <a:gd name="T59" fmla="*/ 163 h 512"/>
              <a:gd name="T60" fmla="*/ 216 w 512"/>
              <a:gd name="T61" fmla="*/ 195 h 512"/>
              <a:gd name="T62" fmla="*/ 216 w 512"/>
              <a:gd name="T63" fmla="*/ 210 h 512"/>
              <a:gd name="T64" fmla="*/ 224 w 512"/>
              <a:gd name="T65" fmla="*/ 213 h 512"/>
              <a:gd name="T66" fmla="*/ 512 w 512"/>
              <a:gd name="T67" fmla="*/ 256 h 512"/>
              <a:gd name="T68" fmla="*/ 256 w 512"/>
              <a:gd name="T69" fmla="*/ 512 h 512"/>
              <a:gd name="T70" fmla="*/ 0 w 512"/>
              <a:gd name="T71" fmla="*/ 256 h 512"/>
              <a:gd name="T72" fmla="*/ 256 w 512"/>
              <a:gd name="T73" fmla="*/ 0 h 512"/>
              <a:gd name="T74" fmla="*/ 512 w 512"/>
              <a:gd name="T75" fmla="*/ 256 h 512"/>
              <a:gd name="T76" fmla="*/ 384 w 512"/>
              <a:gd name="T77" fmla="*/ 224 h 512"/>
              <a:gd name="T78" fmla="*/ 381 w 512"/>
              <a:gd name="T79" fmla="*/ 216 h 512"/>
              <a:gd name="T80" fmla="*/ 263 w 512"/>
              <a:gd name="T81" fmla="*/ 99 h 512"/>
              <a:gd name="T82" fmla="*/ 248 w 512"/>
              <a:gd name="T83" fmla="*/ 99 h 512"/>
              <a:gd name="T84" fmla="*/ 131 w 512"/>
              <a:gd name="T85" fmla="*/ 216 h 512"/>
              <a:gd name="T86" fmla="*/ 128 w 512"/>
              <a:gd name="T87" fmla="*/ 224 h 512"/>
              <a:gd name="T88" fmla="*/ 128 w 512"/>
              <a:gd name="T89" fmla="*/ 384 h 512"/>
              <a:gd name="T90" fmla="*/ 138 w 512"/>
              <a:gd name="T91" fmla="*/ 394 h 512"/>
              <a:gd name="T92" fmla="*/ 373 w 512"/>
              <a:gd name="T93" fmla="*/ 394 h 512"/>
              <a:gd name="T94" fmla="*/ 384 w 512"/>
              <a:gd name="T95" fmla="*/ 384 h 512"/>
              <a:gd name="T96" fmla="*/ 384 w 512"/>
              <a:gd name="T97" fmla="*/ 224 h 512"/>
              <a:gd name="T98" fmla="*/ 362 w 512"/>
              <a:gd name="T99" fmla="*/ 358 h 512"/>
              <a:gd name="T100" fmla="*/ 362 w 512"/>
              <a:gd name="T101" fmla="*/ 247 h 512"/>
              <a:gd name="T102" fmla="*/ 303 w 512"/>
              <a:gd name="T103" fmla="*/ 299 h 512"/>
              <a:gd name="T104" fmla="*/ 362 w 512"/>
              <a:gd name="T105" fmla="*/ 35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2" h="512">
                <a:moveTo>
                  <a:pt x="283" y="309"/>
                </a:moveTo>
                <a:cubicBezTo>
                  <a:pt x="347" y="373"/>
                  <a:pt x="347" y="373"/>
                  <a:pt x="347" y="373"/>
                </a:cubicBezTo>
                <a:cubicBezTo>
                  <a:pt x="164" y="373"/>
                  <a:pt x="164" y="373"/>
                  <a:pt x="164" y="373"/>
                </a:cubicBezTo>
                <a:cubicBezTo>
                  <a:pt x="228" y="309"/>
                  <a:pt x="228" y="309"/>
                  <a:pt x="228" y="309"/>
                </a:cubicBezTo>
                <a:lnTo>
                  <a:pt x="283" y="309"/>
                </a:lnTo>
                <a:close/>
                <a:moveTo>
                  <a:pt x="149" y="247"/>
                </a:moveTo>
                <a:cubicBezTo>
                  <a:pt x="149" y="358"/>
                  <a:pt x="149" y="358"/>
                  <a:pt x="149" y="358"/>
                </a:cubicBezTo>
                <a:cubicBezTo>
                  <a:pt x="208" y="299"/>
                  <a:pt x="208" y="299"/>
                  <a:pt x="208" y="299"/>
                </a:cubicBezTo>
                <a:lnTo>
                  <a:pt x="149" y="247"/>
                </a:lnTo>
                <a:close/>
                <a:moveTo>
                  <a:pt x="228" y="288"/>
                </a:moveTo>
                <a:cubicBezTo>
                  <a:pt x="154" y="223"/>
                  <a:pt x="154" y="223"/>
                  <a:pt x="154" y="223"/>
                </a:cubicBezTo>
                <a:cubicBezTo>
                  <a:pt x="256" y="121"/>
                  <a:pt x="256" y="121"/>
                  <a:pt x="256" y="121"/>
                </a:cubicBezTo>
                <a:cubicBezTo>
                  <a:pt x="357" y="223"/>
                  <a:pt x="357" y="223"/>
                  <a:pt x="357" y="223"/>
                </a:cubicBezTo>
                <a:cubicBezTo>
                  <a:pt x="284" y="288"/>
                  <a:pt x="284" y="288"/>
                  <a:pt x="284" y="288"/>
                </a:cubicBezTo>
                <a:lnTo>
                  <a:pt x="228" y="288"/>
                </a:lnTo>
                <a:close/>
                <a:moveTo>
                  <a:pt x="224" y="213"/>
                </a:moveTo>
                <a:cubicBezTo>
                  <a:pt x="226" y="213"/>
                  <a:pt x="229" y="212"/>
                  <a:pt x="231" y="210"/>
                </a:cubicBezTo>
                <a:cubicBezTo>
                  <a:pt x="245" y="196"/>
                  <a:pt x="245" y="196"/>
                  <a:pt x="245" y="196"/>
                </a:cubicBezTo>
                <a:cubicBezTo>
                  <a:pt x="245" y="256"/>
                  <a:pt x="245" y="256"/>
                  <a:pt x="245" y="256"/>
                </a:cubicBezTo>
                <a:cubicBezTo>
                  <a:pt x="245" y="262"/>
                  <a:pt x="250" y="266"/>
                  <a:pt x="256" y="266"/>
                </a:cubicBezTo>
                <a:cubicBezTo>
                  <a:pt x="262" y="266"/>
                  <a:pt x="266" y="262"/>
                  <a:pt x="266" y="256"/>
                </a:cubicBezTo>
                <a:cubicBezTo>
                  <a:pt x="266" y="196"/>
                  <a:pt x="266" y="196"/>
                  <a:pt x="266" y="196"/>
                </a:cubicBezTo>
                <a:cubicBezTo>
                  <a:pt x="280" y="210"/>
                  <a:pt x="280" y="210"/>
                  <a:pt x="280" y="210"/>
                </a:cubicBezTo>
                <a:cubicBezTo>
                  <a:pt x="282" y="212"/>
                  <a:pt x="285" y="213"/>
                  <a:pt x="288" y="213"/>
                </a:cubicBezTo>
                <a:cubicBezTo>
                  <a:pt x="290" y="213"/>
                  <a:pt x="293" y="212"/>
                  <a:pt x="295" y="210"/>
                </a:cubicBezTo>
                <a:cubicBezTo>
                  <a:pt x="299" y="206"/>
                  <a:pt x="299" y="199"/>
                  <a:pt x="295" y="195"/>
                </a:cubicBezTo>
                <a:cubicBezTo>
                  <a:pt x="263" y="163"/>
                  <a:pt x="263" y="163"/>
                  <a:pt x="263" y="163"/>
                </a:cubicBezTo>
                <a:cubicBezTo>
                  <a:pt x="262" y="162"/>
                  <a:pt x="261" y="161"/>
                  <a:pt x="260" y="160"/>
                </a:cubicBezTo>
                <a:cubicBezTo>
                  <a:pt x="257" y="159"/>
                  <a:pt x="254" y="159"/>
                  <a:pt x="252" y="160"/>
                </a:cubicBezTo>
                <a:cubicBezTo>
                  <a:pt x="250" y="161"/>
                  <a:pt x="249" y="162"/>
                  <a:pt x="248" y="163"/>
                </a:cubicBezTo>
                <a:cubicBezTo>
                  <a:pt x="216" y="195"/>
                  <a:pt x="216" y="195"/>
                  <a:pt x="216" y="195"/>
                </a:cubicBezTo>
                <a:cubicBezTo>
                  <a:pt x="212" y="199"/>
                  <a:pt x="212" y="206"/>
                  <a:pt x="216" y="210"/>
                </a:cubicBezTo>
                <a:cubicBezTo>
                  <a:pt x="218" y="212"/>
                  <a:pt x="221" y="213"/>
                  <a:pt x="224" y="213"/>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384" y="224"/>
                </a:moveTo>
                <a:cubicBezTo>
                  <a:pt x="384" y="221"/>
                  <a:pt x="383" y="218"/>
                  <a:pt x="381" y="216"/>
                </a:cubicBezTo>
                <a:cubicBezTo>
                  <a:pt x="263" y="99"/>
                  <a:pt x="263" y="99"/>
                  <a:pt x="263" y="99"/>
                </a:cubicBezTo>
                <a:cubicBezTo>
                  <a:pt x="259" y="95"/>
                  <a:pt x="252" y="95"/>
                  <a:pt x="248" y="99"/>
                </a:cubicBezTo>
                <a:cubicBezTo>
                  <a:pt x="131" y="216"/>
                  <a:pt x="131" y="216"/>
                  <a:pt x="131" y="216"/>
                </a:cubicBezTo>
                <a:cubicBezTo>
                  <a:pt x="129" y="218"/>
                  <a:pt x="128" y="221"/>
                  <a:pt x="128" y="224"/>
                </a:cubicBezTo>
                <a:cubicBezTo>
                  <a:pt x="128" y="384"/>
                  <a:pt x="128" y="384"/>
                  <a:pt x="128" y="384"/>
                </a:cubicBezTo>
                <a:cubicBezTo>
                  <a:pt x="128" y="390"/>
                  <a:pt x="132" y="394"/>
                  <a:pt x="138" y="394"/>
                </a:cubicBezTo>
                <a:cubicBezTo>
                  <a:pt x="373" y="394"/>
                  <a:pt x="373" y="394"/>
                  <a:pt x="373" y="394"/>
                </a:cubicBezTo>
                <a:cubicBezTo>
                  <a:pt x="379" y="394"/>
                  <a:pt x="384" y="390"/>
                  <a:pt x="384" y="384"/>
                </a:cubicBezTo>
                <a:lnTo>
                  <a:pt x="384" y="224"/>
                </a:lnTo>
                <a:close/>
                <a:moveTo>
                  <a:pt x="362" y="358"/>
                </a:moveTo>
                <a:cubicBezTo>
                  <a:pt x="362" y="247"/>
                  <a:pt x="362" y="247"/>
                  <a:pt x="362" y="247"/>
                </a:cubicBezTo>
                <a:cubicBezTo>
                  <a:pt x="303" y="299"/>
                  <a:pt x="303" y="299"/>
                  <a:pt x="303" y="299"/>
                </a:cubicBezTo>
                <a:lnTo>
                  <a:pt x="362" y="358"/>
                </a:lnTo>
                <a:close/>
              </a:path>
            </a:pathLst>
          </a:custGeom>
          <a:solidFill>
            <a:srgbClr val="00B0F0"/>
          </a:solidFill>
          <a:ln>
            <a:noFill/>
          </a:ln>
          <a:extLst/>
        </p:spPr>
        <p:txBody>
          <a:bodyPr/>
          <a:lstStyle/>
          <a:p>
            <a:pPr>
              <a:defRPr/>
            </a:pPr>
            <a:endParaRPr lang="en-GB" dirty="0"/>
          </a:p>
        </p:txBody>
      </p:sp>
    </p:spTree>
    <p:extLst>
      <p:ext uri="{BB962C8B-B14F-4D97-AF65-F5344CB8AC3E}">
        <p14:creationId xmlns:p14="http://schemas.microsoft.com/office/powerpoint/2010/main" val="183458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sp>
        <p:nvSpPr>
          <p:cNvPr id="6" name="TextBox 5"/>
          <p:cNvSpPr txBox="1"/>
          <p:nvPr/>
        </p:nvSpPr>
        <p:spPr>
          <a:xfrm>
            <a:off x="1053885" y="2982258"/>
            <a:ext cx="6877375" cy="2118529"/>
          </a:xfrm>
          <a:prstGeom prst="rect">
            <a:avLst/>
          </a:prstGeom>
          <a:noFill/>
        </p:spPr>
        <p:txBody>
          <a:bodyPr wrap="square" rtlCol="0">
            <a:spAutoFit/>
          </a:bodyPr>
          <a:lstStyle/>
          <a:p>
            <a:pPr marL="285750" indent="-285750">
              <a:lnSpc>
                <a:spcPct val="150000"/>
              </a:lnSpc>
              <a:buFont typeface="Arial" panose="020B0604020202020204" pitchFamily="34" charset="0"/>
              <a:buChar char="•"/>
              <a:defRPr/>
            </a:pPr>
            <a:r>
              <a:rPr lang="en-IE" dirty="0">
                <a:latin typeface="Montserrat Light" charset="0"/>
                <a:ea typeface="Montserrat Light" charset="0"/>
                <a:cs typeface="Montserrat Light" charset="0"/>
              </a:rPr>
              <a:t>Phishing detection</a:t>
            </a:r>
          </a:p>
          <a:p>
            <a:pPr marL="285750" indent="-285750">
              <a:lnSpc>
                <a:spcPct val="150000"/>
              </a:lnSpc>
              <a:buFont typeface="Arial" panose="020B0604020202020204" pitchFamily="34" charset="0"/>
              <a:buChar char="•"/>
              <a:defRPr/>
            </a:pPr>
            <a:r>
              <a:rPr lang="en-IE" dirty="0">
                <a:latin typeface="Montserrat Light" charset="0"/>
                <a:ea typeface="Montserrat Light" charset="0"/>
                <a:cs typeface="Montserrat Light" charset="0"/>
              </a:rPr>
              <a:t>Incident Response knowledge base</a:t>
            </a:r>
          </a:p>
          <a:p>
            <a:pPr marL="285750" indent="-285750">
              <a:lnSpc>
                <a:spcPct val="150000"/>
              </a:lnSpc>
              <a:buFont typeface="Arial" panose="020B0604020202020204" pitchFamily="34" charset="0"/>
              <a:buChar char="•"/>
              <a:defRPr/>
            </a:pPr>
            <a:r>
              <a:rPr lang="en-IE" dirty="0">
                <a:latin typeface="Montserrat Light" charset="0"/>
                <a:ea typeface="Montserrat Light" charset="0"/>
                <a:cs typeface="Montserrat Light" charset="0"/>
              </a:rPr>
              <a:t>Vulnerability prioritisation </a:t>
            </a:r>
          </a:p>
          <a:p>
            <a:pPr marL="285750" indent="-285750">
              <a:lnSpc>
                <a:spcPct val="150000"/>
              </a:lnSpc>
              <a:buFont typeface="Arial" panose="020B0604020202020204" pitchFamily="34" charset="0"/>
              <a:buChar char="•"/>
              <a:defRPr/>
            </a:pPr>
            <a:r>
              <a:rPr lang="en-IE" dirty="0">
                <a:latin typeface="Montserrat Light" charset="0"/>
                <a:ea typeface="Montserrat Light" charset="0"/>
                <a:cs typeface="Montserrat Light" charset="0"/>
              </a:rPr>
              <a:t>Brand monitoring</a:t>
            </a:r>
          </a:p>
          <a:p>
            <a:pPr marL="285750" indent="-285750">
              <a:lnSpc>
                <a:spcPct val="150000"/>
              </a:lnSpc>
              <a:buFont typeface="Arial" panose="020B0604020202020204" pitchFamily="34" charset="0"/>
              <a:buChar char="•"/>
              <a:defRPr/>
            </a:pPr>
            <a:r>
              <a:rPr lang="en-IE" dirty="0">
                <a:latin typeface="Montserrat Light" charset="0"/>
                <a:ea typeface="Montserrat Light" charset="0"/>
                <a:cs typeface="Montserrat Light" charset="0"/>
              </a:rPr>
              <a:t>Fraud detection </a:t>
            </a:r>
          </a:p>
        </p:txBody>
      </p:sp>
      <p:sp>
        <p:nvSpPr>
          <p:cNvPr id="7" name="TextBox 6"/>
          <p:cNvSpPr txBox="1"/>
          <p:nvPr/>
        </p:nvSpPr>
        <p:spPr>
          <a:xfrm>
            <a:off x="1013855" y="1652719"/>
            <a:ext cx="8579457" cy="707886"/>
          </a:xfrm>
          <a:prstGeom prst="rect">
            <a:avLst/>
          </a:prstGeom>
          <a:noFill/>
        </p:spPr>
        <p:txBody>
          <a:bodyPr wrap="square" rtlCol="0">
            <a:spAutoFit/>
          </a:bodyPr>
          <a:lstStyle/>
          <a:p>
            <a:r>
              <a:rPr lang="en-IE" altLang="en-US" sz="4000" dirty="0">
                <a:solidFill>
                  <a:srgbClr val="057FAF"/>
                </a:solidFill>
                <a:latin typeface="Montserrat Ultra Light" charset="0"/>
                <a:ea typeface="Montserrat Ultra Light" charset="0"/>
                <a:cs typeface="Montserrat Ultra Light" charset="0"/>
              </a:rPr>
              <a:t>Use case examples </a:t>
            </a:r>
            <a:endParaRPr lang="en-US" sz="4000" dirty="0">
              <a:solidFill>
                <a:srgbClr val="057FAF"/>
              </a:solidFill>
              <a:latin typeface="Montserrat Ultra Light" charset="0"/>
              <a:ea typeface="Montserrat Ultra Light" charset="0"/>
              <a:cs typeface="Montserrat Ultra Light" charset="0"/>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grpSp>
        <p:nvGrpSpPr>
          <p:cNvPr id="27" name="Group 26"/>
          <p:cNvGrpSpPr/>
          <p:nvPr/>
        </p:nvGrpSpPr>
        <p:grpSpPr>
          <a:xfrm>
            <a:off x="7082818" y="2408830"/>
            <a:ext cx="3718597" cy="3386857"/>
            <a:chOff x="300493" y="3013861"/>
            <a:chExt cx="3718597" cy="3386857"/>
          </a:xfrm>
        </p:grpSpPr>
        <p:grpSp>
          <p:nvGrpSpPr>
            <p:cNvPr id="28" name="Group 27"/>
            <p:cNvGrpSpPr/>
            <p:nvPr/>
          </p:nvGrpSpPr>
          <p:grpSpPr>
            <a:xfrm>
              <a:off x="347324" y="3029303"/>
              <a:ext cx="3214239" cy="3212702"/>
              <a:chOff x="347324" y="3029303"/>
              <a:chExt cx="3214239" cy="3212702"/>
            </a:xfrm>
          </p:grpSpPr>
          <p:sp>
            <p:nvSpPr>
              <p:cNvPr id="45" name="Circular Arrow 44"/>
              <p:cNvSpPr>
                <a:spLocks/>
              </p:cNvSpPr>
              <p:nvPr/>
            </p:nvSpPr>
            <p:spPr>
              <a:xfrm rot="692661">
                <a:off x="1860863" y="3029303"/>
                <a:ext cx="1190834" cy="981898"/>
              </a:xfrm>
              <a:prstGeom prst="circularArrow">
                <a:avLst/>
              </a:prstGeom>
              <a:solidFill>
                <a:schemeClr val="bg1">
                  <a:lumMod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tx1"/>
                  </a:solidFill>
                </a:endParaRPr>
              </a:p>
            </p:txBody>
          </p:sp>
          <p:sp>
            <p:nvSpPr>
              <p:cNvPr id="46" name="Circular Arrow 45"/>
              <p:cNvSpPr>
                <a:spLocks/>
              </p:cNvSpPr>
              <p:nvPr/>
            </p:nvSpPr>
            <p:spPr>
              <a:xfrm rot="5400000">
                <a:off x="2475197" y="3776578"/>
                <a:ext cx="1190834" cy="981898"/>
              </a:xfrm>
              <a:prstGeom prst="circularArrow">
                <a:avLst/>
              </a:prstGeom>
              <a:solidFill>
                <a:schemeClr val="bg1">
                  <a:lumMod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tx1"/>
                  </a:solidFill>
                </a:endParaRPr>
              </a:p>
            </p:txBody>
          </p:sp>
          <p:sp>
            <p:nvSpPr>
              <p:cNvPr id="47" name="Circular Arrow 46"/>
              <p:cNvSpPr>
                <a:spLocks/>
              </p:cNvSpPr>
              <p:nvPr/>
            </p:nvSpPr>
            <p:spPr>
              <a:xfrm rot="7376544">
                <a:off x="2372113" y="4775016"/>
                <a:ext cx="1190834" cy="981898"/>
              </a:xfrm>
              <a:prstGeom prst="circularArrow">
                <a:avLst/>
              </a:prstGeom>
              <a:solidFill>
                <a:schemeClr val="bg1">
                  <a:lumMod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tx1"/>
                  </a:solidFill>
                </a:endParaRPr>
              </a:p>
            </p:txBody>
          </p:sp>
          <p:sp>
            <p:nvSpPr>
              <p:cNvPr id="48" name="Circular Arrow 47"/>
              <p:cNvSpPr>
                <a:spLocks/>
              </p:cNvSpPr>
              <p:nvPr/>
            </p:nvSpPr>
            <p:spPr>
              <a:xfrm rot="10350495">
                <a:off x="1329902" y="5260107"/>
                <a:ext cx="1190834" cy="981898"/>
              </a:xfrm>
              <a:prstGeom prst="circularArrow">
                <a:avLst/>
              </a:prstGeom>
              <a:solidFill>
                <a:schemeClr val="bg1">
                  <a:lumMod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tx1"/>
                  </a:solidFill>
                </a:endParaRPr>
              </a:p>
            </p:txBody>
          </p:sp>
          <p:sp>
            <p:nvSpPr>
              <p:cNvPr id="49" name="Circular Arrow 48"/>
              <p:cNvSpPr>
                <a:spLocks/>
              </p:cNvSpPr>
              <p:nvPr/>
            </p:nvSpPr>
            <p:spPr>
              <a:xfrm rot="14335804">
                <a:off x="377452" y="4857850"/>
                <a:ext cx="1190834" cy="981898"/>
              </a:xfrm>
              <a:prstGeom prst="circularArrow">
                <a:avLst/>
              </a:prstGeom>
              <a:solidFill>
                <a:schemeClr val="bg1">
                  <a:lumMod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tx1"/>
                  </a:solidFill>
                </a:endParaRPr>
              </a:p>
            </p:txBody>
          </p:sp>
          <p:sp>
            <p:nvSpPr>
              <p:cNvPr id="50" name="Circular Arrow 49"/>
              <p:cNvSpPr>
                <a:spLocks/>
              </p:cNvSpPr>
              <p:nvPr/>
            </p:nvSpPr>
            <p:spPr>
              <a:xfrm rot="17245433">
                <a:off x="242856" y="3872568"/>
                <a:ext cx="1190834" cy="981898"/>
              </a:xfrm>
              <a:prstGeom prst="circularArrow">
                <a:avLst/>
              </a:prstGeom>
              <a:solidFill>
                <a:schemeClr val="bg1">
                  <a:lumMod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tx1"/>
                  </a:solidFill>
                </a:endParaRPr>
              </a:p>
            </p:txBody>
          </p:sp>
        </p:grpSp>
        <p:grpSp>
          <p:nvGrpSpPr>
            <p:cNvPr id="29" name="Group 28"/>
            <p:cNvGrpSpPr/>
            <p:nvPr/>
          </p:nvGrpSpPr>
          <p:grpSpPr>
            <a:xfrm>
              <a:off x="300493" y="3013861"/>
              <a:ext cx="3718597" cy="3386857"/>
              <a:chOff x="298917" y="3276916"/>
              <a:chExt cx="3718597" cy="3386857"/>
            </a:xfrm>
          </p:grpSpPr>
          <p:grpSp>
            <p:nvGrpSpPr>
              <p:cNvPr id="30" name="Group 29"/>
              <p:cNvGrpSpPr/>
              <p:nvPr/>
            </p:nvGrpSpPr>
            <p:grpSpPr>
              <a:xfrm>
                <a:off x="535227" y="3276916"/>
                <a:ext cx="2782927" cy="3019374"/>
                <a:chOff x="535227" y="2936674"/>
                <a:chExt cx="2782927" cy="3019374"/>
              </a:xfrm>
            </p:grpSpPr>
            <p:pic>
              <p:nvPicPr>
                <p:cNvPr id="38" name="Picture 37"/>
                <p:cNvPicPr>
                  <a:picLocks/>
                </p:cNvPicPr>
                <p:nvPr/>
              </p:nvPicPr>
              <p:blipFill>
                <a:blip r:embed="rId3"/>
                <a:stretch>
                  <a:fillRect/>
                </a:stretch>
              </p:blipFill>
              <p:spPr>
                <a:xfrm>
                  <a:off x="2778154" y="4524834"/>
                  <a:ext cx="540000" cy="540000"/>
                </a:xfrm>
                <a:prstGeom prst="rect">
                  <a:avLst/>
                </a:prstGeom>
              </p:spPr>
            </p:pic>
            <p:pic>
              <p:nvPicPr>
                <p:cNvPr id="39" name="Picture 38"/>
                <p:cNvPicPr>
                  <a:picLocks/>
                </p:cNvPicPr>
                <p:nvPr/>
              </p:nvPicPr>
              <p:blipFill>
                <a:blip r:embed="rId4"/>
                <a:stretch>
                  <a:fillRect/>
                </a:stretch>
              </p:blipFill>
              <p:spPr>
                <a:xfrm>
                  <a:off x="2778154" y="3480496"/>
                  <a:ext cx="540000" cy="540000"/>
                </a:xfrm>
                <a:prstGeom prst="rect">
                  <a:avLst/>
                </a:prstGeom>
              </p:spPr>
            </p:pic>
            <p:pic>
              <p:nvPicPr>
                <p:cNvPr id="40" name="Picture 39"/>
                <p:cNvPicPr>
                  <a:picLocks/>
                </p:cNvPicPr>
                <p:nvPr/>
              </p:nvPicPr>
              <p:blipFill>
                <a:blip r:embed="rId5"/>
                <a:stretch>
                  <a:fillRect/>
                </a:stretch>
              </p:blipFill>
              <p:spPr>
                <a:xfrm>
                  <a:off x="1720820" y="2936674"/>
                  <a:ext cx="540000" cy="540000"/>
                </a:xfrm>
                <a:prstGeom prst="rect">
                  <a:avLst/>
                </a:prstGeom>
              </p:spPr>
            </p:pic>
            <p:pic>
              <p:nvPicPr>
                <p:cNvPr id="41" name="Picture 40"/>
                <p:cNvPicPr>
                  <a:picLocks/>
                </p:cNvPicPr>
                <p:nvPr/>
              </p:nvPicPr>
              <p:blipFill>
                <a:blip r:embed="rId6"/>
                <a:stretch>
                  <a:fillRect/>
                </a:stretch>
              </p:blipFill>
              <p:spPr>
                <a:xfrm>
                  <a:off x="2238154" y="5416048"/>
                  <a:ext cx="540000" cy="540000"/>
                </a:xfrm>
                <a:prstGeom prst="rect">
                  <a:avLst/>
                </a:prstGeom>
              </p:spPr>
            </p:pic>
            <p:pic>
              <p:nvPicPr>
                <p:cNvPr id="42" name="Picture 41"/>
                <p:cNvPicPr>
                  <a:picLocks/>
                </p:cNvPicPr>
                <p:nvPr/>
              </p:nvPicPr>
              <p:blipFill>
                <a:blip r:embed="rId7"/>
                <a:stretch>
                  <a:fillRect/>
                </a:stretch>
              </p:blipFill>
              <p:spPr>
                <a:xfrm>
                  <a:off x="1013855" y="5324020"/>
                  <a:ext cx="540000" cy="540000"/>
                </a:xfrm>
                <a:prstGeom prst="rect">
                  <a:avLst/>
                </a:prstGeom>
              </p:spPr>
            </p:pic>
            <p:pic>
              <p:nvPicPr>
                <p:cNvPr id="43" name="Picture 42"/>
                <p:cNvPicPr>
                  <a:picLocks/>
                </p:cNvPicPr>
                <p:nvPr/>
              </p:nvPicPr>
              <p:blipFill>
                <a:blip r:embed="rId8"/>
                <a:stretch>
                  <a:fillRect/>
                </a:stretch>
              </p:blipFill>
              <p:spPr>
                <a:xfrm>
                  <a:off x="535227" y="4524834"/>
                  <a:ext cx="540000" cy="540000"/>
                </a:xfrm>
                <a:prstGeom prst="rect">
                  <a:avLst/>
                </a:prstGeom>
              </p:spPr>
            </p:pic>
            <p:pic>
              <p:nvPicPr>
                <p:cNvPr id="44" name="Picture 43"/>
                <p:cNvPicPr>
                  <a:picLocks/>
                </p:cNvPicPr>
                <p:nvPr/>
              </p:nvPicPr>
              <p:blipFill>
                <a:blip r:embed="rId9"/>
                <a:stretch>
                  <a:fillRect/>
                </a:stretch>
              </p:blipFill>
              <p:spPr>
                <a:xfrm>
                  <a:off x="663486" y="3486506"/>
                  <a:ext cx="540000" cy="540000"/>
                </a:xfrm>
                <a:prstGeom prst="rect">
                  <a:avLst/>
                </a:prstGeom>
              </p:spPr>
            </p:pic>
          </p:grpSp>
          <p:sp>
            <p:nvSpPr>
              <p:cNvPr id="31" name="TextBox 30"/>
              <p:cNvSpPr txBox="1"/>
              <p:nvPr/>
            </p:nvSpPr>
            <p:spPr>
              <a:xfrm>
                <a:off x="1321983" y="3793963"/>
                <a:ext cx="1406481" cy="307777"/>
              </a:xfrm>
              <a:prstGeom prst="rect">
                <a:avLst/>
              </a:prstGeom>
              <a:noFill/>
            </p:spPr>
            <p:txBody>
              <a:bodyPr wrap="square" rtlCol="0">
                <a:spAutoFit/>
              </a:bodyPr>
              <a:lstStyle/>
              <a:p>
                <a:r>
                  <a:rPr lang="en-IE" sz="1400" dirty="0">
                    <a:latin typeface="Montserrat Light"/>
                  </a:rPr>
                  <a:t>Threat Analysis</a:t>
                </a:r>
              </a:p>
            </p:txBody>
          </p:sp>
          <p:sp>
            <p:nvSpPr>
              <p:cNvPr id="32" name="TextBox 31"/>
              <p:cNvSpPr txBox="1"/>
              <p:nvPr/>
            </p:nvSpPr>
            <p:spPr>
              <a:xfrm>
                <a:off x="2611033" y="4360738"/>
                <a:ext cx="1406481" cy="307777"/>
              </a:xfrm>
              <a:prstGeom prst="rect">
                <a:avLst/>
              </a:prstGeom>
              <a:noFill/>
            </p:spPr>
            <p:txBody>
              <a:bodyPr wrap="square" rtlCol="0">
                <a:spAutoFit/>
              </a:bodyPr>
              <a:lstStyle/>
              <a:p>
                <a:r>
                  <a:rPr lang="en-IE" sz="1400" dirty="0">
                    <a:latin typeface="Montserrat Light"/>
                  </a:rPr>
                  <a:t>Collection</a:t>
                </a:r>
              </a:p>
            </p:txBody>
          </p:sp>
          <p:sp>
            <p:nvSpPr>
              <p:cNvPr id="33" name="TextBox 32"/>
              <p:cNvSpPr txBox="1"/>
              <p:nvPr/>
            </p:nvSpPr>
            <p:spPr>
              <a:xfrm>
                <a:off x="2611033" y="5410009"/>
                <a:ext cx="1406481" cy="307777"/>
              </a:xfrm>
              <a:prstGeom prst="rect">
                <a:avLst/>
              </a:prstGeom>
              <a:noFill/>
            </p:spPr>
            <p:txBody>
              <a:bodyPr wrap="square" rtlCol="0">
                <a:spAutoFit/>
              </a:bodyPr>
              <a:lstStyle/>
              <a:p>
                <a:r>
                  <a:rPr lang="en-IE" sz="1400" dirty="0">
                    <a:latin typeface="Montserrat Light"/>
                  </a:rPr>
                  <a:t>Processing</a:t>
                </a:r>
              </a:p>
            </p:txBody>
          </p:sp>
          <p:sp>
            <p:nvSpPr>
              <p:cNvPr id="34" name="TextBox 33"/>
              <p:cNvSpPr txBox="1"/>
              <p:nvPr/>
            </p:nvSpPr>
            <p:spPr>
              <a:xfrm>
                <a:off x="1852204" y="6355996"/>
                <a:ext cx="2103128" cy="307777"/>
              </a:xfrm>
              <a:prstGeom prst="rect">
                <a:avLst/>
              </a:prstGeom>
              <a:noFill/>
            </p:spPr>
            <p:txBody>
              <a:bodyPr wrap="square" rtlCol="0">
                <a:spAutoFit/>
              </a:bodyPr>
              <a:lstStyle/>
              <a:p>
                <a:r>
                  <a:rPr lang="en-IE" sz="1400" dirty="0">
                    <a:latin typeface="Montserrat Light"/>
                  </a:rPr>
                  <a:t>Analysis &amp; Production</a:t>
                </a:r>
              </a:p>
            </p:txBody>
          </p:sp>
          <p:sp>
            <p:nvSpPr>
              <p:cNvPr id="35" name="TextBox 34"/>
              <p:cNvSpPr txBox="1"/>
              <p:nvPr/>
            </p:nvSpPr>
            <p:spPr>
              <a:xfrm>
                <a:off x="788135" y="6355050"/>
                <a:ext cx="1406481" cy="307777"/>
              </a:xfrm>
              <a:prstGeom prst="rect">
                <a:avLst/>
              </a:prstGeom>
              <a:noFill/>
            </p:spPr>
            <p:txBody>
              <a:bodyPr wrap="square" rtlCol="0">
                <a:spAutoFit/>
              </a:bodyPr>
              <a:lstStyle/>
              <a:p>
                <a:r>
                  <a:rPr lang="en-IE" sz="1400" dirty="0">
                    <a:latin typeface="Montserrat Light"/>
                  </a:rPr>
                  <a:t>Validation</a:t>
                </a:r>
              </a:p>
            </p:txBody>
          </p:sp>
          <p:sp>
            <p:nvSpPr>
              <p:cNvPr id="36" name="TextBox 35"/>
              <p:cNvSpPr txBox="1"/>
              <p:nvPr/>
            </p:nvSpPr>
            <p:spPr>
              <a:xfrm>
                <a:off x="314338" y="5396170"/>
                <a:ext cx="1406481" cy="307777"/>
              </a:xfrm>
              <a:prstGeom prst="rect">
                <a:avLst/>
              </a:prstGeom>
              <a:noFill/>
            </p:spPr>
            <p:txBody>
              <a:bodyPr wrap="square" rtlCol="0">
                <a:spAutoFit/>
              </a:bodyPr>
              <a:lstStyle/>
              <a:p>
                <a:r>
                  <a:rPr lang="en-IE" sz="1400" dirty="0">
                    <a:latin typeface="Montserrat Light"/>
                  </a:rPr>
                  <a:t>Dissemination</a:t>
                </a:r>
              </a:p>
            </p:txBody>
          </p:sp>
          <p:sp>
            <p:nvSpPr>
              <p:cNvPr id="37" name="TextBox 36"/>
              <p:cNvSpPr txBox="1"/>
              <p:nvPr/>
            </p:nvSpPr>
            <p:spPr>
              <a:xfrm>
                <a:off x="298917" y="4394608"/>
                <a:ext cx="1406481" cy="307777"/>
              </a:xfrm>
              <a:prstGeom prst="rect">
                <a:avLst/>
              </a:prstGeom>
              <a:noFill/>
            </p:spPr>
            <p:txBody>
              <a:bodyPr wrap="square" rtlCol="0">
                <a:spAutoFit/>
              </a:bodyPr>
              <a:lstStyle/>
              <a:p>
                <a:r>
                  <a:rPr lang="en-IE" sz="1400" dirty="0">
                    <a:latin typeface="Montserrat Light"/>
                  </a:rPr>
                  <a:t>Projection</a:t>
                </a:r>
              </a:p>
            </p:txBody>
          </p:sp>
        </p:grpSp>
      </p:grpSp>
    </p:spTree>
    <p:extLst>
      <p:ext uri="{BB962C8B-B14F-4D97-AF65-F5344CB8AC3E}">
        <p14:creationId xmlns:p14="http://schemas.microsoft.com/office/powerpoint/2010/main" val="285215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7" name="Title 1"/>
          <p:cNvSpPr txBox="1">
            <a:spLocks/>
          </p:cNvSpPr>
          <p:nvPr/>
        </p:nvSpPr>
        <p:spPr>
          <a:xfrm>
            <a:off x="500861" y="2434099"/>
            <a:ext cx="10142329" cy="454395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IE" altLang="en-US" sz="1800" b="1" dirty="0">
                <a:latin typeface="Montserrat Light"/>
                <a:cs typeface="Open Sans" charset="0"/>
              </a:rPr>
              <a:t>Hypothetical scenario </a:t>
            </a:r>
          </a:p>
          <a:p>
            <a:pPr>
              <a:lnSpc>
                <a:spcPct val="100000"/>
              </a:lnSpc>
            </a:pPr>
            <a:r>
              <a:rPr lang="en-IE" altLang="en-US" sz="1800" dirty="0">
                <a:latin typeface="Montserrat Light"/>
                <a:cs typeface="Open Sans" charset="0"/>
              </a:rPr>
              <a:t>Login to a cloud service from a non-corporate device to steal data</a:t>
            </a:r>
            <a:br>
              <a:rPr lang="en-IE" altLang="en-US" sz="1800" dirty="0">
                <a:latin typeface="Montserrat Light"/>
                <a:cs typeface="Open Sans" charset="0"/>
              </a:rPr>
            </a:br>
            <a:r>
              <a:rPr lang="en-IE" altLang="en-US" sz="1800" dirty="0">
                <a:latin typeface="Montserrat Light"/>
                <a:cs typeface="Open Sans" charset="0"/>
              </a:rPr>
              <a:t/>
            </a:r>
            <a:br>
              <a:rPr lang="en-IE" altLang="en-US" sz="1800" dirty="0">
                <a:latin typeface="Montserrat Light"/>
                <a:cs typeface="Open Sans" charset="0"/>
              </a:rPr>
            </a:br>
            <a:r>
              <a:rPr lang="en-IE" altLang="en-US" sz="1800" b="1" dirty="0">
                <a:latin typeface="Montserrat Light"/>
                <a:cs typeface="Open Sans" charset="0"/>
              </a:rPr>
              <a:t>Predict and estimate the footprint </a:t>
            </a:r>
          </a:p>
          <a:p>
            <a:pPr>
              <a:lnSpc>
                <a:spcPct val="100000"/>
              </a:lnSpc>
            </a:pPr>
            <a:r>
              <a:rPr lang="en-IE" altLang="en-US" sz="1800" dirty="0">
                <a:latin typeface="Montserrat Light"/>
                <a:cs typeface="Open Sans" charset="0"/>
              </a:rPr>
              <a:t>Unusual IP/Machine name/OS/Geolocation/time/volume/authorisation failures/upload </a:t>
            </a:r>
            <a:br>
              <a:rPr lang="en-IE" altLang="en-US" sz="1800" dirty="0">
                <a:latin typeface="Montserrat Light"/>
                <a:cs typeface="Open Sans" charset="0"/>
              </a:rPr>
            </a:br>
            <a:r>
              <a:rPr lang="en-IE" altLang="en-US" sz="1800" dirty="0">
                <a:latin typeface="Montserrat Light"/>
                <a:cs typeface="Open Sans" charset="0"/>
              </a:rPr>
              <a:t/>
            </a:r>
            <a:br>
              <a:rPr lang="en-IE" altLang="en-US" sz="1800" dirty="0">
                <a:latin typeface="Montserrat Light"/>
                <a:cs typeface="Open Sans" charset="0"/>
              </a:rPr>
            </a:br>
            <a:r>
              <a:rPr lang="en-IE" altLang="en-US" sz="1800" b="1" dirty="0">
                <a:latin typeface="Montserrat Light"/>
                <a:cs typeface="Open Sans" charset="0"/>
              </a:rPr>
              <a:t>Enact or hypothesise and gather artefacts</a:t>
            </a:r>
          </a:p>
          <a:p>
            <a:pPr>
              <a:lnSpc>
                <a:spcPct val="100000"/>
              </a:lnSpc>
            </a:pPr>
            <a:r>
              <a:rPr lang="en-IE" altLang="en-US" sz="1800" dirty="0">
                <a:latin typeface="Montserrat Light"/>
                <a:cs typeface="Open Sans" charset="0"/>
              </a:rPr>
              <a:t>Inspect logs, ID markers, registry</a:t>
            </a:r>
            <a:br>
              <a:rPr lang="en-IE" altLang="en-US" sz="1800" dirty="0">
                <a:latin typeface="Montserrat Light"/>
                <a:cs typeface="Open Sans" charset="0"/>
              </a:rPr>
            </a:br>
            <a:r>
              <a:rPr lang="en-IE" altLang="en-US" sz="1800" dirty="0">
                <a:latin typeface="Montserrat Light"/>
                <a:cs typeface="Open Sans" charset="0"/>
              </a:rPr>
              <a:t/>
            </a:r>
            <a:br>
              <a:rPr lang="en-IE" altLang="en-US" sz="1800" dirty="0">
                <a:latin typeface="Montserrat Light"/>
                <a:cs typeface="Open Sans" charset="0"/>
              </a:rPr>
            </a:br>
            <a:r>
              <a:rPr lang="en-IE" altLang="en-US" sz="1800" b="1" dirty="0">
                <a:latin typeface="Montserrat Light"/>
                <a:cs typeface="Open Sans" charset="0"/>
              </a:rPr>
              <a:t>Block/Alert/Pass?</a:t>
            </a:r>
          </a:p>
          <a:p>
            <a:pPr>
              <a:lnSpc>
                <a:spcPct val="100000"/>
              </a:lnSpc>
            </a:pPr>
            <a:r>
              <a:rPr lang="en-IE" altLang="en-US" sz="1800" dirty="0">
                <a:latin typeface="Montserrat Light"/>
                <a:cs typeface="Open Sans" charset="0"/>
              </a:rPr>
              <a:t>CEO new phone? Attacker stealing data? Brute force attack?</a:t>
            </a:r>
            <a:br>
              <a:rPr lang="en-IE" altLang="en-US" sz="1800" dirty="0">
                <a:latin typeface="Montserrat Light"/>
                <a:cs typeface="Open Sans" charset="0"/>
              </a:rPr>
            </a:br>
            <a:r>
              <a:rPr lang="en-IE" altLang="en-US" sz="1800" dirty="0">
                <a:latin typeface="Montserrat Light"/>
                <a:cs typeface="Open Sans" charset="0"/>
              </a:rPr>
              <a:t/>
            </a:r>
            <a:br>
              <a:rPr lang="en-IE" altLang="en-US" sz="1800" dirty="0">
                <a:latin typeface="Montserrat Light"/>
                <a:cs typeface="Open Sans" charset="0"/>
              </a:rPr>
            </a:br>
            <a:r>
              <a:rPr lang="en-IE" altLang="en-US" sz="1800" b="1" dirty="0">
                <a:latin typeface="Montserrat Light"/>
                <a:cs typeface="Open Sans" charset="0"/>
              </a:rPr>
              <a:t>Learnings</a:t>
            </a:r>
            <a:r>
              <a:rPr lang="en-IE" altLang="en-US" sz="1800" dirty="0">
                <a:latin typeface="Montserrat Light"/>
                <a:cs typeface="Open Sans" charset="0"/>
              </a:rPr>
              <a:t/>
            </a:r>
            <a:br>
              <a:rPr lang="en-IE" altLang="en-US" sz="1800" dirty="0">
                <a:latin typeface="Montserrat Light"/>
                <a:cs typeface="Open Sans" charset="0"/>
              </a:rPr>
            </a:br>
            <a:r>
              <a:rPr lang="en-IE" altLang="en-US" sz="1800" dirty="0">
                <a:latin typeface="Montserrat Light"/>
                <a:cs typeface="Open Sans" charset="0"/>
              </a:rPr>
              <a:t>Additional logs, if only we had blocked file downloads from new Geolocations</a:t>
            </a:r>
          </a:p>
        </p:txBody>
      </p:sp>
      <p:sp>
        <p:nvSpPr>
          <p:cNvPr id="8" name="TextBox 3"/>
          <p:cNvSpPr txBox="1">
            <a:spLocks noChangeArrowheads="1"/>
          </p:cNvSpPr>
          <p:nvPr/>
        </p:nvSpPr>
        <p:spPr bwMode="auto">
          <a:xfrm>
            <a:off x="237529" y="1582112"/>
            <a:ext cx="121793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ts val="600"/>
              </a:spcBef>
              <a:buSzPct val="100000"/>
            </a:pPr>
            <a:r>
              <a:rPr lang="en-IE" altLang="en-US" sz="4000" dirty="0">
                <a:solidFill>
                  <a:srgbClr val="057FAF"/>
                </a:solidFill>
                <a:latin typeface="Montserrat Ultra Light" charset="0"/>
                <a:ea typeface="Montserrat Ultra Light" charset="0"/>
                <a:cs typeface="Montserrat Ultra Light" charset="0"/>
              </a:rPr>
              <a:t>Organisation-specific Attack Based Threat Hunting </a:t>
            </a:r>
          </a:p>
        </p:txBody>
      </p:sp>
      <p:sp>
        <p:nvSpPr>
          <p:cNvPr id="9" name="Oval 8"/>
          <p:cNvSpPr>
            <a:spLocks/>
          </p:cNvSpPr>
          <p:nvPr/>
        </p:nvSpPr>
        <p:spPr bwMode="gray">
          <a:xfrm>
            <a:off x="9248087" y="2740441"/>
            <a:ext cx="2594344" cy="2519363"/>
          </a:xfrm>
          <a:prstGeom prst="ellipse">
            <a:avLst/>
          </a:prstGeom>
          <a:solidFill>
            <a:schemeClr val="accent5"/>
          </a:solidFill>
          <a:ln w="19050" algn="ctr">
            <a:noFill/>
            <a:miter lim="800000"/>
            <a:headEnd/>
            <a:tailEnd/>
          </a:ln>
        </p:spPr>
        <p:txBody>
          <a:bodyPr lIns="88900" tIns="88900" rIns="88900" bIns="88900" anchor="ctr"/>
          <a:lstStyle/>
          <a:p>
            <a:pPr algn="ctr">
              <a:lnSpc>
                <a:spcPct val="106000"/>
              </a:lnSpc>
              <a:buFont typeface="Wingdings 2" pitchFamily="18" charset="2"/>
              <a:buNone/>
              <a:defRPr/>
            </a:pPr>
            <a:endParaRPr lang="en-IE" sz="1600" b="1" dirty="0">
              <a:solidFill>
                <a:schemeClr val="bg1"/>
              </a:solidFill>
            </a:endParaRPr>
          </a:p>
        </p:txBody>
      </p:sp>
      <p:sp>
        <p:nvSpPr>
          <p:cNvPr id="10" name="TextBox 2"/>
          <p:cNvSpPr txBox="1">
            <a:spLocks noChangeArrowheads="1"/>
          </p:cNvSpPr>
          <p:nvPr/>
        </p:nvSpPr>
        <p:spPr bwMode="auto">
          <a:xfrm>
            <a:off x="9603564" y="3267164"/>
            <a:ext cx="188339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spcBef>
                <a:spcPts val="600"/>
              </a:spcBef>
              <a:buSzPct val="100000"/>
            </a:pPr>
            <a:r>
              <a:rPr lang="en-IE" altLang="en-US" sz="2800" dirty="0">
                <a:solidFill>
                  <a:schemeClr val="bg1"/>
                </a:solidFill>
                <a:latin typeface="Montserrat Light"/>
              </a:rPr>
              <a:t>Produce Custom IOCs</a:t>
            </a:r>
          </a:p>
        </p:txBody>
      </p:sp>
    </p:spTree>
    <p:extLst>
      <p:ext uri="{BB962C8B-B14F-4D97-AF65-F5344CB8AC3E}">
        <p14:creationId xmlns:p14="http://schemas.microsoft.com/office/powerpoint/2010/main" val="42585121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147" name="TextBox 146">
            <a:extLst>
              <a:ext uri="{FF2B5EF4-FFF2-40B4-BE49-F238E27FC236}">
                <a16:creationId xmlns:a16="http://schemas.microsoft.com/office/drawing/2014/main" id="{D68A3063-F998-4EBE-8F1B-5E1CD93C5535}"/>
              </a:ext>
            </a:extLst>
          </p:cNvPr>
          <p:cNvSpPr txBox="1"/>
          <p:nvPr/>
        </p:nvSpPr>
        <p:spPr>
          <a:xfrm>
            <a:off x="-23261" y="4086314"/>
            <a:ext cx="12217242" cy="2766596"/>
          </a:xfrm>
          <a:prstGeom prst="rect">
            <a:avLst/>
          </a:prstGeom>
          <a:solidFill>
            <a:schemeClr val="accent1"/>
          </a:solidFill>
          <a:ln>
            <a:noFill/>
            <a:prstDash val="sysDash"/>
          </a:ln>
        </p:spPr>
        <p:txBody>
          <a:bodyPr wrap="square" lIns="0" tIns="0" rIns="0" bIns="0" rtlCol="0" anchor="ctr">
            <a:noAutofit/>
          </a:bodyPr>
          <a:lstStyle/>
          <a:p>
            <a:pPr algn="ctr"/>
            <a:endParaRPr lang="en-US" sz="1323" dirty="0">
              <a:solidFill>
                <a:schemeClr val="bg1"/>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48" name="TextBox 147">
            <a:extLst>
              <a:ext uri="{FF2B5EF4-FFF2-40B4-BE49-F238E27FC236}">
                <a16:creationId xmlns:a16="http://schemas.microsoft.com/office/drawing/2014/main" id="{0A742DA1-82CA-43C7-B60D-E636C34C8394}"/>
              </a:ext>
            </a:extLst>
          </p:cNvPr>
          <p:cNvSpPr txBox="1"/>
          <p:nvPr/>
        </p:nvSpPr>
        <p:spPr>
          <a:xfrm>
            <a:off x="4248366" y="1623348"/>
            <a:ext cx="4034571" cy="344574"/>
          </a:xfrm>
          <a:prstGeom prst="rect">
            <a:avLst/>
          </a:prstGeom>
          <a:solidFill>
            <a:schemeClr val="accent1"/>
          </a:solidFill>
          <a:ln>
            <a:noFill/>
            <a:prstDash val="sysDash"/>
          </a:ln>
        </p:spPr>
        <p:txBody>
          <a:bodyPr wrap="square" lIns="0" tIns="0" rIns="0" bIns="0" rtlCol="0" anchor="ctr">
            <a:noAutofit/>
          </a:bodyPr>
          <a:lstStyle/>
          <a:p>
            <a:pPr algn="ctr"/>
            <a:r>
              <a:rPr lang="en-US" sz="1213" b="1" dirty="0">
                <a:solidFill>
                  <a:schemeClr val="bg1"/>
                </a:solidFill>
                <a:latin typeface="Open Sans Bold" panose="020B0806030504020204" pitchFamily="34" charset="0"/>
                <a:ea typeface="Open Sans Bold" panose="020B0806030504020204" pitchFamily="34" charset="0"/>
                <a:cs typeface="Open Sans Bold" panose="020B0806030504020204" pitchFamily="34" charset="0"/>
              </a:rPr>
              <a:t>TOP ATTACK VECTORS</a:t>
            </a:r>
          </a:p>
        </p:txBody>
      </p:sp>
      <p:sp>
        <p:nvSpPr>
          <p:cNvPr id="149" name="TextBox 148">
            <a:extLst>
              <a:ext uri="{FF2B5EF4-FFF2-40B4-BE49-F238E27FC236}">
                <a16:creationId xmlns:a16="http://schemas.microsoft.com/office/drawing/2014/main" id="{F34600DA-18FD-430C-A960-15247CACDC65}"/>
              </a:ext>
            </a:extLst>
          </p:cNvPr>
          <p:cNvSpPr txBox="1"/>
          <p:nvPr/>
        </p:nvSpPr>
        <p:spPr>
          <a:xfrm>
            <a:off x="8394526" y="1624108"/>
            <a:ext cx="4001198" cy="354021"/>
          </a:xfrm>
          <a:prstGeom prst="rect">
            <a:avLst/>
          </a:prstGeom>
          <a:solidFill>
            <a:schemeClr val="accent1">
              <a:lumMod val="60000"/>
              <a:lumOff val="40000"/>
            </a:schemeClr>
          </a:solidFill>
          <a:ln>
            <a:noFill/>
            <a:prstDash val="sysDash"/>
          </a:ln>
        </p:spPr>
        <p:txBody>
          <a:bodyPr wrap="square" lIns="0" tIns="0" rIns="0" bIns="0" rtlCol="0" anchor="ctr">
            <a:noAutofit/>
          </a:bodyPr>
          <a:lstStyle/>
          <a:p>
            <a:pPr algn="ctr"/>
            <a:r>
              <a:rPr lang="en-US" sz="1213" b="1" dirty="0">
                <a:solidFill>
                  <a:schemeClr val="bg1"/>
                </a:solidFill>
                <a:latin typeface="Open Sans Bold" panose="020B0806030504020204" pitchFamily="34" charset="0"/>
                <a:ea typeface="Open Sans Bold" panose="020B0806030504020204" pitchFamily="34" charset="0"/>
                <a:cs typeface="Open Sans Bold" panose="020B0806030504020204" pitchFamily="34" charset="0"/>
              </a:rPr>
              <a:t>       TOP ADVERSARY GROUPS </a:t>
            </a:r>
          </a:p>
        </p:txBody>
      </p:sp>
      <p:sp>
        <p:nvSpPr>
          <p:cNvPr id="150" name="Freeform 1024">
            <a:extLst>
              <a:ext uri="{FF2B5EF4-FFF2-40B4-BE49-F238E27FC236}">
                <a16:creationId xmlns:a16="http://schemas.microsoft.com/office/drawing/2014/main" id="{E254CBC2-CC59-47C8-97AE-A6385CDBC383}"/>
              </a:ext>
            </a:extLst>
          </p:cNvPr>
          <p:cNvSpPr>
            <a:spLocks noEditPoints="1"/>
          </p:cNvSpPr>
          <p:nvPr/>
        </p:nvSpPr>
        <p:spPr bwMode="auto">
          <a:xfrm>
            <a:off x="4966121" y="1697034"/>
            <a:ext cx="257798" cy="215106"/>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00796" tIns="50398" rIns="100796" bIns="50398" numCol="1" anchor="t" anchorCtr="0" compatLnSpc="1">
            <a:prstTxWarp prst="textNoShape">
              <a:avLst/>
            </a:prstTxWarp>
          </a:bodyPr>
          <a:lstStyle/>
          <a:p>
            <a:endParaRPr lang="en-GB" dirty="0"/>
          </a:p>
        </p:txBody>
      </p:sp>
      <p:sp>
        <p:nvSpPr>
          <p:cNvPr id="151" name="Freeform 1025">
            <a:extLst>
              <a:ext uri="{FF2B5EF4-FFF2-40B4-BE49-F238E27FC236}">
                <a16:creationId xmlns:a16="http://schemas.microsoft.com/office/drawing/2014/main" id="{060AFFF8-E097-49FB-AB46-B8E65986C6E9}"/>
              </a:ext>
            </a:extLst>
          </p:cNvPr>
          <p:cNvSpPr>
            <a:spLocks noEditPoints="1"/>
          </p:cNvSpPr>
          <p:nvPr/>
        </p:nvSpPr>
        <p:spPr bwMode="auto">
          <a:xfrm>
            <a:off x="5039102" y="1738161"/>
            <a:ext cx="111836" cy="130384"/>
          </a:xfrm>
          <a:custGeom>
            <a:avLst/>
            <a:gdLst>
              <a:gd name="T0" fmla="*/ 277 w 277"/>
              <a:gd name="T1" fmla="*/ 53 h 277"/>
              <a:gd name="T2" fmla="*/ 267 w 277"/>
              <a:gd name="T3" fmla="*/ 0 h 277"/>
              <a:gd name="T4" fmla="*/ 213 w 277"/>
              <a:gd name="T5" fmla="*/ 11 h 277"/>
              <a:gd name="T6" fmla="*/ 64 w 277"/>
              <a:gd name="T7" fmla="*/ 21 h 277"/>
              <a:gd name="T8" fmla="*/ 53 w 277"/>
              <a:gd name="T9" fmla="*/ 0 h 277"/>
              <a:gd name="T10" fmla="*/ 0 w 277"/>
              <a:gd name="T11" fmla="*/ 11 h 277"/>
              <a:gd name="T12" fmla="*/ 11 w 277"/>
              <a:gd name="T13" fmla="*/ 64 h 277"/>
              <a:gd name="T14" fmla="*/ 21 w 277"/>
              <a:gd name="T15" fmla="*/ 213 h 277"/>
              <a:gd name="T16" fmla="*/ 0 w 277"/>
              <a:gd name="T17" fmla="*/ 224 h 277"/>
              <a:gd name="T18" fmla="*/ 11 w 277"/>
              <a:gd name="T19" fmla="*/ 277 h 277"/>
              <a:gd name="T20" fmla="*/ 64 w 277"/>
              <a:gd name="T21" fmla="*/ 267 h 277"/>
              <a:gd name="T22" fmla="*/ 213 w 277"/>
              <a:gd name="T23" fmla="*/ 256 h 277"/>
              <a:gd name="T24" fmla="*/ 224 w 277"/>
              <a:gd name="T25" fmla="*/ 277 h 277"/>
              <a:gd name="T26" fmla="*/ 277 w 277"/>
              <a:gd name="T27" fmla="*/ 267 h 277"/>
              <a:gd name="T28" fmla="*/ 267 w 277"/>
              <a:gd name="T29" fmla="*/ 213 h 277"/>
              <a:gd name="T30" fmla="*/ 256 w 277"/>
              <a:gd name="T31" fmla="*/ 64 h 277"/>
              <a:gd name="T32" fmla="*/ 235 w 277"/>
              <a:gd name="T33" fmla="*/ 21 h 277"/>
              <a:gd name="T34" fmla="*/ 256 w 277"/>
              <a:gd name="T35" fmla="*/ 43 h 277"/>
              <a:gd name="T36" fmla="*/ 235 w 277"/>
              <a:gd name="T37" fmla="*/ 21 h 277"/>
              <a:gd name="T38" fmla="*/ 43 w 277"/>
              <a:gd name="T39" fmla="*/ 21 h 277"/>
              <a:gd name="T40" fmla="*/ 21 w 277"/>
              <a:gd name="T41" fmla="*/ 43 h 277"/>
              <a:gd name="T42" fmla="*/ 43 w 277"/>
              <a:gd name="T43" fmla="*/ 256 h 277"/>
              <a:gd name="T44" fmla="*/ 21 w 277"/>
              <a:gd name="T45" fmla="*/ 235 h 277"/>
              <a:gd name="T46" fmla="*/ 43 w 277"/>
              <a:gd name="T47" fmla="*/ 256 h 277"/>
              <a:gd name="T48" fmla="*/ 235 w 277"/>
              <a:gd name="T49" fmla="*/ 256 h 277"/>
              <a:gd name="T50" fmla="*/ 256 w 277"/>
              <a:gd name="T51" fmla="*/ 235 h 277"/>
              <a:gd name="T52" fmla="*/ 235 w 277"/>
              <a:gd name="T53" fmla="*/ 213 h 277"/>
              <a:gd name="T54" fmla="*/ 213 w 277"/>
              <a:gd name="T55" fmla="*/ 224 h 277"/>
              <a:gd name="T56" fmla="*/ 64 w 277"/>
              <a:gd name="T57" fmla="*/ 235 h 277"/>
              <a:gd name="T58" fmla="*/ 53 w 277"/>
              <a:gd name="T59" fmla="*/ 213 h 277"/>
              <a:gd name="T60" fmla="*/ 43 w 277"/>
              <a:gd name="T61" fmla="*/ 64 h 277"/>
              <a:gd name="T62" fmla="*/ 64 w 277"/>
              <a:gd name="T63" fmla="*/ 53 h 277"/>
              <a:gd name="T64" fmla="*/ 213 w 277"/>
              <a:gd name="T65" fmla="*/ 43 h 277"/>
              <a:gd name="T66" fmla="*/ 224 w 277"/>
              <a:gd name="T67" fmla="*/ 64 h 277"/>
              <a:gd name="T68" fmla="*/ 235 w 277"/>
              <a:gd name="T69" fmla="*/ 213 h 277"/>
              <a:gd name="T70" fmla="*/ 160 w 277"/>
              <a:gd name="T71" fmla="*/ 107 h 277"/>
              <a:gd name="T72" fmla="*/ 149 w 277"/>
              <a:gd name="T73" fmla="*/ 75 h 277"/>
              <a:gd name="T74" fmla="*/ 75 w 277"/>
              <a:gd name="T75" fmla="*/ 85 h 277"/>
              <a:gd name="T76" fmla="*/ 85 w 277"/>
              <a:gd name="T77" fmla="*/ 160 h 277"/>
              <a:gd name="T78" fmla="*/ 107 w 277"/>
              <a:gd name="T79" fmla="*/ 192 h 277"/>
              <a:gd name="T80" fmla="*/ 192 w 277"/>
              <a:gd name="T81" fmla="*/ 203 h 277"/>
              <a:gd name="T82" fmla="*/ 203 w 277"/>
              <a:gd name="T83" fmla="*/ 117 h 277"/>
              <a:gd name="T84" fmla="*/ 96 w 277"/>
              <a:gd name="T85" fmla="*/ 139 h 277"/>
              <a:gd name="T86" fmla="*/ 139 w 277"/>
              <a:gd name="T87" fmla="*/ 96 h 277"/>
              <a:gd name="T88" fmla="*/ 96 w 277"/>
              <a:gd name="T89" fmla="*/ 139 h 277"/>
              <a:gd name="T90" fmla="*/ 128 w 277"/>
              <a:gd name="T91" fmla="*/ 181 h 277"/>
              <a:gd name="T92" fmla="*/ 149 w 277"/>
              <a:gd name="T93" fmla="*/ 160 h 277"/>
              <a:gd name="T94" fmla="*/ 160 w 277"/>
              <a:gd name="T95" fmla="*/ 128 h 277"/>
              <a:gd name="T96" fmla="*/ 181 w 277"/>
              <a:gd name="T97" fmla="*/ 18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277">
                <a:moveTo>
                  <a:pt x="267" y="64"/>
                </a:moveTo>
                <a:cubicBezTo>
                  <a:pt x="273" y="64"/>
                  <a:pt x="277" y="59"/>
                  <a:pt x="277" y="53"/>
                </a:cubicBezTo>
                <a:cubicBezTo>
                  <a:pt x="277" y="11"/>
                  <a:pt x="277" y="11"/>
                  <a:pt x="277" y="11"/>
                </a:cubicBezTo>
                <a:cubicBezTo>
                  <a:pt x="277" y="5"/>
                  <a:pt x="273" y="0"/>
                  <a:pt x="267" y="0"/>
                </a:cubicBezTo>
                <a:cubicBezTo>
                  <a:pt x="224" y="0"/>
                  <a:pt x="224" y="0"/>
                  <a:pt x="224" y="0"/>
                </a:cubicBezTo>
                <a:cubicBezTo>
                  <a:pt x="218" y="0"/>
                  <a:pt x="213" y="5"/>
                  <a:pt x="213" y="11"/>
                </a:cubicBezTo>
                <a:cubicBezTo>
                  <a:pt x="213" y="21"/>
                  <a:pt x="213" y="21"/>
                  <a:pt x="213" y="21"/>
                </a:cubicBezTo>
                <a:cubicBezTo>
                  <a:pt x="64" y="21"/>
                  <a:pt x="64" y="21"/>
                  <a:pt x="64" y="21"/>
                </a:cubicBezTo>
                <a:cubicBezTo>
                  <a:pt x="64" y="11"/>
                  <a:pt x="64" y="11"/>
                  <a:pt x="64" y="11"/>
                </a:cubicBezTo>
                <a:cubicBezTo>
                  <a:pt x="64" y="5"/>
                  <a:pt x="59" y="0"/>
                  <a:pt x="53" y="0"/>
                </a:cubicBezTo>
                <a:cubicBezTo>
                  <a:pt x="11" y="0"/>
                  <a:pt x="11" y="0"/>
                  <a:pt x="11" y="0"/>
                </a:cubicBezTo>
                <a:cubicBezTo>
                  <a:pt x="5" y="0"/>
                  <a:pt x="0" y="5"/>
                  <a:pt x="0" y="11"/>
                </a:cubicBezTo>
                <a:cubicBezTo>
                  <a:pt x="0" y="53"/>
                  <a:pt x="0" y="53"/>
                  <a:pt x="0" y="53"/>
                </a:cubicBezTo>
                <a:cubicBezTo>
                  <a:pt x="0" y="59"/>
                  <a:pt x="5" y="64"/>
                  <a:pt x="11" y="64"/>
                </a:cubicBezTo>
                <a:cubicBezTo>
                  <a:pt x="21" y="64"/>
                  <a:pt x="21" y="64"/>
                  <a:pt x="21" y="64"/>
                </a:cubicBezTo>
                <a:cubicBezTo>
                  <a:pt x="21" y="213"/>
                  <a:pt x="21" y="213"/>
                  <a:pt x="21" y="213"/>
                </a:cubicBezTo>
                <a:cubicBezTo>
                  <a:pt x="11" y="213"/>
                  <a:pt x="11" y="213"/>
                  <a:pt x="11" y="213"/>
                </a:cubicBezTo>
                <a:cubicBezTo>
                  <a:pt x="5" y="213"/>
                  <a:pt x="0" y="218"/>
                  <a:pt x="0" y="224"/>
                </a:cubicBezTo>
                <a:cubicBezTo>
                  <a:pt x="0" y="267"/>
                  <a:pt x="0" y="267"/>
                  <a:pt x="0" y="267"/>
                </a:cubicBezTo>
                <a:cubicBezTo>
                  <a:pt x="0" y="273"/>
                  <a:pt x="5" y="277"/>
                  <a:pt x="11" y="277"/>
                </a:cubicBezTo>
                <a:cubicBezTo>
                  <a:pt x="53" y="277"/>
                  <a:pt x="53" y="277"/>
                  <a:pt x="53" y="277"/>
                </a:cubicBezTo>
                <a:cubicBezTo>
                  <a:pt x="59" y="277"/>
                  <a:pt x="64" y="273"/>
                  <a:pt x="64" y="267"/>
                </a:cubicBezTo>
                <a:cubicBezTo>
                  <a:pt x="64" y="256"/>
                  <a:pt x="64" y="256"/>
                  <a:pt x="64" y="256"/>
                </a:cubicBezTo>
                <a:cubicBezTo>
                  <a:pt x="213" y="256"/>
                  <a:pt x="213" y="256"/>
                  <a:pt x="213" y="256"/>
                </a:cubicBezTo>
                <a:cubicBezTo>
                  <a:pt x="213" y="267"/>
                  <a:pt x="213" y="267"/>
                  <a:pt x="213" y="267"/>
                </a:cubicBezTo>
                <a:cubicBezTo>
                  <a:pt x="213" y="273"/>
                  <a:pt x="218" y="277"/>
                  <a:pt x="224" y="277"/>
                </a:cubicBezTo>
                <a:cubicBezTo>
                  <a:pt x="267" y="277"/>
                  <a:pt x="267" y="277"/>
                  <a:pt x="267" y="277"/>
                </a:cubicBezTo>
                <a:cubicBezTo>
                  <a:pt x="273" y="277"/>
                  <a:pt x="277" y="273"/>
                  <a:pt x="277" y="267"/>
                </a:cubicBezTo>
                <a:cubicBezTo>
                  <a:pt x="277" y="224"/>
                  <a:pt x="277" y="224"/>
                  <a:pt x="277" y="224"/>
                </a:cubicBezTo>
                <a:cubicBezTo>
                  <a:pt x="277" y="218"/>
                  <a:pt x="273" y="213"/>
                  <a:pt x="267" y="213"/>
                </a:cubicBezTo>
                <a:cubicBezTo>
                  <a:pt x="256" y="213"/>
                  <a:pt x="256" y="213"/>
                  <a:pt x="256" y="213"/>
                </a:cubicBezTo>
                <a:cubicBezTo>
                  <a:pt x="256" y="64"/>
                  <a:pt x="256" y="64"/>
                  <a:pt x="256" y="64"/>
                </a:cubicBezTo>
                <a:lnTo>
                  <a:pt x="267" y="64"/>
                </a:lnTo>
                <a:close/>
                <a:moveTo>
                  <a:pt x="235" y="21"/>
                </a:moveTo>
                <a:cubicBezTo>
                  <a:pt x="256" y="21"/>
                  <a:pt x="256" y="21"/>
                  <a:pt x="256" y="21"/>
                </a:cubicBezTo>
                <a:cubicBezTo>
                  <a:pt x="256" y="43"/>
                  <a:pt x="256" y="43"/>
                  <a:pt x="256" y="43"/>
                </a:cubicBezTo>
                <a:cubicBezTo>
                  <a:pt x="235" y="43"/>
                  <a:pt x="235" y="43"/>
                  <a:pt x="235" y="43"/>
                </a:cubicBezTo>
                <a:lnTo>
                  <a:pt x="235" y="21"/>
                </a:lnTo>
                <a:close/>
                <a:moveTo>
                  <a:pt x="21" y="21"/>
                </a:moveTo>
                <a:cubicBezTo>
                  <a:pt x="43" y="21"/>
                  <a:pt x="43" y="21"/>
                  <a:pt x="43" y="21"/>
                </a:cubicBezTo>
                <a:cubicBezTo>
                  <a:pt x="43" y="43"/>
                  <a:pt x="43" y="43"/>
                  <a:pt x="43" y="43"/>
                </a:cubicBezTo>
                <a:cubicBezTo>
                  <a:pt x="21" y="43"/>
                  <a:pt x="21" y="43"/>
                  <a:pt x="21" y="43"/>
                </a:cubicBezTo>
                <a:lnTo>
                  <a:pt x="21" y="21"/>
                </a:lnTo>
                <a:close/>
                <a:moveTo>
                  <a:pt x="43" y="256"/>
                </a:moveTo>
                <a:cubicBezTo>
                  <a:pt x="21" y="256"/>
                  <a:pt x="21" y="256"/>
                  <a:pt x="21" y="256"/>
                </a:cubicBezTo>
                <a:cubicBezTo>
                  <a:pt x="21" y="235"/>
                  <a:pt x="21" y="235"/>
                  <a:pt x="21" y="235"/>
                </a:cubicBezTo>
                <a:cubicBezTo>
                  <a:pt x="43" y="235"/>
                  <a:pt x="43" y="235"/>
                  <a:pt x="43" y="235"/>
                </a:cubicBezTo>
                <a:lnTo>
                  <a:pt x="43" y="256"/>
                </a:lnTo>
                <a:close/>
                <a:moveTo>
                  <a:pt x="256" y="256"/>
                </a:moveTo>
                <a:cubicBezTo>
                  <a:pt x="235" y="256"/>
                  <a:pt x="235" y="256"/>
                  <a:pt x="235" y="256"/>
                </a:cubicBezTo>
                <a:cubicBezTo>
                  <a:pt x="235" y="235"/>
                  <a:pt x="235" y="235"/>
                  <a:pt x="235" y="235"/>
                </a:cubicBezTo>
                <a:cubicBezTo>
                  <a:pt x="256" y="235"/>
                  <a:pt x="256" y="235"/>
                  <a:pt x="256" y="235"/>
                </a:cubicBezTo>
                <a:lnTo>
                  <a:pt x="256" y="256"/>
                </a:lnTo>
                <a:close/>
                <a:moveTo>
                  <a:pt x="235" y="213"/>
                </a:moveTo>
                <a:cubicBezTo>
                  <a:pt x="224" y="213"/>
                  <a:pt x="224" y="213"/>
                  <a:pt x="224" y="213"/>
                </a:cubicBezTo>
                <a:cubicBezTo>
                  <a:pt x="218" y="213"/>
                  <a:pt x="213" y="218"/>
                  <a:pt x="213" y="224"/>
                </a:cubicBezTo>
                <a:cubicBezTo>
                  <a:pt x="213" y="235"/>
                  <a:pt x="213" y="235"/>
                  <a:pt x="213" y="235"/>
                </a:cubicBezTo>
                <a:cubicBezTo>
                  <a:pt x="64" y="235"/>
                  <a:pt x="64" y="235"/>
                  <a:pt x="64" y="235"/>
                </a:cubicBezTo>
                <a:cubicBezTo>
                  <a:pt x="64" y="224"/>
                  <a:pt x="64" y="224"/>
                  <a:pt x="64" y="224"/>
                </a:cubicBezTo>
                <a:cubicBezTo>
                  <a:pt x="64" y="218"/>
                  <a:pt x="59" y="213"/>
                  <a:pt x="53" y="213"/>
                </a:cubicBezTo>
                <a:cubicBezTo>
                  <a:pt x="43" y="213"/>
                  <a:pt x="43" y="213"/>
                  <a:pt x="43" y="213"/>
                </a:cubicBezTo>
                <a:cubicBezTo>
                  <a:pt x="43" y="64"/>
                  <a:pt x="43" y="64"/>
                  <a:pt x="43" y="64"/>
                </a:cubicBezTo>
                <a:cubicBezTo>
                  <a:pt x="53" y="64"/>
                  <a:pt x="53" y="64"/>
                  <a:pt x="53" y="64"/>
                </a:cubicBezTo>
                <a:cubicBezTo>
                  <a:pt x="59" y="64"/>
                  <a:pt x="64" y="59"/>
                  <a:pt x="64" y="53"/>
                </a:cubicBezTo>
                <a:cubicBezTo>
                  <a:pt x="64" y="43"/>
                  <a:pt x="64" y="43"/>
                  <a:pt x="64" y="43"/>
                </a:cubicBezTo>
                <a:cubicBezTo>
                  <a:pt x="213" y="43"/>
                  <a:pt x="213" y="43"/>
                  <a:pt x="213" y="43"/>
                </a:cubicBezTo>
                <a:cubicBezTo>
                  <a:pt x="213" y="53"/>
                  <a:pt x="213" y="53"/>
                  <a:pt x="213" y="53"/>
                </a:cubicBezTo>
                <a:cubicBezTo>
                  <a:pt x="213" y="59"/>
                  <a:pt x="218" y="64"/>
                  <a:pt x="224" y="64"/>
                </a:cubicBezTo>
                <a:cubicBezTo>
                  <a:pt x="235" y="64"/>
                  <a:pt x="235" y="64"/>
                  <a:pt x="235" y="64"/>
                </a:cubicBezTo>
                <a:lnTo>
                  <a:pt x="235" y="213"/>
                </a:lnTo>
                <a:close/>
                <a:moveTo>
                  <a:pt x="192" y="107"/>
                </a:moveTo>
                <a:cubicBezTo>
                  <a:pt x="160" y="107"/>
                  <a:pt x="160" y="107"/>
                  <a:pt x="160" y="107"/>
                </a:cubicBezTo>
                <a:cubicBezTo>
                  <a:pt x="160" y="85"/>
                  <a:pt x="160" y="85"/>
                  <a:pt x="160" y="85"/>
                </a:cubicBezTo>
                <a:cubicBezTo>
                  <a:pt x="160" y="79"/>
                  <a:pt x="155" y="75"/>
                  <a:pt x="149" y="75"/>
                </a:cubicBezTo>
                <a:cubicBezTo>
                  <a:pt x="85" y="75"/>
                  <a:pt x="85" y="75"/>
                  <a:pt x="85" y="75"/>
                </a:cubicBezTo>
                <a:cubicBezTo>
                  <a:pt x="79" y="75"/>
                  <a:pt x="75" y="79"/>
                  <a:pt x="75" y="85"/>
                </a:cubicBezTo>
                <a:cubicBezTo>
                  <a:pt x="75" y="149"/>
                  <a:pt x="75" y="149"/>
                  <a:pt x="75" y="149"/>
                </a:cubicBezTo>
                <a:cubicBezTo>
                  <a:pt x="75" y="155"/>
                  <a:pt x="79" y="160"/>
                  <a:pt x="85" y="160"/>
                </a:cubicBezTo>
                <a:cubicBezTo>
                  <a:pt x="107" y="160"/>
                  <a:pt x="107" y="160"/>
                  <a:pt x="107" y="160"/>
                </a:cubicBezTo>
                <a:cubicBezTo>
                  <a:pt x="107" y="192"/>
                  <a:pt x="107" y="192"/>
                  <a:pt x="107" y="192"/>
                </a:cubicBezTo>
                <a:cubicBezTo>
                  <a:pt x="107" y="198"/>
                  <a:pt x="111" y="203"/>
                  <a:pt x="117" y="203"/>
                </a:cubicBezTo>
                <a:cubicBezTo>
                  <a:pt x="192" y="203"/>
                  <a:pt x="192" y="203"/>
                  <a:pt x="192" y="203"/>
                </a:cubicBezTo>
                <a:cubicBezTo>
                  <a:pt x="198" y="203"/>
                  <a:pt x="203" y="198"/>
                  <a:pt x="203" y="192"/>
                </a:cubicBezTo>
                <a:cubicBezTo>
                  <a:pt x="203" y="117"/>
                  <a:pt x="203" y="117"/>
                  <a:pt x="203" y="117"/>
                </a:cubicBezTo>
                <a:cubicBezTo>
                  <a:pt x="203" y="111"/>
                  <a:pt x="198" y="107"/>
                  <a:pt x="192" y="107"/>
                </a:cubicBezTo>
                <a:close/>
                <a:moveTo>
                  <a:pt x="96" y="139"/>
                </a:moveTo>
                <a:cubicBezTo>
                  <a:pt x="96" y="96"/>
                  <a:pt x="96" y="96"/>
                  <a:pt x="96" y="96"/>
                </a:cubicBezTo>
                <a:cubicBezTo>
                  <a:pt x="139" y="96"/>
                  <a:pt x="139" y="96"/>
                  <a:pt x="139" y="96"/>
                </a:cubicBezTo>
                <a:cubicBezTo>
                  <a:pt x="139" y="139"/>
                  <a:pt x="139" y="139"/>
                  <a:pt x="139" y="139"/>
                </a:cubicBezTo>
                <a:lnTo>
                  <a:pt x="96" y="139"/>
                </a:lnTo>
                <a:close/>
                <a:moveTo>
                  <a:pt x="181" y="181"/>
                </a:moveTo>
                <a:cubicBezTo>
                  <a:pt x="128" y="181"/>
                  <a:pt x="128" y="181"/>
                  <a:pt x="128" y="181"/>
                </a:cubicBezTo>
                <a:cubicBezTo>
                  <a:pt x="128" y="160"/>
                  <a:pt x="128" y="160"/>
                  <a:pt x="128" y="160"/>
                </a:cubicBezTo>
                <a:cubicBezTo>
                  <a:pt x="149" y="160"/>
                  <a:pt x="149" y="160"/>
                  <a:pt x="149" y="160"/>
                </a:cubicBezTo>
                <a:cubicBezTo>
                  <a:pt x="155" y="160"/>
                  <a:pt x="160" y="155"/>
                  <a:pt x="160" y="149"/>
                </a:cubicBezTo>
                <a:cubicBezTo>
                  <a:pt x="160" y="128"/>
                  <a:pt x="160" y="128"/>
                  <a:pt x="160" y="128"/>
                </a:cubicBezTo>
                <a:cubicBezTo>
                  <a:pt x="181" y="128"/>
                  <a:pt x="181" y="128"/>
                  <a:pt x="181" y="128"/>
                </a:cubicBezTo>
                <a:lnTo>
                  <a:pt x="181" y="18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00796" tIns="50398" rIns="100796" bIns="50398" numCol="1" anchor="t" anchorCtr="0" compatLnSpc="1">
            <a:prstTxWarp prst="textNoShape">
              <a:avLst/>
            </a:prstTxWarp>
          </a:bodyPr>
          <a:lstStyle/>
          <a:p>
            <a:endParaRPr lang="en-GB" dirty="0"/>
          </a:p>
        </p:txBody>
      </p:sp>
      <p:sp>
        <p:nvSpPr>
          <p:cNvPr id="153" name="Rectangle 152">
            <a:extLst>
              <a:ext uri="{FF2B5EF4-FFF2-40B4-BE49-F238E27FC236}">
                <a16:creationId xmlns:a16="http://schemas.microsoft.com/office/drawing/2014/main" id="{8F670833-34B7-4833-81DF-85869FE2009A}"/>
              </a:ext>
            </a:extLst>
          </p:cNvPr>
          <p:cNvSpPr/>
          <p:nvPr/>
        </p:nvSpPr>
        <p:spPr>
          <a:xfrm>
            <a:off x="927180" y="6070829"/>
            <a:ext cx="2969129" cy="247145"/>
          </a:xfrm>
          <a:prstGeom prst="rect">
            <a:avLst/>
          </a:prstGeom>
          <a:noFill/>
          <a:ln>
            <a:noFill/>
          </a:ln>
        </p:spPr>
        <p:txBody>
          <a:bodyPr wrap="square" lIns="0" tIns="0" rIns="0" bIns="0" anchor="ctr">
            <a:noAutofit/>
          </a:bodyPr>
          <a:lstStyle/>
          <a:p>
            <a:r>
              <a:rPr lang="en-US" sz="1213" b="1" dirty="0">
                <a:solidFill>
                  <a:schemeClr val="bg1"/>
                </a:solidFill>
                <a:latin typeface="Open Sans" panose="020B0606030504020204" pitchFamily="34" charset="0"/>
                <a:ea typeface="Open Sans" panose="020B0606030504020204" pitchFamily="34" charset="0"/>
                <a:cs typeface="Open Sans" panose="020B0606030504020204" pitchFamily="34" charset="0"/>
              </a:rPr>
              <a:t>NOTABLE CYBER SECURITY EVENTS</a:t>
            </a:r>
            <a:endParaRPr lang="nl-NL" sz="1213" b="1" dirty="0">
              <a:solidFill>
                <a:schemeClr val="bg1"/>
              </a:solidFill>
            </a:endParaRPr>
          </a:p>
        </p:txBody>
      </p:sp>
      <p:sp>
        <p:nvSpPr>
          <p:cNvPr id="154" name="Rectangle 153">
            <a:extLst>
              <a:ext uri="{FF2B5EF4-FFF2-40B4-BE49-F238E27FC236}">
                <a16:creationId xmlns:a16="http://schemas.microsoft.com/office/drawing/2014/main" id="{E1C6C627-AA49-4CA5-BEA0-51DA13A0DA11}"/>
              </a:ext>
            </a:extLst>
          </p:cNvPr>
          <p:cNvSpPr/>
          <p:nvPr/>
        </p:nvSpPr>
        <p:spPr>
          <a:xfrm>
            <a:off x="838636" y="6348101"/>
            <a:ext cx="3746743" cy="426166"/>
          </a:xfrm>
          <a:prstGeom prst="rect">
            <a:avLst/>
          </a:prstGeom>
        </p:spPr>
        <p:txBody>
          <a:bodyPr wrap="square">
            <a:spAutoFit/>
          </a:bodyPr>
          <a:lstStyle/>
          <a:p>
            <a:pPr marL="188989" indent="-188989">
              <a:buFont typeface="Arial" panose="020B0604020202020204" pitchFamily="34" charset="0"/>
              <a:buChar char="•"/>
            </a:pPr>
            <a:r>
              <a:rPr lang="en-US" sz="992" dirty="0">
                <a:solidFill>
                  <a:schemeClr val="bg1"/>
                </a:solidFill>
                <a:latin typeface="Open Sans" panose="020B0606030504020204" pitchFamily="34" charset="0"/>
                <a:ea typeface="Open Sans" panose="020B0606030504020204" pitchFamily="34" charset="0"/>
                <a:cs typeface="Open Sans" panose="020B0606030504020204" pitchFamily="34" charset="0"/>
              </a:rPr>
              <a:t>Legacy technology is susceptible to attack.</a:t>
            </a:r>
          </a:p>
          <a:p>
            <a:pPr marL="188989" indent="-188989">
              <a:buFont typeface="Arial" panose="020B0604020202020204" pitchFamily="34" charset="0"/>
              <a:buChar char="•"/>
            </a:pPr>
            <a:r>
              <a:rPr lang="en-US" sz="992" dirty="0">
                <a:solidFill>
                  <a:schemeClr val="bg1"/>
                </a:solidFill>
                <a:latin typeface="Open Sans" panose="020B0606030504020204" pitchFamily="34" charset="0"/>
                <a:ea typeface="Open Sans" panose="020B0606030504020204" pitchFamily="34" charset="0"/>
                <a:cs typeface="Open Sans" panose="020B0606030504020204" pitchFamily="34" charset="0"/>
              </a:rPr>
              <a:t>Ransomware disrupts businesses globally.</a:t>
            </a:r>
          </a:p>
          <a:p>
            <a:pPr marL="188989" indent="-188989">
              <a:buFont typeface="Arial" panose="020B0604020202020204" pitchFamily="34" charset="0"/>
              <a:buChar char="•"/>
            </a:pPr>
            <a:r>
              <a:rPr lang="en-US" sz="992" dirty="0">
                <a:solidFill>
                  <a:schemeClr val="bg1"/>
                </a:solidFill>
                <a:latin typeface="Open Sans" panose="020B0606030504020204" pitchFamily="34" charset="0"/>
                <a:ea typeface="Open Sans" panose="020B0606030504020204" pitchFamily="34" charset="0"/>
                <a:cs typeface="Open Sans" panose="020B0606030504020204" pitchFamily="34" charset="0"/>
              </a:rPr>
              <a:t>Unaddressed software vulnerabilities can weaken defences.</a:t>
            </a:r>
          </a:p>
        </p:txBody>
      </p:sp>
      <p:sp>
        <p:nvSpPr>
          <p:cNvPr id="155" name="Rectangle 154">
            <a:extLst>
              <a:ext uri="{FF2B5EF4-FFF2-40B4-BE49-F238E27FC236}">
                <a16:creationId xmlns:a16="http://schemas.microsoft.com/office/drawing/2014/main" id="{B859BC23-A7BC-4458-B5E5-6B70133F5A0C}"/>
              </a:ext>
            </a:extLst>
          </p:cNvPr>
          <p:cNvSpPr/>
          <p:nvPr/>
        </p:nvSpPr>
        <p:spPr>
          <a:xfrm>
            <a:off x="5110984" y="6315906"/>
            <a:ext cx="6985829" cy="550343"/>
          </a:xfrm>
          <a:prstGeom prst="rect">
            <a:avLst/>
          </a:prstGeom>
          <a:noFill/>
          <a:ln>
            <a:noFill/>
          </a:ln>
        </p:spPr>
        <p:txBody>
          <a:bodyPr wrap="square">
            <a:spAutoFit/>
          </a:bodyPr>
          <a:lstStyle/>
          <a:p>
            <a:pPr lvl="0"/>
            <a:r>
              <a:rPr lang="en-US" sz="992" dirty="0">
                <a:solidFill>
                  <a:schemeClr val="bg1"/>
                </a:solidFill>
                <a:latin typeface="Open Sans" panose="020B0606030504020204" pitchFamily="34" charset="0"/>
                <a:ea typeface="Open Sans" panose="020B0606030504020204" pitchFamily="34" charset="0"/>
                <a:cs typeface="Open Sans" panose="020B0606030504020204" pitchFamily="34" charset="0"/>
              </a:rPr>
              <a:t>Threat actors develop capabilities and change  their attack vectors to take the least difficult approach into your company. For this sector we observed high profile actors targeting for monetary gain, while hacktivism focused on disruption. Tracking industry trends can assist in understanding attack vector changes and form protective mitigation strategies.</a:t>
            </a:r>
          </a:p>
        </p:txBody>
      </p:sp>
      <p:sp>
        <p:nvSpPr>
          <p:cNvPr id="156" name="Rectangle 155">
            <a:extLst>
              <a:ext uri="{FF2B5EF4-FFF2-40B4-BE49-F238E27FC236}">
                <a16:creationId xmlns:a16="http://schemas.microsoft.com/office/drawing/2014/main" id="{3A6CA089-34F5-4033-9E5E-A0F01B7941EB}"/>
              </a:ext>
            </a:extLst>
          </p:cNvPr>
          <p:cNvSpPr/>
          <p:nvPr/>
        </p:nvSpPr>
        <p:spPr>
          <a:xfrm>
            <a:off x="5164101" y="6070829"/>
            <a:ext cx="2699030" cy="233799"/>
          </a:xfrm>
          <a:prstGeom prst="rect">
            <a:avLst/>
          </a:prstGeom>
          <a:noFill/>
          <a:ln>
            <a:noFill/>
          </a:ln>
        </p:spPr>
        <p:txBody>
          <a:bodyPr wrap="square" lIns="0" tIns="0" rIns="0" bIns="0" anchor="ctr">
            <a:noAutofit/>
          </a:bodyPr>
          <a:lstStyle/>
          <a:p>
            <a:r>
              <a:rPr lang="en-US" sz="1213" b="1" dirty="0">
                <a:solidFill>
                  <a:schemeClr val="bg1"/>
                </a:solidFill>
                <a:latin typeface="Open Sans" panose="020B0606030504020204" pitchFamily="34" charset="0"/>
                <a:ea typeface="Open Sans" panose="020B0606030504020204" pitchFamily="34" charset="0"/>
                <a:cs typeface="Open Sans" panose="020B0606030504020204" pitchFamily="34" charset="0"/>
              </a:rPr>
              <a:t>KEY TAKEAWAYS</a:t>
            </a:r>
            <a:endParaRPr lang="nl-NL" sz="1213" b="1" dirty="0">
              <a:solidFill>
                <a:schemeClr val="bg1"/>
              </a:solidFill>
            </a:endParaRPr>
          </a:p>
        </p:txBody>
      </p:sp>
      <p:pic>
        <p:nvPicPr>
          <p:cNvPr id="157" name="Picture 156">
            <a:extLst>
              <a:ext uri="{FF2B5EF4-FFF2-40B4-BE49-F238E27FC236}">
                <a16:creationId xmlns:a16="http://schemas.microsoft.com/office/drawing/2014/main" id="{C551E883-04C5-4716-94D3-6C4EF2B9681E}"/>
              </a:ext>
            </a:extLst>
          </p:cNvPr>
          <p:cNvPicPr>
            <a:picLocks/>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04029" y="6304628"/>
            <a:ext cx="2646349" cy="50923"/>
          </a:xfrm>
          <a:prstGeom prst="rect">
            <a:avLst/>
          </a:prstGeom>
        </p:spPr>
      </p:pic>
      <p:pic>
        <p:nvPicPr>
          <p:cNvPr id="158" name="Picture 157">
            <a:extLst>
              <a:ext uri="{FF2B5EF4-FFF2-40B4-BE49-F238E27FC236}">
                <a16:creationId xmlns:a16="http://schemas.microsoft.com/office/drawing/2014/main" id="{88F82999-99E4-411E-A5C2-CE4926F3F3BA}"/>
              </a:ext>
            </a:extLst>
          </p:cNvPr>
          <p:cNvPicPr>
            <a:picLocks/>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117236" y="6265440"/>
            <a:ext cx="1371589" cy="67605"/>
          </a:xfrm>
          <a:prstGeom prst="rect">
            <a:avLst/>
          </a:prstGeom>
        </p:spPr>
      </p:pic>
      <p:sp>
        <p:nvSpPr>
          <p:cNvPr id="159" name="TextBox 158">
            <a:extLst>
              <a:ext uri="{FF2B5EF4-FFF2-40B4-BE49-F238E27FC236}">
                <a16:creationId xmlns:a16="http://schemas.microsoft.com/office/drawing/2014/main" id="{5C32A90A-CD24-4FDE-9916-96D835B41268}"/>
              </a:ext>
            </a:extLst>
          </p:cNvPr>
          <p:cNvSpPr txBox="1"/>
          <p:nvPr/>
        </p:nvSpPr>
        <p:spPr>
          <a:xfrm>
            <a:off x="9704018" y="574733"/>
            <a:ext cx="2489962" cy="163506"/>
          </a:xfrm>
          <a:prstGeom prst="rect">
            <a:avLst/>
          </a:prstGeom>
          <a:noFill/>
        </p:spPr>
        <p:txBody>
          <a:bodyPr wrap="square" rtlCol="0">
            <a:spAutoFit/>
          </a:bodyPr>
          <a:lstStyle/>
          <a:p>
            <a:pPr algn="r"/>
            <a:r>
              <a:rPr lang="nl-NL" sz="772" dirty="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rPr>
              <a:t>Sources: Deloitte Threat Intelligence &amp; Analysis program</a:t>
            </a:r>
          </a:p>
        </p:txBody>
      </p:sp>
      <p:sp>
        <p:nvSpPr>
          <p:cNvPr id="160" name="Rectangle 159">
            <a:extLst>
              <a:ext uri="{FF2B5EF4-FFF2-40B4-BE49-F238E27FC236}">
                <a16:creationId xmlns:a16="http://schemas.microsoft.com/office/drawing/2014/main" id="{C2A5F049-7C2C-47EE-9833-13E9E461E5C3}"/>
              </a:ext>
            </a:extLst>
          </p:cNvPr>
          <p:cNvSpPr/>
          <p:nvPr/>
        </p:nvSpPr>
        <p:spPr>
          <a:xfrm>
            <a:off x="10321766" y="952585"/>
            <a:ext cx="1872214" cy="43204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CA" sz="882" dirty="0">
                <a:solidFill>
                  <a:schemeClr val="tx1"/>
                </a:solidFill>
                <a:latin typeface="Open Sans" panose="020B0606030504020204" pitchFamily="34" charset="0"/>
                <a:ea typeface="Open Sans" panose="020B0606030504020204" pitchFamily="34" charset="0"/>
                <a:cs typeface="Open Sans" panose="020B0606030504020204" pitchFamily="34" charset="0"/>
              </a:rPr>
              <a:t>LEVEL OF CONCERN</a:t>
            </a:r>
          </a:p>
        </p:txBody>
      </p:sp>
      <p:sp>
        <p:nvSpPr>
          <p:cNvPr id="161" name="TextBox 160">
            <a:extLst>
              <a:ext uri="{FF2B5EF4-FFF2-40B4-BE49-F238E27FC236}">
                <a16:creationId xmlns:a16="http://schemas.microsoft.com/office/drawing/2014/main" id="{38A7B57D-089D-463C-9C1B-1642502631C0}"/>
              </a:ext>
            </a:extLst>
          </p:cNvPr>
          <p:cNvSpPr txBox="1"/>
          <p:nvPr/>
        </p:nvSpPr>
        <p:spPr>
          <a:xfrm>
            <a:off x="10391686" y="1168903"/>
            <a:ext cx="568404" cy="167173"/>
          </a:xfrm>
          <a:prstGeom prst="rect">
            <a:avLst/>
          </a:prstGeom>
          <a:solidFill>
            <a:srgbClr val="FF0000"/>
          </a:solidFill>
          <a:ln>
            <a:solidFill>
              <a:schemeClr val="bg1"/>
            </a:solidFill>
          </a:ln>
        </p:spPr>
        <p:txBody>
          <a:bodyPr wrap="square" lIns="39683" tIns="39683" rIns="39683" bIns="39683" rtlCol="0">
            <a:spAutoFit/>
          </a:bodyPr>
          <a:lstStyle/>
          <a:p>
            <a:pPr algn="ctr"/>
            <a:r>
              <a:rPr lang="en-CA" sz="882" dirty="0">
                <a:solidFill>
                  <a:schemeClr val="bg1"/>
                </a:solidFill>
                <a:latin typeface="Open Sans" panose="020B0606030504020204" pitchFamily="34" charset="0"/>
                <a:ea typeface="Open Sans" panose="020B0606030504020204" pitchFamily="34" charset="0"/>
                <a:cs typeface="Open Sans" panose="020B0606030504020204" pitchFamily="34" charset="0"/>
              </a:rPr>
              <a:t>HIGH</a:t>
            </a:r>
          </a:p>
        </p:txBody>
      </p:sp>
      <p:sp>
        <p:nvSpPr>
          <p:cNvPr id="162" name="TextBox 161">
            <a:extLst>
              <a:ext uri="{FF2B5EF4-FFF2-40B4-BE49-F238E27FC236}">
                <a16:creationId xmlns:a16="http://schemas.microsoft.com/office/drawing/2014/main" id="{7D461D88-C131-4597-86D3-B3B1B6F0BF88}"/>
              </a:ext>
            </a:extLst>
          </p:cNvPr>
          <p:cNvSpPr txBox="1"/>
          <p:nvPr/>
        </p:nvSpPr>
        <p:spPr>
          <a:xfrm>
            <a:off x="10989396" y="1168902"/>
            <a:ext cx="564348" cy="167173"/>
          </a:xfrm>
          <a:prstGeom prst="rect">
            <a:avLst/>
          </a:prstGeom>
          <a:solidFill>
            <a:srgbClr val="FFC000"/>
          </a:solidFill>
          <a:ln>
            <a:solidFill>
              <a:schemeClr val="bg1"/>
            </a:solidFill>
          </a:ln>
        </p:spPr>
        <p:txBody>
          <a:bodyPr wrap="square" lIns="39683" tIns="39683" rIns="39683" bIns="39683" rtlCol="0">
            <a:spAutoFit/>
          </a:bodyPr>
          <a:lstStyle/>
          <a:p>
            <a:pPr algn="ctr"/>
            <a:r>
              <a:rPr lang="en-CA" sz="882" dirty="0">
                <a:solidFill>
                  <a:schemeClr val="bg1"/>
                </a:solidFill>
                <a:latin typeface="Open Sans" panose="020B0606030504020204" pitchFamily="34" charset="0"/>
                <a:ea typeface="Open Sans" panose="020B0606030504020204" pitchFamily="34" charset="0"/>
                <a:cs typeface="Open Sans" panose="020B0606030504020204" pitchFamily="34" charset="0"/>
              </a:rPr>
              <a:t>MED</a:t>
            </a:r>
          </a:p>
        </p:txBody>
      </p:sp>
      <p:sp>
        <p:nvSpPr>
          <p:cNvPr id="163" name="TextBox 162">
            <a:extLst>
              <a:ext uri="{FF2B5EF4-FFF2-40B4-BE49-F238E27FC236}">
                <a16:creationId xmlns:a16="http://schemas.microsoft.com/office/drawing/2014/main" id="{0167792D-6360-4AE1-9B25-BBCD0F15BEDD}"/>
              </a:ext>
            </a:extLst>
          </p:cNvPr>
          <p:cNvSpPr txBox="1"/>
          <p:nvPr/>
        </p:nvSpPr>
        <p:spPr>
          <a:xfrm>
            <a:off x="11577837" y="1168902"/>
            <a:ext cx="568402" cy="167173"/>
          </a:xfrm>
          <a:prstGeom prst="rect">
            <a:avLst/>
          </a:prstGeom>
          <a:solidFill>
            <a:srgbClr val="00B050"/>
          </a:solidFill>
          <a:ln>
            <a:solidFill>
              <a:schemeClr val="bg1"/>
            </a:solidFill>
          </a:ln>
        </p:spPr>
        <p:txBody>
          <a:bodyPr wrap="square" lIns="39683" tIns="39683" rIns="39683" bIns="39683" rtlCol="0">
            <a:spAutoFit/>
          </a:bodyPr>
          <a:lstStyle/>
          <a:p>
            <a:pPr algn="ctr"/>
            <a:r>
              <a:rPr lang="en-CA" sz="882" dirty="0">
                <a:solidFill>
                  <a:schemeClr val="bg1"/>
                </a:solidFill>
                <a:latin typeface="Open Sans" panose="020B0606030504020204" pitchFamily="34" charset="0"/>
                <a:ea typeface="Open Sans" panose="020B0606030504020204" pitchFamily="34" charset="0"/>
                <a:cs typeface="Open Sans" panose="020B0606030504020204" pitchFamily="34" charset="0"/>
              </a:rPr>
              <a:t>LOW</a:t>
            </a:r>
          </a:p>
        </p:txBody>
      </p:sp>
      <p:sp>
        <p:nvSpPr>
          <p:cNvPr id="164" name="Oval 163">
            <a:extLst>
              <a:ext uri="{FF2B5EF4-FFF2-40B4-BE49-F238E27FC236}">
                <a16:creationId xmlns:a16="http://schemas.microsoft.com/office/drawing/2014/main" id="{8297A4A2-1D88-4087-AFB3-141056BE7DF3}"/>
              </a:ext>
            </a:extLst>
          </p:cNvPr>
          <p:cNvSpPr/>
          <p:nvPr/>
        </p:nvSpPr>
        <p:spPr bwMode="gray">
          <a:xfrm>
            <a:off x="8910114" y="1713800"/>
            <a:ext cx="257798" cy="215106"/>
          </a:xfrm>
          <a:prstGeom prst="ellipse">
            <a:avLst/>
          </a:prstGeom>
          <a:solidFill>
            <a:schemeClr val="bg1"/>
          </a:solidFill>
          <a:ln w="9525" algn="ctr">
            <a:noFill/>
            <a:miter lim="800000"/>
            <a:headEnd/>
            <a:tailEnd/>
          </a:ln>
        </p:spPr>
        <p:txBody>
          <a:bodyPr wrap="square" lIns="97996" tIns="97996" rIns="97996" bIns="97996" rtlCol="0" anchor="ctr"/>
          <a:lstStyle/>
          <a:p>
            <a:pPr algn="ctr">
              <a:lnSpc>
                <a:spcPct val="106000"/>
              </a:lnSpc>
              <a:buFont typeface="Wingdings 2" pitchFamily="18" charset="2"/>
              <a:buNone/>
            </a:pPr>
            <a:endParaRPr lang="nl-NL" sz="1764" b="1" dirty="0">
              <a:solidFill>
                <a:schemeClr val="bg1"/>
              </a:solidFill>
            </a:endParaRPr>
          </a:p>
        </p:txBody>
      </p:sp>
      <p:pic>
        <p:nvPicPr>
          <p:cNvPr id="165" name="Graphic 49">
            <a:extLst>
              <a:ext uri="{FF2B5EF4-FFF2-40B4-BE49-F238E27FC236}">
                <a16:creationId xmlns:a16="http://schemas.microsoft.com/office/drawing/2014/main" id="{E77BE16B-ECFE-449B-84E9-A3836878B7E3}"/>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983279" y="1750656"/>
            <a:ext cx="111469" cy="128201"/>
          </a:xfrm>
          <a:prstGeom prst="rect">
            <a:avLst/>
          </a:prstGeom>
          <a:solidFill>
            <a:schemeClr val="bg1"/>
          </a:solidFill>
          <a:ln>
            <a:noFill/>
          </a:ln>
        </p:spPr>
      </p:pic>
      <p:pic>
        <p:nvPicPr>
          <p:cNvPr id="166" name="Picture 165"/>
          <p:cNvPicPr>
            <a:picLocks noChangeAspect="1"/>
          </p:cNvPicPr>
          <p:nvPr/>
        </p:nvPicPr>
        <p:blipFill>
          <a:blip r:embed="rId7"/>
          <a:stretch>
            <a:fillRect/>
          </a:stretch>
        </p:blipFill>
        <p:spPr>
          <a:xfrm>
            <a:off x="246384" y="1620580"/>
            <a:ext cx="3928817" cy="353142"/>
          </a:xfrm>
          <a:prstGeom prst="rect">
            <a:avLst/>
          </a:prstGeom>
          <a:solidFill>
            <a:schemeClr val="accent1">
              <a:lumMod val="75000"/>
            </a:schemeClr>
          </a:solidFill>
        </p:spPr>
      </p:pic>
      <p:grpSp>
        <p:nvGrpSpPr>
          <p:cNvPr id="167" name="Group 996">
            <a:extLst>
              <a:ext uri="{FF2B5EF4-FFF2-40B4-BE49-F238E27FC236}">
                <a16:creationId xmlns:a16="http://schemas.microsoft.com/office/drawing/2014/main" id="{DA51DFD8-2A64-4479-839E-9B0F973D1C53}"/>
              </a:ext>
            </a:extLst>
          </p:cNvPr>
          <p:cNvGrpSpPr>
            <a:grpSpLocks noChangeAspect="1"/>
          </p:cNvGrpSpPr>
          <p:nvPr/>
        </p:nvGrpSpPr>
        <p:grpSpPr bwMode="auto">
          <a:xfrm>
            <a:off x="624959" y="1696116"/>
            <a:ext cx="257041" cy="215106"/>
            <a:chOff x="3482" y="3998"/>
            <a:chExt cx="340" cy="341"/>
          </a:xfrm>
          <a:solidFill>
            <a:schemeClr val="bg1"/>
          </a:solidFill>
        </p:grpSpPr>
        <p:sp>
          <p:nvSpPr>
            <p:cNvPr id="168" name="Freeform 997">
              <a:extLst>
                <a:ext uri="{FF2B5EF4-FFF2-40B4-BE49-F238E27FC236}">
                  <a16:creationId xmlns:a16="http://schemas.microsoft.com/office/drawing/2014/main" id="{EC266EB6-EDB7-4991-B64F-2EF5667AA461}"/>
                </a:ext>
              </a:extLst>
            </p:cNvPr>
            <p:cNvSpPr>
              <a:spLocks noEditPoints="1"/>
            </p:cNvSpPr>
            <p:nvPr/>
          </p:nvSpPr>
          <p:spPr bwMode="auto">
            <a:xfrm>
              <a:off x="3482" y="3998"/>
              <a:ext cx="340" cy="341"/>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00796" tIns="50398" rIns="100796" bIns="50398" numCol="1" anchor="t" anchorCtr="0" compatLnSpc="1">
              <a:prstTxWarp prst="textNoShape">
                <a:avLst/>
              </a:prstTxWarp>
            </a:bodyPr>
            <a:lstStyle/>
            <a:p>
              <a:endParaRPr lang="en-GB" dirty="0">
                <a:solidFill>
                  <a:schemeClr val="bg1"/>
                </a:solidFill>
              </a:endParaRPr>
            </a:p>
          </p:txBody>
        </p:sp>
        <p:sp>
          <p:nvSpPr>
            <p:cNvPr id="169" name="Freeform 998">
              <a:extLst>
                <a:ext uri="{FF2B5EF4-FFF2-40B4-BE49-F238E27FC236}">
                  <a16:creationId xmlns:a16="http://schemas.microsoft.com/office/drawing/2014/main" id="{1347591E-BC85-44B2-8B51-0C5A21881051}"/>
                </a:ext>
              </a:extLst>
            </p:cNvPr>
            <p:cNvSpPr>
              <a:spLocks noEditPoints="1"/>
            </p:cNvSpPr>
            <p:nvPr/>
          </p:nvSpPr>
          <p:spPr bwMode="auto">
            <a:xfrm>
              <a:off x="3546" y="4090"/>
              <a:ext cx="212" cy="156"/>
            </a:xfrm>
            <a:custGeom>
              <a:avLst/>
              <a:gdLst>
                <a:gd name="T0" fmla="*/ 96 w 320"/>
                <a:gd name="T1" fmla="*/ 43 h 235"/>
                <a:gd name="T2" fmla="*/ 85 w 320"/>
                <a:gd name="T3" fmla="*/ 139 h 235"/>
                <a:gd name="T4" fmla="*/ 160 w 320"/>
                <a:gd name="T5" fmla="*/ 150 h 235"/>
                <a:gd name="T6" fmla="*/ 170 w 320"/>
                <a:gd name="T7" fmla="*/ 54 h 235"/>
                <a:gd name="T8" fmla="*/ 149 w 320"/>
                <a:gd name="T9" fmla="*/ 128 h 235"/>
                <a:gd name="T10" fmla="*/ 106 w 320"/>
                <a:gd name="T11" fmla="*/ 64 h 235"/>
                <a:gd name="T12" fmla="*/ 149 w 320"/>
                <a:gd name="T13" fmla="*/ 128 h 235"/>
                <a:gd name="T14" fmla="*/ 266 w 320"/>
                <a:gd name="T15" fmla="*/ 64 h 235"/>
                <a:gd name="T16" fmla="*/ 192 w 320"/>
                <a:gd name="T17" fmla="*/ 54 h 235"/>
                <a:gd name="T18" fmla="*/ 266 w 320"/>
                <a:gd name="T19" fmla="*/ 43 h 235"/>
                <a:gd name="T20" fmla="*/ 277 w 320"/>
                <a:gd name="T21" fmla="*/ 96 h 235"/>
                <a:gd name="T22" fmla="*/ 202 w 320"/>
                <a:gd name="T23" fmla="*/ 107 h 235"/>
                <a:gd name="T24" fmla="*/ 202 w 320"/>
                <a:gd name="T25" fmla="*/ 86 h 235"/>
                <a:gd name="T26" fmla="*/ 277 w 320"/>
                <a:gd name="T27" fmla="*/ 96 h 235"/>
                <a:gd name="T28" fmla="*/ 266 w 320"/>
                <a:gd name="T29" fmla="*/ 150 h 235"/>
                <a:gd name="T30" fmla="*/ 192 w 320"/>
                <a:gd name="T31" fmla="*/ 139 h 235"/>
                <a:gd name="T32" fmla="*/ 266 w 320"/>
                <a:gd name="T33" fmla="*/ 128 h 235"/>
                <a:gd name="T34" fmla="*/ 277 w 320"/>
                <a:gd name="T35" fmla="*/ 182 h 235"/>
                <a:gd name="T36" fmla="*/ 202 w 320"/>
                <a:gd name="T37" fmla="*/ 192 h 235"/>
                <a:gd name="T38" fmla="*/ 202 w 320"/>
                <a:gd name="T39" fmla="*/ 171 h 235"/>
                <a:gd name="T40" fmla="*/ 277 w 320"/>
                <a:gd name="T41" fmla="*/ 182 h 235"/>
                <a:gd name="T42" fmla="*/ 160 w 320"/>
                <a:gd name="T43" fmla="*/ 192 h 235"/>
                <a:gd name="T44" fmla="*/ 85 w 320"/>
                <a:gd name="T45" fmla="*/ 182 h 235"/>
                <a:gd name="T46" fmla="*/ 160 w 320"/>
                <a:gd name="T47" fmla="*/ 171 h 235"/>
                <a:gd name="T48" fmla="*/ 309 w 320"/>
                <a:gd name="T49" fmla="*/ 0 h 235"/>
                <a:gd name="T50" fmla="*/ 42 w 320"/>
                <a:gd name="T51" fmla="*/ 11 h 235"/>
                <a:gd name="T52" fmla="*/ 32 w 320"/>
                <a:gd name="T53" fmla="*/ 214 h 235"/>
                <a:gd name="T54" fmla="*/ 21 w 320"/>
                <a:gd name="T55" fmla="*/ 11 h 235"/>
                <a:gd name="T56" fmla="*/ 0 w 320"/>
                <a:gd name="T57" fmla="*/ 11 h 235"/>
                <a:gd name="T58" fmla="*/ 32 w 320"/>
                <a:gd name="T59" fmla="*/ 235 h 235"/>
                <a:gd name="T60" fmla="*/ 320 w 320"/>
                <a:gd name="T61" fmla="*/ 203 h 235"/>
                <a:gd name="T62" fmla="*/ 309 w 320"/>
                <a:gd name="T63" fmla="*/ 0 h 235"/>
                <a:gd name="T64" fmla="*/ 288 w 320"/>
                <a:gd name="T65" fmla="*/ 214 h 235"/>
                <a:gd name="T66" fmla="*/ 64 w 320"/>
                <a:gd name="T67" fmla="*/ 203 h 235"/>
                <a:gd name="T68" fmla="*/ 298 w 320"/>
                <a:gd name="T69" fmla="*/ 2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0" h="235">
                  <a:moveTo>
                    <a:pt x="160" y="43"/>
                  </a:moveTo>
                  <a:cubicBezTo>
                    <a:pt x="96" y="43"/>
                    <a:pt x="96" y="43"/>
                    <a:pt x="96" y="43"/>
                  </a:cubicBezTo>
                  <a:cubicBezTo>
                    <a:pt x="90" y="43"/>
                    <a:pt x="85" y="48"/>
                    <a:pt x="85" y="54"/>
                  </a:cubicBezTo>
                  <a:cubicBezTo>
                    <a:pt x="85" y="139"/>
                    <a:pt x="85" y="139"/>
                    <a:pt x="85" y="139"/>
                  </a:cubicBezTo>
                  <a:cubicBezTo>
                    <a:pt x="85" y="145"/>
                    <a:pt x="90" y="150"/>
                    <a:pt x="96" y="150"/>
                  </a:cubicBezTo>
                  <a:cubicBezTo>
                    <a:pt x="160" y="150"/>
                    <a:pt x="160" y="150"/>
                    <a:pt x="160" y="150"/>
                  </a:cubicBezTo>
                  <a:cubicBezTo>
                    <a:pt x="166" y="150"/>
                    <a:pt x="170" y="145"/>
                    <a:pt x="170" y="139"/>
                  </a:cubicBezTo>
                  <a:cubicBezTo>
                    <a:pt x="170" y="54"/>
                    <a:pt x="170" y="54"/>
                    <a:pt x="170" y="54"/>
                  </a:cubicBezTo>
                  <a:cubicBezTo>
                    <a:pt x="170" y="48"/>
                    <a:pt x="166" y="43"/>
                    <a:pt x="160" y="43"/>
                  </a:cubicBezTo>
                  <a:close/>
                  <a:moveTo>
                    <a:pt x="149" y="128"/>
                  </a:moveTo>
                  <a:cubicBezTo>
                    <a:pt x="106" y="128"/>
                    <a:pt x="106" y="128"/>
                    <a:pt x="106" y="128"/>
                  </a:cubicBezTo>
                  <a:cubicBezTo>
                    <a:pt x="106" y="64"/>
                    <a:pt x="106" y="64"/>
                    <a:pt x="106" y="64"/>
                  </a:cubicBezTo>
                  <a:cubicBezTo>
                    <a:pt x="149" y="64"/>
                    <a:pt x="149" y="64"/>
                    <a:pt x="149" y="64"/>
                  </a:cubicBezTo>
                  <a:lnTo>
                    <a:pt x="149" y="128"/>
                  </a:lnTo>
                  <a:close/>
                  <a:moveTo>
                    <a:pt x="277" y="54"/>
                  </a:moveTo>
                  <a:cubicBezTo>
                    <a:pt x="277" y="60"/>
                    <a:pt x="272" y="64"/>
                    <a:pt x="266" y="64"/>
                  </a:cubicBezTo>
                  <a:cubicBezTo>
                    <a:pt x="202" y="64"/>
                    <a:pt x="202" y="64"/>
                    <a:pt x="202" y="64"/>
                  </a:cubicBezTo>
                  <a:cubicBezTo>
                    <a:pt x="196" y="64"/>
                    <a:pt x="192" y="60"/>
                    <a:pt x="192" y="54"/>
                  </a:cubicBezTo>
                  <a:cubicBezTo>
                    <a:pt x="192" y="48"/>
                    <a:pt x="196" y="43"/>
                    <a:pt x="202" y="43"/>
                  </a:cubicBezTo>
                  <a:cubicBezTo>
                    <a:pt x="266" y="43"/>
                    <a:pt x="266" y="43"/>
                    <a:pt x="266" y="43"/>
                  </a:cubicBezTo>
                  <a:cubicBezTo>
                    <a:pt x="272" y="43"/>
                    <a:pt x="277" y="48"/>
                    <a:pt x="277" y="54"/>
                  </a:cubicBezTo>
                  <a:close/>
                  <a:moveTo>
                    <a:pt x="277" y="96"/>
                  </a:moveTo>
                  <a:cubicBezTo>
                    <a:pt x="277" y="102"/>
                    <a:pt x="272" y="107"/>
                    <a:pt x="266" y="107"/>
                  </a:cubicBezTo>
                  <a:cubicBezTo>
                    <a:pt x="202" y="107"/>
                    <a:pt x="202" y="107"/>
                    <a:pt x="202" y="107"/>
                  </a:cubicBezTo>
                  <a:cubicBezTo>
                    <a:pt x="196" y="107"/>
                    <a:pt x="192" y="102"/>
                    <a:pt x="192" y="96"/>
                  </a:cubicBezTo>
                  <a:cubicBezTo>
                    <a:pt x="192" y="90"/>
                    <a:pt x="196" y="86"/>
                    <a:pt x="202" y="86"/>
                  </a:cubicBezTo>
                  <a:cubicBezTo>
                    <a:pt x="266" y="86"/>
                    <a:pt x="266" y="86"/>
                    <a:pt x="266" y="86"/>
                  </a:cubicBezTo>
                  <a:cubicBezTo>
                    <a:pt x="272" y="86"/>
                    <a:pt x="277" y="90"/>
                    <a:pt x="277" y="96"/>
                  </a:cubicBezTo>
                  <a:close/>
                  <a:moveTo>
                    <a:pt x="277" y="139"/>
                  </a:moveTo>
                  <a:cubicBezTo>
                    <a:pt x="277" y="145"/>
                    <a:pt x="272" y="150"/>
                    <a:pt x="266" y="150"/>
                  </a:cubicBezTo>
                  <a:cubicBezTo>
                    <a:pt x="202" y="150"/>
                    <a:pt x="202" y="150"/>
                    <a:pt x="202" y="150"/>
                  </a:cubicBezTo>
                  <a:cubicBezTo>
                    <a:pt x="196" y="150"/>
                    <a:pt x="192" y="145"/>
                    <a:pt x="192" y="139"/>
                  </a:cubicBezTo>
                  <a:cubicBezTo>
                    <a:pt x="192" y="133"/>
                    <a:pt x="196" y="128"/>
                    <a:pt x="202" y="128"/>
                  </a:cubicBezTo>
                  <a:cubicBezTo>
                    <a:pt x="266" y="128"/>
                    <a:pt x="266" y="128"/>
                    <a:pt x="266" y="128"/>
                  </a:cubicBezTo>
                  <a:cubicBezTo>
                    <a:pt x="272" y="128"/>
                    <a:pt x="277" y="133"/>
                    <a:pt x="277" y="139"/>
                  </a:cubicBezTo>
                  <a:close/>
                  <a:moveTo>
                    <a:pt x="277" y="182"/>
                  </a:moveTo>
                  <a:cubicBezTo>
                    <a:pt x="277" y="188"/>
                    <a:pt x="272" y="192"/>
                    <a:pt x="266" y="192"/>
                  </a:cubicBezTo>
                  <a:cubicBezTo>
                    <a:pt x="202" y="192"/>
                    <a:pt x="202" y="192"/>
                    <a:pt x="202" y="192"/>
                  </a:cubicBezTo>
                  <a:cubicBezTo>
                    <a:pt x="196" y="192"/>
                    <a:pt x="192" y="188"/>
                    <a:pt x="192" y="182"/>
                  </a:cubicBezTo>
                  <a:cubicBezTo>
                    <a:pt x="192" y="176"/>
                    <a:pt x="196" y="171"/>
                    <a:pt x="202" y="171"/>
                  </a:cubicBezTo>
                  <a:cubicBezTo>
                    <a:pt x="266" y="171"/>
                    <a:pt x="266" y="171"/>
                    <a:pt x="266" y="171"/>
                  </a:cubicBezTo>
                  <a:cubicBezTo>
                    <a:pt x="272" y="171"/>
                    <a:pt x="277" y="176"/>
                    <a:pt x="277" y="182"/>
                  </a:cubicBezTo>
                  <a:close/>
                  <a:moveTo>
                    <a:pt x="170" y="182"/>
                  </a:moveTo>
                  <a:cubicBezTo>
                    <a:pt x="170" y="188"/>
                    <a:pt x="166" y="192"/>
                    <a:pt x="160" y="192"/>
                  </a:cubicBezTo>
                  <a:cubicBezTo>
                    <a:pt x="96" y="192"/>
                    <a:pt x="96" y="192"/>
                    <a:pt x="96" y="192"/>
                  </a:cubicBezTo>
                  <a:cubicBezTo>
                    <a:pt x="90" y="192"/>
                    <a:pt x="85" y="188"/>
                    <a:pt x="85" y="182"/>
                  </a:cubicBezTo>
                  <a:cubicBezTo>
                    <a:pt x="85" y="176"/>
                    <a:pt x="90" y="171"/>
                    <a:pt x="96" y="171"/>
                  </a:cubicBezTo>
                  <a:cubicBezTo>
                    <a:pt x="160" y="171"/>
                    <a:pt x="160" y="171"/>
                    <a:pt x="160" y="171"/>
                  </a:cubicBezTo>
                  <a:cubicBezTo>
                    <a:pt x="166" y="171"/>
                    <a:pt x="170" y="176"/>
                    <a:pt x="170" y="182"/>
                  </a:cubicBezTo>
                  <a:close/>
                  <a:moveTo>
                    <a:pt x="309" y="0"/>
                  </a:moveTo>
                  <a:cubicBezTo>
                    <a:pt x="53" y="0"/>
                    <a:pt x="53" y="0"/>
                    <a:pt x="53" y="0"/>
                  </a:cubicBezTo>
                  <a:cubicBezTo>
                    <a:pt x="47" y="0"/>
                    <a:pt x="42" y="5"/>
                    <a:pt x="42" y="11"/>
                  </a:cubicBezTo>
                  <a:cubicBezTo>
                    <a:pt x="42" y="203"/>
                    <a:pt x="42" y="203"/>
                    <a:pt x="42" y="203"/>
                  </a:cubicBezTo>
                  <a:cubicBezTo>
                    <a:pt x="42" y="209"/>
                    <a:pt x="38" y="214"/>
                    <a:pt x="32" y="214"/>
                  </a:cubicBezTo>
                  <a:cubicBezTo>
                    <a:pt x="26" y="214"/>
                    <a:pt x="21" y="209"/>
                    <a:pt x="21" y="203"/>
                  </a:cubicBezTo>
                  <a:cubicBezTo>
                    <a:pt x="21" y="11"/>
                    <a:pt x="21" y="11"/>
                    <a:pt x="21" y="11"/>
                  </a:cubicBezTo>
                  <a:cubicBezTo>
                    <a:pt x="21" y="5"/>
                    <a:pt x="16" y="0"/>
                    <a:pt x="10" y="0"/>
                  </a:cubicBezTo>
                  <a:cubicBezTo>
                    <a:pt x="4" y="0"/>
                    <a:pt x="0" y="5"/>
                    <a:pt x="0" y="11"/>
                  </a:cubicBezTo>
                  <a:cubicBezTo>
                    <a:pt x="0" y="203"/>
                    <a:pt x="0" y="203"/>
                    <a:pt x="0" y="203"/>
                  </a:cubicBezTo>
                  <a:cubicBezTo>
                    <a:pt x="0" y="221"/>
                    <a:pt x="14" y="235"/>
                    <a:pt x="32" y="235"/>
                  </a:cubicBezTo>
                  <a:cubicBezTo>
                    <a:pt x="288" y="235"/>
                    <a:pt x="288" y="235"/>
                    <a:pt x="288" y="235"/>
                  </a:cubicBezTo>
                  <a:cubicBezTo>
                    <a:pt x="305" y="235"/>
                    <a:pt x="320" y="221"/>
                    <a:pt x="320" y="203"/>
                  </a:cubicBezTo>
                  <a:cubicBezTo>
                    <a:pt x="320" y="11"/>
                    <a:pt x="320" y="11"/>
                    <a:pt x="320" y="11"/>
                  </a:cubicBezTo>
                  <a:cubicBezTo>
                    <a:pt x="320" y="5"/>
                    <a:pt x="315" y="0"/>
                    <a:pt x="309" y="0"/>
                  </a:cubicBezTo>
                  <a:close/>
                  <a:moveTo>
                    <a:pt x="298" y="203"/>
                  </a:moveTo>
                  <a:cubicBezTo>
                    <a:pt x="298" y="209"/>
                    <a:pt x="294" y="214"/>
                    <a:pt x="288" y="214"/>
                  </a:cubicBezTo>
                  <a:cubicBezTo>
                    <a:pt x="62" y="214"/>
                    <a:pt x="62" y="214"/>
                    <a:pt x="62" y="214"/>
                  </a:cubicBezTo>
                  <a:cubicBezTo>
                    <a:pt x="63" y="210"/>
                    <a:pt x="64" y="207"/>
                    <a:pt x="64" y="203"/>
                  </a:cubicBezTo>
                  <a:cubicBezTo>
                    <a:pt x="64" y="22"/>
                    <a:pt x="64" y="22"/>
                    <a:pt x="64" y="22"/>
                  </a:cubicBezTo>
                  <a:cubicBezTo>
                    <a:pt x="298" y="22"/>
                    <a:pt x="298" y="22"/>
                    <a:pt x="298" y="22"/>
                  </a:cubicBezTo>
                  <a:lnTo>
                    <a:pt x="298" y="2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00796" tIns="50398" rIns="100796" bIns="50398" numCol="1" anchor="t" anchorCtr="0" compatLnSpc="1">
              <a:prstTxWarp prst="textNoShape">
                <a:avLst/>
              </a:prstTxWarp>
            </a:bodyPr>
            <a:lstStyle/>
            <a:p>
              <a:endParaRPr lang="en-GB" dirty="0">
                <a:solidFill>
                  <a:schemeClr val="bg1"/>
                </a:solidFill>
              </a:endParaRPr>
            </a:p>
          </p:txBody>
        </p:sp>
      </p:grpSp>
      <p:grpSp>
        <p:nvGrpSpPr>
          <p:cNvPr id="170" name="Group 169"/>
          <p:cNvGrpSpPr/>
          <p:nvPr/>
        </p:nvGrpSpPr>
        <p:grpSpPr>
          <a:xfrm>
            <a:off x="-148782" y="1696116"/>
            <a:ext cx="3743619" cy="3754379"/>
            <a:chOff x="-1499236" y="1439858"/>
            <a:chExt cx="3894069" cy="3967398"/>
          </a:xfrm>
        </p:grpSpPr>
        <p:pic>
          <p:nvPicPr>
            <p:cNvPr id="171" name="Picture 170"/>
            <p:cNvPicPr>
              <a:picLocks noChangeAspect="1"/>
            </p:cNvPicPr>
            <p:nvPr/>
          </p:nvPicPr>
          <p:blipFill>
            <a:blip r:embed="rId8"/>
            <a:stretch>
              <a:fillRect/>
            </a:stretch>
          </p:blipFill>
          <p:spPr>
            <a:xfrm rot="8100000">
              <a:off x="-772801" y="2480679"/>
              <a:ext cx="2921916" cy="2926577"/>
            </a:xfrm>
            <a:prstGeom prst="rect">
              <a:avLst/>
            </a:prstGeom>
            <a:solidFill>
              <a:schemeClr val="accent1"/>
            </a:solidFill>
            <a:ln>
              <a:solidFill>
                <a:schemeClr val="tx1"/>
              </a:solidFill>
            </a:ln>
          </p:spPr>
        </p:pic>
        <p:sp>
          <p:nvSpPr>
            <p:cNvPr id="172" name="TextBox 171"/>
            <p:cNvSpPr txBox="1"/>
            <p:nvPr/>
          </p:nvSpPr>
          <p:spPr>
            <a:xfrm>
              <a:off x="-68765" y="4772837"/>
              <a:ext cx="966689" cy="442131"/>
            </a:xfrm>
            <a:prstGeom prst="rect">
              <a:avLst/>
            </a:prstGeom>
            <a:noFill/>
            <a:ln>
              <a:noFill/>
            </a:ln>
          </p:spPr>
          <p:txBody>
            <a:bodyPr wrap="square" lIns="39683" tIns="39683" rIns="39683" bIns="39683" rtlCol="0">
              <a:spAutoFit/>
            </a:bodyPr>
            <a:lstStyle/>
            <a:p>
              <a:pPr algn="ctr"/>
              <a:r>
                <a:rPr lang="en-CA" sz="882" dirty="0">
                  <a:latin typeface="Open Sans" panose="020B0606030504020204"/>
                </a:rPr>
                <a:t>Ransomware takes applications hostage</a:t>
              </a:r>
            </a:p>
          </p:txBody>
        </p:sp>
        <p:sp>
          <p:nvSpPr>
            <p:cNvPr id="173" name="TextBox 172"/>
            <p:cNvSpPr txBox="1"/>
            <p:nvPr/>
          </p:nvSpPr>
          <p:spPr>
            <a:xfrm>
              <a:off x="-425702" y="2899046"/>
              <a:ext cx="1038116" cy="565274"/>
            </a:xfrm>
            <a:prstGeom prst="rect">
              <a:avLst/>
            </a:prstGeom>
            <a:noFill/>
            <a:ln>
              <a:noFill/>
            </a:ln>
          </p:spPr>
          <p:txBody>
            <a:bodyPr wrap="square" lIns="39683" tIns="39683" rIns="39683" bIns="39683" rtlCol="0">
              <a:spAutoFit/>
            </a:bodyPr>
            <a:lstStyle/>
            <a:p>
              <a:pPr algn="ctr"/>
              <a:r>
                <a:rPr lang="en-CA" sz="882" dirty="0">
                  <a:latin typeface="Open Sans" panose="020B0606030504020204"/>
                </a:rPr>
                <a:t>Malware targeting company devices or applications to reach clients</a:t>
              </a:r>
            </a:p>
          </p:txBody>
        </p:sp>
        <p:sp>
          <p:nvSpPr>
            <p:cNvPr id="174" name="Oval 173"/>
            <p:cNvSpPr/>
            <p:nvPr/>
          </p:nvSpPr>
          <p:spPr>
            <a:xfrm>
              <a:off x="21676" y="2755492"/>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5" name="Oval 174"/>
            <p:cNvSpPr/>
            <p:nvPr/>
          </p:nvSpPr>
          <p:spPr>
            <a:xfrm>
              <a:off x="626992" y="2061484"/>
              <a:ext cx="155459" cy="155459"/>
            </a:xfrm>
            <a:prstGeom prst="ellipse">
              <a:avLst/>
            </a:pr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6" name="Oval 175"/>
            <p:cNvSpPr/>
            <p:nvPr/>
          </p:nvSpPr>
          <p:spPr>
            <a:xfrm>
              <a:off x="1370349" y="3172260"/>
              <a:ext cx="155459" cy="15545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7" name="Oval 176"/>
            <p:cNvSpPr/>
            <p:nvPr/>
          </p:nvSpPr>
          <p:spPr>
            <a:xfrm>
              <a:off x="460963" y="4562367"/>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78" name="Straight Arrow Connector 177"/>
            <p:cNvCxnSpPr/>
            <p:nvPr/>
          </p:nvCxnSpPr>
          <p:spPr>
            <a:xfrm rot="2700000">
              <a:off x="410710" y="2672048"/>
              <a:ext cx="24643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p:nvPr/>
          </p:nvCxnSpPr>
          <p:spPr>
            <a:xfrm rot="18900000">
              <a:off x="-1499236" y="2685441"/>
              <a:ext cx="24643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80" name="TextBox 179"/>
            <p:cNvSpPr txBox="1"/>
            <p:nvPr/>
          </p:nvSpPr>
          <p:spPr>
            <a:xfrm rot="18900000">
              <a:off x="-1161514" y="3105783"/>
              <a:ext cx="563040" cy="250794"/>
            </a:xfrm>
            <a:prstGeom prst="rect">
              <a:avLst/>
            </a:prstGeom>
            <a:solidFill>
              <a:schemeClr val="tx1"/>
            </a:solidFill>
          </p:spPr>
          <p:txBody>
            <a:bodyPr wrap="none" rtlCol="0">
              <a:spAutoFit/>
            </a:bodyPr>
            <a:lstStyle/>
            <a:p>
              <a:r>
                <a:rPr lang="nl-NL" sz="992" dirty="0" err="1">
                  <a:solidFill>
                    <a:schemeClr val="bg1"/>
                  </a:solidFill>
                  <a:latin typeface="Open Sans" panose="020B0606030504020204"/>
                </a:rPr>
                <a:t>Future</a:t>
              </a:r>
              <a:endParaRPr lang="nl-NL" sz="992" dirty="0">
                <a:solidFill>
                  <a:schemeClr val="bg1"/>
                </a:solidFill>
                <a:latin typeface="Open Sans" panose="020B0606030504020204"/>
              </a:endParaRPr>
            </a:p>
          </p:txBody>
        </p:sp>
        <p:sp>
          <p:nvSpPr>
            <p:cNvPr id="181" name="TextBox 180"/>
            <p:cNvSpPr txBox="1"/>
            <p:nvPr/>
          </p:nvSpPr>
          <p:spPr>
            <a:xfrm rot="18900000">
              <a:off x="-31200" y="1950491"/>
              <a:ext cx="620460" cy="250794"/>
            </a:xfrm>
            <a:prstGeom prst="rect">
              <a:avLst/>
            </a:prstGeom>
            <a:solidFill>
              <a:schemeClr val="tx1"/>
            </a:solidFill>
          </p:spPr>
          <p:txBody>
            <a:bodyPr wrap="none" rtlCol="0">
              <a:spAutoFit/>
            </a:bodyPr>
            <a:lstStyle/>
            <a:p>
              <a:r>
                <a:rPr lang="nl-NL" sz="992" dirty="0" err="1">
                  <a:solidFill>
                    <a:schemeClr val="bg1"/>
                  </a:solidFill>
                  <a:latin typeface="Open Sans" panose="020B0606030504020204"/>
                </a:rPr>
                <a:t>Current</a:t>
              </a:r>
              <a:endParaRPr lang="nl-NL" sz="992" dirty="0">
                <a:solidFill>
                  <a:schemeClr val="bg1"/>
                </a:solidFill>
                <a:latin typeface="Open Sans" panose="020B0606030504020204"/>
              </a:endParaRPr>
            </a:p>
          </p:txBody>
        </p:sp>
        <p:sp>
          <p:nvSpPr>
            <p:cNvPr id="182" name="TextBox 181"/>
            <p:cNvSpPr txBox="1"/>
            <p:nvPr/>
          </p:nvSpPr>
          <p:spPr>
            <a:xfrm rot="2700000">
              <a:off x="1402203" y="2392093"/>
              <a:ext cx="620585" cy="268068"/>
            </a:xfrm>
            <a:prstGeom prst="rect">
              <a:avLst/>
            </a:prstGeom>
            <a:solidFill>
              <a:schemeClr val="tx1"/>
            </a:solidFill>
          </p:spPr>
          <p:txBody>
            <a:bodyPr wrap="none" rtlCol="0">
              <a:spAutoFit/>
            </a:bodyPr>
            <a:lstStyle/>
            <a:p>
              <a:r>
                <a:rPr lang="nl-NL" sz="1102" dirty="0">
                  <a:solidFill>
                    <a:schemeClr val="bg1"/>
                  </a:solidFill>
                  <a:latin typeface="Open Sans" panose="020B0606030504020204"/>
                </a:rPr>
                <a:t>Impact</a:t>
              </a:r>
            </a:p>
          </p:txBody>
        </p:sp>
        <p:sp>
          <p:nvSpPr>
            <p:cNvPr id="183" name="TextBox 182"/>
            <p:cNvSpPr txBox="1"/>
            <p:nvPr/>
          </p:nvSpPr>
          <p:spPr>
            <a:xfrm rot="18900000">
              <a:off x="-733054" y="2455054"/>
              <a:ext cx="745142" cy="250794"/>
            </a:xfrm>
            <a:prstGeom prst="rect">
              <a:avLst/>
            </a:prstGeom>
            <a:solidFill>
              <a:schemeClr val="tx1"/>
            </a:solidFill>
          </p:spPr>
          <p:txBody>
            <a:bodyPr wrap="none" rtlCol="0">
              <a:spAutoFit/>
            </a:bodyPr>
            <a:lstStyle/>
            <a:p>
              <a:r>
                <a:rPr lang="nl-NL" sz="992" dirty="0" err="1">
                  <a:solidFill>
                    <a:schemeClr val="bg1"/>
                  </a:solidFill>
                  <a:latin typeface="Open Sans" panose="020B0606030504020204"/>
                </a:rPr>
                <a:t>Emerging</a:t>
              </a:r>
              <a:endParaRPr lang="nl-NL" sz="992" dirty="0">
                <a:solidFill>
                  <a:schemeClr val="bg1"/>
                </a:solidFill>
                <a:latin typeface="Open Sans" panose="020B0606030504020204"/>
              </a:endParaRPr>
            </a:p>
          </p:txBody>
        </p:sp>
        <p:sp>
          <p:nvSpPr>
            <p:cNvPr id="184" name="TextBox 183"/>
            <p:cNvSpPr txBox="1"/>
            <p:nvPr/>
          </p:nvSpPr>
          <p:spPr>
            <a:xfrm rot="2700000">
              <a:off x="1925531" y="3106012"/>
              <a:ext cx="687862" cy="250743"/>
            </a:xfrm>
            <a:prstGeom prst="rect">
              <a:avLst/>
            </a:prstGeom>
            <a:solidFill>
              <a:schemeClr val="tx1"/>
            </a:solidFill>
          </p:spPr>
          <p:txBody>
            <a:bodyPr wrap="none" rtlCol="0">
              <a:spAutoFit/>
            </a:bodyPr>
            <a:lstStyle/>
            <a:p>
              <a:r>
                <a:rPr lang="nl-NL" sz="992" dirty="0" err="1">
                  <a:solidFill>
                    <a:schemeClr val="bg1"/>
                  </a:solidFill>
                  <a:latin typeface="Open Sans" panose="020B0606030504020204"/>
                </a:rPr>
                <a:t>Very</a:t>
              </a:r>
              <a:r>
                <a:rPr lang="nl-NL" sz="992" dirty="0">
                  <a:solidFill>
                    <a:schemeClr val="bg1"/>
                  </a:solidFill>
                  <a:latin typeface="Open Sans" panose="020B0606030504020204"/>
                </a:rPr>
                <a:t> low</a:t>
              </a:r>
            </a:p>
          </p:txBody>
        </p:sp>
        <p:sp>
          <p:nvSpPr>
            <p:cNvPr id="185" name="TextBox 184"/>
            <p:cNvSpPr txBox="1"/>
            <p:nvPr/>
          </p:nvSpPr>
          <p:spPr>
            <a:xfrm rot="2700000">
              <a:off x="715642" y="1940968"/>
              <a:ext cx="738729" cy="250743"/>
            </a:xfrm>
            <a:prstGeom prst="rect">
              <a:avLst/>
            </a:prstGeom>
            <a:solidFill>
              <a:schemeClr val="tx1"/>
            </a:solidFill>
          </p:spPr>
          <p:txBody>
            <a:bodyPr wrap="none" rtlCol="0">
              <a:spAutoFit/>
            </a:bodyPr>
            <a:lstStyle/>
            <a:p>
              <a:r>
                <a:rPr lang="nl-NL" sz="992" dirty="0" err="1">
                  <a:solidFill>
                    <a:schemeClr val="bg1"/>
                  </a:solidFill>
                  <a:latin typeface="Open Sans" panose="020B0606030504020204"/>
                </a:rPr>
                <a:t>Very</a:t>
              </a:r>
              <a:r>
                <a:rPr lang="nl-NL" sz="992" dirty="0">
                  <a:solidFill>
                    <a:schemeClr val="bg1"/>
                  </a:solidFill>
                  <a:latin typeface="Open Sans" panose="020B0606030504020204"/>
                </a:rPr>
                <a:t> high</a:t>
              </a:r>
            </a:p>
          </p:txBody>
        </p:sp>
        <p:sp>
          <p:nvSpPr>
            <p:cNvPr id="186" name="TextBox 185"/>
            <p:cNvSpPr txBox="1"/>
            <p:nvPr/>
          </p:nvSpPr>
          <p:spPr>
            <a:xfrm>
              <a:off x="68550" y="2238892"/>
              <a:ext cx="1308969" cy="195846"/>
            </a:xfrm>
            <a:prstGeom prst="rect">
              <a:avLst/>
            </a:prstGeom>
            <a:noFill/>
            <a:ln>
              <a:noFill/>
            </a:ln>
          </p:spPr>
          <p:txBody>
            <a:bodyPr wrap="square" lIns="39683" tIns="39683" rIns="39683" bIns="39683" rtlCol="0">
              <a:spAutoFit/>
            </a:bodyPr>
            <a:lstStyle/>
            <a:p>
              <a:pPr algn="ctr"/>
              <a:r>
                <a:rPr lang="en-CA" sz="882" dirty="0">
                  <a:latin typeface="Open Sans" panose="020B0606030504020204"/>
                </a:rPr>
                <a:t>Data breach</a:t>
              </a:r>
            </a:p>
          </p:txBody>
        </p:sp>
        <p:sp>
          <p:nvSpPr>
            <p:cNvPr id="187" name="Right Arrow 186"/>
            <p:cNvSpPr/>
            <p:nvPr/>
          </p:nvSpPr>
          <p:spPr>
            <a:xfrm rot="16388663">
              <a:off x="-312857" y="3657461"/>
              <a:ext cx="1814967" cy="130068"/>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8" name="Right Arrow 187"/>
            <p:cNvSpPr/>
            <p:nvPr/>
          </p:nvSpPr>
          <p:spPr>
            <a:xfrm rot="18716658">
              <a:off x="47412" y="2708675"/>
              <a:ext cx="207444" cy="102753"/>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9" name="Right Arrow 188"/>
            <p:cNvSpPr/>
            <p:nvPr/>
          </p:nvSpPr>
          <p:spPr>
            <a:xfrm rot="14400000">
              <a:off x="1228669" y="3094176"/>
              <a:ext cx="315242" cy="102753"/>
            </a:xfrm>
            <a:prstGeom prst="rightArrow">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0" name="TextBox 189"/>
            <p:cNvSpPr txBox="1"/>
            <p:nvPr/>
          </p:nvSpPr>
          <p:spPr>
            <a:xfrm>
              <a:off x="-568699" y="3919577"/>
              <a:ext cx="1013866" cy="195846"/>
            </a:xfrm>
            <a:prstGeom prst="rect">
              <a:avLst/>
            </a:prstGeom>
            <a:noFill/>
            <a:ln>
              <a:noFill/>
            </a:ln>
          </p:spPr>
          <p:txBody>
            <a:bodyPr wrap="square" lIns="39683" tIns="39683" rIns="39683" bIns="39683" rtlCol="0">
              <a:spAutoFit/>
            </a:bodyPr>
            <a:lstStyle/>
            <a:p>
              <a:pPr algn="ctr"/>
              <a:r>
                <a:rPr lang="en-CA" sz="882" dirty="0">
                  <a:latin typeface="Open Sans" panose="020B0606030504020204"/>
                </a:rPr>
                <a:t>GDPR compliance</a:t>
              </a:r>
            </a:p>
          </p:txBody>
        </p:sp>
        <p:sp>
          <p:nvSpPr>
            <p:cNvPr id="191" name="Oval 190"/>
            <p:cNvSpPr/>
            <p:nvPr/>
          </p:nvSpPr>
          <p:spPr>
            <a:xfrm>
              <a:off x="-104614" y="3745384"/>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2" name="TextBox 191"/>
            <p:cNvSpPr txBox="1"/>
            <p:nvPr/>
          </p:nvSpPr>
          <p:spPr>
            <a:xfrm>
              <a:off x="937453" y="3339539"/>
              <a:ext cx="1318750" cy="565274"/>
            </a:xfrm>
            <a:prstGeom prst="rect">
              <a:avLst/>
            </a:prstGeom>
            <a:noFill/>
            <a:ln>
              <a:noFill/>
            </a:ln>
          </p:spPr>
          <p:txBody>
            <a:bodyPr wrap="square" lIns="39683" tIns="39683" rIns="39683" bIns="39683" rtlCol="0">
              <a:spAutoFit/>
            </a:bodyPr>
            <a:lstStyle/>
            <a:p>
              <a:pPr algn="ctr"/>
              <a:r>
                <a:rPr lang="en-IE" sz="882" dirty="0">
                  <a:latin typeface="Open Sans" panose="020B0606030504020204"/>
                </a:rPr>
                <a:t>Legacy technology fails to provide adequate protection and stability in the face of new attacks</a:t>
              </a:r>
              <a:endParaRPr lang="en-CA" sz="882" dirty="0">
                <a:latin typeface="Open Sans" panose="020B0606030504020204"/>
              </a:endParaRPr>
            </a:p>
          </p:txBody>
        </p:sp>
        <p:sp>
          <p:nvSpPr>
            <p:cNvPr id="193" name="Right Arrow 192"/>
            <p:cNvSpPr/>
            <p:nvPr/>
          </p:nvSpPr>
          <p:spPr>
            <a:xfrm rot="16200000">
              <a:off x="182495" y="3639474"/>
              <a:ext cx="1471511" cy="125374"/>
            </a:xfrm>
            <a:prstGeom prst="rightArrow">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4" name="Oval 193"/>
            <p:cNvSpPr/>
            <p:nvPr/>
          </p:nvSpPr>
          <p:spPr>
            <a:xfrm>
              <a:off x="847941" y="4387169"/>
              <a:ext cx="155459" cy="15545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5" name="TextBox 194"/>
            <p:cNvSpPr txBox="1"/>
            <p:nvPr/>
          </p:nvSpPr>
          <p:spPr>
            <a:xfrm>
              <a:off x="803011" y="4580355"/>
              <a:ext cx="1013866" cy="442131"/>
            </a:xfrm>
            <a:prstGeom prst="rect">
              <a:avLst/>
            </a:prstGeom>
            <a:noFill/>
            <a:ln>
              <a:noFill/>
            </a:ln>
          </p:spPr>
          <p:txBody>
            <a:bodyPr wrap="square" lIns="39683" tIns="39683" rIns="39683" bIns="39683" rtlCol="0">
              <a:spAutoFit/>
            </a:bodyPr>
            <a:lstStyle/>
            <a:p>
              <a:pPr algn="ctr"/>
              <a:r>
                <a:rPr lang="en-CA" sz="882" dirty="0">
                  <a:latin typeface="Open Sans" panose="020B0606030504020204"/>
                </a:rPr>
                <a:t>Unaddressed Software Vulnerabilities</a:t>
              </a:r>
            </a:p>
          </p:txBody>
        </p:sp>
        <p:sp>
          <p:nvSpPr>
            <p:cNvPr id="196" name="Right Arrow 195"/>
            <p:cNvSpPr/>
            <p:nvPr/>
          </p:nvSpPr>
          <p:spPr>
            <a:xfrm rot="18000000">
              <a:off x="-83584" y="3689036"/>
              <a:ext cx="207444" cy="102753"/>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7" name="Group 196"/>
          <p:cNvGrpSpPr/>
          <p:nvPr/>
        </p:nvGrpSpPr>
        <p:grpSpPr>
          <a:xfrm>
            <a:off x="3948069" y="1638068"/>
            <a:ext cx="4029232" cy="3802464"/>
            <a:chOff x="3851583" y="1372283"/>
            <a:chExt cx="4168301" cy="3955343"/>
          </a:xfrm>
        </p:grpSpPr>
        <p:pic>
          <p:nvPicPr>
            <p:cNvPr id="198" name="Picture 197"/>
            <p:cNvPicPr>
              <a:picLocks noChangeAspect="1"/>
            </p:cNvPicPr>
            <p:nvPr/>
          </p:nvPicPr>
          <p:blipFill>
            <a:blip r:embed="rId8"/>
            <a:stretch>
              <a:fillRect/>
            </a:stretch>
          </p:blipFill>
          <p:spPr>
            <a:xfrm rot="8100000">
              <a:off x="4609810" y="2401049"/>
              <a:ext cx="2921916" cy="2926577"/>
            </a:xfrm>
            <a:prstGeom prst="rect">
              <a:avLst/>
            </a:prstGeom>
            <a:ln>
              <a:solidFill>
                <a:schemeClr val="tx1"/>
              </a:solidFill>
            </a:ln>
          </p:spPr>
        </p:pic>
        <p:cxnSp>
          <p:nvCxnSpPr>
            <p:cNvPr id="199" name="Straight Arrow Connector 198"/>
            <p:cNvCxnSpPr/>
            <p:nvPr/>
          </p:nvCxnSpPr>
          <p:spPr>
            <a:xfrm rot="2700000">
              <a:off x="5862673" y="2604473"/>
              <a:ext cx="24643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0" name="Straight Arrow Connector 199"/>
            <p:cNvCxnSpPr/>
            <p:nvPr/>
          </p:nvCxnSpPr>
          <p:spPr>
            <a:xfrm rot="18900000">
              <a:off x="3851583" y="2604743"/>
              <a:ext cx="24643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01" name="Oval 200"/>
            <p:cNvSpPr/>
            <p:nvPr/>
          </p:nvSpPr>
          <p:spPr>
            <a:xfrm>
              <a:off x="7471265" y="3726981"/>
              <a:ext cx="155459" cy="15545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2" name="TextBox 201"/>
            <p:cNvSpPr txBox="1"/>
            <p:nvPr/>
          </p:nvSpPr>
          <p:spPr>
            <a:xfrm>
              <a:off x="7236707" y="3842909"/>
              <a:ext cx="783177" cy="3189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Cyber </a:t>
              </a:r>
            </a:p>
            <a:p>
              <a:pPr lvl="0" algn="ctr">
                <a:defRPr/>
              </a:pPr>
              <a:r>
                <a:rPr lang="en-US" sz="800" dirty="0">
                  <a:latin typeface="Open Sans" panose="020B0606030504020204"/>
                </a:rPr>
                <a:t>espionage</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03" name="TextBox 202"/>
            <p:cNvSpPr txBox="1"/>
            <p:nvPr/>
          </p:nvSpPr>
          <p:spPr>
            <a:xfrm rot="18900000">
              <a:off x="4153608" y="3093434"/>
              <a:ext cx="648739" cy="240113"/>
            </a:xfrm>
            <a:prstGeom prst="rect">
              <a:avLst/>
            </a:prstGeom>
            <a:solidFill>
              <a:schemeClr val="tx1"/>
            </a:solidFill>
          </p:spPr>
          <p:txBody>
            <a:bodyPr wrap="none" rtlCol="0">
              <a:spAutoFit/>
            </a:bodyPr>
            <a:lstStyle/>
            <a:p>
              <a:r>
                <a:rPr lang="nl-NL" sz="900" dirty="0" err="1">
                  <a:solidFill>
                    <a:schemeClr val="bg1"/>
                  </a:solidFill>
                  <a:latin typeface="Open Sans" panose="020B0606030504020204"/>
                </a:rPr>
                <a:t>Very</a:t>
              </a:r>
              <a:r>
                <a:rPr lang="nl-NL" sz="900" dirty="0">
                  <a:solidFill>
                    <a:schemeClr val="bg1"/>
                  </a:solidFill>
                  <a:latin typeface="Open Sans" panose="020B0606030504020204"/>
                </a:rPr>
                <a:t> low</a:t>
              </a:r>
            </a:p>
          </p:txBody>
        </p:sp>
        <p:sp>
          <p:nvSpPr>
            <p:cNvPr id="204" name="TextBox 203"/>
            <p:cNvSpPr txBox="1"/>
            <p:nvPr/>
          </p:nvSpPr>
          <p:spPr>
            <a:xfrm rot="18900000">
              <a:off x="5308464" y="1911939"/>
              <a:ext cx="695172" cy="240113"/>
            </a:xfrm>
            <a:prstGeom prst="rect">
              <a:avLst/>
            </a:prstGeom>
            <a:solidFill>
              <a:schemeClr val="tx1"/>
            </a:solidFill>
          </p:spPr>
          <p:txBody>
            <a:bodyPr wrap="none" rtlCol="0">
              <a:spAutoFit/>
            </a:bodyPr>
            <a:lstStyle/>
            <a:p>
              <a:r>
                <a:rPr lang="nl-NL" sz="900" dirty="0" err="1">
                  <a:solidFill>
                    <a:schemeClr val="bg1"/>
                  </a:solidFill>
                  <a:latin typeface="Open Sans" panose="020B0606030504020204"/>
                </a:rPr>
                <a:t>Very</a:t>
              </a:r>
              <a:r>
                <a:rPr lang="nl-NL" sz="900" dirty="0">
                  <a:solidFill>
                    <a:schemeClr val="bg1"/>
                  </a:solidFill>
                  <a:latin typeface="Open Sans" panose="020B0606030504020204"/>
                </a:rPr>
                <a:t> high</a:t>
              </a:r>
            </a:p>
          </p:txBody>
        </p:sp>
        <p:sp>
          <p:nvSpPr>
            <p:cNvPr id="205" name="TextBox 204"/>
            <p:cNvSpPr txBox="1"/>
            <p:nvPr/>
          </p:nvSpPr>
          <p:spPr>
            <a:xfrm rot="2700000">
              <a:off x="6771096" y="2375585"/>
              <a:ext cx="834060" cy="254719"/>
            </a:xfrm>
            <a:prstGeom prst="rect">
              <a:avLst/>
            </a:prstGeom>
            <a:solidFill>
              <a:schemeClr val="tx1"/>
            </a:solidFill>
          </p:spPr>
          <p:txBody>
            <a:bodyPr wrap="none" rtlCol="0">
              <a:spAutoFit/>
            </a:bodyPr>
            <a:lstStyle/>
            <a:p>
              <a:r>
                <a:rPr lang="nl-NL" sz="1000" dirty="0" err="1">
                  <a:solidFill>
                    <a:schemeClr val="bg1"/>
                  </a:solidFill>
                  <a:latin typeface="Open Sans" panose="020B0606030504020204"/>
                </a:rPr>
                <a:t>Occurence</a:t>
              </a:r>
              <a:endParaRPr lang="nl-NL" sz="1000" dirty="0">
                <a:solidFill>
                  <a:schemeClr val="bg1"/>
                </a:solidFill>
                <a:latin typeface="Open Sans" panose="020B0606030504020204"/>
              </a:endParaRPr>
            </a:p>
          </p:txBody>
        </p:sp>
        <p:sp>
          <p:nvSpPr>
            <p:cNvPr id="206" name="TextBox 205"/>
            <p:cNvSpPr txBox="1"/>
            <p:nvPr/>
          </p:nvSpPr>
          <p:spPr>
            <a:xfrm rot="18900000">
              <a:off x="4689788" y="2378978"/>
              <a:ext cx="587381" cy="256120"/>
            </a:xfrm>
            <a:prstGeom prst="rect">
              <a:avLst/>
            </a:prstGeom>
            <a:solidFill>
              <a:schemeClr val="tx1"/>
            </a:solidFill>
          </p:spPr>
          <p:txBody>
            <a:bodyPr wrap="none" rtlCol="0">
              <a:spAutoFit/>
            </a:bodyPr>
            <a:lstStyle/>
            <a:p>
              <a:r>
                <a:rPr lang="nl-NL" sz="1000" dirty="0">
                  <a:solidFill>
                    <a:schemeClr val="bg1"/>
                  </a:solidFill>
                  <a:latin typeface="Open Sans" panose="020B0606030504020204"/>
                </a:rPr>
                <a:t>Impact</a:t>
              </a:r>
            </a:p>
          </p:txBody>
        </p:sp>
        <p:sp>
          <p:nvSpPr>
            <p:cNvPr id="207" name="TextBox 206"/>
            <p:cNvSpPr txBox="1"/>
            <p:nvPr/>
          </p:nvSpPr>
          <p:spPr>
            <a:xfrm rot="2700000">
              <a:off x="7372542" y="3086955"/>
              <a:ext cx="652308" cy="238799"/>
            </a:xfrm>
            <a:prstGeom prst="rect">
              <a:avLst/>
            </a:prstGeom>
            <a:solidFill>
              <a:schemeClr val="tx1"/>
            </a:solidFill>
          </p:spPr>
          <p:txBody>
            <a:bodyPr wrap="none" rtlCol="0">
              <a:spAutoFit/>
            </a:bodyPr>
            <a:lstStyle/>
            <a:p>
              <a:r>
                <a:rPr lang="nl-NL" sz="900" dirty="0" err="1">
                  <a:solidFill>
                    <a:schemeClr val="bg1"/>
                  </a:solidFill>
                  <a:latin typeface="Open Sans" panose="020B0606030504020204"/>
                </a:rPr>
                <a:t>Very</a:t>
              </a:r>
              <a:r>
                <a:rPr lang="nl-NL" sz="900" dirty="0">
                  <a:solidFill>
                    <a:schemeClr val="bg1"/>
                  </a:solidFill>
                  <a:latin typeface="Open Sans" panose="020B0606030504020204"/>
                </a:rPr>
                <a:t> low</a:t>
              </a:r>
            </a:p>
          </p:txBody>
        </p:sp>
        <p:sp>
          <p:nvSpPr>
            <p:cNvPr id="208" name="TextBox 207"/>
            <p:cNvSpPr txBox="1"/>
            <p:nvPr/>
          </p:nvSpPr>
          <p:spPr>
            <a:xfrm rot="2700000">
              <a:off x="6130905" y="1899517"/>
              <a:ext cx="698996" cy="238799"/>
            </a:xfrm>
            <a:prstGeom prst="rect">
              <a:avLst/>
            </a:prstGeom>
            <a:solidFill>
              <a:schemeClr val="tx1"/>
            </a:solidFill>
          </p:spPr>
          <p:txBody>
            <a:bodyPr wrap="none" rtlCol="0">
              <a:spAutoFit/>
            </a:bodyPr>
            <a:lstStyle/>
            <a:p>
              <a:r>
                <a:rPr lang="nl-NL" sz="900" dirty="0" err="1">
                  <a:solidFill>
                    <a:schemeClr val="bg1"/>
                  </a:solidFill>
                  <a:latin typeface="Open Sans" panose="020B0606030504020204"/>
                </a:rPr>
                <a:t>Very</a:t>
              </a:r>
              <a:r>
                <a:rPr lang="nl-NL" sz="900" dirty="0">
                  <a:solidFill>
                    <a:schemeClr val="bg1"/>
                  </a:solidFill>
                  <a:latin typeface="Open Sans" panose="020B0606030504020204"/>
                </a:rPr>
                <a:t> high</a:t>
              </a:r>
            </a:p>
          </p:txBody>
        </p:sp>
        <p:sp>
          <p:nvSpPr>
            <p:cNvPr id="209" name="Oval 208"/>
            <p:cNvSpPr/>
            <p:nvPr/>
          </p:nvSpPr>
          <p:spPr>
            <a:xfrm>
              <a:off x="6013546" y="2065226"/>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0" name="TextBox 209"/>
            <p:cNvSpPr txBox="1"/>
            <p:nvPr/>
          </p:nvSpPr>
          <p:spPr>
            <a:xfrm>
              <a:off x="5798712" y="2210384"/>
              <a:ext cx="594040" cy="19581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Phishing</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11" name="Oval 210"/>
            <p:cNvSpPr/>
            <p:nvPr/>
          </p:nvSpPr>
          <p:spPr>
            <a:xfrm>
              <a:off x="6292613" y="3753330"/>
              <a:ext cx="155459" cy="15545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2" name="TextBox 211"/>
            <p:cNvSpPr txBox="1"/>
            <p:nvPr/>
          </p:nvSpPr>
          <p:spPr>
            <a:xfrm>
              <a:off x="6019743" y="3864338"/>
              <a:ext cx="693862" cy="442035"/>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Web Application Attacks</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13" name="Oval 212"/>
            <p:cNvSpPr/>
            <p:nvPr/>
          </p:nvSpPr>
          <p:spPr>
            <a:xfrm>
              <a:off x="6567575" y="4502979"/>
              <a:ext cx="155459" cy="15545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4" name="TextBox 213"/>
            <p:cNvSpPr txBox="1"/>
            <p:nvPr/>
          </p:nvSpPr>
          <p:spPr>
            <a:xfrm>
              <a:off x="6360228" y="4782095"/>
              <a:ext cx="488619" cy="19581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Spam</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15" name="Oval 214"/>
            <p:cNvSpPr/>
            <p:nvPr/>
          </p:nvSpPr>
          <p:spPr>
            <a:xfrm>
              <a:off x="6207044" y="2555412"/>
              <a:ext cx="155459" cy="15545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6" name="Right Arrow 215"/>
            <p:cNvSpPr/>
            <p:nvPr/>
          </p:nvSpPr>
          <p:spPr>
            <a:xfrm rot="13500000">
              <a:off x="6198269" y="3713222"/>
              <a:ext cx="207444" cy="102753"/>
            </a:xfrm>
            <a:prstGeom prst="rightArrow">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7" name="Right Arrow 216"/>
            <p:cNvSpPr/>
            <p:nvPr/>
          </p:nvSpPr>
          <p:spPr>
            <a:xfrm rot="5400000">
              <a:off x="6541583" y="4661276"/>
              <a:ext cx="207444" cy="102753"/>
            </a:xfrm>
            <a:prstGeom prst="rightArrow">
              <a:avLst/>
            </a:prstGeom>
            <a:solidFill>
              <a:srgbClr val="00B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8" name="Oval 217"/>
            <p:cNvSpPr/>
            <p:nvPr/>
          </p:nvSpPr>
          <p:spPr>
            <a:xfrm>
              <a:off x="6930930" y="3524572"/>
              <a:ext cx="155459" cy="15545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9" name="TextBox 218"/>
            <p:cNvSpPr txBox="1"/>
            <p:nvPr/>
          </p:nvSpPr>
          <p:spPr>
            <a:xfrm>
              <a:off x="6602345" y="3627164"/>
              <a:ext cx="559256" cy="3189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Physical actions</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20" name="Right Arrow 219"/>
            <p:cNvSpPr/>
            <p:nvPr/>
          </p:nvSpPr>
          <p:spPr>
            <a:xfrm rot="18900000">
              <a:off x="6979814" y="3485741"/>
              <a:ext cx="207444" cy="102753"/>
            </a:xfrm>
            <a:prstGeom prst="rightArrow">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1" name="Oval 220"/>
            <p:cNvSpPr/>
            <p:nvPr/>
          </p:nvSpPr>
          <p:spPr>
            <a:xfrm>
              <a:off x="6597644" y="3227769"/>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2" name="TextBox 221"/>
            <p:cNvSpPr txBox="1"/>
            <p:nvPr/>
          </p:nvSpPr>
          <p:spPr>
            <a:xfrm>
              <a:off x="6377264" y="3349256"/>
              <a:ext cx="559256" cy="3189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Exploit kits</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23" name="Right Arrow 222"/>
            <p:cNvSpPr/>
            <p:nvPr/>
          </p:nvSpPr>
          <p:spPr>
            <a:xfrm rot="16200000">
              <a:off x="6180579" y="2465079"/>
              <a:ext cx="207444" cy="102753"/>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4" name="Oval 223"/>
            <p:cNvSpPr/>
            <p:nvPr/>
          </p:nvSpPr>
          <p:spPr>
            <a:xfrm>
              <a:off x="5801729" y="2733651"/>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5" name="Right Arrow 224"/>
            <p:cNvSpPr/>
            <p:nvPr/>
          </p:nvSpPr>
          <p:spPr>
            <a:xfrm rot="18000000">
              <a:off x="5830121" y="2677199"/>
              <a:ext cx="207444" cy="102753"/>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26" name="Straight Connector 225"/>
            <p:cNvCxnSpPr>
              <a:stCxn id="215" idx="5"/>
              <a:endCxn id="221" idx="1"/>
            </p:cNvCxnSpPr>
            <p:nvPr/>
          </p:nvCxnSpPr>
          <p:spPr>
            <a:xfrm>
              <a:off x="6339737" y="2688105"/>
              <a:ext cx="280673" cy="562430"/>
            </a:xfrm>
            <a:prstGeom prst="line">
              <a:avLst/>
            </a:prstGeom>
            <a:ln w="12700">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227" name="Oval 226"/>
            <p:cNvSpPr/>
            <p:nvPr/>
          </p:nvSpPr>
          <p:spPr>
            <a:xfrm>
              <a:off x="7046676" y="3992427"/>
              <a:ext cx="155459" cy="15545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8" name="TextBox 227"/>
            <p:cNvSpPr txBox="1"/>
            <p:nvPr/>
          </p:nvSpPr>
          <p:spPr>
            <a:xfrm>
              <a:off x="6734710" y="4100063"/>
              <a:ext cx="684840" cy="3189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Data breaches</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29" name="Right Arrow 228"/>
            <p:cNvSpPr/>
            <p:nvPr/>
          </p:nvSpPr>
          <p:spPr>
            <a:xfrm rot="15216176">
              <a:off x="7007101" y="3954631"/>
              <a:ext cx="207444" cy="102753"/>
            </a:xfrm>
            <a:prstGeom prst="rightArrow">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0" name="Oval 229"/>
            <p:cNvSpPr/>
            <p:nvPr/>
          </p:nvSpPr>
          <p:spPr>
            <a:xfrm>
              <a:off x="6610277" y="2691835"/>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1" name="TextBox 230"/>
            <p:cNvSpPr txBox="1"/>
            <p:nvPr/>
          </p:nvSpPr>
          <p:spPr>
            <a:xfrm>
              <a:off x="6350877" y="2818374"/>
              <a:ext cx="943509" cy="19581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Ransomware</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cxnSp>
          <p:nvCxnSpPr>
            <p:cNvPr id="232" name="Straight Connector 231"/>
            <p:cNvCxnSpPr>
              <a:stCxn id="215" idx="6"/>
              <a:endCxn id="230" idx="2"/>
            </p:cNvCxnSpPr>
            <p:nvPr/>
          </p:nvCxnSpPr>
          <p:spPr>
            <a:xfrm>
              <a:off x="6362503" y="2633142"/>
              <a:ext cx="247774" cy="136423"/>
            </a:xfrm>
            <a:prstGeom prst="line">
              <a:avLst/>
            </a:prstGeom>
            <a:ln w="12700">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233" name="Right Arrow 232"/>
            <p:cNvSpPr/>
            <p:nvPr/>
          </p:nvSpPr>
          <p:spPr>
            <a:xfrm rot="13500000">
              <a:off x="6545502" y="2656388"/>
              <a:ext cx="207444" cy="102753"/>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4" name="Oval 233"/>
            <p:cNvSpPr/>
            <p:nvPr/>
          </p:nvSpPr>
          <p:spPr>
            <a:xfrm>
              <a:off x="6176630" y="3337490"/>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5" name="TextBox 234"/>
            <p:cNvSpPr txBox="1"/>
            <p:nvPr/>
          </p:nvSpPr>
          <p:spPr>
            <a:xfrm>
              <a:off x="5988184" y="3480648"/>
              <a:ext cx="559256" cy="19581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Botnets</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cxnSp>
          <p:nvCxnSpPr>
            <p:cNvPr id="236" name="Straight Connector 235"/>
            <p:cNvCxnSpPr>
              <a:stCxn id="215" idx="4"/>
              <a:endCxn id="234" idx="0"/>
            </p:cNvCxnSpPr>
            <p:nvPr/>
          </p:nvCxnSpPr>
          <p:spPr>
            <a:xfrm flipH="1">
              <a:off x="6254360" y="2710871"/>
              <a:ext cx="30414" cy="626619"/>
            </a:xfrm>
            <a:prstGeom prst="line">
              <a:avLst/>
            </a:prstGeom>
            <a:ln w="12700">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a:stCxn id="224" idx="5"/>
              <a:endCxn id="234" idx="1"/>
            </p:cNvCxnSpPr>
            <p:nvPr/>
          </p:nvCxnSpPr>
          <p:spPr>
            <a:xfrm>
              <a:off x="5934422" y="2866344"/>
              <a:ext cx="264974" cy="493912"/>
            </a:xfrm>
            <a:prstGeom prst="line">
              <a:avLst/>
            </a:prstGeom>
            <a:ln w="12700">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238" name="Right Arrow 237"/>
            <p:cNvSpPr/>
            <p:nvPr/>
          </p:nvSpPr>
          <p:spPr>
            <a:xfrm rot="18900000">
              <a:off x="7517507" y="3684377"/>
              <a:ext cx="207444" cy="102753"/>
            </a:xfrm>
            <a:prstGeom prst="rightArrow">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9" name="Oval 238"/>
            <p:cNvSpPr/>
            <p:nvPr/>
          </p:nvSpPr>
          <p:spPr>
            <a:xfrm>
              <a:off x="5411382" y="2604473"/>
              <a:ext cx="155459" cy="15545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0" name="TextBox 239"/>
            <p:cNvSpPr txBox="1"/>
            <p:nvPr/>
          </p:nvSpPr>
          <p:spPr>
            <a:xfrm>
              <a:off x="4934180" y="2736504"/>
              <a:ext cx="854076" cy="3189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Social </a:t>
              </a:r>
            </a:p>
            <a:p>
              <a:pPr lvl="0" algn="ctr">
                <a:defRPr/>
              </a:pPr>
              <a:r>
                <a:rPr lang="en-US" sz="800" dirty="0">
                  <a:solidFill>
                    <a:prstClr val="black"/>
                  </a:solidFill>
                  <a:latin typeface="Open Sans" panose="020B0606030504020204"/>
                  <a:ea typeface="Open Sans" panose="020B0606030504020204" pitchFamily="34" charset="0"/>
                  <a:cs typeface="Open Sans" panose="020B0606030504020204" pitchFamily="34" charset="0"/>
                </a:rPr>
                <a:t>engineering</a:t>
              </a:r>
            </a:p>
          </p:txBody>
        </p:sp>
        <p:sp>
          <p:nvSpPr>
            <p:cNvPr id="241" name="Right Arrow 240"/>
            <p:cNvSpPr/>
            <p:nvPr/>
          </p:nvSpPr>
          <p:spPr>
            <a:xfrm rot="18900000">
              <a:off x="5439230" y="2570307"/>
              <a:ext cx="207444" cy="102753"/>
            </a:xfrm>
            <a:prstGeom prst="rightArrow">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2" name="TextBox 241"/>
            <p:cNvSpPr txBox="1"/>
            <p:nvPr/>
          </p:nvSpPr>
          <p:spPr>
            <a:xfrm>
              <a:off x="5984659" y="2690622"/>
              <a:ext cx="663436" cy="19581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Malware</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43" name="TextBox 242"/>
            <p:cNvSpPr txBox="1"/>
            <p:nvPr/>
          </p:nvSpPr>
          <p:spPr>
            <a:xfrm>
              <a:off x="5343325" y="3031989"/>
              <a:ext cx="991733" cy="4574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Disruption of </a:t>
              </a:r>
            </a:p>
            <a:p>
              <a:pPr lvl="0" algn="ctr">
                <a:defRPr/>
              </a:pPr>
              <a:r>
                <a:rPr lang="en-US" sz="800" dirty="0">
                  <a:solidFill>
                    <a:prstClr val="black"/>
                  </a:solidFill>
                  <a:latin typeface="Open Sans" panose="020B0606030504020204"/>
                  <a:ea typeface="Open Sans" panose="020B0606030504020204" pitchFamily="34" charset="0"/>
                  <a:cs typeface="Open Sans" panose="020B0606030504020204" pitchFamily="34" charset="0"/>
                </a:rPr>
                <a:t>Communications</a:t>
              </a:r>
            </a:p>
            <a:p>
              <a:pPr lvl="0" algn="ctr">
                <a:defRPr/>
              </a:pPr>
              <a:r>
                <a:rPr lang="en-US" sz="800" dirty="0">
                  <a:solidFill>
                    <a:prstClr val="black"/>
                  </a:solidFill>
                  <a:latin typeface="Open Sans" panose="020B0606030504020204"/>
                  <a:ea typeface="Open Sans" panose="020B0606030504020204" pitchFamily="34" charset="0"/>
                  <a:cs typeface="Open Sans" panose="020B0606030504020204" pitchFamily="34" charset="0"/>
                </a:rPr>
                <a:t>(DDOS</a:t>
              </a:r>
              <a:r>
                <a:rPr lang="en-US" sz="900" dirty="0">
                  <a:solidFill>
                    <a:prstClr val="black"/>
                  </a:solidFill>
                  <a:latin typeface="Open Sans" panose="020B0606030504020204"/>
                  <a:ea typeface="Open Sans" panose="020B0606030504020204" pitchFamily="34" charset="0"/>
                  <a:cs typeface="Open Sans" panose="020B0606030504020204" pitchFamily="34" charset="0"/>
                </a:rPr>
                <a:t>)</a:t>
              </a:r>
            </a:p>
          </p:txBody>
        </p:sp>
        <p:sp>
          <p:nvSpPr>
            <p:cNvPr id="244" name="Oval 243"/>
            <p:cNvSpPr/>
            <p:nvPr/>
          </p:nvSpPr>
          <p:spPr>
            <a:xfrm>
              <a:off x="5489112" y="4027615"/>
              <a:ext cx="155459" cy="15545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5" name="TextBox 244"/>
            <p:cNvSpPr txBox="1"/>
            <p:nvPr/>
          </p:nvSpPr>
          <p:spPr>
            <a:xfrm>
              <a:off x="4438488" y="3599110"/>
              <a:ext cx="1036474" cy="3189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Network Devices Misconfiguration</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46" name="TextBox 245"/>
            <p:cNvSpPr txBox="1"/>
            <p:nvPr/>
          </p:nvSpPr>
          <p:spPr>
            <a:xfrm>
              <a:off x="4992424" y="4152139"/>
              <a:ext cx="997464" cy="3189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Firewall Misconfiguration</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47" name="Oval 246"/>
            <p:cNvSpPr/>
            <p:nvPr/>
          </p:nvSpPr>
          <p:spPr>
            <a:xfrm>
              <a:off x="4791529" y="3470623"/>
              <a:ext cx="155459" cy="15545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248" name="Group 247"/>
          <p:cNvGrpSpPr/>
          <p:nvPr/>
        </p:nvGrpSpPr>
        <p:grpSpPr>
          <a:xfrm>
            <a:off x="8159804" y="1728909"/>
            <a:ext cx="3722648" cy="3711623"/>
            <a:chOff x="9471963" y="1432963"/>
            <a:chExt cx="3868418" cy="3964511"/>
          </a:xfrm>
        </p:grpSpPr>
        <p:grpSp>
          <p:nvGrpSpPr>
            <p:cNvPr id="249" name="Group 248"/>
            <p:cNvGrpSpPr/>
            <p:nvPr/>
          </p:nvGrpSpPr>
          <p:grpSpPr>
            <a:xfrm>
              <a:off x="9471963" y="1432963"/>
              <a:ext cx="3868418" cy="3964511"/>
              <a:chOff x="7969753" y="1353361"/>
              <a:chExt cx="3868418" cy="3964511"/>
            </a:xfrm>
          </p:grpSpPr>
          <p:pic>
            <p:nvPicPr>
              <p:cNvPr id="251" name="Picture 250"/>
              <p:cNvPicPr>
                <a:picLocks noChangeAspect="1"/>
              </p:cNvPicPr>
              <p:nvPr/>
            </p:nvPicPr>
            <p:blipFill>
              <a:blip r:embed="rId8"/>
              <a:stretch>
                <a:fillRect/>
              </a:stretch>
            </p:blipFill>
            <p:spPr>
              <a:xfrm rot="8100000">
                <a:off x="8672040" y="2420265"/>
                <a:ext cx="2892993" cy="2897607"/>
              </a:xfrm>
              <a:prstGeom prst="rect">
                <a:avLst/>
              </a:prstGeom>
              <a:ln>
                <a:solidFill>
                  <a:schemeClr val="tx1"/>
                </a:solidFill>
              </a:ln>
            </p:spPr>
          </p:pic>
          <p:cxnSp>
            <p:nvCxnSpPr>
              <p:cNvPr id="252" name="Straight Arrow Connector 251"/>
              <p:cNvCxnSpPr/>
              <p:nvPr/>
            </p:nvCxnSpPr>
            <p:spPr>
              <a:xfrm rot="2700000">
                <a:off x="9928314" y="2585551"/>
                <a:ext cx="24643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3" name="Straight Arrow Connector 252"/>
              <p:cNvCxnSpPr/>
              <p:nvPr/>
            </p:nvCxnSpPr>
            <p:spPr>
              <a:xfrm rot="-2700000">
                <a:off x="7969753" y="2577345"/>
                <a:ext cx="246437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54" name="Oval 253"/>
              <p:cNvSpPr/>
              <p:nvPr/>
            </p:nvSpPr>
            <p:spPr>
              <a:xfrm>
                <a:off x="9675465" y="2484137"/>
                <a:ext cx="155459" cy="155459"/>
              </a:xfrm>
              <a:prstGeom prst="ellipse">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5" name="Oval 254"/>
              <p:cNvSpPr/>
              <p:nvPr/>
            </p:nvSpPr>
            <p:spPr>
              <a:xfrm>
                <a:off x="10570588" y="2502397"/>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6" name="Oval 255"/>
              <p:cNvSpPr/>
              <p:nvPr/>
            </p:nvSpPr>
            <p:spPr>
              <a:xfrm>
                <a:off x="10059623" y="2061467"/>
                <a:ext cx="155459" cy="15545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7" name="Oval 256"/>
              <p:cNvSpPr/>
              <p:nvPr/>
            </p:nvSpPr>
            <p:spPr>
              <a:xfrm>
                <a:off x="10097244" y="3026340"/>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8" name="TextBox 257"/>
              <p:cNvSpPr txBox="1"/>
              <p:nvPr/>
            </p:nvSpPr>
            <p:spPr>
              <a:xfrm>
                <a:off x="10191619" y="2663628"/>
                <a:ext cx="966689" cy="318924"/>
              </a:xfrm>
              <a:prstGeom prst="rect">
                <a:avLst/>
              </a:prstGeom>
              <a:noFill/>
              <a:ln>
                <a:noFill/>
              </a:ln>
            </p:spPr>
            <p:txBody>
              <a:bodyPr wrap="square" lIns="36000" tIns="36000" rIns="36000" bIns="36000" rtlCol="0">
                <a:spAutoFit/>
              </a:bodyPr>
              <a:lstStyle/>
              <a:p>
                <a:pPr algn="ctr">
                  <a:defRPr/>
                </a:pPr>
                <a:r>
                  <a:rPr lang="en-US" sz="800" dirty="0">
                    <a:latin typeface="Open Sans" panose="020B0606030504020204"/>
                  </a:rPr>
                  <a:t>Corporate </a:t>
                </a:r>
              </a:p>
              <a:p>
                <a:pPr algn="ctr">
                  <a:defRPr/>
                </a:pPr>
                <a:r>
                  <a:rPr lang="en-US" sz="800" dirty="0">
                    <a:latin typeface="Open Sans" panose="020B0606030504020204"/>
                  </a:rPr>
                  <a:t>espionage groups</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59" name="TextBox 258"/>
              <p:cNvSpPr txBox="1"/>
              <p:nvPr/>
            </p:nvSpPr>
            <p:spPr>
              <a:xfrm>
                <a:off x="9254252" y="2636352"/>
                <a:ext cx="966689" cy="380480"/>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Organized</a:t>
                </a:r>
                <a:r>
                  <a:rPr lang="en-US" sz="1000" dirty="0">
                    <a:latin typeface="Open Sans" panose="020B0606030504020204"/>
                  </a:rPr>
                  <a:t> </a:t>
                </a:r>
              </a:p>
              <a:p>
                <a:pPr lvl="0" algn="ctr">
                  <a:defRPr/>
                </a:pPr>
                <a:r>
                  <a:rPr lang="en-US" sz="800" dirty="0">
                    <a:latin typeface="Open Sans" panose="020B0606030504020204"/>
                  </a:rPr>
                  <a:t>crime</a:t>
                </a:r>
                <a:r>
                  <a:rPr lang="en-US" sz="1000" dirty="0">
                    <a:latin typeface="Open Sans" panose="020B0606030504020204"/>
                  </a:rPr>
                  <a:t> </a:t>
                </a:r>
                <a:r>
                  <a:rPr lang="en-US" sz="800" dirty="0">
                    <a:latin typeface="Open Sans" panose="020B0606030504020204"/>
                  </a:rPr>
                  <a:t>groups</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60" name="TextBox 259"/>
              <p:cNvSpPr txBox="1"/>
              <p:nvPr/>
            </p:nvSpPr>
            <p:spPr>
              <a:xfrm>
                <a:off x="9879437" y="3134273"/>
                <a:ext cx="512629" cy="19581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Insider</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61" name="Oval 260"/>
              <p:cNvSpPr/>
              <p:nvPr/>
            </p:nvSpPr>
            <p:spPr>
              <a:xfrm>
                <a:off x="10104545" y="3601036"/>
                <a:ext cx="155459" cy="15545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2" name="Oval 261"/>
              <p:cNvSpPr/>
              <p:nvPr/>
            </p:nvSpPr>
            <p:spPr>
              <a:xfrm>
                <a:off x="9173732" y="3878748"/>
                <a:ext cx="155459" cy="15545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3" name="TextBox 262"/>
              <p:cNvSpPr txBox="1"/>
              <p:nvPr/>
            </p:nvSpPr>
            <p:spPr>
              <a:xfrm rot="18900000">
                <a:off x="8304367" y="3025828"/>
                <a:ext cx="651651" cy="246560"/>
              </a:xfrm>
              <a:prstGeom prst="rect">
                <a:avLst/>
              </a:prstGeom>
              <a:solidFill>
                <a:schemeClr val="tx1"/>
              </a:solidFill>
            </p:spPr>
            <p:txBody>
              <a:bodyPr wrap="none" rtlCol="0">
                <a:spAutoFit/>
              </a:bodyPr>
              <a:lstStyle/>
              <a:p>
                <a:r>
                  <a:rPr lang="nl-NL" sz="900" dirty="0" err="1">
                    <a:solidFill>
                      <a:schemeClr val="bg1"/>
                    </a:solidFill>
                    <a:latin typeface="Open Sans" panose="020B0606030504020204"/>
                  </a:rPr>
                  <a:t>Very</a:t>
                </a:r>
                <a:r>
                  <a:rPr lang="nl-NL" sz="900" dirty="0">
                    <a:solidFill>
                      <a:schemeClr val="bg1"/>
                    </a:solidFill>
                    <a:latin typeface="Open Sans" panose="020B0606030504020204"/>
                  </a:rPr>
                  <a:t> low</a:t>
                </a:r>
              </a:p>
            </p:txBody>
          </p:sp>
          <p:sp>
            <p:nvSpPr>
              <p:cNvPr id="264" name="TextBox 263"/>
              <p:cNvSpPr txBox="1"/>
              <p:nvPr/>
            </p:nvSpPr>
            <p:spPr>
              <a:xfrm rot="18900000">
                <a:off x="9459120" y="1844334"/>
                <a:ext cx="698292" cy="246560"/>
              </a:xfrm>
              <a:prstGeom prst="rect">
                <a:avLst/>
              </a:prstGeom>
              <a:solidFill>
                <a:schemeClr val="tx1"/>
              </a:solidFill>
            </p:spPr>
            <p:txBody>
              <a:bodyPr wrap="none" rtlCol="0">
                <a:spAutoFit/>
              </a:bodyPr>
              <a:lstStyle/>
              <a:p>
                <a:r>
                  <a:rPr lang="nl-NL" sz="900" dirty="0" err="1">
                    <a:solidFill>
                      <a:schemeClr val="bg1"/>
                    </a:solidFill>
                    <a:latin typeface="Open Sans" panose="020B0606030504020204"/>
                  </a:rPr>
                  <a:t>Very</a:t>
                </a:r>
                <a:r>
                  <a:rPr lang="nl-NL" sz="900" dirty="0">
                    <a:solidFill>
                      <a:schemeClr val="bg1"/>
                    </a:solidFill>
                    <a:latin typeface="Open Sans" panose="020B0606030504020204"/>
                  </a:rPr>
                  <a:t> high</a:t>
                </a:r>
              </a:p>
            </p:txBody>
          </p:sp>
          <p:sp>
            <p:nvSpPr>
              <p:cNvPr id="265" name="TextBox 264"/>
              <p:cNvSpPr txBox="1"/>
              <p:nvPr/>
            </p:nvSpPr>
            <p:spPr>
              <a:xfrm rot="2700000">
                <a:off x="11383325" y="3088667"/>
                <a:ext cx="669822" cy="239871"/>
              </a:xfrm>
              <a:prstGeom prst="rect">
                <a:avLst/>
              </a:prstGeom>
              <a:solidFill>
                <a:schemeClr val="tx1"/>
              </a:solidFill>
            </p:spPr>
            <p:txBody>
              <a:bodyPr wrap="none" rtlCol="0">
                <a:spAutoFit/>
              </a:bodyPr>
              <a:lstStyle/>
              <a:p>
                <a:r>
                  <a:rPr lang="nl-NL" sz="900" dirty="0" err="1">
                    <a:solidFill>
                      <a:schemeClr val="bg1"/>
                    </a:solidFill>
                    <a:latin typeface="Open Sans" panose="020B0606030504020204"/>
                  </a:rPr>
                  <a:t>Very</a:t>
                </a:r>
                <a:r>
                  <a:rPr lang="nl-NL" sz="900" dirty="0">
                    <a:solidFill>
                      <a:schemeClr val="bg1"/>
                    </a:solidFill>
                    <a:latin typeface="Open Sans" panose="020B0606030504020204"/>
                  </a:rPr>
                  <a:t> low</a:t>
                </a:r>
              </a:p>
            </p:txBody>
          </p:sp>
          <p:sp>
            <p:nvSpPr>
              <p:cNvPr id="266" name="TextBox 265"/>
              <p:cNvSpPr txBox="1"/>
              <p:nvPr/>
            </p:nvSpPr>
            <p:spPr>
              <a:xfrm rot="2700000">
                <a:off x="10227733" y="1889960"/>
                <a:ext cx="717764" cy="239871"/>
              </a:xfrm>
              <a:prstGeom prst="rect">
                <a:avLst/>
              </a:prstGeom>
              <a:solidFill>
                <a:schemeClr val="tx1"/>
              </a:solidFill>
            </p:spPr>
            <p:txBody>
              <a:bodyPr wrap="none" rtlCol="0">
                <a:spAutoFit/>
              </a:bodyPr>
              <a:lstStyle/>
              <a:p>
                <a:r>
                  <a:rPr lang="nl-NL" sz="900" dirty="0" err="1">
                    <a:solidFill>
                      <a:schemeClr val="bg1"/>
                    </a:solidFill>
                    <a:latin typeface="Open Sans" panose="020B0606030504020204"/>
                  </a:rPr>
                  <a:t>Very</a:t>
                </a:r>
                <a:r>
                  <a:rPr lang="nl-NL" sz="900" dirty="0">
                    <a:solidFill>
                      <a:schemeClr val="bg1"/>
                    </a:solidFill>
                    <a:latin typeface="Open Sans" panose="020B0606030504020204"/>
                  </a:rPr>
                  <a:t> high</a:t>
                </a:r>
              </a:p>
            </p:txBody>
          </p:sp>
          <p:sp>
            <p:nvSpPr>
              <p:cNvPr id="267" name="TextBox 266"/>
              <p:cNvSpPr txBox="1"/>
              <p:nvPr/>
            </p:nvSpPr>
            <p:spPr>
              <a:xfrm rot="2700000">
                <a:off x="11001635" y="2366214"/>
                <a:ext cx="536268" cy="255862"/>
              </a:xfrm>
              <a:prstGeom prst="rect">
                <a:avLst/>
              </a:prstGeom>
              <a:solidFill>
                <a:schemeClr val="tx1"/>
              </a:solidFill>
            </p:spPr>
            <p:txBody>
              <a:bodyPr wrap="none" rtlCol="0">
                <a:spAutoFit/>
              </a:bodyPr>
              <a:lstStyle/>
              <a:p>
                <a:r>
                  <a:rPr lang="nl-NL" sz="1000" dirty="0" err="1">
                    <a:solidFill>
                      <a:schemeClr val="bg1"/>
                    </a:solidFill>
                    <a:latin typeface="Open Sans" panose="020B0606030504020204"/>
                  </a:rPr>
                  <a:t>Intent</a:t>
                </a:r>
                <a:endParaRPr lang="nl-NL" sz="1000" dirty="0">
                  <a:solidFill>
                    <a:schemeClr val="bg1"/>
                  </a:solidFill>
                  <a:latin typeface="Open Sans" panose="020B0606030504020204"/>
                </a:endParaRPr>
              </a:p>
            </p:txBody>
          </p:sp>
          <p:sp>
            <p:nvSpPr>
              <p:cNvPr id="268" name="TextBox 267"/>
              <p:cNvSpPr txBox="1"/>
              <p:nvPr/>
            </p:nvSpPr>
            <p:spPr>
              <a:xfrm rot="18900000">
                <a:off x="8718774" y="2311429"/>
                <a:ext cx="774918" cy="262997"/>
              </a:xfrm>
              <a:prstGeom prst="rect">
                <a:avLst/>
              </a:prstGeom>
              <a:solidFill>
                <a:schemeClr val="tx1"/>
              </a:solidFill>
            </p:spPr>
            <p:txBody>
              <a:bodyPr wrap="none" rtlCol="0">
                <a:spAutoFit/>
              </a:bodyPr>
              <a:lstStyle/>
              <a:p>
                <a:r>
                  <a:rPr lang="nl-NL" sz="1000" dirty="0" err="1">
                    <a:solidFill>
                      <a:schemeClr val="bg1"/>
                    </a:solidFill>
                    <a:latin typeface="Open Sans" panose="020B0606030504020204"/>
                  </a:rPr>
                  <a:t>Capability</a:t>
                </a:r>
                <a:endParaRPr lang="nl-NL" sz="1000" dirty="0">
                  <a:solidFill>
                    <a:schemeClr val="bg1"/>
                  </a:solidFill>
                  <a:latin typeface="Open Sans" panose="020B0606030504020204"/>
                </a:endParaRPr>
              </a:p>
            </p:txBody>
          </p:sp>
          <p:sp>
            <p:nvSpPr>
              <p:cNvPr id="269" name="TextBox 268"/>
              <p:cNvSpPr txBox="1"/>
              <p:nvPr/>
            </p:nvSpPr>
            <p:spPr>
              <a:xfrm>
                <a:off x="9656903" y="2243357"/>
                <a:ext cx="966689" cy="19581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Nation state entity</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70" name="Oval 269"/>
              <p:cNvSpPr/>
              <p:nvPr/>
            </p:nvSpPr>
            <p:spPr>
              <a:xfrm>
                <a:off x="9373466" y="3247379"/>
                <a:ext cx="155459" cy="15545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71" name="TextBox 270"/>
              <p:cNvSpPr txBox="1"/>
              <p:nvPr/>
            </p:nvSpPr>
            <p:spPr>
              <a:xfrm>
                <a:off x="9749145" y="3719135"/>
                <a:ext cx="866257" cy="3189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Lone-wolf cyber criminals</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72" name="TextBox 271"/>
              <p:cNvSpPr txBox="1"/>
              <p:nvPr/>
            </p:nvSpPr>
            <p:spPr>
              <a:xfrm>
                <a:off x="9021112" y="3445372"/>
                <a:ext cx="828090" cy="19581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Hacktivists</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73" name="Oval 272"/>
              <p:cNvSpPr/>
              <p:nvPr/>
            </p:nvSpPr>
            <p:spPr>
              <a:xfrm>
                <a:off x="10278526" y="4488879"/>
                <a:ext cx="155459" cy="15545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74" name="TextBox 273"/>
              <p:cNvSpPr txBox="1"/>
              <p:nvPr/>
            </p:nvSpPr>
            <p:spPr>
              <a:xfrm>
                <a:off x="8818334" y="4004819"/>
                <a:ext cx="866257" cy="19581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Script Kiddie</a:t>
                </a:r>
                <a:endParaRPr lang="en-US" sz="800" dirty="0">
                  <a:solidFill>
                    <a:prstClr val="black"/>
                  </a:solidFill>
                  <a:latin typeface="Open Sans" panose="020B0606030504020204"/>
                  <a:ea typeface="Open Sans" panose="020B0606030504020204" pitchFamily="34" charset="0"/>
                  <a:cs typeface="Open Sans" panose="020B0606030504020204" pitchFamily="34" charset="0"/>
                </a:endParaRPr>
              </a:p>
            </p:txBody>
          </p:sp>
          <p:sp>
            <p:nvSpPr>
              <p:cNvPr id="275" name="TextBox 274"/>
              <p:cNvSpPr txBox="1"/>
              <p:nvPr/>
            </p:nvSpPr>
            <p:spPr>
              <a:xfrm>
                <a:off x="9923128" y="4625997"/>
                <a:ext cx="866257" cy="318924"/>
              </a:xfrm>
              <a:prstGeom prst="rect">
                <a:avLst/>
              </a:prstGeom>
              <a:noFill/>
              <a:ln>
                <a:noFill/>
              </a:ln>
            </p:spPr>
            <p:txBody>
              <a:bodyPr wrap="square" lIns="36000" tIns="36000" rIns="36000" bIns="36000" rtlCol="0">
                <a:spAutoFit/>
              </a:bodyPr>
              <a:lstStyle/>
              <a:p>
                <a:pPr lvl="0" algn="ctr">
                  <a:defRPr/>
                </a:pPr>
                <a:r>
                  <a:rPr lang="en-US" sz="800" dirty="0">
                    <a:latin typeface="Open Sans" panose="020B0606030504020204"/>
                  </a:rPr>
                  <a:t>Researcher</a:t>
                </a:r>
                <a:r>
                  <a:rPr lang="en-US" sz="800" dirty="0">
                    <a:solidFill>
                      <a:prstClr val="black"/>
                    </a:solidFill>
                    <a:latin typeface="Open Sans" panose="020B0606030504020204"/>
                  </a:rPr>
                  <a:t>/</a:t>
                </a:r>
              </a:p>
              <a:p>
                <a:pPr lvl="0" algn="ctr">
                  <a:defRPr/>
                </a:pPr>
                <a:r>
                  <a:rPr lang="en-US" sz="800" dirty="0">
                    <a:solidFill>
                      <a:prstClr val="black"/>
                    </a:solidFill>
                    <a:latin typeface="Open Sans" panose="020B0606030504020204"/>
                  </a:rPr>
                  <a:t>journalist</a:t>
                </a:r>
                <a:endParaRPr lang="en-US" sz="800" dirty="0">
                  <a:latin typeface="Open Sans" panose="020B0606030504020204"/>
                </a:endParaRPr>
              </a:p>
            </p:txBody>
          </p:sp>
          <p:sp>
            <p:nvSpPr>
              <p:cNvPr id="276" name="Right Arrow 275"/>
              <p:cNvSpPr/>
              <p:nvPr/>
            </p:nvSpPr>
            <p:spPr>
              <a:xfrm rot="17873845">
                <a:off x="9198441" y="3783465"/>
                <a:ext cx="207444" cy="102753"/>
              </a:xfrm>
              <a:prstGeom prst="rightArrow">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7" name="Right Arrow 276"/>
              <p:cNvSpPr/>
              <p:nvPr/>
            </p:nvSpPr>
            <p:spPr>
              <a:xfrm rot="16200000">
                <a:off x="9350366" y="3203399"/>
                <a:ext cx="207444" cy="102753"/>
              </a:xfrm>
              <a:prstGeom prst="rightArrow">
                <a:avLst/>
              </a:prstGeom>
              <a:solidFill>
                <a:srgbClr val="00B05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8" name="Right Arrow 277"/>
              <p:cNvSpPr/>
              <p:nvPr/>
            </p:nvSpPr>
            <p:spPr>
              <a:xfrm rot="18900000">
                <a:off x="9709734" y="2441663"/>
                <a:ext cx="207444" cy="102753"/>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9" name="Right Arrow 278"/>
              <p:cNvSpPr/>
              <p:nvPr/>
            </p:nvSpPr>
            <p:spPr>
              <a:xfrm rot="16200000">
                <a:off x="10077769" y="3537605"/>
                <a:ext cx="207444" cy="102753"/>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250" name="Right Arrow 249"/>
            <p:cNvSpPr/>
            <p:nvPr/>
          </p:nvSpPr>
          <p:spPr>
            <a:xfrm rot="16200000">
              <a:off x="11584392" y="3064148"/>
              <a:ext cx="207444" cy="102753"/>
            </a:xfrm>
            <a:prstGeom prst="right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8497092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38554"/>
          </a:xfrm>
          <a:prstGeom prst="rect">
            <a:avLst/>
          </a:prstGeom>
          <a:noFill/>
        </p:spPr>
        <p:txBody>
          <a:bodyPr wrap="square" rtlCol="0">
            <a:spAutoFit/>
          </a:bodyPr>
          <a:lstStyle/>
          <a:p>
            <a:r>
              <a:rPr lang="en-US" sz="16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Threat perspectives</a:t>
            </a:r>
          </a:p>
        </p:txBody>
      </p:sp>
      <p:sp>
        <p:nvSpPr>
          <p:cNvPr id="7" name="TextBox 3"/>
          <p:cNvSpPr txBox="1">
            <a:spLocks noChangeArrowheads="1"/>
          </p:cNvSpPr>
          <p:nvPr/>
        </p:nvSpPr>
        <p:spPr bwMode="auto">
          <a:xfrm>
            <a:off x="116822" y="1469031"/>
            <a:ext cx="584773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spcBef>
                <a:spcPts val="600"/>
              </a:spcBef>
              <a:buSzPct val="100000"/>
            </a:pPr>
            <a:r>
              <a:rPr lang="en-IE" altLang="en-US" sz="4000" dirty="0">
                <a:solidFill>
                  <a:srgbClr val="057FAF"/>
                </a:solidFill>
                <a:latin typeface="Montserrat Ultra Light" charset="0"/>
                <a:ea typeface="Montserrat Ultra Light" charset="0"/>
                <a:cs typeface="Montserrat Ultra Light" charset="0"/>
              </a:rPr>
              <a:t>Real Threat Intelligence?</a:t>
            </a:r>
          </a:p>
        </p:txBody>
      </p:sp>
      <p:grpSp>
        <p:nvGrpSpPr>
          <p:cNvPr id="8" name="Group 7"/>
          <p:cNvGrpSpPr/>
          <p:nvPr/>
        </p:nvGrpSpPr>
        <p:grpSpPr>
          <a:xfrm>
            <a:off x="1587157" y="1535159"/>
            <a:ext cx="9625677" cy="5719666"/>
            <a:chOff x="1951960" y="1314547"/>
            <a:chExt cx="9625677" cy="5719666"/>
          </a:xfrm>
        </p:grpSpPr>
        <p:sp>
          <p:nvSpPr>
            <p:cNvPr id="9" name="Freeform 68"/>
            <p:cNvSpPr>
              <a:spLocks/>
            </p:cNvSpPr>
            <p:nvPr/>
          </p:nvSpPr>
          <p:spPr bwMode="gray">
            <a:xfrm flipH="1">
              <a:off x="8288338" y="4513263"/>
              <a:ext cx="2968625" cy="806450"/>
            </a:xfrm>
            <a:custGeom>
              <a:avLst/>
              <a:gdLst>
                <a:gd name="T0" fmla="*/ 3978254 w 2692400"/>
                <a:gd name="T1" fmla="*/ 0 h 1276350"/>
                <a:gd name="T2" fmla="*/ 3021221 w 2692400"/>
                <a:gd name="T3" fmla="*/ 203402 h 1276350"/>
                <a:gd name="T4" fmla="*/ 0 w 2692400"/>
                <a:gd name="T5" fmla="*/ 203402 h 1276350"/>
                <a:gd name="T6" fmla="*/ 0 60000 65536"/>
                <a:gd name="T7" fmla="*/ 0 60000 65536"/>
                <a:gd name="T8" fmla="*/ 0 60000 65536"/>
              </a:gdLst>
              <a:ahLst/>
              <a:cxnLst>
                <a:cxn ang="T6">
                  <a:pos x="T0" y="T1"/>
                </a:cxn>
                <a:cxn ang="T7">
                  <a:pos x="T2" y="T3"/>
                </a:cxn>
                <a:cxn ang="T8">
                  <a:pos x="T4" y="T5"/>
                </a:cxn>
              </a:cxnLst>
              <a:rect l="0" t="0" r="r" b="b"/>
              <a:pathLst>
                <a:path w="2692400" h="1276350">
                  <a:moveTo>
                    <a:pt x="2692400" y="0"/>
                  </a:moveTo>
                  <a:lnTo>
                    <a:pt x="2044700" y="1276350"/>
                  </a:lnTo>
                  <a:lnTo>
                    <a:pt x="0" y="1276350"/>
                  </a:lnTo>
                </a:path>
              </a:pathLst>
            </a:cu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en-IE" sz="1600" dirty="0">
                <a:latin typeface="Montserrat Light"/>
              </a:endParaRPr>
            </a:p>
          </p:txBody>
        </p:sp>
        <p:sp>
          <p:nvSpPr>
            <p:cNvPr id="10" name="Freeform 70"/>
            <p:cNvSpPr>
              <a:spLocks/>
            </p:cNvSpPr>
            <p:nvPr/>
          </p:nvSpPr>
          <p:spPr bwMode="gray">
            <a:xfrm>
              <a:off x="2255839" y="4521199"/>
              <a:ext cx="2885970" cy="785813"/>
            </a:xfrm>
            <a:custGeom>
              <a:avLst/>
              <a:gdLst>
                <a:gd name="T0" fmla="*/ 3978254 w 2692400"/>
                <a:gd name="T1" fmla="*/ 0 h 1276350"/>
                <a:gd name="T2" fmla="*/ 3021221 w 2692400"/>
                <a:gd name="T3" fmla="*/ 203402 h 1276350"/>
                <a:gd name="T4" fmla="*/ 0 w 2692400"/>
                <a:gd name="T5" fmla="*/ 203402 h 1276350"/>
                <a:gd name="T6" fmla="*/ 0 60000 65536"/>
                <a:gd name="T7" fmla="*/ 0 60000 65536"/>
                <a:gd name="T8" fmla="*/ 0 60000 65536"/>
              </a:gdLst>
              <a:ahLst/>
              <a:cxnLst>
                <a:cxn ang="T6">
                  <a:pos x="T0" y="T1"/>
                </a:cxn>
                <a:cxn ang="T7">
                  <a:pos x="T2" y="T3"/>
                </a:cxn>
                <a:cxn ang="T8">
                  <a:pos x="T4" y="T5"/>
                </a:cxn>
              </a:cxnLst>
              <a:rect l="0" t="0" r="r" b="b"/>
              <a:pathLst>
                <a:path w="2692400" h="1276350">
                  <a:moveTo>
                    <a:pt x="2692400" y="0"/>
                  </a:moveTo>
                  <a:lnTo>
                    <a:pt x="2044700" y="1276350"/>
                  </a:lnTo>
                  <a:lnTo>
                    <a:pt x="0" y="1276350"/>
                  </a:lnTo>
                </a:path>
              </a:pathLst>
            </a:cu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en-IE" sz="1600" dirty="0">
                <a:latin typeface="Montserrat Light"/>
              </a:endParaRPr>
            </a:p>
          </p:txBody>
        </p:sp>
        <p:sp>
          <p:nvSpPr>
            <p:cNvPr id="14" name="Freeform 74"/>
            <p:cNvSpPr>
              <a:spLocks/>
            </p:cNvSpPr>
            <p:nvPr/>
          </p:nvSpPr>
          <p:spPr bwMode="gray">
            <a:xfrm>
              <a:off x="6376988" y="5572125"/>
              <a:ext cx="2217737" cy="339583"/>
            </a:xfrm>
            <a:custGeom>
              <a:avLst/>
              <a:gdLst>
                <a:gd name="T0" fmla="*/ 0 w 2241550"/>
                <a:gd name="T1" fmla="*/ 0 h 819150"/>
                <a:gd name="T2" fmla="*/ 158179 w 2241550"/>
                <a:gd name="T3" fmla="*/ 1210759 h 819150"/>
                <a:gd name="T4" fmla="*/ 2147580 w 2241550"/>
                <a:gd name="T5" fmla="*/ 1210759 h 819150"/>
                <a:gd name="T6" fmla="*/ 0 60000 65536"/>
                <a:gd name="T7" fmla="*/ 0 60000 65536"/>
                <a:gd name="T8" fmla="*/ 0 60000 65536"/>
              </a:gdLst>
              <a:ahLst/>
              <a:cxnLst>
                <a:cxn ang="T6">
                  <a:pos x="T0" y="T1"/>
                </a:cxn>
                <a:cxn ang="T7">
                  <a:pos x="T2" y="T3"/>
                </a:cxn>
                <a:cxn ang="T8">
                  <a:pos x="T4" y="T5"/>
                </a:cxn>
              </a:cxnLst>
              <a:rect l="0" t="0" r="r" b="b"/>
              <a:pathLst>
                <a:path w="2241550" h="819150">
                  <a:moveTo>
                    <a:pt x="0" y="0"/>
                  </a:moveTo>
                  <a:lnTo>
                    <a:pt x="165100" y="819150"/>
                  </a:lnTo>
                  <a:lnTo>
                    <a:pt x="2241550" y="819150"/>
                  </a:lnTo>
                </a:path>
              </a:pathLst>
            </a:cu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en-IE" sz="1600" dirty="0">
                <a:latin typeface="Montserrat Light"/>
              </a:endParaRPr>
            </a:p>
          </p:txBody>
        </p:sp>
        <p:sp>
          <p:nvSpPr>
            <p:cNvPr id="15" name="Freeform 14"/>
            <p:cNvSpPr/>
            <p:nvPr/>
          </p:nvSpPr>
          <p:spPr bwMode="gray">
            <a:xfrm flipV="1">
              <a:off x="1951960" y="2592315"/>
              <a:ext cx="3348597" cy="1034040"/>
            </a:xfrm>
            <a:custGeom>
              <a:avLst/>
              <a:gdLst>
                <a:gd name="connsiteX0" fmla="*/ 2692400 w 2692400"/>
                <a:gd name="connsiteY0" fmla="*/ 0 h 1276350"/>
                <a:gd name="connsiteX1" fmla="*/ 2044700 w 2692400"/>
                <a:gd name="connsiteY1" fmla="*/ 1276350 h 1276350"/>
                <a:gd name="connsiteX2" fmla="*/ 0 w 2692400"/>
                <a:gd name="connsiteY2" fmla="*/ 1276350 h 1276350"/>
              </a:gdLst>
              <a:ahLst/>
              <a:cxnLst>
                <a:cxn ang="0">
                  <a:pos x="connsiteX0" y="connsiteY0"/>
                </a:cxn>
                <a:cxn ang="0">
                  <a:pos x="connsiteX1" y="connsiteY1"/>
                </a:cxn>
                <a:cxn ang="0">
                  <a:pos x="connsiteX2" y="connsiteY2"/>
                </a:cxn>
              </a:cxnLst>
              <a:rect l="l" t="t" r="r" b="b"/>
              <a:pathLst>
                <a:path w="2692400" h="1276350">
                  <a:moveTo>
                    <a:pt x="2692400" y="0"/>
                  </a:moveTo>
                  <a:lnTo>
                    <a:pt x="2044700" y="1276350"/>
                  </a:lnTo>
                  <a:lnTo>
                    <a:pt x="0" y="1276350"/>
                  </a:lnTo>
                </a:path>
              </a:pathLst>
            </a:custGeom>
            <a:noFill/>
            <a:ln w="9525" algn="ctr">
              <a:solidFill>
                <a:schemeClr val="tx1"/>
              </a:solidFill>
              <a:miter lim="800000"/>
              <a:headEnd/>
              <a:tailEnd/>
            </a:ln>
          </p:spPr>
          <p:txBody>
            <a:bodyPr anchor="ctr"/>
            <a:lstStyle/>
            <a:p>
              <a:pPr algn="ctr">
                <a:defRPr/>
              </a:pPr>
              <a:endParaRPr lang="en-US" sz="1600" dirty="0">
                <a:solidFill>
                  <a:schemeClr val="accent6"/>
                </a:solidFill>
                <a:latin typeface="Montserrat Light"/>
              </a:endParaRPr>
            </a:p>
          </p:txBody>
        </p:sp>
        <p:sp>
          <p:nvSpPr>
            <p:cNvPr id="16" name="Freeform 15"/>
            <p:cNvSpPr/>
            <p:nvPr/>
          </p:nvSpPr>
          <p:spPr bwMode="gray">
            <a:xfrm flipH="1" flipV="1">
              <a:off x="8288338" y="2667000"/>
              <a:ext cx="2968625" cy="806450"/>
            </a:xfrm>
            <a:custGeom>
              <a:avLst/>
              <a:gdLst>
                <a:gd name="connsiteX0" fmla="*/ 2692400 w 2692400"/>
                <a:gd name="connsiteY0" fmla="*/ 0 h 1276350"/>
                <a:gd name="connsiteX1" fmla="*/ 2044700 w 2692400"/>
                <a:gd name="connsiteY1" fmla="*/ 1276350 h 1276350"/>
                <a:gd name="connsiteX2" fmla="*/ 0 w 2692400"/>
                <a:gd name="connsiteY2" fmla="*/ 1276350 h 1276350"/>
              </a:gdLst>
              <a:ahLst/>
              <a:cxnLst>
                <a:cxn ang="0">
                  <a:pos x="connsiteX0" y="connsiteY0"/>
                </a:cxn>
                <a:cxn ang="0">
                  <a:pos x="connsiteX1" y="connsiteY1"/>
                </a:cxn>
                <a:cxn ang="0">
                  <a:pos x="connsiteX2" y="connsiteY2"/>
                </a:cxn>
              </a:cxnLst>
              <a:rect l="l" t="t" r="r" b="b"/>
              <a:pathLst>
                <a:path w="2692400" h="1276350">
                  <a:moveTo>
                    <a:pt x="2692400" y="0"/>
                  </a:moveTo>
                  <a:lnTo>
                    <a:pt x="2044700" y="1276350"/>
                  </a:lnTo>
                  <a:lnTo>
                    <a:pt x="0" y="1276350"/>
                  </a:lnTo>
                </a:path>
              </a:pathLst>
            </a:custGeom>
            <a:noFill/>
            <a:ln w="9525" algn="ctr">
              <a:solidFill>
                <a:schemeClr val="tx1"/>
              </a:solidFill>
              <a:miter lim="800000"/>
              <a:headEnd/>
              <a:tailEnd/>
            </a:ln>
          </p:spPr>
          <p:txBody>
            <a:bodyPr anchor="ctr"/>
            <a:lstStyle/>
            <a:p>
              <a:pPr algn="ctr">
                <a:defRPr/>
              </a:pPr>
              <a:endParaRPr lang="en-US" sz="1600" dirty="0">
                <a:solidFill>
                  <a:schemeClr val="accent6"/>
                </a:solidFill>
                <a:latin typeface="Montserrat Light"/>
              </a:endParaRPr>
            </a:p>
          </p:txBody>
        </p:sp>
        <p:sp>
          <p:nvSpPr>
            <p:cNvPr id="18" name="Freeform 17"/>
            <p:cNvSpPr/>
            <p:nvPr/>
          </p:nvSpPr>
          <p:spPr bwMode="gray">
            <a:xfrm flipV="1">
              <a:off x="6376988" y="1519238"/>
              <a:ext cx="2217737" cy="903287"/>
            </a:xfrm>
            <a:custGeom>
              <a:avLst/>
              <a:gdLst>
                <a:gd name="connsiteX0" fmla="*/ 0 w 2241550"/>
                <a:gd name="connsiteY0" fmla="*/ 0 h 819150"/>
                <a:gd name="connsiteX1" fmla="*/ 165100 w 2241550"/>
                <a:gd name="connsiteY1" fmla="*/ 819150 h 819150"/>
                <a:gd name="connsiteX2" fmla="*/ 2241550 w 2241550"/>
                <a:gd name="connsiteY2" fmla="*/ 819150 h 819150"/>
              </a:gdLst>
              <a:ahLst/>
              <a:cxnLst>
                <a:cxn ang="0">
                  <a:pos x="connsiteX0" y="connsiteY0"/>
                </a:cxn>
                <a:cxn ang="0">
                  <a:pos x="connsiteX1" y="connsiteY1"/>
                </a:cxn>
                <a:cxn ang="0">
                  <a:pos x="connsiteX2" y="connsiteY2"/>
                </a:cxn>
              </a:cxnLst>
              <a:rect l="l" t="t" r="r" b="b"/>
              <a:pathLst>
                <a:path w="2241550" h="819150">
                  <a:moveTo>
                    <a:pt x="0" y="0"/>
                  </a:moveTo>
                  <a:lnTo>
                    <a:pt x="165100" y="819150"/>
                  </a:lnTo>
                  <a:lnTo>
                    <a:pt x="2241550" y="819150"/>
                  </a:lnTo>
                </a:path>
              </a:pathLst>
            </a:custGeom>
            <a:noFill/>
            <a:ln w="9525" algn="ctr">
              <a:solidFill>
                <a:schemeClr val="tx1"/>
              </a:solidFill>
              <a:miter lim="800000"/>
              <a:headEnd/>
              <a:tailEnd/>
            </a:ln>
          </p:spPr>
          <p:txBody>
            <a:bodyPr anchor="ctr"/>
            <a:lstStyle/>
            <a:p>
              <a:pPr algn="ctr">
                <a:defRPr/>
              </a:pPr>
              <a:endParaRPr lang="en-US" sz="1600" dirty="0">
                <a:solidFill>
                  <a:schemeClr val="accent6"/>
                </a:solidFill>
                <a:latin typeface="Montserrat Light"/>
              </a:endParaRPr>
            </a:p>
          </p:txBody>
        </p:sp>
        <p:sp>
          <p:nvSpPr>
            <p:cNvPr id="19" name="Rectangle 103"/>
            <p:cNvSpPr>
              <a:spLocks noChangeArrowheads="1"/>
            </p:cNvSpPr>
            <p:nvPr/>
          </p:nvSpPr>
          <p:spPr bwMode="gray">
            <a:xfrm>
              <a:off x="2116138" y="1552575"/>
              <a:ext cx="9209087" cy="548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lIns="97996" tIns="97996" rIns="97996" bIns="97996" anchor="ctr"/>
            <a:lstStyle/>
            <a:p>
              <a:pPr algn="ctr">
                <a:lnSpc>
                  <a:spcPct val="106000"/>
                </a:lnSpc>
                <a:buFont typeface="Wingdings 2" panose="05020102010507070707" pitchFamily="18" charset="2"/>
                <a:buNone/>
              </a:pPr>
              <a:endParaRPr lang="en-US" altLang="en-US" sz="1600" b="1" dirty="0">
                <a:solidFill>
                  <a:schemeClr val="bg1"/>
                </a:solidFill>
                <a:latin typeface="Montserrat Light"/>
              </a:endParaRPr>
            </a:p>
          </p:txBody>
        </p:sp>
        <p:sp>
          <p:nvSpPr>
            <p:cNvPr id="20" name="Hexagon 19"/>
            <p:cNvSpPr/>
            <p:nvPr/>
          </p:nvSpPr>
          <p:spPr bwMode="gray">
            <a:xfrm>
              <a:off x="6124575" y="3481388"/>
              <a:ext cx="1198563" cy="1033462"/>
            </a:xfrm>
            <a:prstGeom prst="hexagon">
              <a:avLst/>
            </a:prstGeom>
            <a:solidFill>
              <a:schemeClr val="accent5"/>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a:defRPr/>
              </a:pPr>
              <a:endParaRPr lang="en-US" sz="1600" b="1" dirty="0">
                <a:solidFill>
                  <a:schemeClr val="bg1"/>
                </a:solidFill>
                <a:latin typeface="Montserrat Light"/>
                <a:cs typeface="Arial" pitchFamily="34" charset="0"/>
              </a:endParaRPr>
            </a:p>
          </p:txBody>
        </p:sp>
        <p:sp>
          <p:nvSpPr>
            <p:cNvPr id="21" name="Hexagon 20"/>
            <p:cNvSpPr/>
            <p:nvPr/>
          </p:nvSpPr>
          <p:spPr bwMode="gray">
            <a:xfrm>
              <a:off x="6124575" y="2395538"/>
              <a:ext cx="1198563" cy="1033462"/>
            </a:xfrm>
            <a:prstGeom prst="hexagon">
              <a:avLst/>
            </a:prstGeom>
            <a:solidFill>
              <a:srgbClr val="58C3C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fontAlgn="auto">
                <a:spcAft>
                  <a:spcPts val="0"/>
                </a:spcAft>
                <a:defRPr/>
              </a:pPr>
              <a:endParaRPr lang="en-US" sz="1600" b="1" dirty="0">
                <a:solidFill>
                  <a:schemeClr val="bg1"/>
                </a:solidFill>
                <a:latin typeface="Montserrat Light"/>
              </a:endParaRPr>
            </a:p>
          </p:txBody>
        </p:sp>
        <p:sp>
          <p:nvSpPr>
            <p:cNvPr id="22" name="Hexagon 21"/>
            <p:cNvSpPr/>
            <p:nvPr/>
          </p:nvSpPr>
          <p:spPr bwMode="gray">
            <a:xfrm>
              <a:off x="6124575" y="4565650"/>
              <a:ext cx="1198563" cy="1033463"/>
            </a:xfrm>
            <a:prstGeom prst="hexagon">
              <a:avLst/>
            </a:prstGeom>
            <a:solidFill>
              <a:srgbClr val="58C3C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a:defRPr/>
              </a:pPr>
              <a:endParaRPr lang="en-US" sz="1600" b="1" dirty="0">
                <a:solidFill>
                  <a:schemeClr val="bg1"/>
                </a:solidFill>
                <a:latin typeface="Montserrat Light"/>
                <a:cs typeface="Arial" pitchFamily="34" charset="0"/>
              </a:endParaRPr>
            </a:p>
          </p:txBody>
        </p:sp>
        <p:sp>
          <p:nvSpPr>
            <p:cNvPr id="23" name="Hexagon 22"/>
            <p:cNvSpPr/>
            <p:nvPr/>
          </p:nvSpPr>
          <p:spPr bwMode="gray">
            <a:xfrm>
              <a:off x="7118350" y="4019550"/>
              <a:ext cx="1198563" cy="1033463"/>
            </a:xfrm>
            <a:prstGeom prst="hexagon">
              <a:avLst/>
            </a:prstGeom>
            <a:solidFill>
              <a:srgbClr val="58C3C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a:defRPr/>
              </a:pPr>
              <a:endParaRPr lang="en-US" sz="1600" b="1" dirty="0">
                <a:solidFill>
                  <a:schemeClr val="bg1"/>
                </a:solidFill>
                <a:latin typeface="Montserrat Light"/>
                <a:cs typeface="Arial" pitchFamily="34" charset="0"/>
              </a:endParaRPr>
            </a:p>
          </p:txBody>
        </p:sp>
        <p:sp>
          <p:nvSpPr>
            <p:cNvPr id="24" name="Hexagon 23"/>
            <p:cNvSpPr/>
            <p:nvPr/>
          </p:nvSpPr>
          <p:spPr bwMode="gray">
            <a:xfrm>
              <a:off x="7118350" y="2941638"/>
              <a:ext cx="1198563" cy="1033462"/>
            </a:xfrm>
            <a:prstGeom prst="hexagon">
              <a:avLst/>
            </a:prstGeom>
            <a:solidFill>
              <a:srgbClr val="58C3C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a:defRPr/>
              </a:pPr>
              <a:endParaRPr lang="en-US" sz="1600" b="1" dirty="0">
                <a:solidFill>
                  <a:schemeClr val="bg1"/>
                </a:solidFill>
                <a:latin typeface="Montserrat Light"/>
                <a:cs typeface="Arial" pitchFamily="34" charset="0"/>
              </a:endParaRPr>
            </a:p>
          </p:txBody>
        </p:sp>
        <p:sp>
          <p:nvSpPr>
            <p:cNvPr id="25" name="Hexagon 24"/>
            <p:cNvSpPr/>
            <p:nvPr/>
          </p:nvSpPr>
          <p:spPr bwMode="gray">
            <a:xfrm>
              <a:off x="5130800" y="4019550"/>
              <a:ext cx="1198563" cy="1033463"/>
            </a:xfrm>
            <a:prstGeom prst="hexagon">
              <a:avLst/>
            </a:prstGeom>
            <a:solidFill>
              <a:srgbClr val="58C3C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a:defRPr/>
              </a:pPr>
              <a:endParaRPr lang="en-US" sz="1600" b="1" dirty="0">
                <a:solidFill>
                  <a:schemeClr val="bg1"/>
                </a:solidFill>
                <a:latin typeface="Montserrat Light"/>
                <a:cs typeface="Arial" pitchFamily="34" charset="0"/>
              </a:endParaRPr>
            </a:p>
          </p:txBody>
        </p:sp>
        <p:sp>
          <p:nvSpPr>
            <p:cNvPr id="26" name="Hexagon 25"/>
            <p:cNvSpPr/>
            <p:nvPr/>
          </p:nvSpPr>
          <p:spPr bwMode="gray">
            <a:xfrm>
              <a:off x="5130800" y="2941638"/>
              <a:ext cx="1198563" cy="1033462"/>
            </a:xfrm>
            <a:prstGeom prst="hexagon">
              <a:avLst/>
            </a:prstGeom>
            <a:solidFill>
              <a:srgbClr val="58C3C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lIns="100796" tIns="100796" rIns="100796" bIns="100796" anchor="ctr"/>
            <a:lstStyle/>
            <a:p>
              <a:pPr algn="ctr" eaLnBrk="1" fontAlgn="auto" hangingPunct="1">
                <a:spcAft>
                  <a:spcPts val="0"/>
                </a:spcAft>
                <a:defRPr/>
              </a:pPr>
              <a:endParaRPr lang="en-US" sz="1600" b="1" dirty="0">
                <a:solidFill>
                  <a:schemeClr val="bg1"/>
                </a:solidFill>
                <a:latin typeface="Montserrat Light"/>
                <a:cs typeface="Arial" pitchFamily="34" charset="0"/>
              </a:endParaRPr>
            </a:p>
          </p:txBody>
        </p:sp>
        <p:sp>
          <p:nvSpPr>
            <p:cNvPr id="27" name="Rectangle 64"/>
            <p:cNvSpPr>
              <a:spLocks noChangeArrowheads="1"/>
            </p:cNvSpPr>
            <p:nvPr/>
          </p:nvSpPr>
          <p:spPr bwMode="auto">
            <a:xfrm>
              <a:off x="9026524" y="5101628"/>
              <a:ext cx="25511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en-US" sz="1600" b="1" dirty="0">
                  <a:latin typeface="Montserrat Light"/>
                </a:rPr>
                <a:t>Operational information</a:t>
              </a:r>
              <a:endParaRPr lang="en-US" altLang="en-US" sz="1600" dirty="0">
                <a:latin typeface="Montserrat Light"/>
              </a:endParaRPr>
            </a:p>
          </p:txBody>
        </p:sp>
        <p:sp>
          <p:nvSpPr>
            <p:cNvPr id="28" name="Rectangle 66"/>
            <p:cNvSpPr>
              <a:spLocks noChangeArrowheads="1"/>
            </p:cNvSpPr>
            <p:nvPr/>
          </p:nvSpPr>
          <p:spPr bwMode="auto">
            <a:xfrm>
              <a:off x="9026525" y="5359400"/>
              <a:ext cx="2217738"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en-US" sz="1600" dirty="0">
                  <a:latin typeface="Montserrat Light"/>
                </a:rPr>
                <a:t>Information feeds, generic IOCs, specific, sectoral, threat hunt IOCs</a:t>
              </a:r>
            </a:p>
          </p:txBody>
        </p:sp>
        <p:sp>
          <p:nvSpPr>
            <p:cNvPr id="29" name="Rectangle 71"/>
            <p:cNvSpPr>
              <a:spLocks noChangeArrowheads="1"/>
            </p:cNvSpPr>
            <p:nvPr/>
          </p:nvSpPr>
          <p:spPr bwMode="auto">
            <a:xfrm>
              <a:off x="2255838" y="5081652"/>
              <a:ext cx="22177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en-US" sz="1600" b="1" dirty="0">
                  <a:latin typeface="Montserrat Light"/>
                </a:rPr>
                <a:t>Critical Asset register </a:t>
              </a:r>
              <a:endParaRPr lang="en-US" altLang="en-US" sz="1600" dirty="0">
                <a:latin typeface="Montserrat Light"/>
              </a:endParaRPr>
            </a:p>
          </p:txBody>
        </p:sp>
        <p:sp>
          <p:nvSpPr>
            <p:cNvPr id="30" name="Rectangle 72"/>
            <p:cNvSpPr>
              <a:spLocks noChangeArrowheads="1"/>
            </p:cNvSpPr>
            <p:nvPr/>
          </p:nvSpPr>
          <p:spPr bwMode="auto">
            <a:xfrm>
              <a:off x="2255838" y="5346700"/>
              <a:ext cx="2217737"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en-US" sz="1600" dirty="0">
                  <a:latin typeface="Montserrat Light"/>
                </a:rPr>
                <a:t>Value based list of critical assets prioritised to be able to inform threat actions </a:t>
              </a:r>
            </a:p>
          </p:txBody>
        </p:sp>
        <p:sp>
          <p:nvSpPr>
            <p:cNvPr id="31" name="Rectangle 77"/>
            <p:cNvSpPr>
              <a:spLocks noChangeArrowheads="1"/>
            </p:cNvSpPr>
            <p:nvPr/>
          </p:nvSpPr>
          <p:spPr bwMode="auto">
            <a:xfrm>
              <a:off x="6547984" y="5682128"/>
              <a:ext cx="20161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en-US" sz="1600" b="1" dirty="0">
                  <a:latin typeface="Montserrat Light"/>
                </a:rPr>
                <a:t>VM programme</a:t>
              </a:r>
              <a:endParaRPr lang="en-US" altLang="en-US" sz="1600" dirty="0">
                <a:latin typeface="Montserrat Light"/>
              </a:endParaRPr>
            </a:p>
          </p:txBody>
        </p:sp>
        <p:sp>
          <p:nvSpPr>
            <p:cNvPr id="32" name="Rectangle 78"/>
            <p:cNvSpPr>
              <a:spLocks noChangeArrowheads="1"/>
            </p:cNvSpPr>
            <p:nvPr/>
          </p:nvSpPr>
          <p:spPr bwMode="auto">
            <a:xfrm>
              <a:off x="5830347" y="5894924"/>
              <a:ext cx="283273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en-US" sz="1600" dirty="0">
                  <a:latin typeface="Montserrat Light"/>
                </a:rPr>
                <a:t>Penetration &amp; vulnerability management data, patch lag information</a:t>
              </a:r>
            </a:p>
          </p:txBody>
        </p:sp>
        <p:sp>
          <p:nvSpPr>
            <p:cNvPr id="33" name="Rectangle 84"/>
            <p:cNvSpPr>
              <a:spLocks noChangeArrowheads="1"/>
            </p:cNvSpPr>
            <p:nvPr/>
          </p:nvSpPr>
          <p:spPr bwMode="auto">
            <a:xfrm>
              <a:off x="1982122" y="2606603"/>
              <a:ext cx="22177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en-US" sz="1600" dirty="0">
                  <a:latin typeface="Montserrat Light"/>
                </a:rPr>
                <a:t>Control information, risk treatment and residual risk register </a:t>
              </a:r>
            </a:p>
          </p:txBody>
        </p:sp>
        <p:sp>
          <p:nvSpPr>
            <p:cNvPr id="34" name="Rectangle 87"/>
            <p:cNvSpPr>
              <a:spLocks noChangeArrowheads="1"/>
            </p:cNvSpPr>
            <p:nvPr/>
          </p:nvSpPr>
          <p:spPr bwMode="auto">
            <a:xfrm>
              <a:off x="9026525" y="2439035"/>
              <a:ext cx="252037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en-US" sz="1600" b="1" dirty="0">
                  <a:latin typeface="Montserrat Light"/>
                </a:rPr>
                <a:t>Strategic threat analysis</a:t>
              </a:r>
              <a:endParaRPr lang="en-US" altLang="en-US" sz="1600" dirty="0">
                <a:latin typeface="Montserrat Light"/>
              </a:endParaRPr>
            </a:p>
          </p:txBody>
        </p:sp>
        <p:sp>
          <p:nvSpPr>
            <p:cNvPr id="35" name="Rectangle 89"/>
            <p:cNvSpPr>
              <a:spLocks noChangeArrowheads="1"/>
            </p:cNvSpPr>
            <p:nvPr/>
          </p:nvSpPr>
          <p:spPr bwMode="auto">
            <a:xfrm>
              <a:off x="9026525" y="2701925"/>
              <a:ext cx="22177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en-US" sz="1600" dirty="0">
                  <a:latin typeface="Montserrat Light"/>
                </a:rPr>
                <a:t>Actors, Vectors and scenarios  </a:t>
              </a:r>
            </a:p>
          </p:txBody>
        </p:sp>
        <p:sp>
          <p:nvSpPr>
            <p:cNvPr id="36" name="Rectangle 92"/>
            <p:cNvSpPr>
              <a:spLocks noChangeArrowheads="1"/>
            </p:cNvSpPr>
            <p:nvPr/>
          </p:nvSpPr>
          <p:spPr bwMode="auto">
            <a:xfrm>
              <a:off x="6578600" y="1314547"/>
              <a:ext cx="20161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en-US" sz="1600" b="1" dirty="0">
                  <a:latin typeface="Montserrat Light"/>
                </a:rPr>
                <a:t>IR Playbooks</a:t>
              </a:r>
              <a:endParaRPr lang="en-US" altLang="en-US" sz="1600" dirty="0">
                <a:latin typeface="Montserrat Light"/>
              </a:endParaRPr>
            </a:p>
          </p:txBody>
        </p:sp>
        <p:sp>
          <p:nvSpPr>
            <p:cNvPr id="37" name="Rectangle 93"/>
            <p:cNvSpPr>
              <a:spLocks noChangeArrowheads="1"/>
            </p:cNvSpPr>
            <p:nvPr/>
          </p:nvSpPr>
          <p:spPr bwMode="auto">
            <a:xfrm>
              <a:off x="6578599" y="1558925"/>
              <a:ext cx="267242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en-US" sz="1600" dirty="0">
                  <a:latin typeface="Montserrat Light"/>
                </a:rPr>
                <a:t>External, generic and organisation specific playbooks, MITRE framework</a:t>
              </a:r>
            </a:p>
          </p:txBody>
        </p:sp>
        <p:sp>
          <p:nvSpPr>
            <p:cNvPr id="38" name="Rectangle 51"/>
            <p:cNvSpPr>
              <a:spLocks noChangeArrowheads="1"/>
            </p:cNvSpPr>
            <p:nvPr/>
          </p:nvSpPr>
          <p:spPr bwMode="auto">
            <a:xfrm>
              <a:off x="1978947" y="2365621"/>
              <a:ext cx="22177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en-US" sz="1600" b="1" dirty="0">
                  <a:latin typeface="Montserrat Light"/>
                </a:rPr>
                <a:t>Existing RCMs</a:t>
              </a:r>
              <a:endParaRPr lang="en-US" altLang="en-US" sz="1600" dirty="0">
                <a:latin typeface="Montserrat Light"/>
              </a:endParaRPr>
            </a:p>
          </p:txBody>
        </p:sp>
        <p:sp>
          <p:nvSpPr>
            <p:cNvPr id="39" name="Rectangle 52"/>
            <p:cNvSpPr>
              <a:spLocks noChangeArrowheads="1"/>
            </p:cNvSpPr>
            <p:nvPr/>
          </p:nvSpPr>
          <p:spPr bwMode="auto">
            <a:xfrm>
              <a:off x="6203950" y="3779838"/>
              <a:ext cx="1050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en-US" sz="1500" b="1" dirty="0">
                  <a:latin typeface="Montserrat Light"/>
                </a:rPr>
                <a:t>Threat Intelligence</a:t>
              </a:r>
            </a:p>
          </p:txBody>
        </p:sp>
        <p:grpSp>
          <p:nvGrpSpPr>
            <p:cNvPr id="40" name="Group 39"/>
            <p:cNvGrpSpPr>
              <a:grpSpLocks noChangeAspect="1"/>
            </p:cNvGrpSpPr>
            <p:nvPr/>
          </p:nvGrpSpPr>
          <p:grpSpPr bwMode="auto">
            <a:xfrm>
              <a:off x="5360361" y="3092025"/>
              <a:ext cx="756000" cy="722988"/>
              <a:chOff x="4140" y="461"/>
              <a:chExt cx="262" cy="261"/>
            </a:xfrm>
            <a:solidFill>
              <a:schemeClr val="tx1"/>
            </a:solidFill>
          </p:grpSpPr>
          <p:sp>
            <p:nvSpPr>
              <p:cNvPr id="82" name="Freeform 81"/>
              <p:cNvSpPr>
                <a:spLocks noChangeArrowheads="1"/>
              </p:cNvSpPr>
              <p:nvPr/>
            </p:nvSpPr>
            <p:spPr bwMode="auto">
              <a:xfrm>
                <a:off x="4228" y="502"/>
                <a:ext cx="123" cy="134"/>
              </a:xfrm>
              <a:custGeom>
                <a:avLst/>
                <a:gdLst>
                  <a:gd name="T0" fmla="*/ 442 w 548"/>
                  <a:gd name="T1" fmla="*/ 42 h 595"/>
                  <a:gd name="T2" fmla="*/ 40 w 548"/>
                  <a:gd name="T3" fmla="*/ 85 h 595"/>
                  <a:gd name="T4" fmla="*/ 40 w 548"/>
                  <a:gd name="T5" fmla="*/ 293 h 595"/>
                  <a:gd name="T6" fmla="*/ 88 w 548"/>
                  <a:gd name="T7" fmla="*/ 301 h 595"/>
                  <a:gd name="T8" fmla="*/ 98 w 548"/>
                  <a:gd name="T9" fmla="*/ 431 h 595"/>
                  <a:gd name="T10" fmla="*/ 108 w 548"/>
                  <a:gd name="T11" fmla="*/ 594 h 595"/>
                  <a:gd name="T12" fmla="*/ 442 w 548"/>
                  <a:gd name="T13" fmla="*/ 42 h 595"/>
                  <a:gd name="T14" fmla="*/ 243 w 548"/>
                  <a:gd name="T15" fmla="*/ 180 h 595"/>
                  <a:gd name="T16" fmla="*/ 431 w 548"/>
                  <a:gd name="T17" fmla="*/ 150 h 595"/>
                  <a:gd name="T18" fmla="*/ 251 w 548"/>
                  <a:gd name="T19" fmla="*/ 205 h 595"/>
                  <a:gd name="T20" fmla="*/ 233 w 548"/>
                  <a:gd name="T21" fmla="*/ 195 h 595"/>
                  <a:gd name="T22" fmla="*/ 105 w 548"/>
                  <a:gd name="T23" fmla="*/ 218 h 595"/>
                  <a:gd name="T24" fmla="*/ 100 w 548"/>
                  <a:gd name="T25" fmla="*/ 198 h 595"/>
                  <a:gd name="T26" fmla="*/ 146 w 548"/>
                  <a:gd name="T27" fmla="*/ 208 h 595"/>
                  <a:gd name="T28" fmla="*/ 206 w 548"/>
                  <a:gd name="T29" fmla="*/ 140 h 595"/>
                  <a:gd name="T30" fmla="*/ 163 w 548"/>
                  <a:gd name="T31" fmla="*/ 235 h 595"/>
                  <a:gd name="T32" fmla="*/ 151 w 548"/>
                  <a:gd name="T33" fmla="*/ 243 h 595"/>
                  <a:gd name="T34" fmla="*/ 105 w 548"/>
                  <a:gd name="T35" fmla="*/ 218 h 595"/>
                  <a:gd name="T36" fmla="*/ 128 w 548"/>
                  <a:gd name="T37" fmla="*/ 313 h 595"/>
                  <a:gd name="T38" fmla="*/ 173 w 548"/>
                  <a:gd name="T39" fmla="*/ 323 h 595"/>
                  <a:gd name="T40" fmla="*/ 233 w 548"/>
                  <a:gd name="T41" fmla="*/ 255 h 595"/>
                  <a:gd name="T42" fmla="*/ 191 w 548"/>
                  <a:gd name="T43" fmla="*/ 351 h 595"/>
                  <a:gd name="T44" fmla="*/ 168 w 548"/>
                  <a:gd name="T45" fmla="*/ 356 h 595"/>
                  <a:gd name="T46" fmla="*/ 128 w 548"/>
                  <a:gd name="T47" fmla="*/ 313 h 595"/>
                  <a:gd name="T48" fmla="*/ 263 w 548"/>
                  <a:gd name="T49" fmla="*/ 391 h 595"/>
                  <a:gd name="T50" fmla="*/ 206 w 548"/>
                  <a:gd name="T51" fmla="*/ 474 h 595"/>
                  <a:gd name="T52" fmla="*/ 196 w 548"/>
                  <a:gd name="T53" fmla="*/ 471 h 595"/>
                  <a:gd name="T54" fmla="*/ 153 w 548"/>
                  <a:gd name="T55" fmla="*/ 429 h 595"/>
                  <a:gd name="T56" fmla="*/ 198 w 548"/>
                  <a:gd name="T57" fmla="*/ 439 h 595"/>
                  <a:gd name="T58" fmla="*/ 258 w 548"/>
                  <a:gd name="T59" fmla="*/ 371 h 595"/>
                  <a:gd name="T60" fmla="*/ 273 w 548"/>
                  <a:gd name="T61" fmla="*/ 323 h 595"/>
                  <a:gd name="T62" fmla="*/ 261 w 548"/>
                  <a:gd name="T63" fmla="*/ 311 h 595"/>
                  <a:gd name="T64" fmla="*/ 419 w 548"/>
                  <a:gd name="T65" fmla="*/ 260 h 595"/>
                  <a:gd name="T66" fmla="*/ 427 w 548"/>
                  <a:gd name="T67" fmla="*/ 288 h 595"/>
                  <a:gd name="T68" fmla="*/ 273 w 548"/>
                  <a:gd name="T69" fmla="*/ 323 h 595"/>
                  <a:gd name="T70" fmla="*/ 431 w 548"/>
                  <a:gd name="T71" fmla="*/ 408 h 595"/>
                  <a:gd name="T72" fmla="*/ 299 w 548"/>
                  <a:gd name="T73" fmla="*/ 439 h 595"/>
                  <a:gd name="T74" fmla="*/ 296 w 548"/>
                  <a:gd name="T75" fmla="*/ 411 h 595"/>
                  <a:gd name="T76" fmla="*/ 442 w 548"/>
                  <a:gd name="T77" fmla="*/ 391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8" h="595">
                    <a:moveTo>
                      <a:pt x="442" y="42"/>
                    </a:moveTo>
                    <a:lnTo>
                      <a:pt x="442" y="42"/>
                    </a:lnTo>
                    <a:cubicBezTo>
                      <a:pt x="437" y="17"/>
                      <a:pt x="411" y="0"/>
                      <a:pt x="386" y="7"/>
                    </a:cubicBezTo>
                    <a:cubicBezTo>
                      <a:pt x="40" y="85"/>
                      <a:pt x="40" y="85"/>
                      <a:pt x="40" y="85"/>
                    </a:cubicBezTo>
                    <a:cubicBezTo>
                      <a:pt x="15" y="90"/>
                      <a:pt x="0" y="115"/>
                      <a:pt x="5" y="140"/>
                    </a:cubicBezTo>
                    <a:cubicBezTo>
                      <a:pt x="40" y="293"/>
                      <a:pt x="40" y="293"/>
                      <a:pt x="40" y="293"/>
                    </a:cubicBezTo>
                    <a:cubicBezTo>
                      <a:pt x="50" y="293"/>
                      <a:pt x="60" y="293"/>
                      <a:pt x="70" y="291"/>
                    </a:cubicBezTo>
                    <a:cubicBezTo>
                      <a:pt x="78" y="288"/>
                      <a:pt x="85" y="293"/>
                      <a:pt x="88" y="301"/>
                    </a:cubicBezTo>
                    <a:cubicBezTo>
                      <a:pt x="88" y="303"/>
                      <a:pt x="88" y="303"/>
                      <a:pt x="88" y="306"/>
                    </a:cubicBezTo>
                    <a:cubicBezTo>
                      <a:pt x="100" y="343"/>
                      <a:pt x="108" y="378"/>
                      <a:pt x="98" y="431"/>
                    </a:cubicBezTo>
                    <a:cubicBezTo>
                      <a:pt x="95" y="449"/>
                      <a:pt x="90" y="469"/>
                      <a:pt x="83" y="486"/>
                    </a:cubicBezTo>
                    <a:cubicBezTo>
                      <a:pt x="108" y="594"/>
                      <a:pt x="108" y="594"/>
                      <a:pt x="108" y="594"/>
                    </a:cubicBezTo>
                    <a:cubicBezTo>
                      <a:pt x="547" y="494"/>
                      <a:pt x="547" y="494"/>
                      <a:pt x="547" y="494"/>
                    </a:cubicBezTo>
                    <a:lnTo>
                      <a:pt x="442" y="42"/>
                    </a:lnTo>
                    <a:close/>
                    <a:moveTo>
                      <a:pt x="243" y="180"/>
                    </a:moveTo>
                    <a:lnTo>
                      <a:pt x="243" y="180"/>
                    </a:lnTo>
                    <a:cubicBezTo>
                      <a:pt x="416" y="140"/>
                      <a:pt x="416" y="140"/>
                      <a:pt x="416" y="140"/>
                    </a:cubicBezTo>
                    <a:cubicBezTo>
                      <a:pt x="424" y="138"/>
                      <a:pt x="431" y="143"/>
                      <a:pt x="431" y="150"/>
                    </a:cubicBezTo>
                    <a:cubicBezTo>
                      <a:pt x="434" y="158"/>
                      <a:pt x="429" y="165"/>
                      <a:pt x="421" y="168"/>
                    </a:cubicBezTo>
                    <a:cubicBezTo>
                      <a:pt x="251" y="205"/>
                      <a:pt x="251" y="205"/>
                      <a:pt x="251" y="205"/>
                    </a:cubicBezTo>
                    <a:cubicBezTo>
                      <a:pt x="248" y="208"/>
                      <a:pt x="248" y="208"/>
                      <a:pt x="248" y="208"/>
                    </a:cubicBezTo>
                    <a:cubicBezTo>
                      <a:pt x="241" y="208"/>
                      <a:pt x="236" y="203"/>
                      <a:pt x="233" y="195"/>
                    </a:cubicBezTo>
                    <a:cubicBezTo>
                      <a:pt x="231" y="188"/>
                      <a:pt x="236" y="180"/>
                      <a:pt x="243" y="180"/>
                    </a:cubicBezTo>
                    <a:close/>
                    <a:moveTo>
                      <a:pt x="105" y="218"/>
                    </a:moveTo>
                    <a:lnTo>
                      <a:pt x="105" y="218"/>
                    </a:lnTo>
                    <a:cubicBezTo>
                      <a:pt x="100" y="213"/>
                      <a:pt x="98" y="205"/>
                      <a:pt x="100" y="198"/>
                    </a:cubicBezTo>
                    <a:cubicBezTo>
                      <a:pt x="105" y="190"/>
                      <a:pt x="115" y="188"/>
                      <a:pt x="120" y="193"/>
                    </a:cubicBezTo>
                    <a:cubicBezTo>
                      <a:pt x="146" y="208"/>
                      <a:pt x="146" y="208"/>
                      <a:pt x="146" y="208"/>
                    </a:cubicBezTo>
                    <a:cubicBezTo>
                      <a:pt x="186" y="145"/>
                      <a:pt x="186" y="145"/>
                      <a:pt x="186" y="145"/>
                    </a:cubicBezTo>
                    <a:cubicBezTo>
                      <a:pt x="191" y="138"/>
                      <a:pt x="198" y="138"/>
                      <a:pt x="206" y="140"/>
                    </a:cubicBezTo>
                    <a:cubicBezTo>
                      <a:pt x="213" y="145"/>
                      <a:pt x="216" y="155"/>
                      <a:pt x="211" y="160"/>
                    </a:cubicBezTo>
                    <a:cubicBezTo>
                      <a:pt x="163" y="235"/>
                      <a:pt x="163" y="235"/>
                      <a:pt x="163" y="235"/>
                    </a:cubicBezTo>
                    <a:cubicBezTo>
                      <a:pt x="161" y="240"/>
                      <a:pt x="158" y="243"/>
                      <a:pt x="153" y="243"/>
                    </a:cubicBezTo>
                    <a:cubicBezTo>
                      <a:pt x="153" y="243"/>
                      <a:pt x="153" y="243"/>
                      <a:pt x="151" y="243"/>
                    </a:cubicBezTo>
                    <a:cubicBezTo>
                      <a:pt x="148" y="243"/>
                      <a:pt x="146" y="243"/>
                      <a:pt x="143" y="240"/>
                    </a:cubicBezTo>
                    <a:lnTo>
                      <a:pt x="105" y="218"/>
                    </a:lnTo>
                    <a:close/>
                    <a:moveTo>
                      <a:pt x="128" y="313"/>
                    </a:moveTo>
                    <a:lnTo>
                      <a:pt x="128" y="313"/>
                    </a:lnTo>
                    <a:cubicBezTo>
                      <a:pt x="133" y="306"/>
                      <a:pt x="141" y="303"/>
                      <a:pt x="148" y="308"/>
                    </a:cubicBezTo>
                    <a:cubicBezTo>
                      <a:pt x="173" y="323"/>
                      <a:pt x="173" y="323"/>
                      <a:pt x="173" y="323"/>
                    </a:cubicBezTo>
                    <a:cubicBezTo>
                      <a:pt x="213" y="260"/>
                      <a:pt x="213" y="260"/>
                      <a:pt x="213" y="260"/>
                    </a:cubicBezTo>
                    <a:cubicBezTo>
                      <a:pt x="216" y="253"/>
                      <a:pt x="226" y="253"/>
                      <a:pt x="233" y="255"/>
                    </a:cubicBezTo>
                    <a:cubicBezTo>
                      <a:pt x="238" y="260"/>
                      <a:pt x="241" y="271"/>
                      <a:pt x="236" y="275"/>
                    </a:cubicBezTo>
                    <a:cubicBezTo>
                      <a:pt x="191" y="351"/>
                      <a:pt x="191" y="351"/>
                      <a:pt x="191" y="351"/>
                    </a:cubicBezTo>
                    <a:cubicBezTo>
                      <a:pt x="186" y="356"/>
                      <a:pt x="183" y="358"/>
                      <a:pt x="178" y="358"/>
                    </a:cubicBezTo>
                    <a:cubicBezTo>
                      <a:pt x="176" y="358"/>
                      <a:pt x="171" y="358"/>
                      <a:pt x="168" y="356"/>
                    </a:cubicBezTo>
                    <a:cubicBezTo>
                      <a:pt x="133" y="333"/>
                      <a:pt x="133" y="333"/>
                      <a:pt x="133" y="333"/>
                    </a:cubicBezTo>
                    <a:cubicBezTo>
                      <a:pt x="126" y="328"/>
                      <a:pt x="123" y="321"/>
                      <a:pt x="128" y="313"/>
                    </a:cubicBezTo>
                    <a:close/>
                    <a:moveTo>
                      <a:pt x="263" y="391"/>
                    </a:moveTo>
                    <a:lnTo>
                      <a:pt x="263" y="391"/>
                    </a:lnTo>
                    <a:cubicBezTo>
                      <a:pt x="216" y="466"/>
                      <a:pt x="216" y="466"/>
                      <a:pt x="216" y="466"/>
                    </a:cubicBezTo>
                    <a:cubicBezTo>
                      <a:pt x="213" y="471"/>
                      <a:pt x="211" y="474"/>
                      <a:pt x="206" y="474"/>
                    </a:cubicBezTo>
                    <a:lnTo>
                      <a:pt x="203" y="474"/>
                    </a:lnTo>
                    <a:cubicBezTo>
                      <a:pt x="201" y="474"/>
                      <a:pt x="198" y="474"/>
                      <a:pt x="196" y="471"/>
                    </a:cubicBezTo>
                    <a:cubicBezTo>
                      <a:pt x="158" y="449"/>
                      <a:pt x="158" y="449"/>
                      <a:pt x="158" y="449"/>
                    </a:cubicBezTo>
                    <a:cubicBezTo>
                      <a:pt x="151" y="444"/>
                      <a:pt x="151" y="436"/>
                      <a:pt x="153" y="429"/>
                    </a:cubicBezTo>
                    <a:cubicBezTo>
                      <a:pt x="158" y="421"/>
                      <a:pt x="168" y="419"/>
                      <a:pt x="173" y="424"/>
                    </a:cubicBezTo>
                    <a:cubicBezTo>
                      <a:pt x="198" y="439"/>
                      <a:pt x="198" y="439"/>
                      <a:pt x="198" y="439"/>
                    </a:cubicBezTo>
                    <a:cubicBezTo>
                      <a:pt x="238" y="376"/>
                      <a:pt x="238" y="376"/>
                      <a:pt x="238" y="376"/>
                    </a:cubicBezTo>
                    <a:cubicBezTo>
                      <a:pt x="243" y="368"/>
                      <a:pt x="251" y="368"/>
                      <a:pt x="258" y="371"/>
                    </a:cubicBezTo>
                    <a:cubicBezTo>
                      <a:pt x="266" y="376"/>
                      <a:pt x="268" y="386"/>
                      <a:pt x="263" y="391"/>
                    </a:cubicBezTo>
                    <a:close/>
                    <a:moveTo>
                      <a:pt x="273" y="323"/>
                    </a:moveTo>
                    <a:lnTo>
                      <a:pt x="273" y="323"/>
                    </a:lnTo>
                    <a:cubicBezTo>
                      <a:pt x="266" y="323"/>
                      <a:pt x="261" y="318"/>
                      <a:pt x="261" y="311"/>
                    </a:cubicBezTo>
                    <a:cubicBezTo>
                      <a:pt x="258" y="303"/>
                      <a:pt x="263" y="296"/>
                      <a:pt x="271" y="296"/>
                    </a:cubicBezTo>
                    <a:cubicBezTo>
                      <a:pt x="419" y="260"/>
                      <a:pt x="419" y="260"/>
                      <a:pt x="419" y="260"/>
                    </a:cubicBezTo>
                    <a:cubicBezTo>
                      <a:pt x="427" y="260"/>
                      <a:pt x="434" y="263"/>
                      <a:pt x="437" y="271"/>
                    </a:cubicBezTo>
                    <a:cubicBezTo>
                      <a:pt x="437" y="278"/>
                      <a:pt x="434" y="286"/>
                      <a:pt x="427" y="288"/>
                    </a:cubicBezTo>
                    <a:cubicBezTo>
                      <a:pt x="276" y="321"/>
                      <a:pt x="276" y="321"/>
                      <a:pt x="276" y="321"/>
                    </a:cubicBezTo>
                    <a:cubicBezTo>
                      <a:pt x="276" y="323"/>
                      <a:pt x="273" y="323"/>
                      <a:pt x="273" y="323"/>
                    </a:cubicBezTo>
                    <a:close/>
                    <a:moveTo>
                      <a:pt x="431" y="408"/>
                    </a:moveTo>
                    <a:lnTo>
                      <a:pt x="431" y="408"/>
                    </a:lnTo>
                    <a:cubicBezTo>
                      <a:pt x="304" y="436"/>
                      <a:pt x="304" y="436"/>
                      <a:pt x="304" y="436"/>
                    </a:cubicBezTo>
                    <a:cubicBezTo>
                      <a:pt x="301" y="439"/>
                      <a:pt x="301" y="439"/>
                      <a:pt x="299" y="439"/>
                    </a:cubicBezTo>
                    <a:cubicBezTo>
                      <a:pt x="294" y="439"/>
                      <a:pt x="289" y="434"/>
                      <a:pt x="286" y="426"/>
                    </a:cubicBezTo>
                    <a:cubicBezTo>
                      <a:pt x="283" y="419"/>
                      <a:pt x="289" y="411"/>
                      <a:pt x="296" y="411"/>
                    </a:cubicBezTo>
                    <a:cubicBezTo>
                      <a:pt x="427" y="381"/>
                      <a:pt x="427" y="381"/>
                      <a:pt x="427" y="381"/>
                    </a:cubicBezTo>
                    <a:cubicBezTo>
                      <a:pt x="434" y="378"/>
                      <a:pt x="442" y="383"/>
                      <a:pt x="442" y="391"/>
                    </a:cubicBezTo>
                    <a:cubicBezTo>
                      <a:pt x="444" y="398"/>
                      <a:pt x="439" y="406"/>
                      <a:pt x="431" y="40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100000"/>
                  <a:buFont typeface="Times New Roman" panose="02020603050405020304" pitchFamily="18" charset="0"/>
                  <a:buNone/>
                  <a:defRPr/>
                </a:pPr>
                <a:endParaRPr lang="en-GB" sz="1600" dirty="0">
                  <a:solidFill>
                    <a:srgbClr val="000000"/>
                  </a:solidFill>
                  <a:latin typeface="Montserrat Light"/>
                </a:endParaRPr>
              </a:p>
            </p:txBody>
          </p:sp>
          <p:sp>
            <p:nvSpPr>
              <p:cNvPr id="83" name="Freeform 82"/>
              <p:cNvSpPr>
                <a:spLocks noChangeArrowheads="1"/>
              </p:cNvSpPr>
              <p:nvPr/>
            </p:nvSpPr>
            <p:spPr bwMode="auto">
              <a:xfrm>
                <a:off x="4174" y="562"/>
                <a:ext cx="71" cy="77"/>
              </a:xfrm>
              <a:custGeom>
                <a:avLst/>
                <a:gdLst>
                  <a:gd name="T0" fmla="*/ 286 w 317"/>
                  <a:gd name="T1" fmla="*/ 58 h 343"/>
                  <a:gd name="T2" fmla="*/ 286 w 317"/>
                  <a:gd name="T3" fmla="*/ 58 h 343"/>
                  <a:gd name="T4" fmla="*/ 266 w 317"/>
                  <a:gd name="T5" fmla="*/ 56 h 343"/>
                  <a:gd name="T6" fmla="*/ 266 w 317"/>
                  <a:gd name="T7" fmla="*/ 56 h 343"/>
                  <a:gd name="T8" fmla="*/ 266 w 317"/>
                  <a:gd name="T9" fmla="*/ 56 h 343"/>
                  <a:gd name="T10" fmla="*/ 185 w 317"/>
                  <a:gd name="T11" fmla="*/ 0 h 343"/>
                  <a:gd name="T12" fmla="*/ 113 w 317"/>
                  <a:gd name="T13" fmla="*/ 26 h 343"/>
                  <a:gd name="T14" fmla="*/ 90 w 317"/>
                  <a:gd name="T15" fmla="*/ 23 h 343"/>
                  <a:gd name="T16" fmla="*/ 55 w 317"/>
                  <a:gd name="T17" fmla="*/ 13 h 343"/>
                  <a:gd name="T18" fmla="*/ 12 w 317"/>
                  <a:gd name="T19" fmla="*/ 106 h 343"/>
                  <a:gd name="T20" fmla="*/ 65 w 317"/>
                  <a:gd name="T21" fmla="*/ 289 h 343"/>
                  <a:gd name="T22" fmla="*/ 123 w 317"/>
                  <a:gd name="T23" fmla="*/ 342 h 343"/>
                  <a:gd name="T24" fmla="*/ 195 w 317"/>
                  <a:gd name="T25" fmla="*/ 311 h 343"/>
                  <a:gd name="T26" fmla="*/ 266 w 317"/>
                  <a:gd name="T27" fmla="*/ 256 h 343"/>
                  <a:gd name="T28" fmla="*/ 308 w 317"/>
                  <a:gd name="T29" fmla="*/ 159 h 343"/>
                  <a:gd name="T30" fmla="*/ 301 w 317"/>
                  <a:gd name="T31" fmla="*/ 58 h 343"/>
                  <a:gd name="T32" fmla="*/ 286 w 317"/>
                  <a:gd name="T33" fmla="*/ 58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7" h="343">
                    <a:moveTo>
                      <a:pt x="286" y="58"/>
                    </a:moveTo>
                    <a:lnTo>
                      <a:pt x="286" y="58"/>
                    </a:lnTo>
                    <a:cubicBezTo>
                      <a:pt x="278" y="58"/>
                      <a:pt x="273" y="58"/>
                      <a:pt x="266" y="56"/>
                    </a:cubicBezTo>
                    <a:lnTo>
                      <a:pt x="266" y="56"/>
                    </a:lnTo>
                    <a:lnTo>
                      <a:pt x="266" y="56"/>
                    </a:lnTo>
                    <a:cubicBezTo>
                      <a:pt x="231" y="51"/>
                      <a:pt x="203" y="31"/>
                      <a:pt x="185" y="0"/>
                    </a:cubicBezTo>
                    <a:cubicBezTo>
                      <a:pt x="163" y="18"/>
                      <a:pt x="138" y="26"/>
                      <a:pt x="113" y="26"/>
                    </a:cubicBezTo>
                    <a:cubicBezTo>
                      <a:pt x="105" y="26"/>
                      <a:pt x="98" y="26"/>
                      <a:pt x="90" y="23"/>
                    </a:cubicBezTo>
                    <a:cubicBezTo>
                      <a:pt x="78" y="23"/>
                      <a:pt x="68" y="18"/>
                      <a:pt x="55" y="13"/>
                    </a:cubicBezTo>
                    <a:cubicBezTo>
                      <a:pt x="35" y="38"/>
                      <a:pt x="20" y="66"/>
                      <a:pt x="12" y="106"/>
                    </a:cubicBezTo>
                    <a:cubicBezTo>
                      <a:pt x="0" y="176"/>
                      <a:pt x="17" y="236"/>
                      <a:pt x="65" y="289"/>
                    </a:cubicBezTo>
                    <a:cubicBezTo>
                      <a:pt x="88" y="314"/>
                      <a:pt x="113" y="332"/>
                      <a:pt x="123" y="342"/>
                    </a:cubicBezTo>
                    <a:cubicBezTo>
                      <a:pt x="135" y="337"/>
                      <a:pt x="165" y="327"/>
                      <a:pt x="195" y="311"/>
                    </a:cubicBezTo>
                    <a:cubicBezTo>
                      <a:pt x="223" y="296"/>
                      <a:pt x="248" y="279"/>
                      <a:pt x="266" y="256"/>
                    </a:cubicBezTo>
                    <a:cubicBezTo>
                      <a:pt x="288" y="229"/>
                      <a:pt x="301" y="196"/>
                      <a:pt x="308" y="159"/>
                    </a:cubicBezTo>
                    <a:cubicBezTo>
                      <a:pt x="316" y="118"/>
                      <a:pt x="311" y="88"/>
                      <a:pt x="301" y="58"/>
                    </a:cubicBezTo>
                    <a:cubicBezTo>
                      <a:pt x="296" y="58"/>
                      <a:pt x="291" y="58"/>
                      <a:pt x="286" y="58"/>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100000"/>
                  <a:buFont typeface="Times New Roman" panose="02020603050405020304" pitchFamily="18" charset="0"/>
                  <a:buNone/>
                  <a:defRPr/>
                </a:pPr>
                <a:endParaRPr lang="en-GB" sz="1600" dirty="0">
                  <a:solidFill>
                    <a:srgbClr val="000000"/>
                  </a:solidFill>
                  <a:latin typeface="Montserrat Light"/>
                </a:endParaRPr>
              </a:p>
            </p:txBody>
          </p:sp>
          <p:sp>
            <p:nvSpPr>
              <p:cNvPr id="84" name="Freeform 83"/>
              <p:cNvSpPr>
                <a:spLocks noChangeArrowheads="1"/>
              </p:cNvSpPr>
              <p:nvPr/>
            </p:nvSpPr>
            <p:spPr bwMode="auto">
              <a:xfrm>
                <a:off x="4303" y="643"/>
                <a:ext cx="7" cy="5"/>
              </a:xfrm>
              <a:custGeom>
                <a:avLst/>
                <a:gdLst>
                  <a:gd name="T0" fmla="*/ 18 w 34"/>
                  <a:gd name="T1" fmla="*/ 0 h 28"/>
                  <a:gd name="T2" fmla="*/ 18 w 34"/>
                  <a:gd name="T3" fmla="*/ 0 h 28"/>
                  <a:gd name="T4" fmla="*/ 13 w 34"/>
                  <a:gd name="T5" fmla="*/ 0 h 28"/>
                  <a:gd name="T6" fmla="*/ 3 w 34"/>
                  <a:gd name="T7" fmla="*/ 17 h 28"/>
                  <a:gd name="T8" fmla="*/ 10 w 34"/>
                  <a:gd name="T9" fmla="*/ 25 h 28"/>
                  <a:gd name="T10" fmla="*/ 20 w 34"/>
                  <a:gd name="T11" fmla="*/ 27 h 28"/>
                  <a:gd name="T12" fmla="*/ 30 w 34"/>
                  <a:gd name="T13" fmla="*/ 10 h 28"/>
                  <a:gd name="T14" fmla="*/ 18 w 3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8">
                    <a:moveTo>
                      <a:pt x="18" y="0"/>
                    </a:moveTo>
                    <a:lnTo>
                      <a:pt x="18" y="0"/>
                    </a:lnTo>
                    <a:cubicBezTo>
                      <a:pt x="15" y="0"/>
                      <a:pt x="15" y="0"/>
                      <a:pt x="13" y="0"/>
                    </a:cubicBezTo>
                    <a:cubicBezTo>
                      <a:pt x="5" y="2"/>
                      <a:pt x="0" y="10"/>
                      <a:pt x="3" y="17"/>
                    </a:cubicBezTo>
                    <a:cubicBezTo>
                      <a:pt x="5" y="20"/>
                      <a:pt x="5" y="22"/>
                      <a:pt x="10" y="25"/>
                    </a:cubicBezTo>
                    <a:cubicBezTo>
                      <a:pt x="13" y="27"/>
                      <a:pt x="15" y="27"/>
                      <a:pt x="20" y="27"/>
                    </a:cubicBezTo>
                    <a:cubicBezTo>
                      <a:pt x="28" y="25"/>
                      <a:pt x="33" y="17"/>
                      <a:pt x="30" y="10"/>
                    </a:cubicBezTo>
                    <a:cubicBezTo>
                      <a:pt x="30" y="2"/>
                      <a:pt x="23" y="0"/>
                      <a:pt x="18"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100000"/>
                  <a:buFont typeface="Times New Roman" panose="02020603050405020304" pitchFamily="18" charset="0"/>
                  <a:buNone/>
                  <a:defRPr/>
                </a:pPr>
                <a:endParaRPr lang="en-GB" sz="1600" dirty="0">
                  <a:solidFill>
                    <a:srgbClr val="000000"/>
                  </a:solidFill>
                  <a:latin typeface="Montserrat Light"/>
                </a:endParaRPr>
              </a:p>
            </p:txBody>
          </p:sp>
          <p:sp>
            <p:nvSpPr>
              <p:cNvPr id="85" name="Freeform 84"/>
              <p:cNvSpPr>
                <a:spLocks noChangeArrowheads="1"/>
              </p:cNvSpPr>
              <p:nvPr/>
            </p:nvSpPr>
            <p:spPr bwMode="auto">
              <a:xfrm>
                <a:off x="4140" y="461"/>
                <a:ext cx="262" cy="261"/>
              </a:xfrm>
              <a:custGeom>
                <a:avLst/>
                <a:gdLst>
                  <a:gd name="T0" fmla="*/ 580 w 1160"/>
                  <a:gd name="T1" fmla="*/ 0 h 1157"/>
                  <a:gd name="T2" fmla="*/ 580 w 1160"/>
                  <a:gd name="T3" fmla="*/ 0 h 1157"/>
                  <a:gd name="T4" fmla="*/ 0 w 1160"/>
                  <a:gd name="T5" fmla="*/ 579 h 1157"/>
                  <a:gd name="T6" fmla="*/ 580 w 1160"/>
                  <a:gd name="T7" fmla="*/ 1156 h 1157"/>
                  <a:gd name="T8" fmla="*/ 1159 w 1160"/>
                  <a:gd name="T9" fmla="*/ 579 h 1157"/>
                  <a:gd name="T10" fmla="*/ 580 w 1160"/>
                  <a:gd name="T11" fmla="*/ 0 h 1157"/>
                  <a:gd name="T12" fmla="*/ 931 w 1160"/>
                  <a:gd name="T13" fmla="*/ 870 h 1157"/>
                  <a:gd name="T14" fmla="*/ 931 w 1160"/>
                  <a:gd name="T15" fmla="*/ 870 h 1157"/>
                  <a:gd name="T16" fmla="*/ 585 w 1160"/>
                  <a:gd name="T17" fmla="*/ 948 h 1157"/>
                  <a:gd name="T18" fmla="*/ 567 w 1160"/>
                  <a:gd name="T19" fmla="*/ 950 h 1157"/>
                  <a:gd name="T20" fmla="*/ 527 w 1160"/>
                  <a:gd name="T21" fmla="*/ 938 h 1157"/>
                  <a:gd name="T22" fmla="*/ 494 w 1160"/>
                  <a:gd name="T23" fmla="*/ 890 h 1157"/>
                  <a:gd name="T24" fmla="*/ 452 w 1160"/>
                  <a:gd name="T25" fmla="*/ 707 h 1157"/>
                  <a:gd name="T26" fmla="*/ 359 w 1160"/>
                  <a:gd name="T27" fmla="*/ 787 h 1157"/>
                  <a:gd name="T28" fmla="*/ 274 w 1160"/>
                  <a:gd name="T29" fmla="*/ 820 h 1157"/>
                  <a:gd name="T30" fmla="*/ 274 w 1160"/>
                  <a:gd name="T31" fmla="*/ 820 h 1157"/>
                  <a:gd name="T32" fmla="*/ 271 w 1160"/>
                  <a:gd name="T33" fmla="*/ 820 h 1157"/>
                  <a:gd name="T34" fmla="*/ 271 w 1160"/>
                  <a:gd name="T35" fmla="*/ 820 h 1157"/>
                  <a:gd name="T36" fmla="*/ 271 w 1160"/>
                  <a:gd name="T37" fmla="*/ 820 h 1157"/>
                  <a:gd name="T38" fmla="*/ 266 w 1160"/>
                  <a:gd name="T39" fmla="*/ 817 h 1157"/>
                  <a:gd name="T40" fmla="*/ 264 w 1160"/>
                  <a:gd name="T41" fmla="*/ 817 h 1157"/>
                  <a:gd name="T42" fmla="*/ 264 w 1160"/>
                  <a:gd name="T43" fmla="*/ 817 h 1157"/>
                  <a:gd name="T44" fmla="*/ 196 w 1160"/>
                  <a:gd name="T45" fmla="*/ 757 h 1157"/>
                  <a:gd name="T46" fmla="*/ 136 w 1160"/>
                  <a:gd name="T47" fmla="*/ 549 h 1157"/>
                  <a:gd name="T48" fmla="*/ 188 w 1160"/>
                  <a:gd name="T49" fmla="*/ 436 h 1157"/>
                  <a:gd name="T50" fmla="*/ 191 w 1160"/>
                  <a:gd name="T51" fmla="*/ 433 h 1157"/>
                  <a:gd name="T52" fmla="*/ 211 w 1160"/>
                  <a:gd name="T53" fmla="*/ 428 h 1157"/>
                  <a:gd name="T54" fmla="*/ 246 w 1160"/>
                  <a:gd name="T55" fmla="*/ 443 h 1157"/>
                  <a:gd name="T56" fmla="*/ 329 w 1160"/>
                  <a:gd name="T57" fmla="*/ 416 h 1157"/>
                  <a:gd name="T58" fmla="*/ 329 w 1160"/>
                  <a:gd name="T59" fmla="*/ 416 h 1157"/>
                  <a:gd name="T60" fmla="*/ 331 w 1160"/>
                  <a:gd name="T61" fmla="*/ 416 h 1157"/>
                  <a:gd name="T62" fmla="*/ 334 w 1160"/>
                  <a:gd name="T63" fmla="*/ 413 h 1157"/>
                  <a:gd name="T64" fmla="*/ 334 w 1160"/>
                  <a:gd name="T65" fmla="*/ 413 h 1157"/>
                  <a:gd name="T66" fmla="*/ 334 w 1160"/>
                  <a:gd name="T67" fmla="*/ 413 h 1157"/>
                  <a:gd name="T68" fmla="*/ 339 w 1160"/>
                  <a:gd name="T69" fmla="*/ 411 h 1157"/>
                  <a:gd name="T70" fmla="*/ 341 w 1160"/>
                  <a:gd name="T71" fmla="*/ 413 h 1157"/>
                  <a:gd name="T72" fmla="*/ 344 w 1160"/>
                  <a:gd name="T73" fmla="*/ 413 h 1157"/>
                  <a:gd name="T74" fmla="*/ 349 w 1160"/>
                  <a:gd name="T75" fmla="*/ 416 h 1157"/>
                  <a:gd name="T76" fmla="*/ 349 w 1160"/>
                  <a:gd name="T77" fmla="*/ 416 h 1157"/>
                  <a:gd name="T78" fmla="*/ 349 w 1160"/>
                  <a:gd name="T79" fmla="*/ 416 h 1157"/>
                  <a:gd name="T80" fmla="*/ 351 w 1160"/>
                  <a:gd name="T81" fmla="*/ 418 h 1157"/>
                  <a:gd name="T82" fmla="*/ 354 w 1160"/>
                  <a:gd name="T83" fmla="*/ 421 h 1157"/>
                  <a:gd name="T84" fmla="*/ 354 w 1160"/>
                  <a:gd name="T85" fmla="*/ 421 h 1157"/>
                  <a:gd name="T86" fmla="*/ 399 w 1160"/>
                  <a:gd name="T87" fmla="*/ 469 h 1157"/>
                  <a:gd name="T88" fmla="*/ 367 w 1160"/>
                  <a:gd name="T89" fmla="*/ 331 h 1157"/>
                  <a:gd name="T90" fmla="*/ 424 w 1160"/>
                  <a:gd name="T91" fmla="*/ 238 h 1157"/>
                  <a:gd name="T92" fmla="*/ 768 w 1160"/>
                  <a:gd name="T93" fmla="*/ 160 h 1157"/>
                  <a:gd name="T94" fmla="*/ 826 w 1160"/>
                  <a:gd name="T95" fmla="*/ 170 h 1157"/>
                  <a:gd name="T96" fmla="*/ 861 w 1160"/>
                  <a:gd name="T97" fmla="*/ 218 h 1157"/>
                  <a:gd name="T98" fmla="*/ 989 w 1160"/>
                  <a:gd name="T99" fmla="*/ 780 h 1157"/>
                  <a:gd name="T100" fmla="*/ 931 w 1160"/>
                  <a:gd name="T101" fmla="*/ 87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60" h="1157">
                    <a:moveTo>
                      <a:pt x="580" y="0"/>
                    </a:moveTo>
                    <a:lnTo>
                      <a:pt x="580" y="0"/>
                    </a:lnTo>
                    <a:cubicBezTo>
                      <a:pt x="261" y="0"/>
                      <a:pt x="0" y="260"/>
                      <a:pt x="0" y="579"/>
                    </a:cubicBezTo>
                    <a:cubicBezTo>
                      <a:pt x="0" y="897"/>
                      <a:pt x="261" y="1156"/>
                      <a:pt x="580" y="1156"/>
                    </a:cubicBezTo>
                    <a:cubicBezTo>
                      <a:pt x="898" y="1156"/>
                      <a:pt x="1159" y="897"/>
                      <a:pt x="1159" y="579"/>
                    </a:cubicBezTo>
                    <a:cubicBezTo>
                      <a:pt x="1159" y="260"/>
                      <a:pt x="898" y="0"/>
                      <a:pt x="580" y="0"/>
                    </a:cubicBezTo>
                    <a:close/>
                    <a:moveTo>
                      <a:pt x="931" y="870"/>
                    </a:moveTo>
                    <a:lnTo>
                      <a:pt x="931" y="870"/>
                    </a:lnTo>
                    <a:cubicBezTo>
                      <a:pt x="585" y="948"/>
                      <a:pt x="585" y="948"/>
                      <a:pt x="585" y="948"/>
                    </a:cubicBezTo>
                    <a:cubicBezTo>
                      <a:pt x="580" y="950"/>
                      <a:pt x="575" y="950"/>
                      <a:pt x="567" y="950"/>
                    </a:cubicBezTo>
                    <a:cubicBezTo>
                      <a:pt x="555" y="950"/>
                      <a:pt x="540" y="948"/>
                      <a:pt x="527" y="938"/>
                    </a:cubicBezTo>
                    <a:cubicBezTo>
                      <a:pt x="509" y="928"/>
                      <a:pt x="497" y="910"/>
                      <a:pt x="494" y="890"/>
                    </a:cubicBezTo>
                    <a:cubicBezTo>
                      <a:pt x="452" y="707"/>
                      <a:pt x="452" y="707"/>
                      <a:pt x="452" y="707"/>
                    </a:cubicBezTo>
                    <a:cubicBezTo>
                      <a:pt x="429" y="739"/>
                      <a:pt x="397" y="767"/>
                      <a:pt x="359" y="787"/>
                    </a:cubicBezTo>
                    <a:cubicBezTo>
                      <a:pt x="316" y="807"/>
                      <a:pt x="276" y="817"/>
                      <a:pt x="274" y="820"/>
                    </a:cubicBezTo>
                    <a:lnTo>
                      <a:pt x="274" y="820"/>
                    </a:lnTo>
                    <a:cubicBezTo>
                      <a:pt x="274" y="820"/>
                      <a:pt x="274" y="820"/>
                      <a:pt x="271" y="820"/>
                    </a:cubicBezTo>
                    <a:lnTo>
                      <a:pt x="271" y="820"/>
                    </a:lnTo>
                    <a:lnTo>
                      <a:pt x="271" y="820"/>
                    </a:lnTo>
                    <a:cubicBezTo>
                      <a:pt x="269" y="820"/>
                      <a:pt x="269" y="820"/>
                      <a:pt x="266" y="817"/>
                    </a:cubicBezTo>
                    <a:cubicBezTo>
                      <a:pt x="266" y="817"/>
                      <a:pt x="266" y="817"/>
                      <a:pt x="264" y="817"/>
                    </a:cubicBezTo>
                    <a:lnTo>
                      <a:pt x="264" y="817"/>
                    </a:lnTo>
                    <a:cubicBezTo>
                      <a:pt x="261" y="815"/>
                      <a:pt x="226" y="790"/>
                      <a:pt x="196" y="757"/>
                    </a:cubicBezTo>
                    <a:cubicBezTo>
                      <a:pt x="141" y="699"/>
                      <a:pt x="121" y="629"/>
                      <a:pt x="136" y="549"/>
                    </a:cubicBezTo>
                    <a:cubicBezTo>
                      <a:pt x="143" y="499"/>
                      <a:pt x="163" y="466"/>
                      <a:pt x="188" y="436"/>
                    </a:cubicBezTo>
                    <a:cubicBezTo>
                      <a:pt x="188" y="433"/>
                      <a:pt x="188" y="433"/>
                      <a:pt x="191" y="433"/>
                    </a:cubicBezTo>
                    <a:cubicBezTo>
                      <a:pt x="196" y="426"/>
                      <a:pt x="203" y="423"/>
                      <a:pt x="211" y="428"/>
                    </a:cubicBezTo>
                    <a:cubicBezTo>
                      <a:pt x="221" y="436"/>
                      <a:pt x="234" y="441"/>
                      <a:pt x="246" y="443"/>
                    </a:cubicBezTo>
                    <a:cubicBezTo>
                      <a:pt x="276" y="448"/>
                      <a:pt x="309" y="438"/>
                      <a:pt x="329" y="416"/>
                    </a:cubicBezTo>
                    <a:lnTo>
                      <a:pt x="329" y="416"/>
                    </a:lnTo>
                    <a:lnTo>
                      <a:pt x="331" y="416"/>
                    </a:lnTo>
                    <a:cubicBezTo>
                      <a:pt x="331" y="413"/>
                      <a:pt x="334" y="413"/>
                      <a:pt x="334" y="413"/>
                    </a:cubicBezTo>
                    <a:lnTo>
                      <a:pt x="334" y="413"/>
                    </a:lnTo>
                    <a:lnTo>
                      <a:pt x="334" y="413"/>
                    </a:lnTo>
                    <a:cubicBezTo>
                      <a:pt x="336" y="413"/>
                      <a:pt x="339" y="411"/>
                      <a:pt x="339" y="411"/>
                    </a:cubicBezTo>
                    <a:cubicBezTo>
                      <a:pt x="341" y="411"/>
                      <a:pt x="341" y="413"/>
                      <a:pt x="341" y="413"/>
                    </a:cubicBezTo>
                    <a:cubicBezTo>
                      <a:pt x="344" y="413"/>
                      <a:pt x="344" y="413"/>
                      <a:pt x="344" y="413"/>
                    </a:cubicBezTo>
                    <a:cubicBezTo>
                      <a:pt x="346" y="413"/>
                      <a:pt x="346" y="413"/>
                      <a:pt x="349" y="416"/>
                    </a:cubicBezTo>
                    <a:lnTo>
                      <a:pt x="349" y="416"/>
                    </a:lnTo>
                    <a:lnTo>
                      <a:pt x="349" y="416"/>
                    </a:lnTo>
                    <a:cubicBezTo>
                      <a:pt x="351" y="416"/>
                      <a:pt x="351" y="418"/>
                      <a:pt x="351" y="418"/>
                    </a:cubicBezTo>
                    <a:cubicBezTo>
                      <a:pt x="351" y="418"/>
                      <a:pt x="351" y="421"/>
                      <a:pt x="354" y="421"/>
                    </a:cubicBezTo>
                    <a:lnTo>
                      <a:pt x="354" y="421"/>
                    </a:lnTo>
                    <a:cubicBezTo>
                      <a:pt x="361" y="441"/>
                      <a:pt x="379" y="458"/>
                      <a:pt x="399" y="469"/>
                    </a:cubicBezTo>
                    <a:cubicBezTo>
                      <a:pt x="367" y="331"/>
                      <a:pt x="367" y="331"/>
                      <a:pt x="367" y="331"/>
                    </a:cubicBezTo>
                    <a:cubicBezTo>
                      <a:pt x="356" y="291"/>
                      <a:pt x="382" y="248"/>
                      <a:pt x="424" y="238"/>
                    </a:cubicBezTo>
                    <a:cubicBezTo>
                      <a:pt x="768" y="160"/>
                      <a:pt x="768" y="160"/>
                      <a:pt x="768" y="160"/>
                    </a:cubicBezTo>
                    <a:cubicBezTo>
                      <a:pt x="788" y="155"/>
                      <a:pt x="808" y="160"/>
                      <a:pt x="826" y="170"/>
                    </a:cubicBezTo>
                    <a:cubicBezTo>
                      <a:pt x="843" y="180"/>
                      <a:pt x="856" y="198"/>
                      <a:pt x="861" y="218"/>
                    </a:cubicBezTo>
                    <a:cubicBezTo>
                      <a:pt x="989" y="780"/>
                      <a:pt x="989" y="780"/>
                      <a:pt x="989" y="780"/>
                    </a:cubicBezTo>
                    <a:cubicBezTo>
                      <a:pt x="996" y="820"/>
                      <a:pt x="971" y="860"/>
                      <a:pt x="931" y="87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100000"/>
                  <a:buFont typeface="Times New Roman" panose="02020603050405020304" pitchFamily="18" charset="0"/>
                  <a:buNone/>
                  <a:defRPr/>
                </a:pPr>
                <a:endParaRPr lang="en-GB" sz="1600" dirty="0">
                  <a:solidFill>
                    <a:srgbClr val="000000"/>
                  </a:solidFill>
                  <a:latin typeface="Montserrat Light"/>
                </a:endParaRPr>
              </a:p>
            </p:txBody>
          </p:sp>
          <p:sp>
            <p:nvSpPr>
              <p:cNvPr id="86" name="Freeform 85"/>
              <p:cNvSpPr>
                <a:spLocks noChangeArrowheads="1"/>
              </p:cNvSpPr>
              <p:nvPr/>
            </p:nvSpPr>
            <p:spPr bwMode="auto">
              <a:xfrm>
                <a:off x="4254" y="621"/>
                <a:ext cx="104" cy="48"/>
              </a:xfrm>
              <a:custGeom>
                <a:avLst/>
                <a:gdLst>
                  <a:gd name="T0" fmla="*/ 437 w 463"/>
                  <a:gd name="T1" fmla="*/ 0 h 217"/>
                  <a:gd name="T2" fmla="*/ 437 w 463"/>
                  <a:gd name="T3" fmla="*/ 0 h 217"/>
                  <a:gd name="T4" fmla="*/ 0 w 463"/>
                  <a:gd name="T5" fmla="*/ 100 h 217"/>
                  <a:gd name="T6" fmla="*/ 18 w 463"/>
                  <a:gd name="T7" fmla="*/ 178 h 217"/>
                  <a:gd name="T8" fmla="*/ 38 w 463"/>
                  <a:gd name="T9" fmla="*/ 208 h 217"/>
                  <a:gd name="T10" fmla="*/ 76 w 463"/>
                  <a:gd name="T11" fmla="*/ 213 h 217"/>
                  <a:gd name="T12" fmla="*/ 419 w 463"/>
                  <a:gd name="T13" fmla="*/ 135 h 217"/>
                  <a:gd name="T14" fmla="*/ 454 w 463"/>
                  <a:gd name="T15" fmla="*/ 78 h 217"/>
                  <a:gd name="T16" fmla="*/ 437 w 463"/>
                  <a:gd name="T17" fmla="*/ 0 h 217"/>
                  <a:gd name="T18" fmla="*/ 244 w 463"/>
                  <a:gd name="T19" fmla="*/ 153 h 217"/>
                  <a:gd name="T20" fmla="*/ 244 w 463"/>
                  <a:gd name="T21" fmla="*/ 153 h 217"/>
                  <a:gd name="T22" fmla="*/ 234 w 463"/>
                  <a:gd name="T23" fmla="*/ 155 h 217"/>
                  <a:gd name="T24" fmla="*/ 209 w 463"/>
                  <a:gd name="T25" fmla="*/ 148 h 217"/>
                  <a:gd name="T26" fmla="*/ 191 w 463"/>
                  <a:gd name="T27" fmla="*/ 120 h 217"/>
                  <a:gd name="T28" fmla="*/ 224 w 463"/>
                  <a:gd name="T29" fmla="*/ 68 h 217"/>
                  <a:gd name="T30" fmla="*/ 276 w 463"/>
                  <a:gd name="T31" fmla="*/ 103 h 217"/>
                  <a:gd name="T32" fmla="*/ 276 w 463"/>
                  <a:gd name="T33" fmla="*/ 103 h 217"/>
                  <a:gd name="T34" fmla="*/ 244 w 463"/>
                  <a:gd name="T35" fmla="*/ 15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3" h="217">
                    <a:moveTo>
                      <a:pt x="437" y="0"/>
                    </a:moveTo>
                    <a:lnTo>
                      <a:pt x="437" y="0"/>
                    </a:lnTo>
                    <a:cubicBezTo>
                      <a:pt x="0" y="100"/>
                      <a:pt x="0" y="100"/>
                      <a:pt x="0" y="100"/>
                    </a:cubicBezTo>
                    <a:cubicBezTo>
                      <a:pt x="18" y="178"/>
                      <a:pt x="18" y="178"/>
                      <a:pt x="18" y="178"/>
                    </a:cubicBezTo>
                    <a:cubicBezTo>
                      <a:pt x="21" y="190"/>
                      <a:pt x="28" y="200"/>
                      <a:pt x="38" y="208"/>
                    </a:cubicBezTo>
                    <a:cubicBezTo>
                      <a:pt x="51" y="213"/>
                      <a:pt x="63" y="216"/>
                      <a:pt x="76" y="213"/>
                    </a:cubicBezTo>
                    <a:cubicBezTo>
                      <a:pt x="419" y="135"/>
                      <a:pt x="419" y="135"/>
                      <a:pt x="419" y="135"/>
                    </a:cubicBezTo>
                    <a:cubicBezTo>
                      <a:pt x="444" y="128"/>
                      <a:pt x="462" y="103"/>
                      <a:pt x="454" y="78"/>
                    </a:cubicBezTo>
                    <a:lnTo>
                      <a:pt x="437" y="0"/>
                    </a:lnTo>
                    <a:close/>
                    <a:moveTo>
                      <a:pt x="244" y="153"/>
                    </a:moveTo>
                    <a:lnTo>
                      <a:pt x="244" y="153"/>
                    </a:lnTo>
                    <a:cubicBezTo>
                      <a:pt x="239" y="155"/>
                      <a:pt x="236" y="155"/>
                      <a:pt x="234" y="155"/>
                    </a:cubicBezTo>
                    <a:cubicBezTo>
                      <a:pt x="224" y="155"/>
                      <a:pt x="216" y="153"/>
                      <a:pt x="209" y="148"/>
                    </a:cubicBezTo>
                    <a:cubicBezTo>
                      <a:pt x="201" y="143"/>
                      <a:pt x="194" y="133"/>
                      <a:pt x="191" y="120"/>
                    </a:cubicBezTo>
                    <a:cubicBezTo>
                      <a:pt x="186" y="98"/>
                      <a:pt x="201" y="75"/>
                      <a:pt x="224" y="68"/>
                    </a:cubicBezTo>
                    <a:cubicBezTo>
                      <a:pt x="246" y="63"/>
                      <a:pt x="269" y="78"/>
                      <a:pt x="276" y="103"/>
                    </a:cubicBezTo>
                    <a:lnTo>
                      <a:pt x="276" y="103"/>
                    </a:lnTo>
                    <a:cubicBezTo>
                      <a:pt x="281" y="125"/>
                      <a:pt x="266" y="148"/>
                      <a:pt x="244" y="153"/>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100000"/>
                  <a:buFont typeface="Times New Roman" panose="02020603050405020304" pitchFamily="18" charset="0"/>
                  <a:buNone/>
                  <a:defRPr/>
                </a:pPr>
                <a:endParaRPr lang="en-GB" sz="1600" dirty="0">
                  <a:solidFill>
                    <a:srgbClr val="000000"/>
                  </a:solidFill>
                  <a:latin typeface="Montserrat Light"/>
                </a:endParaRPr>
              </a:p>
            </p:txBody>
          </p:sp>
        </p:grpSp>
        <p:grpSp>
          <p:nvGrpSpPr>
            <p:cNvPr id="41" name="Group 109"/>
            <p:cNvGrpSpPr>
              <a:grpSpLocks noChangeAspect="1"/>
            </p:cNvGrpSpPr>
            <p:nvPr/>
          </p:nvGrpSpPr>
          <p:grpSpPr bwMode="auto">
            <a:xfrm>
              <a:off x="7321811" y="3066371"/>
              <a:ext cx="756000" cy="753039"/>
              <a:chOff x="3529" y="459"/>
              <a:chExt cx="261" cy="261"/>
            </a:xfrm>
            <a:solidFill>
              <a:schemeClr val="tx1"/>
            </a:solidFill>
          </p:grpSpPr>
          <p:sp>
            <p:nvSpPr>
              <p:cNvPr id="77" name="Freeform 110"/>
              <p:cNvSpPr>
                <a:spLocks noChangeArrowheads="1"/>
              </p:cNvSpPr>
              <p:nvPr/>
            </p:nvSpPr>
            <p:spPr bwMode="auto">
              <a:xfrm>
                <a:off x="3634" y="587"/>
                <a:ext cx="52" cy="52"/>
              </a:xfrm>
              <a:custGeom>
                <a:avLst/>
                <a:gdLst>
                  <a:gd name="T0" fmla="*/ 52 w 235"/>
                  <a:gd name="T1" fmla="*/ 26 h 235"/>
                  <a:gd name="T2" fmla="*/ 52 w 235"/>
                  <a:gd name="T3" fmla="*/ 26 h 235"/>
                  <a:gd name="T4" fmla="*/ 26 w 235"/>
                  <a:gd name="T5" fmla="*/ 0 h 235"/>
                  <a:gd name="T6" fmla="*/ 0 w 235"/>
                  <a:gd name="T7" fmla="*/ 26 h 235"/>
                  <a:gd name="T8" fmla="*/ 26 w 235"/>
                  <a:gd name="T9" fmla="*/ 52 h 235"/>
                  <a:gd name="T10" fmla="*/ 52 w 235"/>
                  <a:gd name="T11" fmla="*/ 26 h 2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5" h="235">
                    <a:moveTo>
                      <a:pt x="234" y="116"/>
                    </a:moveTo>
                    <a:lnTo>
                      <a:pt x="234" y="116"/>
                    </a:lnTo>
                    <a:cubicBezTo>
                      <a:pt x="234" y="53"/>
                      <a:pt x="181" y="0"/>
                      <a:pt x="118" y="0"/>
                    </a:cubicBezTo>
                    <a:cubicBezTo>
                      <a:pt x="53" y="0"/>
                      <a:pt x="0" y="53"/>
                      <a:pt x="0" y="116"/>
                    </a:cubicBezTo>
                    <a:cubicBezTo>
                      <a:pt x="0" y="181"/>
                      <a:pt x="53" y="234"/>
                      <a:pt x="118" y="234"/>
                    </a:cubicBezTo>
                    <a:cubicBezTo>
                      <a:pt x="181" y="234"/>
                      <a:pt x="234" y="181"/>
                      <a:pt x="234" y="11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78" name="Freeform 111"/>
              <p:cNvSpPr>
                <a:spLocks noChangeArrowheads="1"/>
              </p:cNvSpPr>
              <p:nvPr/>
            </p:nvSpPr>
            <p:spPr bwMode="auto">
              <a:xfrm>
                <a:off x="3604" y="496"/>
                <a:ext cx="74" cy="97"/>
              </a:xfrm>
              <a:custGeom>
                <a:avLst/>
                <a:gdLst>
                  <a:gd name="T0" fmla="*/ 39 w 332"/>
                  <a:gd name="T1" fmla="*/ 89 h 430"/>
                  <a:gd name="T2" fmla="*/ 39 w 332"/>
                  <a:gd name="T3" fmla="*/ 89 h 430"/>
                  <a:gd name="T4" fmla="*/ 21 w 332"/>
                  <a:gd name="T5" fmla="*/ 69 h 430"/>
                  <a:gd name="T6" fmla="*/ 43 w 332"/>
                  <a:gd name="T7" fmla="*/ 16 h 430"/>
                  <a:gd name="T8" fmla="*/ 70 w 332"/>
                  <a:gd name="T9" fmla="*/ 14 h 430"/>
                  <a:gd name="T10" fmla="*/ 74 w 332"/>
                  <a:gd name="T11" fmla="*/ 4 h 430"/>
                  <a:gd name="T12" fmla="*/ 38 w 332"/>
                  <a:gd name="T13" fmla="*/ 6 h 430"/>
                  <a:gd name="T14" fmla="*/ 11 w 332"/>
                  <a:gd name="T15" fmla="*/ 74 h 430"/>
                  <a:gd name="T16" fmla="*/ 31 w 332"/>
                  <a:gd name="T17" fmla="*/ 97 h 430"/>
                  <a:gd name="T18" fmla="*/ 39 w 332"/>
                  <a:gd name="T19" fmla="*/ 89 h 4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2" h="430">
                    <a:moveTo>
                      <a:pt x="176" y="394"/>
                    </a:moveTo>
                    <a:lnTo>
                      <a:pt x="176" y="394"/>
                    </a:lnTo>
                    <a:cubicBezTo>
                      <a:pt x="140" y="376"/>
                      <a:pt x="113" y="346"/>
                      <a:pt x="95" y="306"/>
                    </a:cubicBezTo>
                    <a:cubicBezTo>
                      <a:pt x="55" y="216"/>
                      <a:pt x="98" y="108"/>
                      <a:pt x="191" y="70"/>
                    </a:cubicBezTo>
                    <a:cubicBezTo>
                      <a:pt x="228" y="53"/>
                      <a:pt x="273" y="50"/>
                      <a:pt x="314" y="63"/>
                    </a:cubicBezTo>
                    <a:cubicBezTo>
                      <a:pt x="331" y="18"/>
                      <a:pt x="331" y="18"/>
                      <a:pt x="331" y="18"/>
                    </a:cubicBezTo>
                    <a:cubicBezTo>
                      <a:pt x="278" y="0"/>
                      <a:pt x="223" y="3"/>
                      <a:pt x="171" y="25"/>
                    </a:cubicBezTo>
                    <a:cubicBezTo>
                      <a:pt x="55" y="75"/>
                      <a:pt x="0" y="208"/>
                      <a:pt x="50" y="326"/>
                    </a:cubicBezTo>
                    <a:cubicBezTo>
                      <a:pt x="68" y="369"/>
                      <a:pt x="100" y="404"/>
                      <a:pt x="138" y="429"/>
                    </a:cubicBezTo>
                    <a:cubicBezTo>
                      <a:pt x="148" y="416"/>
                      <a:pt x="161" y="404"/>
                      <a:pt x="176" y="39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79" name="Freeform 112"/>
              <p:cNvSpPr>
                <a:spLocks noChangeArrowheads="1"/>
              </p:cNvSpPr>
              <p:nvPr/>
            </p:nvSpPr>
            <p:spPr bwMode="auto">
              <a:xfrm>
                <a:off x="3700" y="507"/>
                <a:ext cx="38" cy="44"/>
              </a:xfrm>
              <a:custGeom>
                <a:avLst/>
                <a:gdLst>
                  <a:gd name="T0" fmla="*/ 11 w 171"/>
                  <a:gd name="T1" fmla="*/ 39 h 197"/>
                  <a:gd name="T2" fmla="*/ 11 w 171"/>
                  <a:gd name="T3" fmla="*/ 39 h 197"/>
                  <a:gd name="T4" fmla="*/ 19 w 171"/>
                  <a:gd name="T5" fmla="*/ 44 h 197"/>
                  <a:gd name="T6" fmla="*/ 27 w 171"/>
                  <a:gd name="T7" fmla="*/ 39 h 197"/>
                  <a:gd name="T8" fmla="*/ 38 w 171"/>
                  <a:gd name="T9" fmla="*/ 16 h 197"/>
                  <a:gd name="T10" fmla="*/ 35 w 171"/>
                  <a:gd name="T11" fmla="*/ 4 h 197"/>
                  <a:gd name="T12" fmla="*/ 31 w 171"/>
                  <a:gd name="T13" fmla="*/ 5 h 197"/>
                  <a:gd name="T14" fmla="*/ 19 w 171"/>
                  <a:gd name="T15" fmla="*/ 0 h 197"/>
                  <a:gd name="T16" fmla="*/ 7 w 171"/>
                  <a:gd name="T17" fmla="*/ 5 h 197"/>
                  <a:gd name="T18" fmla="*/ 7 w 171"/>
                  <a:gd name="T19" fmla="*/ 5 h 197"/>
                  <a:gd name="T20" fmla="*/ 3 w 171"/>
                  <a:gd name="T21" fmla="*/ 4 h 197"/>
                  <a:gd name="T22" fmla="*/ 0 w 171"/>
                  <a:gd name="T23" fmla="*/ 16 h 197"/>
                  <a:gd name="T24" fmla="*/ 11 w 171"/>
                  <a:gd name="T25" fmla="*/ 39 h 197"/>
                  <a:gd name="T26" fmla="*/ 16 w 171"/>
                  <a:gd name="T27" fmla="*/ 10 h 197"/>
                  <a:gd name="T28" fmla="*/ 16 w 171"/>
                  <a:gd name="T29" fmla="*/ 10 h 197"/>
                  <a:gd name="T30" fmla="*/ 19 w 171"/>
                  <a:gd name="T31" fmla="*/ 7 h 197"/>
                  <a:gd name="T32" fmla="*/ 22 w 171"/>
                  <a:gd name="T33" fmla="*/ 10 h 197"/>
                  <a:gd name="T34" fmla="*/ 22 w 171"/>
                  <a:gd name="T35" fmla="*/ 23 h 197"/>
                  <a:gd name="T36" fmla="*/ 19 w 171"/>
                  <a:gd name="T37" fmla="*/ 25 h 197"/>
                  <a:gd name="T38" fmla="*/ 16 w 171"/>
                  <a:gd name="T39" fmla="*/ 23 h 197"/>
                  <a:gd name="T40" fmla="*/ 16 w 171"/>
                  <a:gd name="T41" fmla="*/ 10 h 197"/>
                  <a:gd name="T42" fmla="*/ 16 w 171"/>
                  <a:gd name="T43" fmla="*/ 31 h 197"/>
                  <a:gd name="T44" fmla="*/ 16 w 171"/>
                  <a:gd name="T45" fmla="*/ 31 h 197"/>
                  <a:gd name="T46" fmla="*/ 19 w 171"/>
                  <a:gd name="T47" fmla="*/ 28 h 197"/>
                  <a:gd name="T48" fmla="*/ 22 w 171"/>
                  <a:gd name="T49" fmla="*/ 31 h 197"/>
                  <a:gd name="T50" fmla="*/ 22 w 171"/>
                  <a:gd name="T51" fmla="*/ 33 h 197"/>
                  <a:gd name="T52" fmla="*/ 19 w 171"/>
                  <a:gd name="T53" fmla="*/ 36 h 197"/>
                  <a:gd name="T54" fmla="*/ 16 w 171"/>
                  <a:gd name="T55" fmla="*/ 33 h 197"/>
                  <a:gd name="T56" fmla="*/ 16 w 171"/>
                  <a:gd name="T57" fmla="*/ 31 h 19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1" h="197">
                    <a:moveTo>
                      <a:pt x="48" y="173"/>
                    </a:moveTo>
                    <a:lnTo>
                      <a:pt x="48" y="173"/>
                    </a:lnTo>
                    <a:cubicBezTo>
                      <a:pt x="63" y="183"/>
                      <a:pt x="78" y="191"/>
                      <a:pt x="85" y="196"/>
                    </a:cubicBezTo>
                    <a:cubicBezTo>
                      <a:pt x="93" y="191"/>
                      <a:pt x="108" y="183"/>
                      <a:pt x="120" y="173"/>
                    </a:cubicBezTo>
                    <a:cubicBezTo>
                      <a:pt x="155" y="148"/>
                      <a:pt x="170" y="116"/>
                      <a:pt x="170" y="73"/>
                    </a:cubicBezTo>
                    <a:cubicBezTo>
                      <a:pt x="170" y="50"/>
                      <a:pt x="165" y="35"/>
                      <a:pt x="158" y="20"/>
                    </a:cubicBezTo>
                    <a:cubicBezTo>
                      <a:pt x="153" y="20"/>
                      <a:pt x="145" y="23"/>
                      <a:pt x="138" y="23"/>
                    </a:cubicBezTo>
                    <a:cubicBezTo>
                      <a:pt x="118" y="23"/>
                      <a:pt x="100" y="13"/>
                      <a:pt x="85" y="0"/>
                    </a:cubicBezTo>
                    <a:cubicBezTo>
                      <a:pt x="70" y="13"/>
                      <a:pt x="50" y="23"/>
                      <a:pt x="30" y="23"/>
                    </a:cubicBezTo>
                    <a:cubicBezTo>
                      <a:pt x="25" y="23"/>
                      <a:pt x="17" y="20"/>
                      <a:pt x="12" y="20"/>
                    </a:cubicBezTo>
                    <a:cubicBezTo>
                      <a:pt x="5" y="35"/>
                      <a:pt x="0" y="50"/>
                      <a:pt x="0" y="73"/>
                    </a:cubicBezTo>
                    <a:cubicBezTo>
                      <a:pt x="0" y="116"/>
                      <a:pt x="15" y="148"/>
                      <a:pt x="48" y="173"/>
                    </a:cubicBezTo>
                    <a:close/>
                    <a:moveTo>
                      <a:pt x="70" y="45"/>
                    </a:moveTo>
                    <a:lnTo>
                      <a:pt x="70" y="45"/>
                    </a:lnTo>
                    <a:cubicBezTo>
                      <a:pt x="70" y="38"/>
                      <a:pt x="78" y="30"/>
                      <a:pt x="85" y="30"/>
                    </a:cubicBezTo>
                    <a:cubicBezTo>
                      <a:pt x="93" y="30"/>
                      <a:pt x="98" y="38"/>
                      <a:pt x="98" y="45"/>
                    </a:cubicBezTo>
                    <a:cubicBezTo>
                      <a:pt x="98" y="101"/>
                      <a:pt x="98" y="101"/>
                      <a:pt x="98" y="101"/>
                    </a:cubicBezTo>
                    <a:cubicBezTo>
                      <a:pt x="98" y="108"/>
                      <a:pt x="93" y="113"/>
                      <a:pt x="85" y="113"/>
                    </a:cubicBezTo>
                    <a:cubicBezTo>
                      <a:pt x="78" y="113"/>
                      <a:pt x="70" y="108"/>
                      <a:pt x="70" y="101"/>
                    </a:cubicBezTo>
                    <a:lnTo>
                      <a:pt x="70" y="45"/>
                    </a:lnTo>
                    <a:close/>
                    <a:moveTo>
                      <a:pt x="70" y="141"/>
                    </a:moveTo>
                    <a:lnTo>
                      <a:pt x="70" y="141"/>
                    </a:lnTo>
                    <a:cubicBezTo>
                      <a:pt x="70" y="133"/>
                      <a:pt x="78" y="126"/>
                      <a:pt x="85" y="126"/>
                    </a:cubicBezTo>
                    <a:cubicBezTo>
                      <a:pt x="93" y="126"/>
                      <a:pt x="98" y="133"/>
                      <a:pt x="98" y="141"/>
                    </a:cubicBezTo>
                    <a:cubicBezTo>
                      <a:pt x="98" y="148"/>
                      <a:pt x="98" y="148"/>
                      <a:pt x="98" y="148"/>
                    </a:cubicBezTo>
                    <a:cubicBezTo>
                      <a:pt x="98" y="158"/>
                      <a:pt x="93" y="163"/>
                      <a:pt x="85" y="163"/>
                    </a:cubicBezTo>
                    <a:cubicBezTo>
                      <a:pt x="78" y="163"/>
                      <a:pt x="70" y="158"/>
                      <a:pt x="70" y="148"/>
                    </a:cubicBezTo>
                    <a:lnTo>
                      <a:pt x="70" y="1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80" name="Freeform 113"/>
              <p:cNvSpPr>
                <a:spLocks noChangeArrowheads="1"/>
              </p:cNvSpPr>
              <p:nvPr/>
            </p:nvSpPr>
            <p:spPr bwMode="auto">
              <a:xfrm>
                <a:off x="3529" y="459"/>
                <a:ext cx="262" cy="262"/>
              </a:xfrm>
              <a:custGeom>
                <a:avLst/>
                <a:gdLst>
                  <a:gd name="T0" fmla="*/ 0 w 1158"/>
                  <a:gd name="T1" fmla="*/ 131 h 1158"/>
                  <a:gd name="T2" fmla="*/ 131 w 1158"/>
                  <a:gd name="T3" fmla="*/ 0 h 1158"/>
                  <a:gd name="T4" fmla="*/ 169 w 1158"/>
                  <a:gd name="T5" fmla="*/ 47 h 1158"/>
                  <a:gd name="T6" fmla="*/ 177 w 1158"/>
                  <a:gd name="T7" fmla="*/ 46 h 1158"/>
                  <a:gd name="T8" fmla="*/ 187 w 1158"/>
                  <a:gd name="T9" fmla="*/ 40 h 1158"/>
                  <a:gd name="T10" fmla="*/ 188 w 1158"/>
                  <a:gd name="T11" fmla="*/ 40 h 1158"/>
                  <a:gd name="T12" fmla="*/ 190 w 1158"/>
                  <a:gd name="T13" fmla="*/ 40 h 1158"/>
                  <a:gd name="T14" fmla="*/ 191 w 1158"/>
                  <a:gd name="T15" fmla="*/ 40 h 1158"/>
                  <a:gd name="T16" fmla="*/ 193 w 1158"/>
                  <a:gd name="T17" fmla="*/ 41 h 1158"/>
                  <a:gd name="T18" fmla="*/ 211 w 1158"/>
                  <a:gd name="T19" fmla="*/ 47 h 1158"/>
                  <a:gd name="T20" fmla="*/ 202 w 1158"/>
                  <a:gd name="T21" fmla="*/ 92 h 1158"/>
                  <a:gd name="T22" fmla="*/ 190 w 1158"/>
                  <a:gd name="T23" fmla="*/ 99 h 1158"/>
                  <a:gd name="T24" fmla="*/ 190 w 1158"/>
                  <a:gd name="T25" fmla="*/ 99 h 1158"/>
                  <a:gd name="T26" fmla="*/ 188 w 1158"/>
                  <a:gd name="T27" fmla="*/ 99 h 1158"/>
                  <a:gd name="T28" fmla="*/ 168 w 1158"/>
                  <a:gd name="T29" fmla="*/ 47 h 1158"/>
                  <a:gd name="T30" fmla="*/ 186 w 1158"/>
                  <a:gd name="T31" fmla="*/ 118 h 1158"/>
                  <a:gd name="T32" fmla="*/ 179 w 1158"/>
                  <a:gd name="T33" fmla="*/ 114 h 1158"/>
                  <a:gd name="T34" fmla="*/ 188 w 1158"/>
                  <a:gd name="T35" fmla="*/ 112 h 1158"/>
                  <a:gd name="T36" fmla="*/ 171 w 1158"/>
                  <a:gd name="T37" fmla="*/ 106 h 1158"/>
                  <a:gd name="T38" fmla="*/ 164 w 1158"/>
                  <a:gd name="T39" fmla="*/ 103 h 1158"/>
                  <a:gd name="T40" fmla="*/ 171 w 1158"/>
                  <a:gd name="T41" fmla="*/ 105 h 1158"/>
                  <a:gd name="T42" fmla="*/ 168 w 1158"/>
                  <a:gd name="T43" fmla="*/ 193 h 1158"/>
                  <a:gd name="T44" fmla="*/ 180 w 1158"/>
                  <a:gd name="T45" fmla="*/ 209 h 1158"/>
                  <a:gd name="T46" fmla="*/ 183 w 1158"/>
                  <a:gd name="T47" fmla="*/ 231 h 1158"/>
                  <a:gd name="T48" fmla="*/ 77 w 1158"/>
                  <a:gd name="T49" fmla="*/ 231 h 1158"/>
                  <a:gd name="T50" fmla="*/ 82 w 1158"/>
                  <a:gd name="T51" fmla="*/ 208 h 1158"/>
                  <a:gd name="T52" fmla="*/ 95 w 1158"/>
                  <a:gd name="T53" fmla="*/ 193 h 1158"/>
                  <a:gd name="T54" fmla="*/ 47 w 1158"/>
                  <a:gd name="T55" fmla="*/ 186 h 1158"/>
                  <a:gd name="T56" fmla="*/ 115 w 1158"/>
                  <a:gd name="T57" fmla="*/ 182 h 1158"/>
                  <a:gd name="T58" fmla="*/ 79 w 1158"/>
                  <a:gd name="T59" fmla="*/ 113 h 1158"/>
                  <a:gd name="T60" fmla="*/ 156 w 1158"/>
                  <a:gd name="T61" fmla="*/ 25 h 1158"/>
                  <a:gd name="T62" fmla="*/ 144 w 1158"/>
                  <a:gd name="T63" fmla="*/ 74 h 1158"/>
                  <a:gd name="T64" fmla="*/ 139 w 1158"/>
                  <a:gd name="T65" fmla="*/ 85 h 1158"/>
                  <a:gd name="T66" fmla="*/ 127 w 1158"/>
                  <a:gd name="T67" fmla="*/ 93 h 1158"/>
                  <a:gd name="T68" fmla="*/ 135 w 1158"/>
                  <a:gd name="T69" fmla="*/ 75 h 1158"/>
                  <a:gd name="T70" fmla="*/ 139 w 1158"/>
                  <a:gd name="T71" fmla="*/ 103 h 1158"/>
                  <a:gd name="T72" fmla="*/ 154 w 1158"/>
                  <a:gd name="T73" fmla="*/ 98 h 1158"/>
                  <a:gd name="T74" fmla="*/ 125 w 1158"/>
                  <a:gd name="T75" fmla="*/ 69 h 1158"/>
                  <a:gd name="T76" fmla="*/ 120 w 1158"/>
                  <a:gd name="T77" fmla="*/ 59 h 1158"/>
                  <a:gd name="T78" fmla="*/ 132 w 1158"/>
                  <a:gd name="T79" fmla="*/ 121 h 1158"/>
                  <a:gd name="T80" fmla="*/ 157 w 1158"/>
                  <a:gd name="T81" fmla="*/ 114 h 1158"/>
                  <a:gd name="T82" fmla="*/ 150 w 1158"/>
                  <a:gd name="T83" fmla="*/ 127 h 1158"/>
                  <a:gd name="T84" fmla="*/ 176 w 1158"/>
                  <a:gd name="T85" fmla="*/ 126 h 1158"/>
                  <a:gd name="T86" fmla="*/ 164 w 1158"/>
                  <a:gd name="T87" fmla="*/ 153 h 1158"/>
                  <a:gd name="T88" fmla="*/ 215 w 1158"/>
                  <a:gd name="T89" fmla="*/ 186 h 115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58" h="1158">
                    <a:moveTo>
                      <a:pt x="580" y="0"/>
                    </a:moveTo>
                    <a:lnTo>
                      <a:pt x="580" y="0"/>
                    </a:lnTo>
                    <a:cubicBezTo>
                      <a:pt x="259" y="0"/>
                      <a:pt x="0" y="261"/>
                      <a:pt x="0" y="580"/>
                    </a:cubicBezTo>
                    <a:cubicBezTo>
                      <a:pt x="0" y="898"/>
                      <a:pt x="259" y="1157"/>
                      <a:pt x="580" y="1157"/>
                    </a:cubicBezTo>
                    <a:cubicBezTo>
                      <a:pt x="898" y="1157"/>
                      <a:pt x="1157" y="898"/>
                      <a:pt x="1157" y="580"/>
                    </a:cubicBezTo>
                    <a:cubicBezTo>
                      <a:pt x="1157" y="261"/>
                      <a:pt x="898" y="0"/>
                      <a:pt x="580" y="0"/>
                    </a:cubicBezTo>
                    <a:close/>
                    <a:moveTo>
                      <a:pt x="743" y="209"/>
                    </a:moveTo>
                    <a:lnTo>
                      <a:pt x="743" y="209"/>
                    </a:lnTo>
                    <a:cubicBezTo>
                      <a:pt x="743" y="209"/>
                      <a:pt x="743" y="209"/>
                      <a:pt x="745" y="206"/>
                    </a:cubicBezTo>
                    <a:cubicBezTo>
                      <a:pt x="748" y="199"/>
                      <a:pt x="755" y="196"/>
                      <a:pt x="763" y="199"/>
                    </a:cubicBezTo>
                    <a:cubicBezTo>
                      <a:pt x="770" y="204"/>
                      <a:pt x="775" y="204"/>
                      <a:pt x="783" y="204"/>
                    </a:cubicBezTo>
                    <a:cubicBezTo>
                      <a:pt x="801" y="204"/>
                      <a:pt x="816" y="196"/>
                      <a:pt x="826" y="181"/>
                    </a:cubicBezTo>
                    <a:lnTo>
                      <a:pt x="828" y="179"/>
                    </a:lnTo>
                    <a:lnTo>
                      <a:pt x="831" y="179"/>
                    </a:lnTo>
                    <a:cubicBezTo>
                      <a:pt x="831" y="176"/>
                      <a:pt x="831" y="176"/>
                      <a:pt x="831" y="176"/>
                    </a:cubicBezTo>
                    <a:cubicBezTo>
                      <a:pt x="833" y="176"/>
                      <a:pt x="833" y="176"/>
                      <a:pt x="836" y="176"/>
                    </a:cubicBezTo>
                    <a:lnTo>
                      <a:pt x="838" y="176"/>
                    </a:lnTo>
                    <a:lnTo>
                      <a:pt x="841" y="176"/>
                    </a:lnTo>
                    <a:cubicBezTo>
                      <a:pt x="843" y="176"/>
                      <a:pt x="843" y="176"/>
                      <a:pt x="846" y="179"/>
                    </a:cubicBezTo>
                    <a:cubicBezTo>
                      <a:pt x="846" y="179"/>
                      <a:pt x="848" y="179"/>
                      <a:pt x="848" y="181"/>
                    </a:cubicBezTo>
                    <a:cubicBezTo>
                      <a:pt x="848" y="181"/>
                      <a:pt x="848" y="181"/>
                      <a:pt x="851" y="181"/>
                    </a:cubicBezTo>
                    <a:cubicBezTo>
                      <a:pt x="858" y="196"/>
                      <a:pt x="876" y="204"/>
                      <a:pt x="891" y="204"/>
                    </a:cubicBezTo>
                    <a:cubicBezTo>
                      <a:pt x="898" y="204"/>
                      <a:pt x="906" y="204"/>
                      <a:pt x="913" y="201"/>
                    </a:cubicBezTo>
                    <a:cubicBezTo>
                      <a:pt x="918" y="196"/>
                      <a:pt x="928" y="201"/>
                      <a:pt x="931" y="206"/>
                    </a:cubicBezTo>
                    <a:cubicBezTo>
                      <a:pt x="931" y="209"/>
                      <a:pt x="931" y="209"/>
                      <a:pt x="931" y="209"/>
                    </a:cubicBezTo>
                    <a:cubicBezTo>
                      <a:pt x="944" y="229"/>
                      <a:pt x="951" y="251"/>
                      <a:pt x="951" y="284"/>
                    </a:cubicBezTo>
                    <a:cubicBezTo>
                      <a:pt x="951" y="337"/>
                      <a:pt x="931" y="377"/>
                      <a:pt x="891" y="407"/>
                    </a:cubicBezTo>
                    <a:cubicBezTo>
                      <a:pt x="868" y="424"/>
                      <a:pt x="846" y="434"/>
                      <a:pt x="843" y="437"/>
                    </a:cubicBezTo>
                    <a:cubicBezTo>
                      <a:pt x="841" y="437"/>
                      <a:pt x="841" y="437"/>
                      <a:pt x="841" y="437"/>
                    </a:cubicBezTo>
                    <a:lnTo>
                      <a:pt x="838" y="437"/>
                    </a:lnTo>
                    <a:cubicBezTo>
                      <a:pt x="836" y="437"/>
                      <a:pt x="836" y="437"/>
                      <a:pt x="833" y="437"/>
                    </a:cubicBezTo>
                    <a:cubicBezTo>
                      <a:pt x="833" y="437"/>
                      <a:pt x="833" y="437"/>
                      <a:pt x="831" y="437"/>
                    </a:cubicBezTo>
                    <a:cubicBezTo>
                      <a:pt x="831" y="434"/>
                      <a:pt x="806" y="424"/>
                      <a:pt x="783" y="407"/>
                    </a:cubicBezTo>
                    <a:cubicBezTo>
                      <a:pt x="743" y="377"/>
                      <a:pt x="723" y="337"/>
                      <a:pt x="723" y="284"/>
                    </a:cubicBezTo>
                    <a:cubicBezTo>
                      <a:pt x="723" y="251"/>
                      <a:pt x="733" y="229"/>
                      <a:pt x="743" y="209"/>
                    </a:cubicBezTo>
                    <a:close/>
                    <a:moveTo>
                      <a:pt x="833" y="495"/>
                    </a:moveTo>
                    <a:lnTo>
                      <a:pt x="833" y="495"/>
                    </a:lnTo>
                    <a:cubicBezTo>
                      <a:pt x="828" y="505"/>
                      <a:pt x="826" y="512"/>
                      <a:pt x="821" y="522"/>
                    </a:cubicBezTo>
                    <a:cubicBezTo>
                      <a:pt x="818" y="525"/>
                      <a:pt x="816" y="527"/>
                      <a:pt x="813" y="530"/>
                    </a:cubicBezTo>
                    <a:cubicBezTo>
                      <a:pt x="808" y="530"/>
                      <a:pt x="803" y="530"/>
                      <a:pt x="798" y="527"/>
                    </a:cubicBezTo>
                    <a:cubicBezTo>
                      <a:pt x="791" y="525"/>
                      <a:pt x="788" y="515"/>
                      <a:pt x="791" y="505"/>
                    </a:cubicBezTo>
                    <a:cubicBezTo>
                      <a:pt x="796" y="497"/>
                      <a:pt x="798" y="490"/>
                      <a:pt x="803" y="482"/>
                    </a:cubicBezTo>
                    <a:cubicBezTo>
                      <a:pt x="806" y="475"/>
                      <a:pt x="816" y="470"/>
                      <a:pt x="823" y="475"/>
                    </a:cubicBezTo>
                    <a:cubicBezTo>
                      <a:pt x="833" y="477"/>
                      <a:pt x="836" y="487"/>
                      <a:pt x="833" y="495"/>
                    </a:cubicBezTo>
                    <a:close/>
                    <a:moveTo>
                      <a:pt x="758" y="464"/>
                    </a:moveTo>
                    <a:lnTo>
                      <a:pt x="758" y="464"/>
                    </a:lnTo>
                    <a:cubicBezTo>
                      <a:pt x="755" y="467"/>
                      <a:pt x="755" y="467"/>
                      <a:pt x="755" y="467"/>
                    </a:cubicBezTo>
                    <a:cubicBezTo>
                      <a:pt x="755" y="470"/>
                      <a:pt x="750" y="475"/>
                      <a:pt x="748" y="475"/>
                    </a:cubicBezTo>
                    <a:cubicBezTo>
                      <a:pt x="743" y="477"/>
                      <a:pt x="740" y="477"/>
                      <a:pt x="735" y="475"/>
                    </a:cubicBezTo>
                    <a:cubicBezTo>
                      <a:pt x="728" y="472"/>
                      <a:pt x="723" y="462"/>
                      <a:pt x="725" y="454"/>
                    </a:cubicBezTo>
                    <a:cubicBezTo>
                      <a:pt x="728" y="452"/>
                      <a:pt x="728" y="452"/>
                      <a:pt x="728" y="452"/>
                    </a:cubicBezTo>
                    <a:cubicBezTo>
                      <a:pt x="730" y="444"/>
                      <a:pt x="740" y="439"/>
                      <a:pt x="748" y="442"/>
                    </a:cubicBezTo>
                    <a:cubicBezTo>
                      <a:pt x="755" y="447"/>
                      <a:pt x="760" y="454"/>
                      <a:pt x="758" y="464"/>
                    </a:cubicBezTo>
                    <a:close/>
                    <a:moveTo>
                      <a:pt x="951" y="851"/>
                    </a:moveTo>
                    <a:lnTo>
                      <a:pt x="951" y="851"/>
                    </a:lnTo>
                    <a:cubicBezTo>
                      <a:pt x="743" y="851"/>
                      <a:pt x="743" y="851"/>
                      <a:pt x="743" y="851"/>
                    </a:cubicBezTo>
                    <a:cubicBezTo>
                      <a:pt x="758" y="868"/>
                      <a:pt x="770" y="886"/>
                      <a:pt x="778" y="906"/>
                    </a:cubicBezTo>
                    <a:cubicBezTo>
                      <a:pt x="778" y="909"/>
                      <a:pt x="778" y="909"/>
                      <a:pt x="778" y="911"/>
                    </a:cubicBezTo>
                    <a:cubicBezTo>
                      <a:pt x="785" y="916"/>
                      <a:pt x="791" y="919"/>
                      <a:pt x="796" y="924"/>
                    </a:cubicBezTo>
                    <a:cubicBezTo>
                      <a:pt x="816" y="939"/>
                      <a:pt x="841" y="969"/>
                      <a:pt x="841" y="1019"/>
                    </a:cubicBezTo>
                    <a:cubicBezTo>
                      <a:pt x="841" y="1026"/>
                      <a:pt x="833" y="1031"/>
                      <a:pt x="826" y="1031"/>
                    </a:cubicBezTo>
                    <a:cubicBezTo>
                      <a:pt x="818" y="1031"/>
                      <a:pt x="811" y="1026"/>
                      <a:pt x="811" y="1019"/>
                    </a:cubicBezTo>
                    <a:cubicBezTo>
                      <a:pt x="811" y="949"/>
                      <a:pt x="750" y="921"/>
                      <a:pt x="710" y="921"/>
                    </a:cubicBezTo>
                    <a:cubicBezTo>
                      <a:pt x="452" y="921"/>
                      <a:pt x="452" y="921"/>
                      <a:pt x="452" y="921"/>
                    </a:cubicBezTo>
                    <a:cubicBezTo>
                      <a:pt x="427" y="921"/>
                      <a:pt x="342" y="929"/>
                      <a:pt x="342" y="1019"/>
                    </a:cubicBezTo>
                    <a:cubicBezTo>
                      <a:pt x="342" y="1026"/>
                      <a:pt x="336" y="1031"/>
                      <a:pt x="329" y="1031"/>
                    </a:cubicBezTo>
                    <a:cubicBezTo>
                      <a:pt x="321" y="1031"/>
                      <a:pt x="314" y="1026"/>
                      <a:pt x="314" y="1019"/>
                    </a:cubicBezTo>
                    <a:cubicBezTo>
                      <a:pt x="314" y="974"/>
                      <a:pt x="332" y="941"/>
                      <a:pt x="362" y="919"/>
                    </a:cubicBezTo>
                    <a:cubicBezTo>
                      <a:pt x="369" y="913"/>
                      <a:pt x="377" y="911"/>
                      <a:pt x="384" y="906"/>
                    </a:cubicBezTo>
                    <a:cubicBezTo>
                      <a:pt x="392" y="886"/>
                      <a:pt x="404" y="868"/>
                      <a:pt x="419" y="851"/>
                    </a:cubicBezTo>
                    <a:cubicBezTo>
                      <a:pt x="209" y="851"/>
                      <a:pt x="209" y="851"/>
                      <a:pt x="209" y="851"/>
                    </a:cubicBezTo>
                    <a:cubicBezTo>
                      <a:pt x="201" y="851"/>
                      <a:pt x="194" y="846"/>
                      <a:pt x="194" y="838"/>
                    </a:cubicBezTo>
                    <a:cubicBezTo>
                      <a:pt x="194" y="831"/>
                      <a:pt x="201" y="823"/>
                      <a:pt x="209" y="823"/>
                    </a:cubicBezTo>
                    <a:cubicBezTo>
                      <a:pt x="449" y="823"/>
                      <a:pt x="449" y="823"/>
                      <a:pt x="449" y="823"/>
                    </a:cubicBezTo>
                    <a:cubicBezTo>
                      <a:pt x="452" y="823"/>
                      <a:pt x="452" y="823"/>
                      <a:pt x="452" y="826"/>
                    </a:cubicBezTo>
                    <a:cubicBezTo>
                      <a:pt x="469" y="813"/>
                      <a:pt x="487" y="806"/>
                      <a:pt x="507" y="803"/>
                    </a:cubicBezTo>
                    <a:cubicBezTo>
                      <a:pt x="464" y="778"/>
                      <a:pt x="437" y="730"/>
                      <a:pt x="437" y="678"/>
                    </a:cubicBezTo>
                    <a:cubicBezTo>
                      <a:pt x="437" y="658"/>
                      <a:pt x="442" y="635"/>
                      <a:pt x="449" y="618"/>
                    </a:cubicBezTo>
                    <a:cubicBezTo>
                      <a:pt x="407" y="590"/>
                      <a:pt x="372" y="550"/>
                      <a:pt x="349" y="500"/>
                    </a:cubicBezTo>
                    <a:cubicBezTo>
                      <a:pt x="291" y="367"/>
                      <a:pt x="354" y="214"/>
                      <a:pt x="487" y="156"/>
                    </a:cubicBezTo>
                    <a:cubicBezTo>
                      <a:pt x="547" y="131"/>
                      <a:pt x="612" y="128"/>
                      <a:pt x="673" y="148"/>
                    </a:cubicBezTo>
                    <a:cubicBezTo>
                      <a:pt x="688" y="111"/>
                      <a:pt x="688" y="111"/>
                      <a:pt x="688" y="111"/>
                    </a:cubicBezTo>
                    <a:cubicBezTo>
                      <a:pt x="690" y="103"/>
                      <a:pt x="700" y="98"/>
                      <a:pt x="708" y="103"/>
                    </a:cubicBezTo>
                    <a:cubicBezTo>
                      <a:pt x="715" y="106"/>
                      <a:pt x="720" y="116"/>
                      <a:pt x="718" y="123"/>
                    </a:cubicBezTo>
                    <a:cubicBezTo>
                      <a:pt x="635" y="327"/>
                      <a:pt x="635" y="327"/>
                      <a:pt x="635" y="327"/>
                    </a:cubicBezTo>
                    <a:cubicBezTo>
                      <a:pt x="615" y="377"/>
                      <a:pt x="615" y="377"/>
                      <a:pt x="615" y="377"/>
                    </a:cubicBezTo>
                    <a:cubicBezTo>
                      <a:pt x="617" y="379"/>
                      <a:pt x="620" y="382"/>
                      <a:pt x="620" y="384"/>
                    </a:cubicBezTo>
                    <a:cubicBezTo>
                      <a:pt x="627" y="399"/>
                      <a:pt x="620" y="419"/>
                      <a:pt x="602" y="427"/>
                    </a:cubicBezTo>
                    <a:cubicBezTo>
                      <a:pt x="585" y="434"/>
                      <a:pt x="567" y="427"/>
                      <a:pt x="560" y="409"/>
                    </a:cubicBezTo>
                    <a:cubicBezTo>
                      <a:pt x="552" y="392"/>
                      <a:pt x="560" y="374"/>
                      <a:pt x="577" y="367"/>
                    </a:cubicBezTo>
                    <a:cubicBezTo>
                      <a:pt x="580" y="364"/>
                      <a:pt x="582" y="364"/>
                      <a:pt x="585" y="364"/>
                    </a:cubicBezTo>
                    <a:cubicBezTo>
                      <a:pt x="597" y="332"/>
                      <a:pt x="597" y="332"/>
                      <a:pt x="597" y="332"/>
                    </a:cubicBezTo>
                    <a:cubicBezTo>
                      <a:pt x="587" y="329"/>
                      <a:pt x="575" y="332"/>
                      <a:pt x="565" y="337"/>
                    </a:cubicBezTo>
                    <a:cubicBezTo>
                      <a:pt x="532" y="352"/>
                      <a:pt x="515" y="389"/>
                      <a:pt x="530" y="422"/>
                    </a:cubicBezTo>
                    <a:cubicBezTo>
                      <a:pt x="545" y="454"/>
                      <a:pt x="582" y="472"/>
                      <a:pt x="615" y="457"/>
                    </a:cubicBezTo>
                    <a:cubicBezTo>
                      <a:pt x="632" y="449"/>
                      <a:pt x="645" y="437"/>
                      <a:pt x="650" y="422"/>
                    </a:cubicBezTo>
                    <a:cubicBezTo>
                      <a:pt x="655" y="412"/>
                      <a:pt x="663" y="409"/>
                      <a:pt x="673" y="412"/>
                    </a:cubicBezTo>
                    <a:cubicBezTo>
                      <a:pt x="680" y="414"/>
                      <a:pt x="685" y="424"/>
                      <a:pt x="680" y="434"/>
                    </a:cubicBezTo>
                    <a:cubicBezTo>
                      <a:pt x="670" y="457"/>
                      <a:pt x="653" y="477"/>
                      <a:pt x="627" y="487"/>
                    </a:cubicBezTo>
                    <a:cubicBezTo>
                      <a:pt x="577" y="507"/>
                      <a:pt x="520" y="485"/>
                      <a:pt x="500" y="434"/>
                    </a:cubicBezTo>
                    <a:cubicBezTo>
                      <a:pt x="480" y="384"/>
                      <a:pt x="502" y="327"/>
                      <a:pt x="552" y="307"/>
                    </a:cubicBezTo>
                    <a:cubicBezTo>
                      <a:pt x="570" y="299"/>
                      <a:pt x="590" y="297"/>
                      <a:pt x="610" y="301"/>
                    </a:cubicBezTo>
                    <a:cubicBezTo>
                      <a:pt x="630" y="254"/>
                      <a:pt x="630" y="254"/>
                      <a:pt x="630" y="254"/>
                    </a:cubicBezTo>
                    <a:cubicBezTo>
                      <a:pt x="597" y="246"/>
                      <a:pt x="562" y="249"/>
                      <a:pt x="532" y="261"/>
                    </a:cubicBezTo>
                    <a:cubicBezTo>
                      <a:pt x="457" y="294"/>
                      <a:pt x="422" y="379"/>
                      <a:pt x="454" y="454"/>
                    </a:cubicBezTo>
                    <a:cubicBezTo>
                      <a:pt x="472" y="497"/>
                      <a:pt x="507" y="525"/>
                      <a:pt x="547" y="537"/>
                    </a:cubicBezTo>
                    <a:cubicBezTo>
                      <a:pt x="560" y="535"/>
                      <a:pt x="570" y="535"/>
                      <a:pt x="582" y="535"/>
                    </a:cubicBezTo>
                    <a:cubicBezTo>
                      <a:pt x="595" y="535"/>
                      <a:pt x="610" y="537"/>
                      <a:pt x="622" y="540"/>
                    </a:cubicBezTo>
                    <a:cubicBezTo>
                      <a:pt x="630" y="537"/>
                      <a:pt x="640" y="535"/>
                      <a:pt x="648" y="532"/>
                    </a:cubicBezTo>
                    <a:cubicBezTo>
                      <a:pt x="665" y="525"/>
                      <a:pt x="680" y="515"/>
                      <a:pt x="693" y="502"/>
                    </a:cubicBezTo>
                    <a:cubicBezTo>
                      <a:pt x="700" y="495"/>
                      <a:pt x="710" y="495"/>
                      <a:pt x="715" y="502"/>
                    </a:cubicBezTo>
                    <a:cubicBezTo>
                      <a:pt x="723" y="510"/>
                      <a:pt x="723" y="520"/>
                      <a:pt x="715" y="525"/>
                    </a:cubicBezTo>
                    <a:cubicBezTo>
                      <a:pt x="700" y="540"/>
                      <a:pt x="683" y="552"/>
                      <a:pt x="665" y="560"/>
                    </a:cubicBezTo>
                    <a:cubicBezTo>
                      <a:pt x="678" y="570"/>
                      <a:pt x="690" y="582"/>
                      <a:pt x="700" y="597"/>
                    </a:cubicBezTo>
                    <a:cubicBezTo>
                      <a:pt x="720" y="585"/>
                      <a:pt x="740" y="572"/>
                      <a:pt x="755" y="555"/>
                    </a:cubicBezTo>
                    <a:cubicBezTo>
                      <a:pt x="763" y="547"/>
                      <a:pt x="773" y="547"/>
                      <a:pt x="778" y="555"/>
                    </a:cubicBezTo>
                    <a:cubicBezTo>
                      <a:pt x="785" y="560"/>
                      <a:pt x="785" y="570"/>
                      <a:pt x="778" y="577"/>
                    </a:cubicBezTo>
                    <a:cubicBezTo>
                      <a:pt x="760" y="597"/>
                      <a:pt x="740" y="613"/>
                      <a:pt x="715" y="625"/>
                    </a:cubicBezTo>
                    <a:cubicBezTo>
                      <a:pt x="723" y="643"/>
                      <a:pt x="725" y="660"/>
                      <a:pt x="725" y="678"/>
                    </a:cubicBezTo>
                    <a:cubicBezTo>
                      <a:pt x="725" y="730"/>
                      <a:pt x="698" y="778"/>
                      <a:pt x="655" y="803"/>
                    </a:cubicBezTo>
                    <a:cubicBezTo>
                      <a:pt x="675" y="806"/>
                      <a:pt x="693" y="813"/>
                      <a:pt x="710" y="823"/>
                    </a:cubicBezTo>
                    <a:cubicBezTo>
                      <a:pt x="951" y="823"/>
                      <a:pt x="951" y="823"/>
                      <a:pt x="951" y="823"/>
                    </a:cubicBezTo>
                    <a:cubicBezTo>
                      <a:pt x="959" y="823"/>
                      <a:pt x="966" y="831"/>
                      <a:pt x="966" y="838"/>
                    </a:cubicBezTo>
                    <a:cubicBezTo>
                      <a:pt x="966" y="846"/>
                      <a:pt x="959" y="851"/>
                      <a:pt x="951" y="851"/>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81" name="Freeform 114"/>
              <p:cNvSpPr>
                <a:spLocks noChangeArrowheads="1"/>
              </p:cNvSpPr>
              <p:nvPr/>
            </p:nvSpPr>
            <p:spPr bwMode="auto">
              <a:xfrm>
                <a:off x="3624" y="647"/>
                <a:ext cx="73" cy="15"/>
              </a:xfrm>
              <a:custGeom>
                <a:avLst/>
                <a:gdLst>
                  <a:gd name="T0" fmla="*/ 48 w 325"/>
                  <a:gd name="T1" fmla="*/ 0 h 71"/>
                  <a:gd name="T2" fmla="*/ 48 w 325"/>
                  <a:gd name="T3" fmla="*/ 0 h 71"/>
                  <a:gd name="T4" fmla="*/ 25 w 325"/>
                  <a:gd name="T5" fmla="*/ 0 h 71"/>
                  <a:gd name="T6" fmla="*/ 0 w 325"/>
                  <a:gd name="T7" fmla="*/ 14 h 71"/>
                  <a:gd name="T8" fmla="*/ 7 w 325"/>
                  <a:gd name="T9" fmla="*/ 14 h 71"/>
                  <a:gd name="T10" fmla="*/ 65 w 325"/>
                  <a:gd name="T11" fmla="*/ 14 h 71"/>
                  <a:gd name="T12" fmla="*/ 73 w 325"/>
                  <a:gd name="T13" fmla="*/ 15 h 71"/>
                  <a:gd name="T14" fmla="*/ 48 w 325"/>
                  <a:gd name="T15" fmla="*/ 0 h 7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5" h="71">
                    <a:moveTo>
                      <a:pt x="213" y="0"/>
                    </a:moveTo>
                    <a:lnTo>
                      <a:pt x="213" y="0"/>
                    </a:lnTo>
                    <a:cubicBezTo>
                      <a:pt x="111" y="0"/>
                      <a:pt x="111" y="0"/>
                      <a:pt x="111" y="0"/>
                    </a:cubicBezTo>
                    <a:cubicBezTo>
                      <a:pt x="61" y="0"/>
                      <a:pt x="23" y="33"/>
                      <a:pt x="0" y="68"/>
                    </a:cubicBezTo>
                    <a:cubicBezTo>
                      <a:pt x="13" y="68"/>
                      <a:pt x="25" y="65"/>
                      <a:pt x="33" y="65"/>
                    </a:cubicBezTo>
                    <a:cubicBezTo>
                      <a:pt x="291" y="65"/>
                      <a:pt x="291" y="65"/>
                      <a:pt x="291" y="65"/>
                    </a:cubicBezTo>
                    <a:cubicBezTo>
                      <a:pt x="301" y="65"/>
                      <a:pt x="314" y="68"/>
                      <a:pt x="324" y="70"/>
                    </a:cubicBezTo>
                    <a:cubicBezTo>
                      <a:pt x="304" y="35"/>
                      <a:pt x="264" y="0"/>
                      <a:pt x="2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grpSp>
        <p:grpSp>
          <p:nvGrpSpPr>
            <p:cNvPr id="42" name="Group 141"/>
            <p:cNvGrpSpPr>
              <a:grpSpLocks noChangeAspect="1"/>
            </p:cNvGrpSpPr>
            <p:nvPr/>
          </p:nvGrpSpPr>
          <p:grpSpPr bwMode="auto">
            <a:xfrm>
              <a:off x="6356929" y="2539774"/>
              <a:ext cx="756000" cy="743840"/>
              <a:chOff x="5548" y="459"/>
              <a:chExt cx="261" cy="262"/>
            </a:xfrm>
            <a:solidFill>
              <a:schemeClr val="tx1"/>
            </a:solidFill>
          </p:grpSpPr>
          <p:sp>
            <p:nvSpPr>
              <p:cNvPr id="71" name="Freeform 142"/>
              <p:cNvSpPr>
                <a:spLocks noChangeArrowheads="1"/>
              </p:cNvSpPr>
              <p:nvPr/>
            </p:nvSpPr>
            <p:spPr bwMode="auto">
              <a:xfrm>
                <a:off x="5666" y="534"/>
                <a:ext cx="31" cy="29"/>
              </a:xfrm>
              <a:custGeom>
                <a:avLst/>
                <a:gdLst>
                  <a:gd name="T0" fmla="*/ 16 w 141"/>
                  <a:gd name="T1" fmla="*/ 29 h 134"/>
                  <a:gd name="T2" fmla="*/ 16 w 141"/>
                  <a:gd name="T3" fmla="*/ 29 h 134"/>
                  <a:gd name="T4" fmla="*/ 31 w 141"/>
                  <a:gd name="T5" fmla="*/ 29 h 134"/>
                  <a:gd name="T6" fmla="*/ 26 w 141"/>
                  <a:gd name="T7" fmla="*/ 10 h 134"/>
                  <a:gd name="T8" fmla="*/ 23 w 141"/>
                  <a:gd name="T9" fmla="*/ 3 h 134"/>
                  <a:gd name="T10" fmla="*/ 16 w 141"/>
                  <a:gd name="T11" fmla="*/ 0 h 134"/>
                  <a:gd name="T12" fmla="*/ 16 w 141"/>
                  <a:gd name="T13" fmla="*/ 0 h 134"/>
                  <a:gd name="T14" fmla="*/ 15 w 141"/>
                  <a:gd name="T15" fmla="*/ 0 h 134"/>
                  <a:gd name="T16" fmla="*/ 15 w 141"/>
                  <a:gd name="T17" fmla="*/ 0 h 134"/>
                  <a:gd name="T18" fmla="*/ 15 w 141"/>
                  <a:gd name="T19" fmla="*/ 0 h 134"/>
                  <a:gd name="T20" fmla="*/ 15 w 141"/>
                  <a:gd name="T21" fmla="*/ 0 h 134"/>
                  <a:gd name="T22" fmla="*/ 15 w 141"/>
                  <a:gd name="T23" fmla="*/ 0 h 134"/>
                  <a:gd name="T24" fmla="*/ 8 w 141"/>
                  <a:gd name="T25" fmla="*/ 3 h 134"/>
                  <a:gd name="T26" fmla="*/ 5 w 141"/>
                  <a:gd name="T27" fmla="*/ 10 h 134"/>
                  <a:gd name="T28" fmla="*/ 0 w 141"/>
                  <a:gd name="T29" fmla="*/ 29 h 134"/>
                  <a:gd name="T30" fmla="*/ 15 w 141"/>
                  <a:gd name="T31" fmla="*/ 29 h 134"/>
                  <a:gd name="T32" fmla="*/ 16 w 141"/>
                  <a:gd name="T33" fmla="*/ 29 h 13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1" h="134">
                    <a:moveTo>
                      <a:pt x="73" y="133"/>
                    </a:moveTo>
                    <a:lnTo>
                      <a:pt x="73" y="133"/>
                    </a:lnTo>
                    <a:cubicBezTo>
                      <a:pt x="140" y="133"/>
                      <a:pt x="140" y="133"/>
                      <a:pt x="140" y="133"/>
                    </a:cubicBezTo>
                    <a:cubicBezTo>
                      <a:pt x="130" y="113"/>
                      <a:pt x="118" y="85"/>
                      <a:pt x="118" y="48"/>
                    </a:cubicBezTo>
                    <a:cubicBezTo>
                      <a:pt x="118" y="33"/>
                      <a:pt x="113" y="20"/>
                      <a:pt x="105" y="13"/>
                    </a:cubicBezTo>
                    <a:cubicBezTo>
                      <a:pt x="95" y="3"/>
                      <a:pt x="78" y="0"/>
                      <a:pt x="73" y="0"/>
                    </a:cubicBezTo>
                    <a:cubicBezTo>
                      <a:pt x="70" y="0"/>
                      <a:pt x="70" y="0"/>
                      <a:pt x="70" y="0"/>
                    </a:cubicBezTo>
                    <a:cubicBezTo>
                      <a:pt x="68" y="0"/>
                      <a:pt x="68" y="0"/>
                      <a:pt x="68" y="0"/>
                    </a:cubicBezTo>
                    <a:cubicBezTo>
                      <a:pt x="60" y="0"/>
                      <a:pt x="45" y="3"/>
                      <a:pt x="35" y="13"/>
                    </a:cubicBezTo>
                    <a:cubicBezTo>
                      <a:pt x="25" y="20"/>
                      <a:pt x="23" y="33"/>
                      <a:pt x="23" y="48"/>
                    </a:cubicBezTo>
                    <a:cubicBezTo>
                      <a:pt x="23" y="85"/>
                      <a:pt x="10" y="113"/>
                      <a:pt x="0" y="133"/>
                    </a:cubicBezTo>
                    <a:cubicBezTo>
                      <a:pt x="68" y="133"/>
                      <a:pt x="68" y="133"/>
                      <a:pt x="68" y="133"/>
                    </a:cubicBezTo>
                    <a:lnTo>
                      <a:pt x="73" y="13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72" name="Freeform 143"/>
              <p:cNvSpPr>
                <a:spLocks noChangeArrowheads="1"/>
              </p:cNvSpPr>
              <p:nvPr/>
            </p:nvSpPr>
            <p:spPr bwMode="auto">
              <a:xfrm>
                <a:off x="5677" y="570"/>
                <a:ext cx="7" cy="3"/>
              </a:xfrm>
              <a:custGeom>
                <a:avLst/>
                <a:gdLst>
                  <a:gd name="T0" fmla="*/ 4 w 34"/>
                  <a:gd name="T1" fmla="*/ 0 h 18"/>
                  <a:gd name="T2" fmla="*/ 4 w 34"/>
                  <a:gd name="T3" fmla="*/ 0 h 18"/>
                  <a:gd name="T4" fmla="*/ 0 w 34"/>
                  <a:gd name="T5" fmla="*/ 0 h 18"/>
                  <a:gd name="T6" fmla="*/ 0 w 34"/>
                  <a:gd name="T7" fmla="*/ 0 h 18"/>
                  <a:gd name="T8" fmla="*/ 4 w 34"/>
                  <a:gd name="T9" fmla="*/ 3 h 18"/>
                  <a:gd name="T10" fmla="*/ 7 w 34"/>
                  <a:gd name="T11" fmla="*/ 0 h 18"/>
                  <a:gd name="T12" fmla="*/ 7 w 34"/>
                  <a:gd name="T13" fmla="*/ 0 h 18"/>
                  <a:gd name="T14" fmla="*/ 5 w 34"/>
                  <a:gd name="T15" fmla="*/ 0 h 18"/>
                  <a:gd name="T16" fmla="*/ 4 w 34"/>
                  <a:gd name="T17" fmla="*/ 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8">
                    <a:moveTo>
                      <a:pt x="18" y="0"/>
                    </a:moveTo>
                    <a:lnTo>
                      <a:pt x="18" y="0"/>
                    </a:lnTo>
                    <a:cubicBezTo>
                      <a:pt x="0" y="0"/>
                      <a:pt x="0" y="0"/>
                      <a:pt x="0" y="0"/>
                    </a:cubicBezTo>
                    <a:cubicBezTo>
                      <a:pt x="0" y="10"/>
                      <a:pt x="8" y="17"/>
                      <a:pt x="18" y="17"/>
                    </a:cubicBezTo>
                    <a:cubicBezTo>
                      <a:pt x="25" y="17"/>
                      <a:pt x="33" y="10"/>
                      <a:pt x="33" y="0"/>
                    </a:cubicBezTo>
                    <a:cubicBezTo>
                      <a:pt x="23" y="0"/>
                      <a:pt x="23" y="0"/>
                      <a:pt x="23" y="0"/>
                    </a:cubicBezTo>
                    <a:lnTo>
                      <a:pt x="18"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73" name="Freeform 144"/>
              <p:cNvSpPr>
                <a:spLocks noChangeArrowheads="1"/>
              </p:cNvSpPr>
              <p:nvPr/>
            </p:nvSpPr>
            <p:spPr bwMode="auto">
              <a:xfrm>
                <a:off x="5570" y="624"/>
                <a:ext cx="220" cy="57"/>
              </a:xfrm>
              <a:custGeom>
                <a:avLst/>
                <a:gdLst>
                  <a:gd name="T0" fmla="*/ 195 w 974"/>
                  <a:gd name="T1" fmla="*/ 1 h 257"/>
                  <a:gd name="T2" fmla="*/ 195 w 974"/>
                  <a:gd name="T3" fmla="*/ 1 h 257"/>
                  <a:gd name="T4" fmla="*/ 193 w 974"/>
                  <a:gd name="T5" fmla="*/ 0 h 257"/>
                  <a:gd name="T6" fmla="*/ 28 w 974"/>
                  <a:gd name="T7" fmla="*/ 0 h 257"/>
                  <a:gd name="T8" fmla="*/ 26 w 974"/>
                  <a:gd name="T9" fmla="*/ 1 h 257"/>
                  <a:gd name="T10" fmla="*/ 0 w 974"/>
                  <a:gd name="T11" fmla="*/ 37 h 257"/>
                  <a:gd name="T12" fmla="*/ 15 w 974"/>
                  <a:gd name="T13" fmla="*/ 57 h 257"/>
                  <a:gd name="T14" fmla="*/ 202 w 974"/>
                  <a:gd name="T15" fmla="*/ 57 h 257"/>
                  <a:gd name="T16" fmla="*/ 220 w 974"/>
                  <a:gd name="T17" fmla="*/ 34 h 257"/>
                  <a:gd name="T18" fmla="*/ 195 w 974"/>
                  <a:gd name="T19" fmla="*/ 1 h 2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74" h="257">
                    <a:moveTo>
                      <a:pt x="865" y="5"/>
                    </a:moveTo>
                    <a:lnTo>
                      <a:pt x="865" y="5"/>
                    </a:lnTo>
                    <a:cubicBezTo>
                      <a:pt x="865" y="2"/>
                      <a:pt x="860" y="0"/>
                      <a:pt x="855" y="0"/>
                    </a:cubicBezTo>
                    <a:cubicBezTo>
                      <a:pt x="125" y="0"/>
                      <a:pt x="125" y="0"/>
                      <a:pt x="125" y="0"/>
                    </a:cubicBezTo>
                    <a:cubicBezTo>
                      <a:pt x="121" y="0"/>
                      <a:pt x="118" y="2"/>
                      <a:pt x="115" y="5"/>
                    </a:cubicBezTo>
                    <a:cubicBezTo>
                      <a:pt x="0" y="168"/>
                      <a:pt x="0" y="168"/>
                      <a:pt x="0" y="168"/>
                    </a:cubicBezTo>
                    <a:cubicBezTo>
                      <a:pt x="20" y="201"/>
                      <a:pt x="43" y="228"/>
                      <a:pt x="68" y="256"/>
                    </a:cubicBezTo>
                    <a:cubicBezTo>
                      <a:pt x="896" y="256"/>
                      <a:pt x="896" y="256"/>
                      <a:pt x="896" y="256"/>
                    </a:cubicBezTo>
                    <a:cubicBezTo>
                      <a:pt x="926" y="226"/>
                      <a:pt x="951" y="193"/>
                      <a:pt x="973" y="155"/>
                    </a:cubicBezTo>
                    <a:lnTo>
                      <a:pt x="865" y="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74" name="Freeform 145"/>
              <p:cNvSpPr>
                <a:spLocks noChangeArrowheads="1"/>
              </p:cNvSpPr>
              <p:nvPr/>
            </p:nvSpPr>
            <p:spPr bwMode="auto">
              <a:xfrm>
                <a:off x="5548" y="459"/>
                <a:ext cx="261" cy="196"/>
              </a:xfrm>
              <a:custGeom>
                <a:avLst/>
                <a:gdLst>
                  <a:gd name="T0" fmla="*/ 43 w 1157"/>
                  <a:gd name="T1" fmla="*/ 160 h 869"/>
                  <a:gd name="T2" fmla="*/ 43 w 1157"/>
                  <a:gd name="T3" fmla="*/ 160 h 869"/>
                  <a:gd name="T4" fmla="*/ 47 w 1157"/>
                  <a:gd name="T5" fmla="*/ 53 h 869"/>
                  <a:gd name="T6" fmla="*/ 55 w 1157"/>
                  <a:gd name="T7" fmla="*/ 46 h 869"/>
                  <a:gd name="T8" fmla="*/ 209 w 1157"/>
                  <a:gd name="T9" fmla="*/ 46 h 869"/>
                  <a:gd name="T10" fmla="*/ 217 w 1157"/>
                  <a:gd name="T11" fmla="*/ 53 h 869"/>
                  <a:gd name="T12" fmla="*/ 221 w 1157"/>
                  <a:gd name="T13" fmla="*/ 160 h 869"/>
                  <a:gd name="T14" fmla="*/ 245 w 1157"/>
                  <a:gd name="T15" fmla="*/ 193 h 869"/>
                  <a:gd name="T16" fmla="*/ 261 w 1157"/>
                  <a:gd name="T17" fmla="*/ 131 h 869"/>
                  <a:gd name="T18" fmla="*/ 130 w 1157"/>
                  <a:gd name="T19" fmla="*/ 0 h 869"/>
                  <a:gd name="T20" fmla="*/ 0 w 1157"/>
                  <a:gd name="T21" fmla="*/ 131 h 869"/>
                  <a:gd name="T22" fmla="*/ 18 w 1157"/>
                  <a:gd name="T23" fmla="*/ 196 h 869"/>
                  <a:gd name="T24" fmla="*/ 43 w 1157"/>
                  <a:gd name="T25" fmla="*/ 160 h 8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7" h="869">
                    <a:moveTo>
                      <a:pt x="190" y="708"/>
                    </a:moveTo>
                    <a:lnTo>
                      <a:pt x="190" y="708"/>
                    </a:lnTo>
                    <a:cubicBezTo>
                      <a:pt x="208" y="236"/>
                      <a:pt x="208" y="236"/>
                      <a:pt x="208" y="236"/>
                    </a:cubicBezTo>
                    <a:cubicBezTo>
                      <a:pt x="208" y="219"/>
                      <a:pt x="226" y="204"/>
                      <a:pt x="243" y="204"/>
                    </a:cubicBezTo>
                    <a:cubicBezTo>
                      <a:pt x="928" y="204"/>
                      <a:pt x="928" y="204"/>
                      <a:pt x="928" y="204"/>
                    </a:cubicBezTo>
                    <a:cubicBezTo>
                      <a:pt x="945" y="204"/>
                      <a:pt x="963" y="219"/>
                      <a:pt x="963" y="236"/>
                    </a:cubicBezTo>
                    <a:cubicBezTo>
                      <a:pt x="981" y="708"/>
                      <a:pt x="981" y="708"/>
                      <a:pt x="981" y="708"/>
                    </a:cubicBezTo>
                    <a:cubicBezTo>
                      <a:pt x="1086" y="856"/>
                      <a:pt x="1086" y="856"/>
                      <a:pt x="1086" y="856"/>
                    </a:cubicBezTo>
                    <a:cubicBezTo>
                      <a:pt x="1131" y="773"/>
                      <a:pt x="1156" y="680"/>
                      <a:pt x="1156" y="580"/>
                    </a:cubicBezTo>
                    <a:cubicBezTo>
                      <a:pt x="1156" y="261"/>
                      <a:pt x="895" y="0"/>
                      <a:pt x="577" y="0"/>
                    </a:cubicBezTo>
                    <a:cubicBezTo>
                      <a:pt x="258" y="0"/>
                      <a:pt x="0" y="261"/>
                      <a:pt x="0" y="580"/>
                    </a:cubicBezTo>
                    <a:cubicBezTo>
                      <a:pt x="0" y="685"/>
                      <a:pt x="27" y="783"/>
                      <a:pt x="78" y="868"/>
                    </a:cubicBezTo>
                    <a:lnTo>
                      <a:pt x="190" y="70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75" name="Freeform 146"/>
              <p:cNvSpPr>
                <a:spLocks noChangeArrowheads="1"/>
              </p:cNvSpPr>
              <p:nvPr/>
            </p:nvSpPr>
            <p:spPr bwMode="auto">
              <a:xfrm>
                <a:off x="5593" y="689"/>
                <a:ext cx="172" cy="32"/>
              </a:xfrm>
              <a:custGeom>
                <a:avLst/>
                <a:gdLst>
                  <a:gd name="T0" fmla="*/ 0 w 764"/>
                  <a:gd name="T1" fmla="*/ 0 h 144"/>
                  <a:gd name="T2" fmla="*/ 0 w 764"/>
                  <a:gd name="T3" fmla="*/ 0 h 144"/>
                  <a:gd name="T4" fmla="*/ 86 w 764"/>
                  <a:gd name="T5" fmla="*/ 32 h 144"/>
                  <a:gd name="T6" fmla="*/ 172 w 764"/>
                  <a:gd name="T7" fmla="*/ 0 h 144"/>
                  <a:gd name="T8" fmla="*/ 0 w 764"/>
                  <a:gd name="T9" fmla="*/ 0 h 1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4" h="144">
                    <a:moveTo>
                      <a:pt x="0" y="0"/>
                    </a:moveTo>
                    <a:lnTo>
                      <a:pt x="0" y="0"/>
                    </a:lnTo>
                    <a:cubicBezTo>
                      <a:pt x="103" y="90"/>
                      <a:pt x="236" y="143"/>
                      <a:pt x="382" y="143"/>
                    </a:cubicBezTo>
                    <a:cubicBezTo>
                      <a:pt x="527" y="143"/>
                      <a:pt x="663" y="90"/>
                      <a:pt x="763" y="0"/>
                    </a:cubicBez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76" name="Freeform 147"/>
              <p:cNvSpPr>
                <a:spLocks noChangeArrowheads="1"/>
              </p:cNvSpPr>
              <p:nvPr/>
            </p:nvSpPr>
            <p:spPr bwMode="auto">
              <a:xfrm>
                <a:off x="5598" y="512"/>
                <a:ext cx="165" cy="104"/>
              </a:xfrm>
              <a:custGeom>
                <a:avLst/>
                <a:gdLst>
                  <a:gd name="T0" fmla="*/ 164 w 731"/>
                  <a:gd name="T1" fmla="*/ 104 h 465"/>
                  <a:gd name="T2" fmla="*/ 165 w 731"/>
                  <a:gd name="T3" fmla="*/ 103 h 465"/>
                  <a:gd name="T4" fmla="*/ 160 w 731"/>
                  <a:gd name="T5" fmla="*/ 0 h 465"/>
                  <a:gd name="T6" fmla="*/ 4 w 731"/>
                  <a:gd name="T7" fmla="*/ 1 h 465"/>
                  <a:gd name="T8" fmla="*/ 1 w 731"/>
                  <a:gd name="T9" fmla="*/ 104 h 465"/>
                  <a:gd name="T10" fmla="*/ 164 w 731"/>
                  <a:gd name="T11" fmla="*/ 104 h 465"/>
                  <a:gd name="T12" fmla="*/ 130 w 731"/>
                  <a:gd name="T13" fmla="*/ 16 h 465"/>
                  <a:gd name="T14" fmla="*/ 150 w 731"/>
                  <a:gd name="T15" fmla="*/ 53 h 465"/>
                  <a:gd name="T16" fmla="*/ 132 w 731"/>
                  <a:gd name="T17" fmla="*/ 90 h 465"/>
                  <a:gd name="T18" fmla="*/ 130 w 731"/>
                  <a:gd name="T19" fmla="*/ 85 h 465"/>
                  <a:gd name="T20" fmla="*/ 130 w 731"/>
                  <a:gd name="T21" fmla="*/ 20 h 465"/>
                  <a:gd name="T22" fmla="*/ 120 w 731"/>
                  <a:gd name="T23" fmla="*/ 26 h 465"/>
                  <a:gd name="T24" fmla="*/ 124 w 731"/>
                  <a:gd name="T25" fmla="*/ 26 h 465"/>
                  <a:gd name="T26" fmla="*/ 122 w 731"/>
                  <a:gd name="T27" fmla="*/ 80 h 465"/>
                  <a:gd name="T28" fmla="*/ 120 w 731"/>
                  <a:gd name="T29" fmla="*/ 74 h 465"/>
                  <a:gd name="T30" fmla="*/ 120 w 731"/>
                  <a:gd name="T31" fmla="*/ 26 h 465"/>
                  <a:gd name="T32" fmla="*/ 110 w 731"/>
                  <a:gd name="T33" fmla="*/ 36 h 465"/>
                  <a:gd name="T34" fmla="*/ 114 w 731"/>
                  <a:gd name="T35" fmla="*/ 69 h 465"/>
                  <a:gd name="T36" fmla="*/ 110 w 731"/>
                  <a:gd name="T37" fmla="*/ 69 h 465"/>
                  <a:gd name="T38" fmla="*/ 110 w 731"/>
                  <a:gd name="T39" fmla="*/ 40 h 465"/>
                  <a:gd name="T40" fmla="*/ 66 w 731"/>
                  <a:gd name="T41" fmla="*/ 32 h 465"/>
                  <a:gd name="T42" fmla="*/ 71 w 731"/>
                  <a:gd name="T43" fmla="*/ 20 h 465"/>
                  <a:gd name="T44" fmla="*/ 96 w 731"/>
                  <a:gd name="T45" fmla="*/ 20 h 465"/>
                  <a:gd name="T46" fmla="*/ 108 w 731"/>
                  <a:gd name="T47" fmla="*/ 51 h 465"/>
                  <a:gd name="T48" fmla="*/ 106 w 731"/>
                  <a:gd name="T49" fmla="*/ 57 h 465"/>
                  <a:gd name="T50" fmla="*/ 92 w 731"/>
                  <a:gd name="T51" fmla="*/ 57 h 465"/>
                  <a:gd name="T52" fmla="*/ 73 w 731"/>
                  <a:gd name="T53" fmla="*/ 57 h 465"/>
                  <a:gd name="T54" fmla="*/ 60 w 731"/>
                  <a:gd name="T55" fmla="*/ 57 h 465"/>
                  <a:gd name="T56" fmla="*/ 58 w 731"/>
                  <a:gd name="T57" fmla="*/ 51 h 465"/>
                  <a:gd name="T58" fmla="*/ 57 w 731"/>
                  <a:gd name="T59" fmla="*/ 36 h 465"/>
                  <a:gd name="T60" fmla="*/ 57 w 731"/>
                  <a:gd name="T61" fmla="*/ 40 h 465"/>
                  <a:gd name="T62" fmla="*/ 57 w 731"/>
                  <a:gd name="T63" fmla="*/ 69 h 465"/>
                  <a:gd name="T64" fmla="*/ 52 w 731"/>
                  <a:gd name="T65" fmla="*/ 69 h 465"/>
                  <a:gd name="T66" fmla="*/ 57 w 731"/>
                  <a:gd name="T67" fmla="*/ 36 h 465"/>
                  <a:gd name="T68" fmla="*/ 46 w 731"/>
                  <a:gd name="T69" fmla="*/ 26 h 465"/>
                  <a:gd name="T70" fmla="*/ 46 w 731"/>
                  <a:gd name="T71" fmla="*/ 74 h 465"/>
                  <a:gd name="T72" fmla="*/ 44 w 731"/>
                  <a:gd name="T73" fmla="*/ 80 h 465"/>
                  <a:gd name="T74" fmla="*/ 42 w 731"/>
                  <a:gd name="T75" fmla="*/ 26 h 465"/>
                  <a:gd name="T76" fmla="*/ 32 w 731"/>
                  <a:gd name="T77" fmla="*/ 16 h 465"/>
                  <a:gd name="T78" fmla="*/ 36 w 731"/>
                  <a:gd name="T79" fmla="*/ 16 h 465"/>
                  <a:gd name="T80" fmla="*/ 23 w 731"/>
                  <a:gd name="T81" fmla="*/ 53 h 465"/>
                  <a:gd name="T82" fmla="*/ 36 w 731"/>
                  <a:gd name="T83" fmla="*/ 89 h 465"/>
                  <a:gd name="T84" fmla="*/ 32 w 731"/>
                  <a:gd name="T85" fmla="*/ 89 h 465"/>
                  <a:gd name="T86" fmla="*/ 32 w 731"/>
                  <a:gd name="T87" fmla="*/ 16 h 46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31" h="465">
                    <a:moveTo>
                      <a:pt x="728" y="464"/>
                    </a:moveTo>
                    <a:lnTo>
                      <a:pt x="728" y="464"/>
                    </a:lnTo>
                    <a:cubicBezTo>
                      <a:pt x="730" y="464"/>
                      <a:pt x="730" y="461"/>
                      <a:pt x="730" y="461"/>
                    </a:cubicBezTo>
                    <a:cubicBezTo>
                      <a:pt x="713" y="5"/>
                      <a:pt x="713" y="5"/>
                      <a:pt x="713" y="5"/>
                    </a:cubicBezTo>
                    <a:cubicBezTo>
                      <a:pt x="713" y="2"/>
                      <a:pt x="710" y="0"/>
                      <a:pt x="708" y="0"/>
                    </a:cubicBezTo>
                    <a:cubicBezTo>
                      <a:pt x="23" y="0"/>
                      <a:pt x="23" y="0"/>
                      <a:pt x="23" y="0"/>
                    </a:cubicBezTo>
                    <a:cubicBezTo>
                      <a:pt x="21" y="0"/>
                      <a:pt x="18" y="2"/>
                      <a:pt x="18" y="5"/>
                    </a:cubicBezTo>
                    <a:cubicBezTo>
                      <a:pt x="0" y="461"/>
                      <a:pt x="0" y="461"/>
                      <a:pt x="0" y="461"/>
                    </a:cubicBezTo>
                    <a:cubicBezTo>
                      <a:pt x="0" y="461"/>
                      <a:pt x="0" y="461"/>
                      <a:pt x="3" y="464"/>
                    </a:cubicBezTo>
                    <a:cubicBezTo>
                      <a:pt x="3" y="464"/>
                      <a:pt x="3" y="464"/>
                      <a:pt x="6" y="464"/>
                    </a:cubicBezTo>
                    <a:lnTo>
                      <a:pt x="728" y="464"/>
                    </a:lnTo>
                    <a:close/>
                    <a:moveTo>
                      <a:pt x="575" y="70"/>
                    </a:moveTo>
                    <a:lnTo>
                      <a:pt x="575" y="70"/>
                    </a:lnTo>
                    <a:cubicBezTo>
                      <a:pt x="580" y="65"/>
                      <a:pt x="590" y="65"/>
                      <a:pt x="595" y="70"/>
                    </a:cubicBezTo>
                    <a:cubicBezTo>
                      <a:pt x="640" y="115"/>
                      <a:pt x="663" y="173"/>
                      <a:pt x="663" y="236"/>
                    </a:cubicBezTo>
                    <a:cubicBezTo>
                      <a:pt x="663" y="296"/>
                      <a:pt x="640" y="353"/>
                      <a:pt x="595" y="399"/>
                    </a:cubicBezTo>
                    <a:cubicBezTo>
                      <a:pt x="592" y="401"/>
                      <a:pt x="590" y="401"/>
                      <a:pt x="585" y="401"/>
                    </a:cubicBezTo>
                    <a:cubicBezTo>
                      <a:pt x="582" y="401"/>
                      <a:pt x="577" y="401"/>
                      <a:pt x="575" y="399"/>
                    </a:cubicBezTo>
                    <a:cubicBezTo>
                      <a:pt x="570" y="391"/>
                      <a:pt x="570" y="384"/>
                      <a:pt x="575" y="379"/>
                    </a:cubicBezTo>
                    <a:cubicBezTo>
                      <a:pt x="615" y="338"/>
                      <a:pt x="635" y="288"/>
                      <a:pt x="635" y="236"/>
                    </a:cubicBezTo>
                    <a:cubicBezTo>
                      <a:pt x="635" y="180"/>
                      <a:pt x="615" y="130"/>
                      <a:pt x="575" y="90"/>
                    </a:cubicBezTo>
                    <a:cubicBezTo>
                      <a:pt x="570" y="85"/>
                      <a:pt x="570" y="78"/>
                      <a:pt x="575" y="70"/>
                    </a:cubicBezTo>
                    <a:close/>
                    <a:moveTo>
                      <a:pt x="530" y="115"/>
                    </a:moveTo>
                    <a:lnTo>
                      <a:pt x="530" y="115"/>
                    </a:lnTo>
                    <a:cubicBezTo>
                      <a:pt x="537" y="110"/>
                      <a:pt x="545" y="110"/>
                      <a:pt x="550" y="115"/>
                    </a:cubicBezTo>
                    <a:cubicBezTo>
                      <a:pt x="615" y="180"/>
                      <a:pt x="615" y="288"/>
                      <a:pt x="550" y="353"/>
                    </a:cubicBezTo>
                    <a:cubicBezTo>
                      <a:pt x="547" y="356"/>
                      <a:pt x="545" y="356"/>
                      <a:pt x="540" y="356"/>
                    </a:cubicBezTo>
                    <a:cubicBezTo>
                      <a:pt x="537" y="356"/>
                      <a:pt x="532" y="356"/>
                      <a:pt x="530" y="353"/>
                    </a:cubicBezTo>
                    <a:cubicBezTo>
                      <a:pt x="525" y="348"/>
                      <a:pt x="525" y="338"/>
                      <a:pt x="530" y="333"/>
                    </a:cubicBezTo>
                    <a:cubicBezTo>
                      <a:pt x="585" y="278"/>
                      <a:pt x="585" y="190"/>
                      <a:pt x="530" y="135"/>
                    </a:cubicBezTo>
                    <a:cubicBezTo>
                      <a:pt x="525" y="130"/>
                      <a:pt x="525" y="123"/>
                      <a:pt x="530" y="115"/>
                    </a:cubicBezTo>
                    <a:close/>
                    <a:moveTo>
                      <a:pt x="487" y="160"/>
                    </a:moveTo>
                    <a:lnTo>
                      <a:pt x="487" y="160"/>
                    </a:lnTo>
                    <a:cubicBezTo>
                      <a:pt x="492" y="155"/>
                      <a:pt x="500" y="155"/>
                      <a:pt x="507" y="160"/>
                    </a:cubicBezTo>
                    <a:cubicBezTo>
                      <a:pt x="547" y="200"/>
                      <a:pt x="547" y="268"/>
                      <a:pt x="507" y="308"/>
                    </a:cubicBezTo>
                    <a:cubicBezTo>
                      <a:pt x="502" y="311"/>
                      <a:pt x="500" y="313"/>
                      <a:pt x="497" y="313"/>
                    </a:cubicBezTo>
                    <a:cubicBezTo>
                      <a:pt x="492" y="313"/>
                      <a:pt x="490" y="311"/>
                      <a:pt x="487" y="308"/>
                    </a:cubicBezTo>
                    <a:cubicBezTo>
                      <a:pt x="480" y="303"/>
                      <a:pt x="480" y="293"/>
                      <a:pt x="487" y="288"/>
                    </a:cubicBezTo>
                    <a:cubicBezTo>
                      <a:pt x="515" y="258"/>
                      <a:pt x="515" y="210"/>
                      <a:pt x="487" y="180"/>
                    </a:cubicBezTo>
                    <a:cubicBezTo>
                      <a:pt x="480" y="175"/>
                      <a:pt x="480" y="165"/>
                      <a:pt x="487" y="160"/>
                    </a:cubicBezTo>
                    <a:close/>
                    <a:moveTo>
                      <a:pt x="291" y="143"/>
                    </a:moveTo>
                    <a:lnTo>
                      <a:pt x="291" y="143"/>
                    </a:lnTo>
                    <a:cubicBezTo>
                      <a:pt x="291" y="120"/>
                      <a:pt x="299" y="100"/>
                      <a:pt x="314" y="88"/>
                    </a:cubicBezTo>
                    <a:cubicBezTo>
                      <a:pt x="334" y="67"/>
                      <a:pt x="362" y="67"/>
                      <a:pt x="369" y="67"/>
                    </a:cubicBezTo>
                    <a:cubicBezTo>
                      <a:pt x="379" y="67"/>
                      <a:pt x="404" y="70"/>
                      <a:pt x="424" y="88"/>
                    </a:cubicBezTo>
                    <a:cubicBezTo>
                      <a:pt x="439" y="100"/>
                      <a:pt x="447" y="120"/>
                      <a:pt x="447" y="143"/>
                    </a:cubicBezTo>
                    <a:cubicBezTo>
                      <a:pt x="447" y="203"/>
                      <a:pt x="480" y="230"/>
                      <a:pt x="480" y="230"/>
                    </a:cubicBezTo>
                    <a:cubicBezTo>
                      <a:pt x="485" y="233"/>
                      <a:pt x="485" y="241"/>
                      <a:pt x="485" y="246"/>
                    </a:cubicBezTo>
                    <a:cubicBezTo>
                      <a:pt x="482" y="251"/>
                      <a:pt x="477" y="256"/>
                      <a:pt x="470" y="256"/>
                    </a:cubicBezTo>
                    <a:cubicBezTo>
                      <a:pt x="409" y="256"/>
                      <a:pt x="409" y="256"/>
                      <a:pt x="409" y="256"/>
                    </a:cubicBezTo>
                    <a:cubicBezTo>
                      <a:pt x="409" y="281"/>
                      <a:pt x="392" y="301"/>
                      <a:pt x="367" y="301"/>
                    </a:cubicBezTo>
                    <a:cubicBezTo>
                      <a:pt x="342" y="301"/>
                      <a:pt x="322" y="281"/>
                      <a:pt x="322" y="256"/>
                    </a:cubicBezTo>
                    <a:cubicBezTo>
                      <a:pt x="266" y="256"/>
                      <a:pt x="266" y="256"/>
                      <a:pt x="266" y="256"/>
                    </a:cubicBezTo>
                    <a:cubicBezTo>
                      <a:pt x="261" y="256"/>
                      <a:pt x="256" y="251"/>
                      <a:pt x="254" y="246"/>
                    </a:cubicBezTo>
                    <a:cubicBezTo>
                      <a:pt x="251" y="241"/>
                      <a:pt x="254" y="233"/>
                      <a:pt x="259" y="230"/>
                    </a:cubicBezTo>
                    <a:cubicBezTo>
                      <a:pt x="259" y="228"/>
                      <a:pt x="291" y="203"/>
                      <a:pt x="291" y="143"/>
                    </a:cubicBezTo>
                    <a:close/>
                    <a:moveTo>
                      <a:pt x="251" y="160"/>
                    </a:moveTo>
                    <a:lnTo>
                      <a:pt x="251" y="160"/>
                    </a:lnTo>
                    <a:cubicBezTo>
                      <a:pt x="256" y="165"/>
                      <a:pt x="256" y="175"/>
                      <a:pt x="251" y="180"/>
                    </a:cubicBezTo>
                    <a:cubicBezTo>
                      <a:pt x="221" y="210"/>
                      <a:pt x="221" y="258"/>
                      <a:pt x="251" y="288"/>
                    </a:cubicBezTo>
                    <a:cubicBezTo>
                      <a:pt x="256" y="293"/>
                      <a:pt x="256" y="303"/>
                      <a:pt x="251" y="308"/>
                    </a:cubicBezTo>
                    <a:cubicBezTo>
                      <a:pt x="249" y="311"/>
                      <a:pt x="246" y="313"/>
                      <a:pt x="241" y="313"/>
                    </a:cubicBezTo>
                    <a:cubicBezTo>
                      <a:pt x="239" y="313"/>
                      <a:pt x="234" y="311"/>
                      <a:pt x="231" y="308"/>
                    </a:cubicBezTo>
                    <a:cubicBezTo>
                      <a:pt x="191" y="268"/>
                      <a:pt x="191" y="200"/>
                      <a:pt x="231" y="160"/>
                    </a:cubicBezTo>
                    <a:cubicBezTo>
                      <a:pt x="236" y="155"/>
                      <a:pt x="246" y="155"/>
                      <a:pt x="251" y="160"/>
                    </a:cubicBezTo>
                    <a:close/>
                    <a:moveTo>
                      <a:pt x="206" y="115"/>
                    </a:moveTo>
                    <a:lnTo>
                      <a:pt x="206" y="115"/>
                    </a:lnTo>
                    <a:cubicBezTo>
                      <a:pt x="214" y="123"/>
                      <a:pt x="214" y="130"/>
                      <a:pt x="206" y="135"/>
                    </a:cubicBezTo>
                    <a:cubicBezTo>
                      <a:pt x="154" y="190"/>
                      <a:pt x="154" y="278"/>
                      <a:pt x="206" y="333"/>
                    </a:cubicBezTo>
                    <a:cubicBezTo>
                      <a:pt x="214" y="338"/>
                      <a:pt x="214" y="348"/>
                      <a:pt x="206" y="353"/>
                    </a:cubicBezTo>
                    <a:cubicBezTo>
                      <a:pt x="204" y="356"/>
                      <a:pt x="201" y="356"/>
                      <a:pt x="196" y="356"/>
                    </a:cubicBezTo>
                    <a:cubicBezTo>
                      <a:pt x="194" y="356"/>
                      <a:pt x="189" y="356"/>
                      <a:pt x="186" y="353"/>
                    </a:cubicBezTo>
                    <a:cubicBezTo>
                      <a:pt x="121" y="288"/>
                      <a:pt x="121" y="180"/>
                      <a:pt x="186" y="115"/>
                    </a:cubicBezTo>
                    <a:cubicBezTo>
                      <a:pt x="194" y="110"/>
                      <a:pt x="201" y="110"/>
                      <a:pt x="206" y="115"/>
                    </a:cubicBezTo>
                    <a:close/>
                    <a:moveTo>
                      <a:pt x="141" y="70"/>
                    </a:moveTo>
                    <a:lnTo>
                      <a:pt x="141" y="70"/>
                    </a:lnTo>
                    <a:cubicBezTo>
                      <a:pt x="148" y="65"/>
                      <a:pt x="156" y="65"/>
                      <a:pt x="161" y="70"/>
                    </a:cubicBezTo>
                    <a:cubicBezTo>
                      <a:pt x="169" y="78"/>
                      <a:pt x="169" y="85"/>
                      <a:pt x="161" y="90"/>
                    </a:cubicBezTo>
                    <a:cubicBezTo>
                      <a:pt x="123" y="130"/>
                      <a:pt x="103" y="180"/>
                      <a:pt x="103" y="236"/>
                    </a:cubicBezTo>
                    <a:cubicBezTo>
                      <a:pt x="103" y="288"/>
                      <a:pt x="123" y="338"/>
                      <a:pt x="161" y="379"/>
                    </a:cubicBezTo>
                    <a:cubicBezTo>
                      <a:pt x="169" y="384"/>
                      <a:pt x="169" y="391"/>
                      <a:pt x="161" y="399"/>
                    </a:cubicBezTo>
                    <a:cubicBezTo>
                      <a:pt x="159" y="401"/>
                      <a:pt x="156" y="401"/>
                      <a:pt x="151" y="401"/>
                    </a:cubicBezTo>
                    <a:cubicBezTo>
                      <a:pt x="148" y="401"/>
                      <a:pt x="146" y="401"/>
                      <a:pt x="141" y="399"/>
                    </a:cubicBezTo>
                    <a:cubicBezTo>
                      <a:pt x="98" y="353"/>
                      <a:pt x="73" y="296"/>
                      <a:pt x="73" y="236"/>
                    </a:cubicBezTo>
                    <a:cubicBezTo>
                      <a:pt x="73" y="173"/>
                      <a:pt x="98" y="115"/>
                      <a:pt x="141" y="7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grpSp>
        <p:grpSp>
          <p:nvGrpSpPr>
            <p:cNvPr id="43" name="Group 217"/>
            <p:cNvGrpSpPr>
              <a:grpSpLocks noChangeAspect="1"/>
            </p:cNvGrpSpPr>
            <p:nvPr/>
          </p:nvGrpSpPr>
          <p:grpSpPr bwMode="auto">
            <a:xfrm>
              <a:off x="6358363" y="4718773"/>
              <a:ext cx="756000" cy="722988"/>
              <a:chOff x="533" y="459"/>
              <a:chExt cx="262" cy="261"/>
            </a:xfrm>
            <a:solidFill>
              <a:schemeClr val="tx1"/>
            </a:solidFill>
          </p:grpSpPr>
          <p:sp>
            <p:nvSpPr>
              <p:cNvPr id="64" name="Freeform 218"/>
              <p:cNvSpPr>
                <a:spLocks noChangeArrowheads="1"/>
              </p:cNvSpPr>
              <p:nvPr/>
            </p:nvSpPr>
            <p:spPr bwMode="auto">
              <a:xfrm>
                <a:off x="533" y="459"/>
                <a:ext cx="262" cy="262"/>
              </a:xfrm>
              <a:custGeom>
                <a:avLst/>
                <a:gdLst>
                  <a:gd name="T0" fmla="*/ 131 w 1160"/>
                  <a:gd name="T1" fmla="*/ 0 h 1158"/>
                  <a:gd name="T2" fmla="*/ 131 w 1160"/>
                  <a:gd name="T3" fmla="*/ 0 h 1158"/>
                  <a:gd name="T4" fmla="*/ 0 w 1160"/>
                  <a:gd name="T5" fmla="*/ 131 h 1158"/>
                  <a:gd name="T6" fmla="*/ 131 w 1160"/>
                  <a:gd name="T7" fmla="*/ 262 h 1158"/>
                  <a:gd name="T8" fmla="*/ 262 w 1160"/>
                  <a:gd name="T9" fmla="*/ 131 h 1158"/>
                  <a:gd name="T10" fmla="*/ 131 w 1160"/>
                  <a:gd name="T11" fmla="*/ 0 h 1158"/>
                  <a:gd name="T12" fmla="*/ 220 w 1160"/>
                  <a:gd name="T13" fmla="*/ 173 h 1158"/>
                  <a:gd name="T14" fmla="*/ 220 w 1160"/>
                  <a:gd name="T15" fmla="*/ 173 h 1158"/>
                  <a:gd name="T16" fmla="*/ 194 w 1160"/>
                  <a:gd name="T17" fmla="*/ 184 h 1158"/>
                  <a:gd name="T18" fmla="*/ 181 w 1160"/>
                  <a:gd name="T19" fmla="*/ 182 h 1158"/>
                  <a:gd name="T20" fmla="*/ 138 w 1160"/>
                  <a:gd name="T21" fmla="*/ 225 h 1158"/>
                  <a:gd name="T22" fmla="*/ 127 w 1160"/>
                  <a:gd name="T23" fmla="*/ 229 h 1158"/>
                  <a:gd name="T24" fmla="*/ 116 w 1160"/>
                  <a:gd name="T25" fmla="*/ 225 h 1158"/>
                  <a:gd name="T26" fmla="*/ 116 w 1160"/>
                  <a:gd name="T27" fmla="*/ 203 h 1158"/>
                  <a:gd name="T28" fmla="*/ 118 w 1160"/>
                  <a:gd name="T29" fmla="*/ 201 h 1158"/>
                  <a:gd name="T30" fmla="*/ 120 w 1160"/>
                  <a:gd name="T31" fmla="*/ 200 h 1158"/>
                  <a:gd name="T32" fmla="*/ 129 w 1160"/>
                  <a:gd name="T33" fmla="*/ 200 h 1158"/>
                  <a:gd name="T34" fmla="*/ 129 w 1160"/>
                  <a:gd name="T35" fmla="*/ 191 h 1158"/>
                  <a:gd name="T36" fmla="*/ 130 w 1160"/>
                  <a:gd name="T37" fmla="*/ 189 h 1158"/>
                  <a:gd name="T38" fmla="*/ 140 w 1160"/>
                  <a:gd name="T39" fmla="*/ 179 h 1158"/>
                  <a:gd name="T40" fmla="*/ 142 w 1160"/>
                  <a:gd name="T41" fmla="*/ 178 h 1158"/>
                  <a:gd name="T42" fmla="*/ 151 w 1160"/>
                  <a:gd name="T43" fmla="*/ 178 h 1158"/>
                  <a:gd name="T44" fmla="*/ 151 w 1160"/>
                  <a:gd name="T45" fmla="*/ 169 h 1158"/>
                  <a:gd name="T46" fmla="*/ 152 w 1160"/>
                  <a:gd name="T47" fmla="*/ 167 h 1158"/>
                  <a:gd name="T48" fmla="*/ 159 w 1160"/>
                  <a:gd name="T49" fmla="*/ 160 h 1158"/>
                  <a:gd name="T50" fmla="*/ 157 w 1160"/>
                  <a:gd name="T51" fmla="*/ 142 h 1158"/>
                  <a:gd name="T52" fmla="*/ 156 w 1160"/>
                  <a:gd name="T53" fmla="*/ 139 h 1158"/>
                  <a:gd name="T54" fmla="*/ 110 w 1160"/>
                  <a:gd name="T55" fmla="*/ 139 h 1158"/>
                  <a:gd name="T56" fmla="*/ 110 w 1160"/>
                  <a:gd name="T57" fmla="*/ 140 h 1158"/>
                  <a:gd name="T58" fmla="*/ 110 w 1160"/>
                  <a:gd name="T59" fmla="*/ 145 h 1158"/>
                  <a:gd name="T60" fmla="*/ 96 w 1160"/>
                  <a:gd name="T61" fmla="*/ 159 h 1158"/>
                  <a:gd name="T62" fmla="*/ 45 w 1160"/>
                  <a:gd name="T63" fmla="*/ 159 h 1158"/>
                  <a:gd name="T64" fmla="*/ 31 w 1160"/>
                  <a:gd name="T65" fmla="*/ 145 h 1158"/>
                  <a:gd name="T66" fmla="*/ 31 w 1160"/>
                  <a:gd name="T67" fmla="*/ 102 h 1158"/>
                  <a:gd name="T68" fmla="*/ 45 w 1160"/>
                  <a:gd name="T69" fmla="*/ 88 h 1158"/>
                  <a:gd name="T70" fmla="*/ 87 w 1160"/>
                  <a:gd name="T71" fmla="*/ 88 h 1158"/>
                  <a:gd name="T72" fmla="*/ 87 w 1160"/>
                  <a:gd name="T73" fmla="*/ 59 h 1158"/>
                  <a:gd name="T74" fmla="*/ 112 w 1160"/>
                  <a:gd name="T75" fmla="*/ 33 h 1158"/>
                  <a:gd name="T76" fmla="*/ 119 w 1160"/>
                  <a:gd name="T77" fmla="*/ 33 h 1158"/>
                  <a:gd name="T78" fmla="*/ 144 w 1160"/>
                  <a:gd name="T79" fmla="*/ 59 h 1158"/>
                  <a:gd name="T80" fmla="*/ 144 w 1160"/>
                  <a:gd name="T81" fmla="*/ 90 h 1158"/>
                  <a:gd name="T82" fmla="*/ 140 w 1160"/>
                  <a:gd name="T83" fmla="*/ 93 h 1158"/>
                  <a:gd name="T84" fmla="*/ 137 w 1160"/>
                  <a:gd name="T85" fmla="*/ 90 h 1158"/>
                  <a:gd name="T86" fmla="*/ 137 w 1160"/>
                  <a:gd name="T87" fmla="*/ 59 h 1158"/>
                  <a:gd name="T88" fmla="*/ 119 w 1160"/>
                  <a:gd name="T89" fmla="*/ 40 h 1158"/>
                  <a:gd name="T90" fmla="*/ 112 w 1160"/>
                  <a:gd name="T91" fmla="*/ 40 h 1158"/>
                  <a:gd name="T92" fmla="*/ 94 w 1160"/>
                  <a:gd name="T93" fmla="*/ 59 h 1158"/>
                  <a:gd name="T94" fmla="*/ 94 w 1160"/>
                  <a:gd name="T95" fmla="*/ 88 h 1158"/>
                  <a:gd name="T96" fmla="*/ 96 w 1160"/>
                  <a:gd name="T97" fmla="*/ 88 h 1158"/>
                  <a:gd name="T98" fmla="*/ 110 w 1160"/>
                  <a:gd name="T99" fmla="*/ 102 h 1158"/>
                  <a:gd name="T100" fmla="*/ 110 w 1160"/>
                  <a:gd name="T101" fmla="*/ 112 h 1158"/>
                  <a:gd name="T102" fmla="*/ 113 w 1160"/>
                  <a:gd name="T103" fmla="*/ 110 h 1158"/>
                  <a:gd name="T104" fmla="*/ 116 w 1160"/>
                  <a:gd name="T105" fmla="*/ 109 h 1158"/>
                  <a:gd name="T106" fmla="*/ 129 w 1160"/>
                  <a:gd name="T107" fmla="*/ 109 h 1158"/>
                  <a:gd name="T108" fmla="*/ 131 w 1160"/>
                  <a:gd name="T109" fmla="*/ 110 h 1158"/>
                  <a:gd name="T110" fmla="*/ 138 w 1160"/>
                  <a:gd name="T111" fmla="*/ 116 h 1158"/>
                  <a:gd name="T112" fmla="*/ 144 w 1160"/>
                  <a:gd name="T113" fmla="*/ 110 h 1158"/>
                  <a:gd name="T114" fmla="*/ 146 w 1160"/>
                  <a:gd name="T115" fmla="*/ 109 h 1158"/>
                  <a:gd name="T116" fmla="*/ 156 w 1160"/>
                  <a:gd name="T117" fmla="*/ 109 h 1158"/>
                  <a:gd name="T118" fmla="*/ 190 w 1160"/>
                  <a:gd name="T119" fmla="*/ 87 h 1158"/>
                  <a:gd name="T120" fmla="*/ 227 w 1160"/>
                  <a:gd name="T121" fmla="*/ 124 h 1158"/>
                  <a:gd name="T122" fmla="*/ 226 w 1160"/>
                  <a:gd name="T123" fmla="*/ 129 h 1158"/>
                  <a:gd name="T124" fmla="*/ 220 w 1160"/>
                  <a:gd name="T125" fmla="*/ 173 h 11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0" h="1158">
                    <a:moveTo>
                      <a:pt x="579" y="0"/>
                    </a:moveTo>
                    <a:lnTo>
                      <a:pt x="579" y="0"/>
                    </a:lnTo>
                    <a:cubicBezTo>
                      <a:pt x="261" y="0"/>
                      <a:pt x="0" y="261"/>
                      <a:pt x="0" y="580"/>
                    </a:cubicBezTo>
                    <a:cubicBezTo>
                      <a:pt x="0" y="898"/>
                      <a:pt x="261" y="1157"/>
                      <a:pt x="579" y="1157"/>
                    </a:cubicBezTo>
                    <a:cubicBezTo>
                      <a:pt x="898" y="1157"/>
                      <a:pt x="1159" y="898"/>
                      <a:pt x="1159" y="580"/>
                    </a:cubicBezTo>
                    <a:cubicBezTo>
                      <a:pt x="1159" y="261"/>
                      <a:pt x="898" y="0"/>
                      <a:pt x="579" y="0"/>
                    </a:cubicBezTo>
                    <a:close/>
                    <a:moveTo>
                      <a:pt x="973" y="765"/>
                    </a:moveTo>
                    <a:lnTo>
                      <a:pt x="973" y="765"/>
                    </a:lnTo>
                    <a:cubicBezTo>
                      <a:pt x="943" y="796"/>
                      <a:pt x="903" y="813"/>
                      <a:pt x="858" y="813"/>
                    </a:cubicBezTo>
                    <a:cubicBezTo>
                      <a:pt x="838" y="813"/>
                      <a:pt x="820" y="808"/>
                      <a:pt x="802" y="803"/>
                    </a:cubicBezTo>
                    <a:cubicBezTo>
                      <a:pt x="609" y="994"/>
                      <a:pt x="609" y="994"/>
                      <a:pt x="609" y="994"/>
                    </a:cubicBezTo>
                    <a:cubicBezTo>
                      <a:pt x="597" y="1006"/>
                      <a:pt x="579" y="1014"/>
                      <a:pt x="562" y="1014"/>
                    </a:cubicBezTo>
                    <a:cubicBezTo>
                      <a:pt x="544" y="1014"/>
                      <a:pt x="527" y="1006"/>
                      <a:pt x="514" y="994"/>
                    </a:cubicBezTo>
                    <a:cubicBezTo>
                      <a:pt x="489" y="966"/>
                      <a:pt x="489" y="924"/>
                      <a:pt x="514" y="898"/>
                    </a:cubicBezTo>
                    <a:cubicBezTo>
                      <a:pt x="522" y="888"/>
                      <a:pt x="522" y="888"/>
                      <a:pt x="522" y="888"/>
                    </a:cubicBezTo>
                    <a:cubicBezTo>
                      <a:pt x="524" y="886"/>
                      <a:pt x="529" y="886"/>
                      <a:pt x="532" y="886"/>
                    </a:cubicBezTo>
                    <a:cubicBezTo>
                      <a:pt x="572" y="886"/>
                      <a:pt x="572" y="886"/>
                      <a:pt x="572" y="886"/>
                    </a:cubicBezTo>
                    <a:cubicBezTo>
                      <a:pt x="572" y="846"/>
                      <a:pt x="572" y="846"/>
                      <a:pt x="572" y="846"/>
                    </a:cubicBezTo>
                    <a:cubicBezTo>
                      <a:pt x="572" y="841"/>
                      <a:pt x="574" y="838"/>
                      <a:pt x="577" y="836"/>
                    </a:cubicBezTo>
                    <a:cubicBezTo>
                      <a:pt x="619" y="793"/>
                      <a:pt x="619" y="793"/>
                      <a:pt x="619" y="793"/>
                    </a:cubicBezTo>
                    <a:cubicBezTo>
                      <a:pt x="622" y="791"/>
                      <a:pt x="624" y="788"/>
                      <a:pt x="629" y="788"/>
                    </a:cubicBezTo>
                    <a:cubicBezTo>
                      <a:pt x="669" y="788"/>
                      <a:pt x="669" y="788"/>
                      <a:pt x="669" y="788"/>
                    </a:cubicBezTo>
                    <a:cubicBezTo>
                      <a:pt x="669" y="748"/>
                      <a:pt x="669" y="748"/>
                      <a:pt x="669" y="748"/>
                    </a:cubicBezTo>
                    <a:cubicBezTo>
                      <a:pt x="669" y="745"/>
                      <a:pt x="672" y="740"/>
                      <a:pt x="675" y="738"/>
                    </a:cubicBezTo>
                    <a:cubicBezTo>
                      <a:pt x="705" y="705"/>
                      <a:pt x="705" y="705"/>
                      <a:pt x="705" y="705"/>
                    </a:cubicBezTo>
                    <a:cubicBezTo>
                      <a:pt x="697" y="680"/>
                      <a:pt x="692" y="653"/>
                      <a:pt x="697" y="628"/>
                    </a:cubicBezTo>
                    <a:cubicBezTo>
                      <a:pt x="695" y="623"/>
                      <a:pt x="695" y="620"/>
                      <a:pt x="692" y="615"/>
                    </a:cubicBezTo>
                    <a:cubicBezTo>
                      <a:pt x="486" y="615"/>
                      <a:pt x="486" y="615"/>
                      <a:pt x="486" y="615"/>
                    </a:cubicBezTo>
                    <a:cubicBezTo>
                      <a:pt x="486" y="618"/>
                      <a:pt x="486" y="618"/>
                      <a:pt x="486" y="618"/>
                    </a:cubicBezTo>
                    <a:cubicBezTo>
                      <a:pt x="486" y="640"/>
                      <a:pt x="486" y="640"/>
                      <a:pt x="486" y="640"/>
                    </a:cubicBezTo>
                    <a:cubicBezTo>
                      <a:pt x="486" y="675"/>
                      <a:pt x="459" y="703"/>
                      <a:pt x="424" y="703"/>
                    </a:cubicBezTo>
                    <a:cubicBezTo>
                      <a:pt x="200" y="703"/>
                      <a:pt x="200" y="703"/>
                      <a:pt x="200" y="703"/>
                    </a:cubicBezTo>
                    <a:cubicBezTo>
                      <a:pt x="165" y="703"/>
                      <a:pt x="138" y="675"/>
                      <a:pt x="138" y="640"/>
                    </a:cubicBezTo>
                    <a:cubicBezTo>
                      <a:pt x="138" y="452"/>
                      <a:pt x="138" y="452"/>
                      <a:pt x="138" y="452"/>
                    </a:cubicBezTo>
                    <a:cubicBezTo>
                      <a:pt x="138" y="417"/>
                      <a:pt x="165" y="387"/>
                      <a:pt x="200" y="387"/>
                    </a:cubicBezTo>
                    <a:cubicBezTo>
                      <a:pt x="386" y="387"/>
                      <a:pt x="386" y="387"/>
                      <a:pt x="386" y="387"/>
                    </a:cubicBezTo>
                    <a:cubicBezTo>
                      <a:pt x="386" y="259"/>
                      <a:pt x="386" y="259"/>
                      <a:pt x="386" y="259"/>
                    </a:cubicBezTo>
                    <a:cubicBezTo>
                      <a:pt x="386" y="199"/>
                      <a:pt x="434" y="148"/>
                      <a:pt x="496" y="148"/>
                    </a:cubicBezTo>
                    <a:cubicBezTo>
                      <a:pt x="527" y="148"/>
                      <a:pt x="527" y="148"/>
                      <a:pt x="527" y="148"/>
                    </a:cubicBezTo>
                    <a:cubicBezTo>
                      <a:pt x="587" y="148"/>
                      <a:pt x="637" y="199"/>
                      <a:pt x="637" y="259"/>
                    </a:cubicBezTo>
                    <a:cubicBezTo>
                      <a:pt x="637" y="397"/>
                      <a:pt x="637" y="397"/>
                      <a:pt x="637" y="397"/>
                    </a:cubicBezTo>
                    <a:cubicBezTo>
                      <a:pt x="637" y="404"/>
                      <a:pt x="632" y="412"/>
                      <a:pt x="622" y="412"/>
                    </a:cubicBezTo>
                    <a:cubicBezTo>
                      <a:pt x="614" y="412"/>
                      <a:pt x="607" y="404"/>
                      <a:pt x="607" y="397"/>
                    </a:cubicBezTo>
                    <a:cubicBezTo>
                      <a:pt x="607" y="259"/>
                      <a:pt x="607" y="259"/>
                      <a:pt x="607" y="259"/>
                    </a:cubicBezTo>
                    <a:cubicBezTo>
                      <a:pt x="607" y="214"/>
                      <a:pt x="572" y="179"/>
                      <a:pt x="527" y="179"/>
                    </a:cubicBezTo>
                    <a:cubicBezTo>
                      <a:pt x="496" y="179"/>
                      <a:pt x="496" y="179"/>
                      <a:pt x="496" y="179"/>
                    </a:cubicBezTo>
                    <a:cubicBezTo>
                      <a:pt x="451" y="179"/>
                      <a:pt x="414" y="214"/>
                      <a:pt x="414" y="259"/>
                    </a:cubicBezTo>
                    <a:cubicBezTo>
                      <a:pt x="414" y="387"/>
                      <a:pt x="414" y="387"/>
                      <a:pt x="414" y="387"/>
                    </a:cubicBezTo>
                    <a:cubicBezTo>
                      <a:pt x="424" y="387"/>
                      <a:pt x="424" y="387"/>
                      <a:pt x="424" y="387"/>
                    </a:cubicBezTo>
                    <a:cubicBezTo>
                      <a:pt x="459" y="387"/>
                      <a:pt x="486" y="417"/>
                      <a:pt x="486" y="452"/>
                    </a:cubicBezTo>
                    <a:cubicBezTo>
                      <a:pt x="486" y="497"/>
                      <a:pt x="486" y="497"/>
                      <a:pt x="486" y="497"/>
                    </a:cubicBezTo>
                    <a:cubicBezTo>
                      <a:pt x="499" y="485"/>
                      <a:pt x="499" y="485"/>
                      <a:pt x="499" y="485"/>
                    </a:cubicBezTo>
                    <a:cubicBezTo>
                      <a:pt x="504" y="482"/>
                      <a:pt x="506" y="480"/>
                      <a:pt x="512" y="480"/>
                    </a:cubicBezTo>
                    <a:cubicBezTo>
                      <a:pt x="569" y="480"/>
                      <a:pt x="569" y="480"/>
                      <a:pt x="569" y="480"/>
                    </a:cubicBezTo>
                    <a:cubicBezTo>
                      <a:pt x="574" y="480"/>
                      <a:pt x="577" y="482"/>
                      <a:pt x="579" y="485"/>
                    </a:cubicBezTo>
                    <a:cubicBezTo>
                      <a:pt x="609" y="512"/>
                      <a:pt x="609" y="512"/>
                      <a:pt x="609" y="512"/>
                    </a:cubicBezTo>
                    <a:cubicBezTo>
                      <a:pt x="637" y="485"/>
                      <a:pt x="637" y="485"/>
                      <a:pt x="637" y="485"/>
                    </a:cubicBezTo>
                    <a:cubicBezTo>
                      <a:pt x="639" y="482"/>
                      <a:pt x="644" y="480"/>
                      <a:pt x="647" y="480"/>
                    </a:cubicBezTo>
                    <a:cubicBezTo>
                      <a:pt x="692" y="480"/>
                      <a:pt x="692" y="480"/>
                      <a:pt x="692" y="480"/>
                    </a:cubicBezTo>
                    <a:cubicBezTo>
                      <a:pt x="717" y="424"/>
                      <a:pt x="775" y="384"/>
                      <a:pt x="840" y="384"/>
                    </a:cubicBezTo>
                    <a:cubicBezTo>
                      <a:pt x="930" y="384"/>
                      <a:pt x="1003" y="460"/>
                      <a:pt x="1003" y="547"/>
                    </a:cubicBezTo>
                    <a:cubicBezTo>
                      <a:pt x="1003" y="557"/>
                      <a:pt x="1003" y="565"/>
                      <a:pt x="1001" y="572"/>
                    </a:cubicBezTo>
                    <a:cubicBezTo>
                      <a:pt x="1036" y="635"/>
                      <a:pt x="1026" y="713"/>
                      <a:pt x="973" y="765"/>
                    </a:cubicBezTo>
                    <a:close/>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65" name="Freeform 219"/>
              <p:cNvSpPr>
                <a:spLocks noChangeArrowheads="1"/>
              </p:cNvSpPr>
              <p:nvPr/>
            </p:nvSpPr>
            <p:spPr bwMode="auto">
              <a:xfrm>
                <a:off x="693" y="553"/>
                <a:ext cx="60" cy="60"/>
              </a:xfrm>
              <a:custGeom>
                <a:avLst/>
                <a:gdLst>
                  <a:gd name="T0" fmla="*/ 0 w 267"/>
                  <a:gd name="T1" fmla="*/ 34 h 270"/>
                  <a:gd name="T2" fmla="*/ 0 w 267"/>
                  <a:gd name="T3" fmla="*/ 34 h 270"/>
                  <a:gd name="T4" fmla="*/ 1 w 267"/>
                  <a:gd name="T5" fmla="*/ 36 h 270"/>
                  <a:gd name="T6" fmla="*/ 1 w 267"/>
                  <a:gd name="T7" fmla="*/ 37 h 270"/>
                  <a:gd name="T8" fmla="*/ 1 w 267"/>
                  <a:gd name="T9" fmla="*/ 38 h 270"/>
                  <a:gd name="T10" fmla="*/ 2 w 267"/>
                  <a:gd name="T11" fmla="*/ 40 h 270"/>
                  <a:gd name="T12" fmla="*/ 4 w 267"/>
                  <a:gd name="T13" fmla="*/ 45 h 270"/>
                  <a:gd name="T14" fmla="*/ 6 w 267"/>
                  <a:gd name="T15" fmla="*/ 48 h 270"/>
                  <a:gd name="T16" fmla="*/ 6 w 267"/>
                  <a:gd name="T17" fmla="*/ 49 h 270"/>
                  <a:gd name="T18" fmla="*/ 9 w 267"/>
                  <a:gd name="T19" fmla="*/ 51 h 270"/>
                  <a:gd name="T20" fmla="*/ 9 w 267"/>
                  <a:gd name="T21" fmla="*/ 51 h 270"/>
                  <a:gd name="T22" fmla="*/ 11 w 267"/>
                  <a:gd name="T23" fmla="*/ 53 h 270"/>
                  <a:gd name="T24" fmla="*/ 12 w 267"/>
                  <a:gd name="T25" fmla="*/ 54 h 270"/>
                  <a:gd name="T26" fmla="*/ 15 w 267"/>
                  <a:gd name="T27" fmla="*/ 55 h 270"/>
                  <a:gd name="T28" fmla="*/ 15 w 267"/>
                  <a:gd name="T29" fmla="*/ 56 h 270"/>
                  <a:gd name="T30" fmla="*/ 22 w 267"/>
                  <a:gd name="T31" fmla="*/ 59 h 270"/>
                  <a:gd name="T32" fmla="*/ 22 w 267"/>
                  <a:gd name="T33" fmla="*/ 59 h 270"/>
                  <a:gd name="T34" fmla="*/ 25 w 267"/>
                  <a:gd name="T35" fmla="*/ 59 h 270"/>
                  <a:gd name="T36" fmla="*/ 27 w 267"/>
                  <a:gd name="T37" fmla="*/ 59 h 270"/>
                  <a:gd name="T38" fmla="*/ 30 w 267"/>
                  <a:gd name="T39" fmla="*/ 60 h 270"/>
                  <a:gd name="T40" fmla="*/ 33 w 267"/>
                  <a:gd name="T41" fmla="*/ 59 h 270"/>
                  <a:gd name="T42" fmla="*/ 34 w 267"/>
                  <a:gd name="T43" fmla="*/ 59 h 270"/>
                  <a:gd name="T44" fmla="*/ 36 w 267"/>
                  <a:gd name="T45" fmla="*/ 59 h 270"/>
                  <a:gd name="T46" fmla="*/ 37 w 267"/>
                  <a:gd name="T47" fmla="*/ 59 h 270"/>
                  <a:gd name="T48" fmla="*/ 38 w 267"/>
                  <a:gd name="T49" fmla="*/ 58 h 270"/>
                  <a:gd name="T50" fmla="*/ 40 w 267"/>
                  <a:gd name="T51" fmla="*/ 58 h 270"/>
                  <a:gd name="T52" fmla="*/ 41 w 267"/>
                  <a:gd name="T53" fmla="*/ 58 h 270"/>
                  <a:gd name="T54" fmla="*/ 42 w 267"/>
                  <a:gd name="T55" fmla="*/ 57 h 270"/>
                  <a:gd name="T56" fmla="*/ 44 w 267"/>
                  <a:gd name="T57" fmla="*/ 56 h 270"/>
                  <a:gd name="T58" fmla="*/ 44 w 267"/>
                  <a:gd name="T59" fmla="*/ 56 h 270"/>
                  <a:gd name="T60" fmla="*/ 56 w 267"/>
                  <a:gd name="T61" fmla="*/ 44 h 270"/>
                  <a:gd name="T62" fmla="*/ 56 w 267"/>
                  <a:gd name="T63" fmla="*/ 44 h 270"/>
                  <a:gd name="T64" fmla="*/ 58 w 267"/>
                  <a:gd name="T65" fmla="*/ 42 h 270"/>
                  <a:gd name="T66" fmla="*/ 58 w 267"/>
                  <a:gd name="T67" fmla="*/ 41 h 270"/>
                  <a:gd name="T68" fmla="*/ 58 w 267"/>
                  <a:gd name="T69" fmla="*/ 39 h 270"/>
                  <a:gd name="T70" fmla="*/ 59 w 267"/>
                  <a:gd name="T71" fmla="*/ 38 h 270"/>
                  <a:gd name="T72" fmla="*/ 59 w 267"/>
                  <a:gd name="T73" fmla="*/ 37 h 270"/>
                  <a:gd name="T74" fmla="*/ 59 w 267"/>
                  <a:gd name="T75" fmla="*/ 35 h 270"/>
                  <a:gd name="T76" fmla="*/ 60 w 267"/>
                  <a:gd name="T77" fmla="*/ 30 h 270"/>
                  <a:gd name="T78" fmla="*/ 30 w 267"/>
                  <a:gd name="T79" fmla="*/ 0 h 270"/>
                  <a:gd name="T80" fmla="*/ 2 w 267"/>
                  <a:gd name="T81" fmla="*/ 20 h 270"/>
                  <a:gd name="T82" fmla="*/ 1 w 267"/>
                  <a:gd name="T83" fmla="*/ 21 h 270"/>
                  <a:gd name="T84" fmla="*/ 1 w 267"/>
                  <a:gd name="T85" fmla="*/ 23 h 270"/>
                  <a:gd name="T86" fmla="*/ 1 w 267"/>
                  <a:gd name="T87" fmla="*/ 24 h 270"/>
                  <a:gd name="T88" fmla="*/ 0 w 267"/>
                  <a:gd name="T89" fmla="*/ 26 h 270"/>
                  <a:gd name="T90" fmla="*/ 0 w 267"/>
                  <a:gd name="T91" fmla="*/ 27 h 270"/>
                  <a:gd name="T92" fmla="*/ 0 w 267"/>
                  <a:gd name="T93" fmla="*/ 30 h 270"/>
                  <a:gd name="T94" fmla="*/ 0 w 267"/>
                  <a:gd name="T95" fmla="*/ 33 h 270"/>
                  <a:gd name="T96" fmla="*/ 0 w 267"/>
                  <a:gd name="T97" fmla="*/ 34 h 270"/>
                  <a:gd name="T98" fmla="*/ 40 w 267"/>
                  <a:gd name="T99" fmla="*/ 16 h 270"/>
                  <a:gd name="T100" fmla="*/ 40 w 267"/>
                  <a:gd name="T101" fmla="*/ 16 h 270"/>
                  <a:gd name="T102" fmla="*/ 54 w 267"/>
                  <a:gd name="T103" fmla="*/ 30 h 270"/>
                  <a:gd name="T104" fmla="*/ 40 w 267"/>
                  <a:gd name="T105" fmla="*/ 44 h 270"/>
                  <a:gd name="T106" fmla="*/ 25 w 267"/>
                  <a:gd name="T107" fmla="*/ 30 h 270"/>
                  <a:gd name="T108" fmla="*/ 40 w 267"/>
                  <a:gd name="T109" fmla="*/ 16 h 27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7" h="270">
                    <a:moveTo>
                      <a:pt x="0" y="151"/>
                    </a:moveTo>
                    <a:lnTo>
                      <a:pt x="0" y="151"/>
                    </a:lnTo>
                    <a:cubicBezTo>
                      <a:pt x="0" y="153"/>
                      <a:pt x="3" y="158"/>
                      <a:pt x="3" y="161"/>
                    </a:cubicBezTo>
                    <a:cubicBezTo>
                      <a:pt x="3" y="161"/>
                      <a:pt x="3" y="163"/>
                      <a:pt x="3" y="166"/>
                    </a:cubicBezTo>
                    <a:cubicBezTo>
                      <a:pt x="3" y="168"/>
                      <a:pt x="5" y="171"/>
                      <a:pt x="5" y="173"/>
                    </a:cubicBezTo>
                    <a:cubicBezTo>
                      <a:pt x="5" y="173"/>
                      <a:pt x="5" y="176"/>
                      <a:pt x="8" y="178"/>
                    </a:cubicBezTo>
                    <a:cubicBezTo>
                      <a:pt x="10" y="188"/>
                      <a:pt x="15" y="196"/>
                      <a:pt x="20" y="204"/>
                    </a:cubicBezTo>
                    <a:cubicBezTo>
                      <a:pt x="23" y="209"/>
                      <a:pt x="23" y="211"/>
                      <a:pt x="25" y="214"/>
                    </a:cubicBezTo>
                    <a:cubicBezTo>
                      <a:pt x="28" y="216"/>
                      <a:pt x="28" y="216"/>
                      <a:pt x="28" y="219"/>
                    </a:cubicBezTo>
                    <a:cubicBezTo>
                      <a:pt x="33" y="221"/>
                      <a:pt x="35" y="226"/>
                      <a:pt x="40" y="229"/>
                    </a:cubicBezTo>
                    <a:lnTo>
                      <a:pt x="40" y="231"/>
                    </a:lnTo>
                    <a:cubicBezTo>
                      <a:pt x="43" y="234"/>
                      <a:pt x="48" y="236"/>
                      <a:pt x="50" y="239"/>
                    </a:cubicBezTo>
                    <a:cubicBezTo>
                      <a:pt x="53" y="241"/>
                      <a:pt x="53" y="241"/>
                      <a:pt x="53" y="241"/>
                    </a:cubicBezTo>
                    <a:cubicBezTo>
                      <a:pt x="58" y="244"/>
                      <a:pt x="63" y="246"/>
                      <a:pt x="65" y="249"/>
                    </a:cubicBezTo>
                    <a:lnTo>
                      <a:pt x="68" y="251"/>
                    </a:lnTo>
                    <a:cubicBezTo>
                      <a:pt x="75" y="256"/>
                      <a:pt x="88" y="259"/>
                      <a:pt x="98" y="264"/>
                    </a:cubicBezTo>
                    <a:cubicBezTo>
                      <a:pt x="98" y="264"/>
                      <a:pt x="98" y="264"/>
                      <a:pt x="100" y="264"/>
                    </a:cubicBezTo>
                    <a:cubicBezTo>
                      <a:pt x="105" y="264"/>
                      <a:pt x="108" y="266"/>
                      <a:pt x="113" y="266"/>
                    </a:cubicBezTo>
                    <a:cubicBezTo>
                      <a:pt x="116" y="266"/>
                      <a:pt x="116" y="266"/>
                      <a:pt x="118" y="266"/>
                    </a:cubicBezTo>
                    <a:cubicBezTo>
                      <a:pt x="123" y="266"/>
                      <a:pt x="128" y="269"/>
                      <a:pt x="133" y="269"/>
                    </a:cubicBezTo>
                    <a:cubicBezTo>
                      <a:pt x="138" y="269"/>
                      <a:pt x="141" y="269"/>
                      <a:pt x="146" y="266"/>
                    </a:cubicBezTo>
                    <a:cubicBezTo>
                      <a:pt x="148" y="266"/>
                      <a:pt x="148" y="266"/>
                      <a:pt x="151" y="266"/>
                    </a:cubicBezTo>
                    <a:cubicBezTo>
                      <a:pt x="153" y="266"/>
                      <a:pt x="156" y="266"/>
                      <a:pt x="158" y="266"/>
                    </a:cubicBezTo>
                    <a:cubicBezTo>
                      <a:pt x="161" y="264"/>
                      <a:pt x="161" y="264"/>
                      <a:pt x="163" y="264"/>
                    </a:cubicBezTo>
                    <a:cubicBezTo>
                      <a:pt x="166" y="264"/>
                      <a:pt x="168" y="264"/>
                      <a:pt x="171" y="261"/>
                    </a:cubicBezTo>
                    <a:cubicBezTo>
                      <a:pt x="173" y="261"/>
                      <a:pt x="173" y="261"/>
                      <a:pt x="176" y="261"/>
                    </a:cubicBezTo>
                    <a:cubicBezTo>
                      <a:pt x="178" y="261"/>
                      <a:pt x="181" y="259"/>
                      <a:pt x="183" y="259"/>
                    </a:cubicBezTo>
                    <a:cubicBezTo>
                      <a:pt x="183" y="256"/>
                      <a:pt x="186" y="256"/>
                      <a:pt x="186" y="256"/>
                    </a:cubicBezTo>
                    <a:cubicBezTo>
                      <a:pt x="188" y="256"/>
                      <a:pt x="193" y="254"/>
                      <a:pt x="196" y="251"/>
                    </a:cubicBezTo>
                    <a:cubicBezTo>
                      <a:pt x="218" y="239"/>
                      <a:pt x="238" y="221"/>
                      <a:pt x="251" y="199"/>
                    </a:cubicBezTo>
                    <a:cubicBezTo>
                      <a:pt x="251" y="199"/>
                      <a:pt x="251" y="199"/>
                      <a:pt x="251" y="196"/>
                    </a:cubicBezTo>
                    <a:cubicBezTo>
                      <a:pt x="254" y="194"/>
                      <a:pt x="254" y="191"/>
                      <a:pt x="256" y="188"/>
                    </a:cubicBezTo>
                    <a:cubicBezTo>
                      <a:pt x="256" y="186"/>
                      <a:pt x="256" y="186"/>
                      <a:pt x="256" y="183"/>
                    </a:cubicBezTo>
                    <a:cubicBezTo>
                      <a:pt x="258" y="181"/>
                      <a:pt x="258" y="178"/>
                      <a:pt x="258" y="176"/>
                    </a:cubicBezTo>
                    <a:cubicBezTo>
                      <a:pt x="261" y="176"/>
                      <a:pt x="261" y="173"/>
                      <a:pt x="261" y="171"/>
                    </a:cubicBezTo>
                    <a:cubicBezTo>
                      <a:pt x="261" y="171"/>
                      <a:pt x="261" y="168"/>
                      <a:pt x="264" y="166"/>
                    </a:cubicBezTo>
                    <a:cubicBezTo>
                      <a:pt x="264" y="163"/>
                      <a:pt x="264" y="161"/>
                      <a:pt x="264" y="158"/>
                    </a:cubicBezTo>
                    <a:cubicBezTo>
                      <a:pt x="266" y="151"/>
                      <a:pt x="266" y="143"/>
                      <a:pt x="266" y="133"/>
                    </a:cubicBezTo>
                    <a:cubicBezTo>
                      <a:pt x="266" y="61"/>
                      <a:pt x="206" y="0"/>
                      <a:pt x="133" y="0"/>
                    </a:cubicBezTo>
                    <a:cubicBezTo>
                      <a:pt x="75" y="0"/>
                      <a:pt x="25" y="38"/>
                      <a:pt x="8" y="91"/>
                    </a:cubicBezTo>
                    <a:cubicBezTo>
                      <a:pt x="5" y="93"/>
                      <a:pt x="5" y="93"/>
                      <a:pt x="5" y="96"/>
                    </a:cubicBezTo>
                    <a:cubicBezTo>
                      <a:pt x="5" y="98"/>
                      <a:pt x="3" y="101"/>
                      <a:pt x="3" y="103"/>
                    </a:cubicBezTo>
                    <a:cubicBezTo>
                      <a:pt x="3" y="106"/>
                      <a:pt x="3" y="106"/>
                      <a:pt x="3" y="108"/>
                    </a:cubicBezTo>
                    <a:cubicBezTo>
                      <a:pt x="3" y="111"/>
                      <a:pt x="0" y="113"/>
                      <a:pt x="0" y="116"/>
                    </a:cubicBezTo>
                    <a:cubicBezTo>
                      <a:pt x="0" y="118"/>
                      <a:pt x="0" y="121"/>
                      <a:pt x="0" y="121"/>
                    </a:cubicBezTo>
                    <a:cubicBezTo>
                      <a:pt x="0" y="126"/>
                      <a:pt x="0" y="131"/>
                      <a:pt x="0" y="133"/>
                    </a:cubicBezTo>
                    <a:cubicBezTo>
                      <a:pt x="0" y="138"/>
                      <a:pt x="0" y="143"/>
                      <a:pt x="0" y="148"/>
                    </a:cubicBezTo>
                    <a:lnTo>
                      <a:pt x="0" y="151"/>
                    </a:lnTo>
                    <a:close/>
                    <a:moveTo>
                      <a:pt x="176" y="71"/>
                    </a:moveTo>
                    <a:lnTo>
                      <a:pt x="176" y="71"/>
                    </a:lnTo>
                    <a:cubicBezTo>
                      <a:pt x="211" y="71"/>
                      <a:pt x="241" y="98"/>
                      <a:pt x="241" y="133"/>
                    </a:cubicBezTo>
                    <a:cubicBezTo>
                      <a:pt x="241" y="168"/>
                      <a:pt x="211" y="199"/>
                      <a:pt x="176" y="199"/>
                    </a:cubicBezTo>
                    <a:cubicBezTo>
                      <a:pt x="141" y="199"/>
                      <a:pt x="113" y="168"/>
                      <a:pt x="113" y="133"/>
                    </a:cubicBezTo>
                    <a:cubicBezTo>
                      <a:pt x="113" y="98"/>
                      <a:pt x="141" y="71"/>
                      <a:pt x="176" y="71"/>
                    </a:cubicBezTo>
                    <a:close/>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66" name="Freeform 220"/>
              <p:cNvSpPr>
                <a:spLocks noChangeArrowheads="1"/>
              </p:cNvSpPr>
              <p:nvPr/>
            </p:nvSpPr>
            <p:spPr bwMode="auto">
              <a:xfrm>
                <a:off x="725" y="575"/>
                <a:ext cx="15" cy="15"/>
              </a:xfrm>
              <a:custGeom>
                <a:avLst/>
                <a:gdLst>
                  <a:gd name="T0" fmla="*/ 7 w 71"/>
                  <a:gd name="T1" fmla="*/ 15 h 71"/>
                  <a:gd name="T2" fmla="*/ 7 w 71"/>
                  <a:gd name="T3" fmla="*/ 15 h 71"/>
                  <a:gd name="T4" fmla="*/ 15 w 71"/>
                  <a:gd name="T5" fmla="*/ 7 h 71"/>
                  <a:gd name="T6" fmla="*/ 7 w 71"/>
                  <a:gd name="T7" fmla="*/ 0 h 71"/>
                  <a:gd name="T8" fmla="*/ 0 w 71"/>
                  <a:gd name="T9" fmla="*/ 7 h 71"/>
                  <a:gd name="T10" fmla="*/ 7 w 71"/>
                  <a:gd name="T11" fmla="*/ 15 h 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 h="71">
                    <a:moveTo>
                      <a:pt x="35" y="70"/>
                    </a:moveTo>
                    <a:lnTo>
                      <a:pt x="35" y="70"/>
                    </a:lnTo>
                    <a:cubicBezTo>
                      <a:pt x="55" y="70"/>
                      <a:pt x="70" y="55"/>
                      <a:pt x="70" y="35"/>
                    </a:cubicBezTo>
                    <a:cubicBezTo>
                      <a:pt x="70" y="18"/>
                      <a:pt x="55" y="0"/>
                      <a:pt x="35" y="0"/>
                    </a:cubicBezTo>
                    <a:cubicBezTo>
                      <a:pt x="15" y="0"/>
                      <a:pt x="0" y="18"/>
                      <a:pt x="0" y="35"/>
                    </a:cubicBezTo>
                    <a:cubicBezTo>
                      <a:pt x="0" y="55"/>
                      <a:pt x="15" y="70"/>
                      <a:pt x="35" y="70"/>
                    </a:cubicBez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67" name="Freeform 221"/>
              <p:cNvSpPr>
                <a:spLocks noChangeArrowheads="1"/>
              </p:cNvSpPr>
              <p:nvPr/>
            </p:nvSpPr>
            <p:spPr bwMode="auto">
              <a:xfrm>
                <a:off x="697" y="599"/>
                <a:ext cx="61" cy="37"/>
              </a:xfrm>
              <a:custGeom>
                <a:avLst/>
                <a:gdLst>
                  <a:gd name="T0" fmla="*/ 40 w 274"/>
                  <a:gd name="T1" fmla="*/ 18 h 166"/>
                  <a:gd name="T2" fmla="*/ 40 w 274"/>
                  <a:gd name="T3" fmla="*/ 18 h 166"/>
                  <a:gd name="T4" fmla="*/ 40 w 274"/>
                  <a:gd name="T5" fmla="*/ 18 h 166"/>
                  <a:gd name="T6" fmla="*/ 37 w 274"/>
                  <a:gd name="T7" fmla="*/ 19 h 166"/>
                  <a:gd name="T8" fmla="*/ 36 w 274"/>
                  <a:gd name="T9" fmla="*/ 19 h 166"/>
                  <a:gd name="T10" fmla="*/ 33 w 274"/>
                  <a:gd name="T11" fmla="*/ 20 h 166"/>
                  <a:gd name="T12" fmla="*/ 32 w 274"/>
                  <a:gd name="T13" fmla="*/ 20 h 166"/>
                  <a:gd name="T14" fmla="*/ 30 w 274"/>
                  <a:gd name="T15" fmla="*/ 21 h 166"/>
                  <a:gd name="T16" fmla="*/ 29 w 274"/>
                  <a:gd name="T17" fmla="*/ 21 h 166"/>
                  <a:gd name="T18" fmla="*/ 26 w 274"/>
                  <a:gd name="T19" fmla="*/ 21 h 166"/>
                  <a:gd name="T20" fmla="*/ 22 w 274"/>
                  <a:gd name="T21" fmla="*/ 21 h 166"/>
                  <a:gd name="T22" fmla="*/ 0 w 274"/>
                  <a:gd name="T23" fmla="*/ 10 h 166"/>
                  <a:gd name="T24" fmla="*/ 0 w 274"/>
                  <a:gd name="T25" fmla="*/ 10 h 166"/>
                  <a:gd name="T26" fmla="*/ 3 w 274"/>
                  <a:gd name="T27" fmla="*/ 19 h 166"/>
                  <a:gd name="T28" fmla="*/ 3 w 274"/>
                  <a:gd name="T29" fmla="*/ 21 h 166"/>
                  <a:gd name="T30" fmla="*/ 4 w 274"/>
                  <a:gd name="T31" fmla="*/ 22 h 166"/>
                  <a:gd name="T32" fmla="*/ 4 w 274"/>
                  <a:gd name="T33" fmla="*/ 23 h 166"/>
                  <a:gd name="T34" fmla="*/ 5 w 274"/>
                  <a:gd name="T35" fmla="*/ 24 h 166"/>
                  <a:gd name="T36" fmla="*/ 6 w 274"/>
                  <a:gd name="T37" fmla="*/ 25 h 166"/>
                  <a:gd name="T38" fmla="*/ 7 w 274"/>
                  <a:gd name="T39" fmla="*/ 26 h 166"/>
                  <a:gd name="T40" fmla="*/ 8 w 274"/>
                  <a:gd name="T41" fmla="*/ 28 h 166"/>
                  <a:gd name="T42" fmla="*/ 9 w 274"/>
                  <a:gd name="T43" fmla="*/ 28 h 166"/>
                  <a:gd name="T44" fmla="*/ 10 w 274"/>
                  <a:gd name="T45" fmla="*/ 30 h 166"/>
                  <a:gd name="T46" fmla="*/ 12 w 274"/>
                  <a:gd name="T47" fmla="*/ 31 h 166"/>
                  <a:gd name="T48" fmla="*/ 13 w 274"/>
                  <a:gd name="T49" fmla="*/ 32 h 166"/>
                  <a:gd name="T50" fmla="*/ 14 w 274"/>
                  <a:gd name="T51" fmla="*/ 33 h 166"/>
                  <a:gd name="T52" fmla="*/ 15 w 274"/>
                  <a:gd name="T53" fmla="*/ 33 h 166"/>
                  <a:gd name="T54" fmla="*/ 17 w 274"/>
                  <a:gd name="T55" fmla="*/ 34 h 166"/>
                  <a:gd name="T56" fmla="*/ 30 w 274"/>
                  <a:gd name="T57" fmla="*/ 37 h 166"/>
                  <a:gd name="T58" fmla="*/ 51 w 274"/>
                  <a:gd name="T59" fmla="*/ 28 h 166"/>
                  <a:gd name="T60" fmla="*/ 59 w 274"/>
                  <a:gd name="T61" fmla="*/ 0 h 166"/>
                  <a:gd name="T62" fmla="*/ 40 w 274"/>
                  <a:gd name="T63" fmla="*/ 18 h 16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4" h="166">
                    <a:moveTo>
                      <a:pt x="178" y="80"/>
                    </a:moveTo>
                    <a:lnTo>
                      <a:pt x="178" y="80"/>
                    </a:lnTo>
                    <a:cubicBezTo>
                      <a:pt x="173" y="82"/>
                      <a:pt x="168" y="85"/>
                      <a:pt x="165" y="85"/>
                    </a:cubicBezTo>
                    <a:cubicBezTo>
                      <a:pt x="163" y="85"/>
                      <a:pt x="163" y="85"/>
                      <a:pt x="163" y="85"/>
                    </a:cubicBezTo>
                    <a:cubicBezTo>
                      <a:pt x="158" y="87"/>
                      <a:pt x="153" y="87"/>
                      <a:pt x="148" y="90"/>
                    </a:cubicBezTo>
                    <a:cubicBezTo>
                      <a:pt x="148" y="90"/>
                      <a:pt x="148" y="90"/>
                      <a:pt x="145" y="90"/>
                    </a:cubicBezTo>
                    <a:cubicBezTo>
                      <a:pt x="143" y="90"/>
                      <a:pt x="138" y="92"/>
                      <a:pt x="133" y="92"/>
                    </a:cubicBezTo>
                    <a:lnTo>
                      <a:pt x="130" y="92"/>
                    </a:lnTo>
                    <a:cubicBezTo>
                      <a:pt x="125" y="92"/>
                      <a:pt x="120" y="92"/>
                      <a:pt x="115" y="92"/>
                    </a:cubicBezTo>
                    <a:cubicBezTo>
                      <a:pt x="110" y="92"/>
                      <a:pt x="105" y="92"/>
                      <a:pt x="98" y="92"/>
                    </a:cubicBezTo>
                    <a:cubicBezTo>
                      <a:pt x="62" y="87"/>
                      <a:pt x="27" y="72"/>
                      <a:pt x="2" y="47"/>
                    </a:cubicBezTo>
                    <a:cubicBezTo>
                      <a:pt x="2" y="47"/>
                      <a:pt x="2" y="47"/>
                      <a:pt x="0" y="45"/>
                    </a:cubicBezTo>
                    <a:cubicBezTo>
                      <a:pt x="2" y="60"/>
                      <a:pt x="5" y="75"/>
                      <a:pt x="12" y="87"/>
                    </a:cubicBezTo>
                    <a:cubicBezTo>
                      <a:pt x="12" y="90"/>
                      <a:pt x="15" y="90"/>
                      <a:pt x="15" y="92"/>
                    </a:cubicBezTo>
                    <a:cubicBezTo>
                      <a:pt x="15" y="95"/>
                      <a:pt x="17" y="97"/>
                      <a:pt x="17" y="97"/>
                    </a:cubicBezTo>
                    <a:cubicBezTo>
                      <a:pt x="17" y="100"/>
                      <a:pt x="20" y="102"/>
                      <a:pt x="20" y="102"/>
                    </a:cubicBezTo>
                    <a:cubicBezTo>
                      <a:pt x="22" y="105"/>
                      <a:pt x="22" y="107"/>
                      <a:pt x="22" y="107"/>
                    </a:cubicBezTo>
                    <a:cubicBezTo>
                      <a:pt x="25" y="110"/>
                      <a:pt x="27" y="112"/>
                      <a:pt x="27" y="112"/>
                    </a:cubicBezTo>
                    <a:cubicBezTo>
                      <a:pt x="27" y="115"/>
                      <a:pt x="30" y="115"/>
                      <a:pt x="30" y="117"/>
                    </a:cubicBezTo>
                    <a:cubicBezTo>
                      <a:pt x="32" y="120"/>
                      <a:pt x="35" y="122"/>
                      <a:pt x="37" y="125"/>
                    </a:cubicBezTo>
                    <a:cubicBezTo>
                      <a:pt x="37" y="125"/>
                      <a:pt x="37" y="125"/>
                      <a:pt x="40" y="125"/>
                    </a:cubicBezTo>
                    <a:cubicBezTo>
                      <a:pt x="42" y="130"/>
                      <a:pt x="45" y="132"/>
                      <a:pt x="47" y="135"/>
                    </a:cubicBezTo>
                    <a:cubicBezTo>
                      <a:pt x="50" y="135"/>
                      <a:pt x="52" y="137"/>
                      <a:pt x="52" y="137"/>
                    </a:cubicBezTo>
                    <a:cubicBezTo>
                      <a:pt x="55" y="140"/>
                      <a:pt x="57" y="140"/>
                      <a:pt x="57" y="143"/>
                    </a:cubicBezTo>
                    <a:cubicBezTo>
                      <a:pt x="60" y="145"/>
                      <a:pt x="62" y="145"/>
                      <a:pt x="65" y="147"/>
                    </a:cubicBezTo>
                    <a:cubicBezTo>
                      <a:pt x="67" y="147"/>
                      <a:pt x="67" y="147"/>
                      <a:pt x="67" y="147"/>
                    </a:cubicBezTo>
                    <a:cubicBezTo>
                      <a:pt x="72" y="150"/>
                      <a:pt x="75" y="153"/>
                      <a:pt x="77" y="153"/>
                    </a:cubicBezTo>
                    <a:cubicBezTo>
                      <a:pt x="95" y="160"/>
                      <a:pt x="113" y="165"/>
                      <a:pt x="133" y="165"/>
                    </a:cubicBezTo>
                    <a:cubicBezTo>
                      <a:pt x="168" y="165"/>
                      <a:pt x="203" y="153"/>
                      <a:pt x="228" y="125"/>
                    </a:cubicBezTo>
                    <a:cubicBezTo>
                      <a:pt x="261" y="92"/>
                      <a:pt x="273" y="45"/>
                      <a:pt x="263" y="0"/>
                    </a:cubicBezTo>
                    <a:cubicBezTo>
                      <a:pt x="246" y="35"/>
                      <a:pt x="215" y="65"/>
                      <a:pt x="178" y="80"/>
                    </a:cubicBez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68" name="Freeform 222"/>
              <p:cNvSpPr>
                <a:spLocks noChangeArrowheads="1"/>
              </p:cNvSpPr>
              <p:nvPr/>
            </p:nvSpPr>
            <p:spPr bwMode="auto">
              <a:xfrm>
                <a:off x="570" y="554"/>
                <a:ext cx="65" cy="58"/>
              </a:xfrm>
              <a:custGeom>
                <a:avLst/>
                <a:gdLst>
                  <a:gd name="T0" fmla="*/ 42 w 292"/>
                  <a:gd name="T1" fmla="*/ 29 h 259"/>
                  <a:gd name="T2" fmla="*/ 42 w 292"/>
                  <a:gd name="T3" fmla="*/ 29 h 259"/>
                  <a:gd name="T4" fmla="*/ 57 w 292"/>
                  <a:gd name="T5" fmla="*/ 14 h 259"/>
                  <a:gd name="T6" fmla="*/ 60 w 292"/>
                  <a:gd name="T7" fmla="*/ 14 h 259"/>
                  <a:gd name="T8" fmla="*/ 62 w 292"/>
                  <a:gd name="T9" fmla="*/ 15 h 259"/>
                  <a:gd name="T10" fmla="*/ 65 w 292"/>
                  <a:gd name="T11" fmla="*/ 18 h 259"/>
                  <a:gd name="T12" fmla="*/ 65 w 292"/>
                  <a:gd name="T13" fmla="*/ 8 h 259"/>
                  <a:gd name="T14" fmla="*/ 58 w 292"/>
                  <a:gd name="T15" fmla="*/ 0 h 259"/>
                  <a:gd name="T16" fmla="*/ 8 w 292"/>
                  <a:gd name="T17" fmla="*/ 0 h 259"/>
                  <a:gd name="T18" fmla="*/ 0 w 292"/>
                  <a:gd name="T19" fmla="*/ 8 h 259"/>
                  <a:gd name="T20" fmla="*/ 0 w 292"/>
                  <a:gd name="T21" fmla="*/ 50 h 259"/>
                  <a:gd name="T22" fmla="*/ 8 w 292"/>
                  <a:gd name="T23" fmla="*/ 58 h 259"/>
                  <a:gd name="T24" fmla="*/ 58 w 292"/>
                  <a:gd name="T25" fmla="*/ 58 h 259"/>
                  <a:gd name="T26" fmla="*/ 65 w 292"/>
                  <a:gd name="T27" fmla="*/ 50 h 259"/>
                  <a:gd name="T28" fmla="*/ 65 w 292"/>
                  <a:gd name="T29" fmla="*/ 45 h 259"/>
                  <a:gd name="T30" fmla="*/ 65 w 292"/>
                  <a:gd name="T31" fmla="*/ 44 h 259"/>
                  <a:gd name="T32" fmla="*/ 57 w 292"/>
                  <a:gd name="T33" fmla="*/ 44 h 259"/>
                  <a:gd name="T34" fmla="*/ 42 w 292"/>
                  <a:gd name="T35" fmla="*/ 29 h 2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2" h="259">
                    <a:moveTo>
                      <a:pt x="188" y="130"/>
                    </a:moveTo>
                    <a:lnTo>
                      <a:pt x="188" y="130"/>
                    </a:lnTo>
                    <a:cubicBezTo>
                      <a:pt x="188" y="93"/>
                      <a:pt x="219" y="63"/>
                      <a:pt x="256" y="63"/>
                    </a:cubicBezTo>
                    <a:cubicBezTo>
                      <a:pt x="269" y="63"/>
                      <a:pt x="269" y="63"/>
                      <a:pt x="269" y="63"/>
                    </a:cubicBezTo>
                    <a:cubicBezTo>
                      <a:pt x="271" y="63"/>
                      <a:pt x="276" y="65"/>
                      <a:pt x="279" y="68"/>
                    </a:cubicBezTo>
                    <a:cubicBezTo>
                      <a:pt x="291" y="80"/>
                      <a:pt x="291" y="80"/>
                      <a:pt x="291" y="80"/>
                    </a:cubicBezTo>
                    <a:cubicBezTo>
                      <a:pt x="291" y="35"/>
                      <a:pt x="291" y="35"/>
                      <a:pt x="291" y="35"/>
                    </a:cubicBezTo>
                    <a:cubicBezTo>
                      <a:pt x="291" y="15"/>
                      <a:pt x="276" y="0"/>
                      <a:pt x="259" y="0"/>
                    </a:cubicBezTo>
                    <a:cubicBezTo>
                      <a:pt x="35" y="0"/>
                      <a:pt x="35" y="0"/>
                      <a:pt x="35" y="0"/>
                    </a:cubicBezTo>
                    <a:cubicBezTo>
                      <a:pt x="15" y="0"/>
                      <a:pt x="0" y="15"/>
                      <a:pt x="0" y="35"/>
                    </a:cubicBezTo>
                    <a:cubicBezTo>
                      <a:pt x="0" y="223"/>
                      <a:pt x="0" y="223"/>
                      <a:pt x="0" y="223"/>
                    </a:cubicBezTo>
                    <a:cubicBezTo>
                      <a:pt x="0" y="243"/>
                      <a:pt x="15" y="258"/>
                      <a:pt x="35" y="258"/>
                    </a:cubicBezTo>
                    <a:cubicBezTo>
                      <a:pt x="259" y="258"/>
                      <a:pt x="259" y="258"/>
                      <a:pt x="259" y="258"/>
                    </a:cubicBezTo>
                    <a:cubicBezTo>
                      <a:pt x="276" y="258"/>
                      <a:pt x="291" y="243"/>
                      <a:pt x="291" y="223"/>
                    </a:cubicBezTo>
                    <a:cubicBezTo>
                      <a:pt x="291" y="201"/>
                      <a:pt x="291" y="201"/>
                      <a:pt x="291" y="201"/>
                    </a:cubicBezTo>
                    <a:cubicBezTo>
                      <a:pt x="291" y="201"/>
                      <a:pt x="291" y="201"/>
                      <a:pt x="291" y="198"/>
                    </a:cubicBezTo>
                    <a:cubicBezTo>
                      <a:pt x="256" y="198"/>
                      <a:pt x="256" y="198"/>
                      <a:pt x="256" y="198"/>
                    </a:cubicBezTo>
                    <a:cubicBezTo>
                      <a:pt x="219" y="198"/>
                      <a:pt x="188" y="168"/>
                      <a:pt x="188" y="130"/>
                    </a:cubicBez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69" name="Freeform 223"/>
              <p:cNvSpPr>
                <a:spLocks noChangeArrowheads="1"/>
              </p:cNvSpPr>
              <p:nvPr/>
            </p:nvSpPr>
            <p:spPr bwMode="auto">
              <a:xfrm>
                <a:off x="651" y="625"/>
                <a:ext cx="57" cy="57"/>
              </a:xfrm>
              <a:custGeom>
                <a:avLst/>
                <a:gdLst>
                  <a:gd name="T0" fmla="*/ 53 w 257"/>
                  <a:gd name="T1" fmla="*/ 11 h 257"/>
                  <a:gd name="T2" fmla="*/ 53 w 257"/>
                  <a:gd name="T3" fmla="*/ 11 h 257"/>
                  <a:gd name="T4" fmla="*/ 53 w 257"/>
                  <a:gd name="T5" fmla="*/ 10 h 257"/>
                  <a:gd name="T6" fmla="*/ 49 w 257"/>
                  <a:gd name="T7" fmla="*/ 7 h 257"/>
                  <a:gd name="T8" fmla="*/ 47 w 257"/>
                  <a:gd name="T9" fmla="*/ 4 h 257"/>
                  <a:gd name="T10" fmla="*/ 47 w 257"/>
                  <a:gd name="T11" fmla="*/ 4 h 257"/>
                  <a:gd name="T12" fmla="*/ 45 w 257"/>
                  <a:gd name="T13" fmla="*/ 0 h 257"/>
                  <a:gd name="T14" fmla="*/ 40 w 257"/>
                  <a:gd name="T15" fmla="*/ 5 h 257"/>
                  <a:gd name="T16" fmla="*/ 40 w 257"/>
                  <a:gd name="T17" fmla="*/ 16 h 257"/>
                  <a:gd name="T18" fmla="*/ 39 w 257"/>
                  <a:gd name="T19" fmla="*/ 18 h 257"/>
                  <a:gd name="T20" fmla="*/ 37 w 257"/>
                  <a:gd name="T21" fmla="*/ 19 h 257"/>
                  <a:gd name="T22" fmla="*/ 26 w 257"/>
                  <a:gd name="T23" fmla="*/ 19 h 257"/>
                  <a:gd name="T24" fmla="*/ 18 w 257"/>
                  <a:gd name="T25" fmla="*/ 26 h 257"/>
                  <a:gd name="T26" fmla="*/ 18 w 257"/>
                  <a:gd name="T27" fmla="*/ 37 h 257"/>
                  <a:gd name="T28" fmla="*/ 15 w 257"/>
                  <a:gd name="T29" fmla="*/ 40 h 257"/>
                  <a:gd name="T30" fmla="*/ 4 w 257"/>
                  <a:gd name="T31" fmla="*/ 40 h 257"/>
                  <a:gd name="T32" fmla="*/ 3 w 257"/>
                  <a:gd name="T33" fmla="*/ 41 h 257"/>
                  <a:gd name="T34" fmla="*/ 3 w 257"/>
                  <a:gd name="T35" fmla="*/ 53 h 257"/>
                  <a:gd name="T36" fmla="*/ 16 w 257"/>
                  <a:gd name="T37" fmla="*/ 53 h 257"/>
                  <a:gd name="T38" fmla="*/ 57 w 257"/>
                  <a:gd name="T39" fmla="*/ 12 h 257"/>
                  <a:gd name="T40" fmla="*/ 56 w 257"/>
                  <a:gd name="T41" fmla="*/ 12 h 257"/>
                  <a:gd name="T42" fmla="*/ 53 w 257"/>
                  <a:gd name="T43" fmla="*/ 11 h 2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57" h="257">
                    <a:moveTo>
                      <a:pt x="241" y="48"/>
                    </a:moveTo>
                    <a:lnTo>
                      <a:pt x="241" y="48"/>
                    </a:lnTo>
                    <a:cubicBezTo>
                      <a:pt x="241" y="45"/>
                      <a:pt x="238" y="45"/>
                      <a:pt x="238" y="45"/>
                    </a:cubicBezTo>
                    <a:cubicBezTo>
                      <a:pt x="233" y="40"/>
                      <a:pt x="228" y="35"/>
                      <a:pt x="223" y="32"/>
                    </a:cubicBezTo>
                    <a:cubicBezTo>
                      <a:pt x="218" y="28"/>
                      <a:pt x="216" y="22"/>
                      <a:pt x="211" y="17"/>
                    </a:cubicBezTo>
                    <a:cubicBezTo>
                      <a:pt x="206" y="12"/>
                      <a:pt x="203" y="7"/>
                      <a:pt x="201" y="0"/>
                    </a:cubicBezTo>
                    <a:cubicBezTo>
                      <a:pt x="181" y="22"/>
                      <a:pt x="181" y="22"/>
                      <a:pt x="181" y="22"/>
                    </a:cubicBezTo>
                    <a:cubicBezTo>
                      <a:pt x="181" y="70"/>
                      <a:pt x="181" y="70"/>
                      <a:pt x="181" y="70"/>
                    </a:cubicBezTo>
                    <a:cubicBezTo>
                      <a:pt x="181" y="75"/>
                      <a:pt x="178" y="78"/>
                      <a:pt x="176" y="80"/>
                    </a:cubicBezTo>
                    <a:cubicBezTo>
                      <a:pt x="173" y="83"/>
                      <a:pt x="168" y="85"/>
                      <a:pt x="166" y="85"/>
                    </a:cubicBezTo>
                    <a:cubicBezTo>
                      <a:pt x="115" y="85"/>
                      <a:pt x="115" y="85"/>
                      <a:pt x="115" y="85"/>
                    </a:cubicBezTo>
                    <a:cubicBezTo>
                      <a:pt x="83" y="118"/>
                      <a:pt x="83" y="118"/>
                      <a:pt x="83" y="118"/>
                    </a:cubicBezTo>
                    <a:cubicBezTo>
                      <a:pt x="83" y="165"/>
                      <a:pt x="83" y="165"/>
                      <a:pt x="83" y="165"/>
                    </a:cubicBezTo>
                    <a:cubicBezTo>
                      <a:pt x="83" y="176"/>
                      <a:pt x="75" y="180"/>
                      <a:pt x="68" y="180"/>
                    </a:cubicBezTo>
                    <a:cubicBezTo>
                      <a:pt x="20" y="180"/>
                      <a:pt x="20" y="180"/>
                      <a:pt x="20" y="180"/>
                    </a:cubicBezTo>
                    <a:cubicBezTo>
                      <a:pt x="15" y="186"/>
                      <a:pt x="15" y="186"/>
                      <a:pt x="15" y="186"/>
                    </a:cubicBezTo>
                    <a:cubicBezTo>
                      <a:pt x="0" y="201"/>
                      <a:pt x="0" y="226"/>
                      <a:pt x="15" y="241"/>
                    </a:cubicBezTo>
                    <a:cubicBezTo>
                      <a:pt x="30" y="256"/>
                      <a:pt x="55" y="256"/>
                      <a:pt x="70" y="241"/>
                    </a:cubicBezTo>
                    <a:cubicBezTo>
                      <a:pt x="256" y="55"/>
                      <a:pt x="256" y="55"/>
                      <a:pt x="256" y="55"/>
                    </a:cubicBezTo>
                    <a:cubicBezTo>
                      <a:pt x="253" y="55"/>
                      <a:pt x="253" y="55"/>
                      <a:pt x="253" y="55"/>
                    </a:cubicBezTo>
                    <a:cubicBezTo>
                      <a:pt x="248" y="53"/>
                      <a:pt x="246" y="50"/>
                      <a:pt x="241" y="48"/>
                    </a:cubicBez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70" name="Freeform 224"/>
              <p:cNvSpPr>
                <a:spLocks noChangeArrowheads="1"/>
              </p:cNvSpPr>
              <p:nvPr/>
            </p:nvSpPr>
            <p:spPr bwMode="auto">
              <a:xfrm>
                <a:off x="620" y="575"/>
                <a:ext cx="67" cy="17"/>
              </a:xfrm>
              <a:custGeom>
                <a:avLst/>
                <a:gdLst>
                  <a:gd name="T0" fmla="*/ 66 w 299"/>
                  <a:gd name="T1" fmla="*/ 3 h 78"/>
                  <a:gd name="T2" fmla="*/ 66 w 299"/>
                  <a:gd name="T3" fmla="*/ 3 h 78"/>
                  <a:gd name="T4" fmla="*/ 67 w 299"/>
                  <a:gd name="T5" fmla="*/ 0 h 78"/>
                  <a:gd name="T6" fmla="*/ 67 w 299"/>
                  <a:gd name="T7" fmla="*/ 0 h 78"/>
                  <a:gd name="T8" fmla="*/ 61 w 299"/>
                  <a:gd name="T9" fmla="*/ 0 h 78"/>
                  <a:gd name="T10" fmla="*/ 53 w 299"/>
                  <a:gd name="T11" fmla="*/ 8 h 78"/>
                  <a:gd name="T12" fmla="*/ 50 w 299"/>
                  <a:gd name="T13" fmla="*/ 8 h 78"/>
                  <a:gd name="T14" fmla="*/ 48 w 299"/>
                  <a:gd name="T15" fmla="*/ 8 h 78"/>
                  <a:gd name="T16" fmla="*/ 40 w 299"/>
                  <a:gd name="T17" fmla="*/ 0 h 78"/>
                  <a:gd name="T18" fmla="*/ 30 w 299"/>
                  <a:gd name="T19" fmla="*/ 0 h 78"/>
                  <a:gd name="T20" fmla="*/ 22 w 299"/>
                  <a:gd name="T21" fmla="*/ 8 h 78"/>
                  <a:gd name="T22" fmla="*/ 17 w 299"/>
                  <a:gd name="T23" fmla="*/ 8 h 78"/>
                  <a:gd name="T24" fmla="*/ 9 w 299"/>
                  <a:gd name="T25" fmla="*/ 0 h 78"/>
                  <a:gd name="T26" fmla="*/ 8 w 299"/>
                  <a:gd name="T27" fmla="*/ 0 h 78"/>
                  <a:gd name="T28" fmla="*/ 0 w 299"/>
                  <a:gd name="T29" fmla="*/ 8 h 78"/>
                  <a:gd name="T30" fmla="*/ 8 w 299"/>
                  <a:gd name="T31" fmla="*/ 17 h 78"/>
                  <a:gd name="T32" fmla="*/ 67 w 299"/>
                  <a:gd name="T33" fmla="*/ 17 h 78"/>
                  <a:gd name="T34" fmla="*/ 67 w 299"/>
                  <a:gd name="T35" fmla="*/ 16 h 78"/>
                  <a:gd name="T36" fmla="*/ 66 w 299"/>
                  <a:gd name="T37" fmla="*/ 14 h 78"/>
                  <a:gd name="T38" fmla="*/ 66 w 299"/>
                  <a:gd name="T39" fmla="*/ 12 h 78"/>
                  <a:gd name="T40" fmla="*/ 66 w 299"/>
                  <a:gd name="T41" fmla="*/ 8 h 78"/>
                  <a:gd name="T42" fmla="*/ 66 w 299"/>
                  <a:gd name="T43" fmla="*/ 4 h 78"/>
                  <a:gd name="T44" fmla="*/ 66 w 299"/>
                  <a:gd name="T45" fmla="*/ 3 h 7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99" h="78">
                    <a:moveTo>
                      <a:pt x="296" y="15"/>
                    </a:moveTo>
                    <a:lnTo>
                      <a:pt x="296" y="15"/>
                    </a:lnTo>
                    <a:cubicBezTo>
                      <a:pt x="296" y="10"/>
                      <a:pt x="296" y="7"/>
                      <a:pt x="298" y="2"/>
                    </a:cubicBezTo>
                    <a:lnTo>
                      <a:pt x="298" y="0"/>
                    </a:lnTo>
                    <a:cubicBezTo>
                      <a:pt x="270" y="0"/>
                      <a:pt x="270" y="0"/>
                      <a:pt x="270" y="0"/>
                    </a:cubicBezTo>
                    <a:cubicBezTo>
                      <a:pt x="235" y="35"/>
                      <a:pt x="235" y="35"/>
                      <a:pt x="235" y="35"/>
                    </a:cubicBezTo>
                    <a:cubicBezTo>
                      <a:pt x="233" y="37"/>
                      <a:pt x="228" y="37"/>
                      <a:pt x="225" y="37"/>
                    </a:cubicBezTo>
                    <a:cubicBezTo>
                      <a:pt x="220" y="37"/>
                      <a:pt x="218" y="37"/>
                      <a:pt x="213" y="35"/>
                    </a:cubicBezTo>
                    <a:cubicBezTo>
                      <a:pt x="180" y="0"/>
                      <a:pt x="180" y="0"/>
                      <a:pt x="180" y="0"/>
                    </a:cubicBezTo>
                    <a:cubicBezTo>
                      <a:pt x="132" y="0"/>
                      <a:pt x="132" y="0"/>
                      <a:pt x="132" y="0"/>
                    </a:cubicBezTo>
                    <a:cubicBezTo>
                      <a:pt x="97" y="35"/>
                      <a:pt x="97" y="35"/>
                      <a:pt x="97" y="35"/>
                    </a:cubicBezTo>
                    <a:cubicBezTo>
                      <a:pt x="92" y="40"/>
                      <a:pt x="82" y="40"/>
                      <a:pt x="77" y="35"/>
                    </a:cubicBezTo>
                    <a:cubicBezTo>
                      <a:pt x="42" y="0"/>
                      <a:pt x="42" y="0"/>
                      <a:pt x="42" y="0"/>
                    </a:cubicBezTo>
                    <a:cubicBezTo>
                      <a:pt x="37" y="0"/>
                      <a:pt x="37" y="0"/>
                      <a:pt x="37" y="0"/>
                    </a:cubicBezTo>
                    <a:cubicBezTo>
                      <a:pt x="17" y="0"/>
                      <a:pt x="0" y="17"/>
                      <a:pt x="0" y="37"/>
                    </a:cubicBezTo>
                    <a:cubicBezTo>
                      <a:pt x="0" y="60"/>
                      <a:pt x="17" y="77"/>
                      <a:pt x="37" y="77"/>
                    </a:cubicBezTo>
                    <a:cubicBezTo>
                      <a:pt x="298" y="77"/>
                      <a:pt x="298" y="77"/>
                      <a:pt x="298" y="77"/>
                    </a:cubicBezTo>
                    <a:lnTo>
                      <a:pt x="298" y="75"/>
                    </a:lnTo>
                    <a:cubicBezTo>
                      <a:pt x="296" y="70"/>
                      <a:pt x="296" y="67"/>
                      <a:pt x="296" y="62"/>
                    </a:cubicBezTo>
                    <a:cubicBezTo>
                      <a:pt x="296" y="60"/>
                      <a:pt x="296" y="57"/>
                      <a:pt x="293" y="57"/>
                    </a:cubicBezTo>
                    <a:cubicBezTo>
                      <a:pt x="293" y="50"/>
                      <a:pt x="293" y="45"/>
                      <a:pt x="293" y="37"/>
                    </a:cubicBezTo>
                    <a:cubicBezTo>
                      <a:pt x="293" y="32"/>
                      <a:pt x="293" y="25"/>
                      <a:pt x="293" y="20"/>
                    </a:cubicBezTo>
                    <a:cubicBezTo>
                      <a:pt x="296" y="17"/>
                      <a:pt x="296" y="17"/>
                      <a:pt x="296" y="15"/>
                    </a:cubicBez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grpSp>
        <p:grpSp>
          <p:nvGrpSpPr>
            <p:cNvPr id="44" name="Group 115"/>
            <p:cNvGrpSpPr>
              <a:grpSpLocks noChangeAspect="1"/>
            </p:cNvGrpSpPr>
            <p:nvPr/>
          </p:nvGrpSpPr>
          <p:grpSpPr bwMode="auto">
            <a:xfrm>
              <a:off x="7335909" y="4142882"/>
              <a:ext cx="756000" cy="747148"/>
              <a:chOff x="2734" y="459"/>
              <a:chExt cx="261" cy="262"/>
            </a:xfrm>
            <a:solidFill>
              <a:schemeClr val="tx1"/>
            </a:solidFill>
          </p:grpSpPr>
          <p:sp>
            <p:nvSpPr>
              <p:cNvPr id="52" name="Freeform 116"/>
              <p:cNvSpPr>
                <a:spLocks noChangeArrowheads="1"/>
              </p:cNvSpPr>
              <p:nvPr/>
            </p:nvSpPr>
            <p:spPr bwMode="auto">
              <a:xfrm>
                <a:off x="2924" y="611"/>
                <a:ext cx="54" cy="53"/>
              </a:xfrm>
              <a:custGeom>
                <a:avLst/>
                <a:gdLst>
                  <a:gd name="T0" fmla="*/ 54 w 244"/>
                  <a:gd name="T1" fmla="*/ 42 h 240"/>
                  <a:gd name="T2" fmla="*/ 54 w 244"/>
                  <a:gd name="T3" fmla="*/ 42 h 240"/>
                  <a:gd name="T4" fmla="*/ 8 w 244"/>
                  <a:gd name="T5" fmla="*/ 0 h 240"/>
                  <a:gd name="T6" fmla="*/ 0 w 244"/>
                  <a:gd name="T7" fmla="*/ 9 h 240"/>
                  <a:gd name="T8" fmla="*/ 47 w 244"/>
                  <a:gd name="T9" fmla="*/ 53 h 240"/>
                  <a:gd name="T10" fmla="*/ 54 w 244"/>
                  <a:gd name="T11" fmla="*/ 42 h 2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4" h="240">
                    <a:moveTo>
                      <a:pt x="243" y="191"/>
                    </a:moveTo>
                    <a:lnTo>
                      <a:pt x="243" y="191"/>
                    </a:lnTo>
                    <a:cubicBezTo>
                      <a:pt x="35" y="0"/>
                      <a:pt x="35" y="0"/>
                      <a:pt x="35" y="0"/>
                    </a:cubicBezTo>
                    <a:cubicBezTo>
                      <a:pt x="25" y="15"/>
                      <a:pt x="12" y="30"/>
                      <a:pt x="0" y="43"/>
                    </a:cubicBezTo>
                    <a:cubicBezTo>
                      <a:pt x="213" y="239"/>
                      <a:pt x="213" y="239"/>
                      <a:pt x="213" y="239"/>
                    </a:cubicBezTo>
                    <a:cubicBezTo>
                      <a:pt x="223" y="223"/>
                      <a:pt x="233" y="206"/>
                      <a:pt x="243" y="1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53" name="Freeform 117"/>
              <p:cNvSpPr>
                <a:spLocks noChangeArrowheads="1"/>
              </p:cNvSpPr>
              <p:nvPr/>
            </p:nvSpPr>
            <p:spPr bwMode="auto">
              <a:xfrm>
                <a:off x="2754" y="566"/>
                <a:ext cx="14" cy="15"/>
              </a:xfrm>
              <a:custGeom>
                <a:avLst/>
                <a:gdLst>
                  <a:gd name="T0" fmla="*/ 7 w 68"/>
                  <a:gd name="T1" fmla="*/ 0 h 69"/>
                  <a:gd name="T2" fmla="*/ 7 w 68"/>
                  <a:gd name="T3" fmla="*/ 0 h 69"/>
                  <a:gd name="T4" fmla="*/ 0 w 68"/>
                  <a:gd name="T5" fmla="*/ 7 h 69"/>
                  <a:gd name="T6" fmla="*/ 7 w 68"/>
                  <a:gd name="T7" fmla="*/ 15 h 69"/>
                  <a:gd name="T8" fmla="*/ 14 w 68"/>
                  <a:gd name="T9" fmla="*/ 7 h 69"/>
                  <a:gd name="T10" fmla="*/ 7 w 68"/>
                  <a:gd name="T11" fmla="*/ 0 h 6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 h="69">
                    <a:moveTo>
                      <a:pt x="32" y="0"/>
                    </a:moveTo>
                    <a:lnTo>
                      <a:pt x="32" y="0"/>
                    </a:lnTo>
                    <a:cubicBezTo>
                      <a:pt x="15" y="0"/>
                      <a:pt x="0" y="15"/>
                      <a:pt x="0" y="33"/>
                    </a:cubicBezTo>
                    <a:cubicBezTo>
                      <a:pt x="0" y="53"/>
                      <a:pt x="15" y="68"/>
                      <a:pt x="32" y="68"/>
                    </a:cubicBezTo>
                    <a:cubicBezTo>
                      <a:pt x="52" y="68"/>
                      <a:pt x="67" y="53"/>
                      <a:pt x="67" y="33"/>
                    </a:cubicBezTo>
                    <a:cubicBezTo>
                      <a:pt x="67" y="15"/>
                      <a:pt x="52" y="0"/>
                      <a:pt x="32"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54" name="Freeform 118"/>
              <p:cNvSpPr>
                <a:spLocks noChangeArrowheads="1"/>
              </p:cNvSpPr>
              <p:nvPr/>
            </p:nvSpPr>
            <p:spPr bwMode="auto">
              <a:xfrm>
                <a:off x="2787" y="566"/>
                <a:ext cx="15" cy="15"/>
              </a:xfrm>
              <a:custGeom>
                <a:avLst/>
                <a:gdLst>
                  <a:gd name="T0" fmla="*/ 7 w 69"/>
                  <a:gd name="T1" fmla="*/ 0 h 69"/>
                  <a:gd name="T2" fmla="*/ 7 w 69"/>
                  <a:gd name="T3" fmla="*/ 0 h 69"/>
                  <a:gd name="T4" fmla="*/ 0 w 69"/>
                  <a:gd name="T5" fmla="*/ 7 h 69"/>
                  <a:gd name="T6" fmla="*/ 7 w 69"/>
                  <a:gd name="T7" fmla="*/ 15 h 69"/>
                  <a:gd name="T8" fmla="*/ 15 w 69"/>
                  <a:gd name="T9" fmla="*/ 7 h 69"/>
                  <a:gd name="T10" fmla="*/ 7 w 69"/>
                  <a:gd name="T11" fmla="*/ 0 h 6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9" h="69">
                    <a:moveTo>
                      <a:pt x="33" y="0"/>
                    </a:moveTo>
                    <a:lnTo>
                      <a:pt x="33" y="0"/>
                    </a:lnTo>
                    <a:cubicBezTo>
                      <a:pt x="15" y="0"/>
                      <a:pt x="0" y="15"/>
                      <a:pt x="0" y="33"/>
                    </a:cubicBezTo>
                    <a:cubicBezTo>
                      <a:pt x="0" y="53"/>
                      <a:pt x="15" y="68"/>
                      <a:pt x="33" y="68"/>
                    </a:cubicBezTo>
                    <a:cubicBezTo>
                      <a:pt x="53" y="68"/>
                      <a:pt x="68" y="53"/>
                      <a:pt x="68" y="33"/>
                    </a:cubicBezTo>
                    <a:cubicBezTo>
                      <a:pt x="68" y="15"/>
                      <a:pt x="53" y="0"/>
                      <a:pt x="3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55" name="Freeform 119"/>
              <p:cNvSpPr>
                <a:spLocks noChangeArrowheads="1"/>
              </p:cNvSpPr>
              <p:nvPr/>
            </p:nvSpPr>
            <p:spPr bwMode="auto">
              <a:xfrm>
                <a:off x="2957" y="566"/>
                <a:ext cx="14" cy="15"/>
              </a:xfrm>
              <a:custGeom>
                <a:avLst/>
                <a:gdLst>
                  <a:gd name="T0" fmla="*/ 7 w 66"/>
                  <a:gd name="T1" fmla="*/ 15 h 69"/>
                  <a:gd name="T2" fmla="*/ 7 w 66"/>
                  <a:gd name="T3" fmla="*/ 15 h 69"/>
                  <a:gd name="T4" fmla="*/ 14 w 66"/>
                  <a:gd name="T5" fmla="*/ 7 h 69"/>
                  <a:gd name="T6" fmla="*/ 7 w 66"/>
                  <a:gd name="T7" fmla="*/ 0 h 69"/>
                  <a:gd name="T8" fmla="*/ 0 w 66"/>
                  <a:gd name="T9" fmla="*/ 7 h 69"/>
                  <a:gd name="T10" fmla="*/ 7 w 66"/>
                  <a:gd name="T11" fmla="*/ 15 h 6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9">
                    <a:moveTo>
                      <a:pt x="33" y="68"/>
                    </a:moveTo>
                    <a:lnTo>
                      <a:pt x="33" y="68"/>
                    </a:lnTo>
                    <a:cubicBezTo>
                      <a:pt x="50" y="68"/>
                      <a:pt x="65" y="53"/>
                      <a:pt x="65" y="33"/>
                    </a:cubicBezTo>
                    <a:cubicBezTo>
                      <a:pt x="65" y="15"/>
                      <a:pt x="50" y="0"/>
                      <a:pt x="33" y="0"/>
                    </a:cubicBezTo>
                    <a:cubicBezTo>
                      <a:pt x="15" y="0"/>
                      <a:pt x="0" y="15"/>
                      <a:pt x="0" y="33"/>
                    </a:cubicBezTo>
                    <a:cubicBezTo>
                      <a:pt x="0" y="53"/>
                      <a:pt x="15" y="68"/>
                      <a:pt x="33" y="68"/>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56" name="Freeform 120"/>
              <p:cNvSpPr>
                <a:spLocks noChangeArrowheads="1"/>
              </p:cNvSpPr>
              <p:nvPr/>
            </p:nvSpPr>
            <p:spPr bwMode="auto">
              <a:xfrm>
                <a:off x="2910" y="669"/>
                <a:ext cx="12" cy="44"/>
              </a:xfrm>
              <a:custGeom>
                <a:avLst/>
                <a:gdLst>
                  <a:gd name="T0" fmla="*/ 9 w 59"/>
                  <a:gd name="T1" fmla="*/ 0 h 197"/>
                  <a:gd name="T2" fmla="*/ 9 w 59"/>
                  <a:gd name="T3" fmla="*/ 0 h 197"/>
                  <a:gd name="T4" fmla="*/ 3 w 59"/>
                  <a:gd name="T5" fmla="*/ 0 h 197"/>
                  <a:gd name="T6" fmla="*/ 0 w 59"/>
                  <a:gd name="T7" fmla="*/ 3 h 197"/>
                  <a:gd name="T8" fmla="*/ 0 w 59"/>
                  <a:gd name="T9" fmla="*/ 44 h 197"/>
                  <a:gd name="T10" fmla="*/ 12 w 59"/>
                  <a:gd name="T11" fmla="*/ 38 h 197"/>
                  <a:gd name="T12" fmla="*/ 12 w 59"/>
                  <a:gd name="T13" fmla="*/ 3 h 197"/>
                  <a:gd name="T14" fmla="*/ 9 w 59"/>
                  <a:gd name="T15" fmla="*/ 0 h 1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197">
                    <a:moveTo>
                      <a:pt x="46" y="0"/>
                    </a:moveTo>
                    <a:lnTo>
                      <a:pt x="46" y="0"/>
                    </a:lnTo>
                    <a:cubicBezTo>
                      <a:pt x="13" y="0"/>
                      <a:pt x="13" y="0"/>
                      <a:pt x="13" y="0"/>
                    </a:cubicBezTo>
                    <a:cubicBezTo>
                      <a:pt x="5" y="0"/>
                      <a:pt x="0" y="5"/>
                      <a:pt x="0" y="13"/>
                    </a:cubicBezTo>
                    <a:cubicBezTo>
                      <a:pt x="0" y="196"/>
                      <a:pt x="0" y="196"/>
                      <a:pt x="0" y="196"/>
                    </a:cubicBezTo>
                    <a:cubicBezTo>
                      <a:pt x="20" y="188"/>
                      <a:pt x="38" y="181"/>
                      <a:pt x="58" y="171"/>
                    </a:cubicBezTo>
                    <a:cubicBezTo>
                      <a:pt x="58" y="13"/>
                      <a:pt x="58" y="13"/>
                      <a:pt x="58" y="13"/>
                    </a:cubicBezTo>
                    <a:cubicBezTo>
                      <a:pt x="58" y="5"/>
                      <a:pt x="53" y="0"/>
                      <a:pt x="46"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57" name="Freeform 121"/>
              <p:cNvSpPr>
                <a:spLocks noChangeArrowheads="1"/>
              </p:cNvSpPr>
              <p:nvPr/>
            </p:nvSpPr>
            <p:spPr bwMode="auto">
              <a:xfrm>
                <a:off x="2843" y="664"/>
                <a:ext cx="12" cy="57"/>
              </a:xfrm>
              <a:custGeom>
                <a:avLst/>
                <a:gdLst>
                  <a:gd name="T0" fmla="*/ 9 w 59"/>
                  <a:gd name="T1" fmla="*/ 0 h 255"/>
                  <a:gd name="T2" fmla="*/ 9 w 59"/>
                  <a:gd name="T3" fmla="*/ 0 h 255"/>
                  <a:gd name="T4" fmla="*/ 3 w 59"/>
                  <a:gd name="T5" fmla="*/ 0 h 255"/>
                  <a:gd name="T6" fmla="*/ 0 w 59"/>
                  <a:gd name="T7" fmla="*/ 3 h 255"/>
                  <a:gd name="T8" fmla="*/ 0 w 59"/>
                  <a:gd name="T9" fmla="*/ 55 h 255"/>
                  <a:gd name="T10" fmla="*/ 12 w 59"/>
                  <a:gd name="T11" fmla="*/ 57 h 255"/>
                  <a:gd name="T12" fmla="*/ 12 w 59"/>
                  <a:gd name="T13" fmla="*/ 3 h 255"/>
                  <a:gd name="T14" fmla="*/ 9 w 59"/>
                  <a:gd name="T15" fmla="*/ 0 h 2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255">
                    <a:moveTo>
                      <a:pt x="46" y="0"/>
                    </a:moveTo>
                    <a:lnTo>
                      <a:pt x="46" y="0"/>
                    </a:lnTo>
                    <a:cubicBezTo>
                      <a:pt x="13" y="0"/>
                      <a:pt x="13" y="0"/>
                      <a:pt x="13" y="0"/>
                    </a:cubicBezTo>
                    <a:cubicBezTo>
                      <a:pt x="5" y="0"/>
                      <a:pt x="0" y="6"/>
                      <a:pt x="0" y="13"/>
                    </a:cubicBezTo>
                    <a:cubicBezTo>
                      <a:pt x="0" y="246"/>
                      <a:pt x="0" y="246"/>
                      <a:pt x="0" y="246"/>
                    </a:cubicBezTo>
                    <a:cubicBezTo>
                      <a:pt x="18" y="251"/>
                      <a:pt x="38" y="254"/>
                      <a:pt x="58" y="254"/>
                    </a:cubicBezTo>
                    <a:cubicBezTo>
                      <a:pt x="58" y="13"/>
                      <a:pt x="58" y="13"/>
                      <a:pt x="58" y="13"/>
                    </a:cubicBezTo>
                    <a:cubicBezTo>
                      <a:pt x="58" y="6"/>
                      <a:pt x="53" y="0"/>
                      <a:pt x="46"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58" name="Freeform 122"/>
              <p:cNvSpPr>
                <a:spLocks noChangeArrowheads="1"/>
              </p:cNvSpPr>
              <p:nvPr/>
            </p:nvSpPr>
            <p:spPr bwMode="auto">
              <a:xfrm>
                <a:off x="2810" y="680"/>
                <a:ext cx="12" cy="34"/>
              </a:xfrm>
              <a:custGeom>
                <a:avLst/>
                <a:gdLst>
                  <a:gd name="T0" fmla="*/ 9 w 59"/>
                  <a:gd name="T1" fmla="*/ 0 h 156"/>
                  <a:gd name="T2" fmla="*/ 9 w 59"/>
                  <a:gd name="T3" fmla="*/ 0 h 156"/>
                  <a:gd name="T4" fmla="*/ 3 w 59"/>
                  <a:gd name="T5" fmla="*/ 0 h 156"/>
                  <a:gd name="T6" fmla="*/ 0 w 59"/>
                  <a:gd name="T7" fmla="*/ 3 h 156"/>
                  <a:gd name="T8" fmla="*/ 0 w 59"/>
                  <a:gd name="T9" fmla="*/ 29 h 156"/>
                  <a:gd name="T10" fmla="*/ 12 w 59"/>
                  <a:gd name="T11" fmla="*/ 34 h 156"/>
                  <a:gd name="T12" fmla="*/ 12 w 59"/>
                  <a:gd name="T13" fmla="*/ 3 h 156"/>
                  <a:gd name="T14" fmla="*/ 9 w 59"/>
                  <a:gd name="T15" fmla="*/ 0 h 1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156">
                    <a:moveTo>
                      <a:pt x="46" y="0"/>
                    </a:moveTo>
                    <a:lnTo>
                      <a:pt x="46" y="0"/>
                    </a:lnTo>
                    <a:cubicBezTo>
                      <a:pt x="13" y="0"/>
                      <a:pt x="13" y="0"/>
                      <a:pt x="13" y="0"/>
                    </a:cubicBezTo>
                    <a:cubicBezTo>
                      <a:pt x="5" y="0"/>
                      <a:pt x="0" y="5"/>
                      <a:pt x="0" y="12"/>
                    </a:cubicBezTo>
                    <a:cubicBezTo>
                      <a:pt x="0" y="133"/>
                      <a:pt x="0" y="133"/>
                      <a:pt x="0" y="133"/>
                    </a:cubicBezTo>
                    <a:cubicBezTo>
                      <a:pt x="21" y="140"/>
                      <a:pt x="38" y="148"/>
                      <a:pt x="58" y="155"/>
                    </a:cubicBezTo>
                    <a:cubicBezTo>
                      <a:pt x="58" y="12"/>
                      <a:pt x="58" y="12"/>
                      <a:pt x="58" y="12"/>
                    </a:cubicBezTo>
                    <a:cubicBezTo>
                      <a:pt x="58" y="5"/>
                      <a:pt x="53" y="0"/>
                      <a:pt x="46"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59" name="Freeform 123"/>
              <p:cNvSpPr>
                <a:spLocks noChangeArrowheads="1"/>
              </p:cNvSpPr>
              <p:nvPr/>
            </p:nvSpPr>
            <p:spPr bwMode="auto">
              <a:xfrm>
                <a:off x="2876" y="651"/>
                <a:ext cx="12" cy="70"/>
              </a:xfrm>
              <a:custGeom>
                <a:avLst/>
                <a:gdLst>
                  <a:gd name="T0" fmla="*/ 9 w 59"/>
                  <a:gd name="T1" fmla="*/ 0 h 312"/>
                  <a:gd name="T2" fmla="*/ 9 w 59"/>
                  <a:gd name="T3" fmla="*/ 0 h 312"/>
                  <a:gd name="T4" fmla="*/ 2 w 59"/>
                  <a:gd name="T5" fmla="*/ 0 h 312"/>
                  <a:gd name="T6" fmla="*/ 0 w 59"/>
                  <a:gd name="T7" fmla="*/ 3 h 312"/>
                  <a:gd name="T8" fmla="*/ 0 w 59"/>
                  <a:gd name="T9" fmla="*/ 70 h 312"/>
                  <a:gd name="T10" fmla="*/ 12 w 59"/>
                  <a:gd name="T11" fmla="*/ 68 h 312"/>
                  <a:gd name="T12" fmla="*/ 12 w 59"/>
                  <a:gd name="T13" fmla="*/ 3 h 312"/>
                  <a:gd name="T14" fmla="*/ 9 w 59"/>
                  <a:gd name="T15" fmla="*/ 0 h 3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312">
                    <a:moveTo>
                      <a:pt x="45" y="0"/>
                    </a:moveTo>
                    <a:lnTo>
                      <a:pt x="45" y="0"/>
                    </a:lnTo>
                    <a:cubicBezTo>
                      <a:pt x="12" y="0"/>
                      <a:pt x="12" y="0"/>
                      <a:pt x="12" y="0"/>
                    </a:cubicBezTo>
                    <a:cubicBezTo>
                      <a:pt x="5" y="0"/>
                      <a:pt x="0" y="5"/>
                      <a:pt x="0" y="12"/>
                    </a:cubicBezTo>
                    <a:cubicBezTo>
                      <a:pt x="0" y="311"/>
                      <a:pt x="0" y="311"/>
                      <a:pt x="0" y="311"/>
                    </a:cubicBezTo>
                    <a:cubicBezTo>
                      <a:pt x="20" y="308"/>
                      <a:pt x="40" y="306"/>
                      <a:pt x="58" y="301"/>
                    </a:cubicBezTo>
                    <a:cubicBezTo>
                      <a:pt x="58" y="12"/>
                      <a:pt x="58" y="12"/>
                      <a:pt x="58" y="12"/>
                    </a:cubicBezTo>
                    <a:cubicBezTo>
                      <a:pt x="58" y="5"/>
                      <a:pt x="53" y="0"/>
                      <a:pt x="45"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60" name="Freeform 124"/>
              <p:cNvSpPr>
                <a:spLocks noChangeArrowheads="1"/>
              </p:cNvSpPr>
              <p:nvPr/>
            </p:nvSpPr>
            <p:spPr bwMode="auto">
              <a:xfrm>
                <a:off x="2734" y="459"/>
                <a:ext cx="262" cy="262"/>
              </a:xfrm>
              <a:custGeom>
                <a:avLst/>
                <a:gdLst>
                  <a:gd name="T0" fmla="*/ 186 w 1158"/>
                  <a:gd name="T1" fmla="*/ 165 h 1160"/>
                  <a:gd name="T2" fmla="*/ 186 w 1158"/>
                  <a:gd name="T3" fmla="*/ 165 h 1160"/>
                  <a:gd name="T4" fmla="*/ 145 w 1158"/>
                  <a:gd name="T5" fmla="*/ 179 h 1160"/>
                  <a:gd name="T6" fmla="*/ 81 w 1158"/>
                  <a:gd name="T7" fmla="*/ 114 h 1160"/>
                  <a:gd name="T8" fmla="*/ 145 w 1158"/>
                  <a:gd name="T9" fmla="*/ 49 h 1160"/>
                  <a:gd name="T10" fmla="*/ 210 w 1158"/>
                  <a:gd name="T11" fmla="*/ 114 h 1160"/>
                  <a:gd name="T12" fmla="*/ 202 w 1158"/>
                  <a:gd name="T13" fmla="*/ 146 h 1160"/>
                  <a:gd name="T14" fmla="*/ 248 w 1158"/>
                  <a:gd name="T15" fmla="*/ 189 h 1160"/>
                  <a:gd name="T16" fmla="*/ 262 w 1158"/>
                  <a:gd name="T17" fmla="*/ 131 h 1160"/>
                  <a:gd name="T18" fmla="*/ 131 w 1158"/>
                  <a:gd name="T19" fmla="*/ 0 h 1160"/>
                  <a:gd name="T20" fmla="*/ 0 w 1158"/>
                  <a:gd name="T21" fmla="*/ 131 h 1160"/>
                  <a:gd name="T22" fmla="*/ 70 w 1158"/>
                  <a:gd name="T23" fmla="*/ 247 h 1160"/>
                  <a:gd name="T24" fmla="*/ 70 w 1158"/>
                  <a:gd name="T25" fmla="*/ 223 h 1160"/>
                  <a:gd name="T26" fmla="*/ 79 w 1158"/>
                  <a:gd name="T27" fmla="*/ 214 h 1160"/>
                  <a:gd name="T28" fmla="*/ 86 w 1158"/>
                  <a:gd name="T29" fmla="*/ 214 h 1160"/>
                  <a:gd name="T30" fmla="*/ 95 w 1158"/>
                  <a:gd name="T31" fmla="*/ 223 h 1160"/>
                  <a:gd name="T32" fmla="*/ 95 w 1158"/>
                  <a:gd name="T33" fmla="*/ 257 h 1160"/>
                  <a:gd name="T34" fmla="*/ 103 w 1158"/>
                  <a:gd name="T35" fmla="*/ 258 h 1160"/>
                  <a:gd name="T36" fmla="*/ 103 w 1158"/>
                  <a:gd name="T37" fmla="*/ 207 h 1160"/>
                  <a:gd name="T38" fmla="*/ 112 w 1158"/>
                  <a:gd name="T39" fmla="*/ 198 h 1160"/>
                  <a:gd name="T40" fmla="*/ 120 w 1158"/>
                  <a:gd name="T41" fmla="*/ 198 h 1160"/>
                  <a:gd name="T42" fmla="*/ 128 w 1158"/>
                  <a:gd name="T43" fmla="*/ 207 h 1160"/>
                  <a:gd name="T44" fmla="*/ 128 w 1158"/>
                  <a:gd name="T45" fmla="*/ 262 h 1160"/>
                  <a:gd name="T46" fmla="*/ 131 w 1158"/>
                  <a:gd name="T47" fmla="*/ 262 h 1160"/>
                  <a:gd name="T48" fmla="*/ 136 w 1158"/>
                  <a:gd name="T49" fmla="*/ 261 h 1160"/>
                  <a:gd name="T50" fmla="*/ 136 w 1158"/>
                  <a:gd name="T51" fmla="*/ 194 h 1160"/>
                  <a:gd name="T52" fmla="*/ 145 w 1158"/>
                  <a:gd name="T53" fmla="*/ 185 h 1160"/>
                  <a:gd name="T54" fmla="*/ 153 w 1158"/>
                  <a:gd name="T55" fmla="*/ 185 h 1160"/>
                  <a:gd name="T56" fmla="*/ 162 w 1158"/>
                  <a:gd name="T57" fmla="*/ 194 h 1160"/>
                  <a:gd name="T58" fmla="*/ 162 w 1158"/>
                  <a:gd name="T59" fmla="*/ 258 h 1160"/>
                  <a:gd name="T60" fmla="*/ 170 w 1158"/>
                  <a:gd name="T61" fmla="*/ 256 h 1160"/>
                  <a:gd name="T62" fmla="*/ 170 w 1158"/>
                  <a:gd name="T63" fmla="*/ 212 h 1160"/>
                  <a:gd name="T64" fmla="*/ 179 w 1158"/>
                  <a:gd name="T65" fmla="*/ 203 h 1160"/>
                  <a:gd name="T66" fmla="*/ 187 w 1158"/>
                  <a:gd name="T67" fmla="*/ 203 h 1160"/>
                  <a:gd name="T68" fmla="*/ 196 w 1158"/>
                  <a:gd name="T69" fmla="*/ 212 h 1160"/>
                  <a:gd name="T70" fmla="*/ 196 w 1158"/>
                  <a:gd name="T71" fmla="*/ 244 h 1160"/>
                  <a:gd name="T72" fmla="*/ 235 w 1158"/>
                  <a:gd name="T73" fmla="*/ 210 h 1160"/>
                  <a:gd name="T74" fmla="*/ 186 w 1158"/>
                  <a:gd name="T75" fmla="*/ 165 h 1160"/>
                  <a:gd name="T76" fmla="*/ 231 w 1158"/>
                  <a:gd name="T77" fmla="*/ 100 h 1160"/>
                  <a:gd name="T78" fmla="*/ 231 w 1158"/>
                  <a:gd name="T79" fmla="*/ 100 h 1160"/>
                  <a:gd name="T80" fmla="*/ 244 w 1158"/>
                  <a:gd name="T81" fmla="*/ 114 h 1160"/>
                  <a:gd name="T82" fmla="*/ 231 w 1158"/>
                  <a:gd name="T83" fmla="*/ 128 h 1160"/>
                  <a:gd name="T84" fmla="*/ 217 w 1158"/>
                  <a:gd name="T85" fmla="*/ 114 h 1160"/>
                  <a:gd name="T86" fmla="*/ 231 w 1158"/>
                  <a:gd name="T87" fmla="*/ 100 h 1160"/>
                  <a:gd name="T88" fmla="*/ 28 w 1158"/>
                  <a:gd name="T89" fmla="*/ 128 h 1160"/>
                  <a:gd name="T90" fmla="*/ 28 w 1158"/>
                  <a:gd name="T91" fmla="*/ 128 h 1160"/>
                  <a:gd name="T92" fmla="*/ 14 w 1158"/>
                  <a:gd name="T93" fmla="*/ 114 h 1160"/>
                  <a:gd name="T94" fmla="*/ 28 w 1158"/>
                  <a:gd name="T95" fmla="*/ 100 h 1160"/>
                  <a:gd name="T96" fmla="*/ 41 w 1158"/>
                  <a:gd name="T97" fmla="*/ 114 h 1160"/>
                  <a:gd name="T98" fmla="*/ 28 w 1158"/>
                  <a:gd name="T99" fmla="*/ 128 h 1160"/>
                  <a:gd name="T100" fmla="*/ 61 w 1158"/>
                  <a:gd name="T101" fmla="*/ 128 h 1160"/>
                  <a:gd name="T102" fmla="*/ 61 w 1158"/>
                  <a:gd name="T103" fmla="*/ 128 h 1160"/>
                  <a:gd name="T104" fmla="*/ 47 w 1158"/>
                  <a:gd name="T105" fmla="*/ 114 h 1160"/>
                  <a:gd name="T106" fmla="*/ 61 w 1158"/>
                  <a:gd name="T107" fmla="*/ 100 h 1160"/>
                  <a:gd name="T108" fmla="*/ 75 w 1158"/>
                  <a:gd name="T109" fmla="*/ 114 h 1160"/>
                  <a:gd name="T110" fmla="*/ 61 w 1158"/>
                  <a:gd name="T111" fmla="*/ 128 h 11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58" h="1160">
                    <a:moveTo>
                      <a:pt x="821" y="730"/>
                    </a:moveTo>
                    <a:lnTo>
                      <a:pt x="821" y="730"/>
                    </a:lnTo>
                    <a:cubicBezTo>
                      <a:pt x="770" y="768"/>
                      <a:pt x="710" y="791"/>
                      <a:pt x="642" y="791"/>
                    </a:cubicBezTo>
                    <a:cubicBezTo>
                      <a:pt x="487" y="791"/>
                      <a:pt x="357" y="663"/>
                      <a:pt x="357" y="505"/>
                    </a:cubicBezTo>
                    <a:cubicBezTo>
                      <a:pt x="357" y="349"/>
                      <a:pt x="487" y="219"/>
                      <a:pt x="642" y="219"/>
                    </a:cubicBezTo>
                    <a:cubicBezTo>
                      <a:pt x="800" y="219"/>
                      <a:pt x="928" y="349"/>
                      <a:pt x="928" y="505"/>
                    </a:cubicBezTo>
                    <a:cubicBezTo>
                      <a:pt x="928" y="557"/>
                      <a:pt x="916" y="605"/>
                      <a:pt x="891" y="648"/>
                    </a:cubicBezTo>
                    <a:cubicBezTo>
                      <a:pt x="1096" y="836"/>
                      <a:pt x="1096" y="836"/>
                      <a:pt x="1096" y="836"/>
                    </a:cubicBezTo>
                    <a:cubicBezTo>
                      <a:pt x="1134" y="758"/>
                      <a:pt x="1157" y="673"/>
                      <a:pt x="1157" y="580"/>
                    </a:cubicBezTo>
                    <a:cubicBezTo>
                      <a:pt x="1157" y="261"/>
                      <a:pt x="896" y="0"/>
                      <a:pt x="577" y="0"/>
                    </a:cubicBezTo>
                    <a:cubicBezTo>
                      <a:pt x="259" y="0"/>
                      <a:pt x="0" y="261"/>
                      <a:pt x="0" y="580"/>
                    </a:cubicBezTo>
                    <a:cubicBezTo>
                      <a:pt x="0" y="803"/>
                      <a:pt x="126" y="996"/>
                      <a:pt x="309" y="1092"/>
                    </a:cubicBezTo>
                    <a:cubicBezTo>
                      <a:pt x="309" y="986"/>
                      <a:pt x="309" y="986"/>
                      <a:pt x="309" y="986"/>
                    </a:cubicBezTo>
                    <a:cubicBezTo>
                      <a:pt x="309" y="964"/>
                      <a:pt x="326" y="946"/>
                      <a:pt x="349" y="946"/>
                    </a:cubicBezTo>
                    <a:cubicBezTo>
                      <a:pt x="382" y="946"/>
                      <a:pt x="382" y="946"/>
                      <a:pt x="382" y="946"/>
                    </a:cubicBezTo>
                    <a:cubicBezTo>
                      <a:pt x="404" y="946"/>
                      <a:pt x="422" y="964"/>
                      <a:pt x="422" y="986"/>
                    </a:cubicBezTo>
                    <a:cubicBezTo>
                      <a:pt x="422" y="1137"/>
                      <a:pt x="422" y="1137"/>
                      <a:pt x="422" y="1137"/>
                    </a:cubicBezTo>
                    <a:cubicBezTo>
                      <a:pt x="434" y="1139"/>
                      <a:pt x="444" y="1142"/>
                      <a:pt x="457" y="1144"/>
                    </a:cubicBezTo>
                    <a:cubicBezTo>
                      <a:pt x="457" y="916"/>
                      <a:pt x="457" y="916"/>
                      <a:pt x="457" y="916"/>
                    </a:cubicBezTo>
                    <a:cubicBezTo>
                      <a:pt x="457" y="893"/>
                      <a:pt x="474" y="876"/>
                      <a:pt x="497" y="876"/>
                    </a:cubicBezTo>
                    <a:cubicBezTo>
                      <a:pt x="530" y="876"/>
                      <a:pt x="530" y="876"/>
                      <a:pt x="530" y="876"/>
                    </a:cubicBezTo>
                    <a:cubicBezTo>
                      <a:pt x="550" y="876"/>
                      <a:pt x="567" y="893"/>
                      <a:pt x="567" y="916"/>
                    </a:cubicBezTo>
                    <a:cubicBezTo>
                      <a:pt x="567" y="1159"/>
                      <a:pt x="567" y="1159"/>
                      <a:pt x="567" y="1159"/>
                    </a:cubicBezTo>
                    <a:cubicBezTo>
                      <a:pt x="572" y="1159"/>
                      <a:pt x="575" y="1159"/>
                      <a:pt x="577" y="1159"/>
                    </a:cubicBezTo>
                    <a:cubicBezTo>
                      <a:pt x="587" y="1159"/>
                      <a:pt x="595" y="1157"/>
                      <a:pt x="602" y="1157"/>
                    </a:cubicBezTo>
                    <a:cubicBezTo>
                      <a:pt x="602" y="858"/>
                      <a:pt x="602" y="858"/>
                      <a:pt x="602" y="858"/>
                    </a:cubicBezTo>
                    <a:cubicBezTo>
                      <a:pt x="602" y="836"/>
                      <a:pt x="620" y="818"/>
                      <a:pt x="642" y="818"/>
                    </a:cubicBezTo>
                    <a:cubicBezTo>
                      <a:pt x="675" y="818"/>
                      <a:pt x="675" y="818"/>
                      <a:pt x="675" y="818"/>
                    </a:cubicBezTo>
                    <a:cubicBezTo>
                      <a:pt x="698" y="818"/>
                      <a:pt x="715" y="836"/>
                      <a:pt x="715" y="858"/>
                    </a:cubicBezTo>
                    <a:cubicBezTo>
                      <a:pt x="715" y="1142"/>
                      <a:pt x="715" y="1142"/>
                      <a:pt x="715" y="1142"/>
                    </a:cubicBezTo>
                    <a:cubicBezTo>
                      <a:pt x="728" y="1139"/>
                      <a:pt x="740" y="1134"/>
                      <a:pt x="753" y="1132"/>
                    </a:cubicBezTo>
                    <a:cubicBezTo>
                      <a:pt x="753" y="939"/>
                      <a:pt x="753" y="939"/>
                      <a:pt x="753" y="939"/>
                    </a:cubicBezTo>
                    <a:cubicBezTo>
                      <a:pt x="753" y="916"/>
                      <a:pt x="770" y="898"/>
                      <a:pt x="793" y="898"/>
                    </a:cubicBezTo>
                    <a:cubicBezTo>
                      <a:pt x="826" y="898"/>
                      <a:pt x="826" y="898"/>
                      <a:pt x="826" y="898"/>
                    </a:cubicBezTo>
                    <a:cubicBezTo>
                      <a:pt x="848" y="898"/>
                      <a:pt x="866" y="916"/>
                      <a:pt x="866" y="939"/>
                    </a:cubicBezTo>
                    <a:cubicBezTo>
                      <a:pt x="866" y="1082"/>
                      <a:pt x="866" y="1082"/>
                      <a:pt x="866" y="1082"/>
                    </a:cubicBezTo>
                    <a:cubicBezTo>
                      <a:pt x="933" y="1044"/>
                      <a:pt x="991" y="991"/>
                      <a:pt x="1039" y="929"/>
                    </a:cubicBezTo>
                    <a:lnTo>
                      <a:pt x="821" y="730"/>
                    </a:lnTo>
                    <a:close/>
                    <a:moveTo>
                      <a:pt x="1019" y="444"/>
                    </a:moveTo>
                    <a:lnTo>
                      <a:pt x="1019" y="444"/>
                    </a:lnTo>
                    <a:cubicBezTo>
                      <a:pt x="1051" y="444"/>
                      <a:pt x="1079" y="472"/>
                      <a:pt x="1079" y="505"/>
                    </a:cubicBezTo>
                    <a:cubicBezTo>
                      <a:pt x="1079" y="537"/>
                      <a:pt x="1051" y="565"/>
                      <a:pt x="1019" y="565"/>
                    </a:cubicBezTo>
                    <a:cubicBezTo>
                      <a:pt x="986" y="565"/>
                      <a:pt x="959" y="537"/>
                      <a:pt x="959" y="505"/>
                    </a:cubicBezTo>
                    <a:cubicBezTo>
                      <a:pt x="959" y="472"/>
                      <a:pt x="986" y="444"/>
                      <a:pt x="1019" y="444"/>
                    </a:cubicBezTo>
                    <a:close/>
                    <a:moveTo>
                      <a:pt x="123" y="565"/>
                    </a:moveTo>
                    <a:lnTo>
                      <a:pt x="123" y="565"/>
                    </a:lnTo>
                    <a:cubicBezTo>
                      <a:pt x="91" y="565"/>
                      <a:pt x="63" y="537"/>
                      <a:pt x="63" y="505"/>
                    </a:cubicBezTo>
                    <a:cubicBezTo>
                      <a:pt x="63" y="472"/>
                      <a:pt x="91" y="444"/>
                      <a:pt x="123" y="444"/>
                    </a:cubicBezTo>
                    <a:cubicBezTo>
                      <a:pt x="156" y="444"/>
                      <a:pt x="183" y="472"/>
                      <a:pt x="183" y="505"/>
                    </a:cubicBezTo>
                    <a:cubicBezTo>
                      <a:pt x="183" y="537"/>
                      <a:pt x="156" y="565"/>
                      <a:pt x="123" y="565"/>
                    </a:cubicBezTo>
                    <a:close/>
                    <a:moveTo>
                      <a:pt x="269" y="565"/>
                    </a:moveTo>
                    <a:lnTo>
                      <a:pt x="269" y="565"/>
                    </a:lnTo>
                    <a:cubicBezTo>
                      <a:pt x="236" y="565"/>
                      <a:pt x="209" y="537"/>
                      <a:pt x="209" y="505"/>
                    </a:cubicBezTo>
                    <a:cubicBezTo>
                      <a:pt x="209" y="472"/>
                      <a:pt x="236" y="444"/>
                      <a:pt x="269" y="444"/>
                    </a:cubicBezTo>
                    <a:cubicBezTo>
                      <a:pt x="304" y="444"/>
                      <a:pt x="331" y="472"/>
                      <a:pt x="331" y="505"/>
                    </a:cubicBezTo>
                    <a:cubicBezTo>
                      <a:pt x="331" y="537"/>
                      <a:pt x="304" y="565"/>
                      <a:pt x="269" y="565"/>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61" name="Freeform 125"/>
              <p:cNvSpPr>
                <a:spLocks noChangeArrowheads="1"/>
              </p:cNvSpPr>
              <p:nvPr/>
            </p:nvSpPr>
            <p:spPr bwMode="auto">
              <a:xfrm>
                <a:off x="2862" y="563"/>
                <a:ext cx="14" cy="21"/>
              </a:xfrm>
              <a:custGeom>
                <a:avLst/>
                <a:gdLst>
                  <a:gd name="T0" fmla="*/ 7 w 66"/>
                  <a:gd name="T1" fmla="*/ 0 h 99"/>
                  <a:gd name="T2" fmla="*/ 7 w 66"/>
                  <a:gd name="T3" fmla="*/ 0 h 99"/>
                  <a:gd name="T4" fmla="*/ 0 w 66"/>
                  <a:gd name="T5" fmla="*/ 10 h 99"/>
                  <a:gd name="T6" fmla="*/ 7 w 66"/>
                  <a:gd name="T7" fmla="*/ 21 h 99"/>
                  <a:gd name="T8" fmla="*/ 14 w 66"/>
                  <a:gd name="T9" fmla="*/ 10 h 99"/>
                  <a:gd name="T10" fmla="*/ 7 w 66"/>
                  <a:gd name="T11" fmla="*/ 0 h 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99">
                    <a:moveTo>
                      <a:pt x="33" y="0"/>
                    </a:moveTo>
                    <a:lnTo>
                      <a:pt x="33" y="0"/>
                    </a:lnTo>
                    <a:cubicBezTo>
                      <a:pt x="15" y="0"/>
                      <a:pt x="0" y="20"/>
                      <a:pt x="0" y="48"/>
                    </a:cubicBezTo>
                    <a:cubicBezTo>
                      <a:pt x="0" y="75"/>
                      <a:pt x="15" y="98"/>
                      <a:pt x="33" y="98"/>
                    </a:cubicBezTo>
                    <a:cubicBezTo>
                      <a:pt x="50" y="98"/>
                      <a:pt x="65" y="75"/>
                      <a:pt x="65" y="48"/>
                    </a:cubicBezTo>
                    <a:cubicBezTo>
                      <a:pt x="65" y="20"/>
                      <a:pt x="50" y="0"/>
                      <a:pt x="3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62" name="Freeform 126"/>
              <p:cNvSpPr>
                <a:spLocks noChangeArrowheads="1"/>
              </p:cNvSpPr>
              <p:nvPr/>
            </p:nvSpPr>
            <p:spPr bwMode="auto">
              <a:xfrm>
                <a:off x="2821" y="515"/>
                <a:ext cx="116" cy="116"/>
              </a:xfrm>
              <a:custGeom>
                <a:avLst/>
                <a:gdLst>
                  <a:gd name="T0" fmla="*/ 58 w 518"/>
                  <a:gd name="T1" fmla="*/ 0 h 518"/>
                  <a:gd name="T2" fmla="*/ 58 w 518"/>
                  <a:gd name="T3" fmla="*/ 0 h 518"/>
                  <a:gd name="T4" fmla="*/ 0 w 518"/>
                  <a:gd name="T5" fmla="*/ 58 h 518"/>
                  <a:gd name="T6" fmla="*/ 58 w 518"/>
                  <a:gd name="T7" fmla="*/ 116 h 518"/>
                  <a:gd name="T8" fmla="*/ 116 w 518"/>
                  <a:gd name="T9" fmla="*/ 58 h 518"/>
                  <a:gd name="T10" fmla="*/ 58 w 518"/>
                  <a:gd name="T11" fmla="*/ 0 h 518"/>
                  <a:gd name="T12" fmla="*/ 15 w 518"/>
                  <a:gd name="T13" fmla="*/ 72 h 518"/>
                  <a:gd name="T14" fmla="*/ 15 w 518"/>
                  <a:gd name="T15" fmla="*/ 72 h 518"/>
                  <a:gd name="T16" fmla="*/ 12 w 518"/>
                  <a:gd name="T17" fmla="*/ 75 h 518"/>
                  <a:gd name="T18" fmla="*/ 9 w 518"/>
                  <a:gd name="T19" fmla="*/ 72 h 518"/>
                  <a:gd name="T20" fmla="*/ 9 w 518"/>
                  <a:gd name="T21" fmla="*/ 44 h 518"/>
                  <a:gd name="T22" fmla="*/ 12 w 518"/>
                  <a:gd name="T23" fmla="*/ 41 h 518"/>
                  <a:gd name="T24" fmla="*/ 15 w 518"/>
                  <a:gd name="T25" fmla="*/ 44 h 518"/>
                  <a:gd name="T26" fmla="*/ 15 w 518"/>
                  <a:gd name="T27" fmla="*/ 72 h 518"/>
                  <a:gd name="T28" fmla="*/ 28 w 518"/>
                  <a:gd name="T29" fmla="*/ 72 h 518"/>
                  <a:gd name="T30" fmla="*/ 28 w 518"/>
                  <a:gd name="T31" fmla="*/ 72 h 518"/>
                  <a:gd name="T32" fmla="*/ 25 w 518"/>
                  <a:gd name="T33" fmla="*/ 75 h 518"/>
                  <a:gd name="T34" fmla="*/ 22 w 518"/>
                  <a:gd name="T35" fmla="*/ 72 h 518"/>
                  <a:gd name="T36" fmla="*/ 22 w 518"/>
                  <a:gd name="T37" fmla="*/ 44 h 518"/>
                  <a:gd name="T38" fmla="*/ 25 w 518"/>
                  <a:gd name="T39" fmla="*/ 41 h 518"/>
                  <a:gd name="T40" fmla="*/ 28 w 518"/>
                  <a:gd name="T41" fmla="*/ 44 h 518"/>
                  <a:gd name="T42" fmla="*/ 28 w 518"/>
                  <a:gd name="T43" fmla="*/ 72 h 518"/>
                  <a:gd name="T44" fmla="*/ 48 w 518"/>
                  <a:gd name="T45" fmla="*/ 75 h 518"/>
                  <a:gd name="T46" fmla="*/ 48 w 518"/>
                  <a:gd name="T47" fmla="*/ 75 h 518"/>
                  <a:gd name="T48" fmla="*/ 35 w 518"/>
                  <a:gd name="T49" fmla="*/ 58 h 518"/>
                  <a:gd name="T50" fmla="*/ 48 w 518"/>
                  <a:gd name="T51" fmla="*/ 41 h 518"/>
                  <a:gd name="T52" fmla="*/ 62 w 518"/>
                  <a:gd name="T53" fmla="*/ 58 h 518"/>
                  <a:gd name="T54" fmla="*/ 48 w 518"/>
                  <a:gd name="T55" fmla="*/ 75 h 518"/>
                  <a:gd name="T56" fmla="*/ 75 w 518"/>
                  <a:gd name="T57" fmla="*/ 72 h 518"/>
                  <a:gd name="T58" fmla="*/ 75 w 518"/>
                  <a:gd name="T59" fmla="*/ 72 h 518"/>
                  <a:gd name="T60" fmla="*/ 72 w 518"/>
                  <a:gd name="T61" fmla="*/ 75 h 518"/>
                  <a:gd name="T62" fmla="*/ 69 w 518"/>
                  <a:gd name="T63" fmla="*/ 72 h 518"/>
                  <a:gd name="T64" fmla="*/ 69 w 518"/>
                  <a:gd name="T65" fmla="*/ 44 h 518"/>
                  <a:gd name="T66" fmla="*/ 72 w 518"/>
                  <a:gd name="T67" fmla="*/ 41 h 518"/>
                  <a:gd name="T68" fmla="*/ 75 w 518"/>
                  <a:gd name="T69" fmla="*/ 44 h 518"/>
                  <a:gd name="T70" fmla="*/ 75 w 518"/>
                  <a:gd name="T71" fmla="*/ 72 h 518"/>
                  <a:gd name="T72" fmla="*/ 95 w 518"/>
                  <a:gd name="T73" fmla="*/ 75 h 518"/>
                  <a:gd name="T74" fmla="*/ 95 w 518"/>
                  <a:gd name="T75" fmla="*/ 75 h 518"/>
                  <a:gd name="T76" fmla="*/ 82 w 518"/>
                  <a:gd name="T77" fmla="*/ 58 h 518"/>
                  <a:gd name="T78" fmla="*/ 95 w 518"/>
                  <a:gd name="T79" fmla="*/ 41 h 518"/>
                  <a:gd name="T80" fmla="*/ 109 w 518"/>
                  <a:gd name="T81" fmla="*/ 58 h 518"/>
                  <a:gd name="T82" fmla="*/ 95 w 518"/>
                  <a:gd name="T83" fmla="*/ 75 h 5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18" h="518">
                    <a:moveTo>
                      <a:pt x="258" y="0"/>
                    </a:moveTo>
                    <a:lnTo>
                      <a:pt x="258" y="0"/>
                    </a:lnTo>
                    <a:cubicBezTo>
                      <a:pt x="115" y="0"/>
                      <a:pt x="0" y="116"/>
                      <a:pt x="0" y="259"/>
                    </a:cubicBezTo>
                    <a:cubicBezTo>
                      <a:pt x="0" y="402"/>
                      <a:pt x="115" y="517"/>
                      <a:pt x="258" y="517"/>
                    </a:cubicBezTo>
                    <a:cubicBezTo>
                      <a:pt x="401" y="517"/>
                      <a:pt x="517" y="402"/>
                      <a:pt x="517" y="259"/>
                    </a:cubicBezTo>
                    <a:cubicBezTo>
                      <a:pt x="517" y="116"/>
                      <a:pt x="401" y="0"/>
                      <a:pt x="258" y="0"/>
                    </a:cubicBezTo>
                    <a:close/>
                    <a:moveTo>
                      <a:pt x="68" y="321"/>
                    </a:moveTo>
                    <a:lnTo>
                      <a:pt x="68" y="321"/>
                    </a:lnTo>
                    <a:cubicBezTo>
                      <a:pt x="68" y="329"/>
                      <a:pt x="60" y="336"/>
                      <a:pt x="53" y="336"/>
                    </a:cubicBezTo>
                    <a:cubicBezTo>
                      <a:pt x="45" y="336"/>
                      <a:pt x="40" y="329"/>
                      <a:pt x="40" y="321"/>
                    </a:cubicBezTo>
                    <a:cubicBezTo>
                      <a:pt x="40" y="196"/>
                      <a:pt x="40" y="196"/>
                      <a:pt x="40" y="196"/>
                    </a:cubicBezTo>
                    <a:cubicBezTo>
                      <a:pt x="40" y="188"/>
                      <a:pt x="45" y="181"/>
                      <a:pt x="53" y="181"/>
                    </a:cubicBezTo>
                    <a:cubicBezTo>
                      <a:pt x="60" y="181"/>
                      <a:pt x="68" y="188"/>
                      <a:pt x="68" y="196"/>
                    </a:cubicBezTo>
                    <a:lnTo>
                      <a:pt x="68" y="321"/>
                    </a:lnTo>
                    <a:close/>
                    <a:moveTo>
                      <a:pt x="126" y="321"/>
                    </a:moveTo>
                    <a:lnTo>
                      <a:pt x="126" y="321"/>
                    </a:lnTo>
                    <a:cubicBezTo>
                      <a:pt x="126" y="329"/>
                      <a:pt x="118" y="336"/>
                      <a:pt x="110" y="336"/>
                    </a:cubicBezTo>
                    <a:cubicBezTo>
                      <a:pt x="103" y="336"/>
                      <a:pt x="98" y="329"/>
                      <a:pt x="98" y="321"/>
                    </a:cubicBezTo>
                    <a:cubicBezTo>
                      <a:pt x="98" y="196"/>
                      <a:pt x="98" y="196"/>
                      <a:pt x="98" y="196"/>
                    </a:cubicBezTo>
                    <a:cubicBezTo>
                      <a:pt x="98" y="188"/>
                      <a:pt x="103" y="181"/>
                      <a:pt x="110" y="181"/>
                    </a:cubicBezTo>
                    <a:cubicBezTo>
                      <a:pt x="118" y="181"/>
                      <a:pt x="126" y="188"/>
                      <a:pt x="126" y="196"/>
                    </a:cubicBezTo>
                    <a:lnTo>
                      <a:pt x="126" y="321"/>
                    </a:lnTo>
                    <a:close/>
                    <a:moveTo>
                      <a:pt x="216" y="336"/>
                    </a:moveTo>
                    <a:lnTo>
                      <a:pt x="216" y="336"/>
                    </a:lnTo>
                    <a:cubicBezTo>
                      <a:pt x="183" y="336"/>
                      <a:pt x="156" y="301"/>
                      <a:pt x="156" y="259"/>
                    </a:cubicBezTo>
                    <a:cubicBezTo>
                      <a:pt x="156" y="216"/>
                      <a:pt x="183" y="181"/>
                      <a:pt x="216" y="181"/>
                    </a:cubicBezTo>
                    <a:cubicBezTo>
                      <a:pt x="248" y="181"/>
                      <a:pt x="276" y="216"/>
                      <a:pt x="276" y="259"/>
                    </a:cubicBezTo>
                    <a:cubicBezTo>
                      <a:pt x="276" y="301"/>
                      <a:pt x="248" y="336"/>
                      <a:pt x="216" y="336"/>
                    </a:cubicBezTo>
                    <a:close/>
                    <a:moveTo>
                      <a:pt x="334" y="321"/>
                    </a:moveTo>
                    <a:lnTo>
                      <a:pt x="334" y="321"/>
                    </a:lnTo>
                    <a:cubicBezTo>
                      <a:pt x="334" y="329"/>
                      <a:pt x="329" y="336"/>
                      <a:pt x="321" y="336"/>
                    </a:cubicBezTo>
                    <a:cubicBezTo>
                      <a:pt x="314" y="336"/>
                      <a:pt x="306" y="329"/>
                      <a:pt x="306" y="321"/>
                    </a:cubicBezTo>
                    <a:cubicBezTo>
                      <a:pt x="306" y="196"/>
                      <a:pt x="306" y="196"/>
                      <a:pt x="306" y="196"/>
                    </a:cubicBezTo>
                    <a:cubicBezTo>
                      <a:pt x="306" y="188"/>
                      <a:pt x="314" y="181"/>
                      <a:pt x="321" y="181"/>
                    </a:cubicBezTo>
                    <a:cubicBezTo>
                      <a:pt x="329" y="181"/>
                      <a:pt x="334" y="188"/>
                      <a:pt x="334" y="196"/>
                    </a:cubicBezTo>
                    <a:lnTo>
                      <a:pt x="334" y="321"/>
                    </a:lnTo>
                    <a:close/>
                    <a:moveTo>
                      <a:pt x="424" y="336"/>
                    </a:moveTo>
                    <a:lnTo>
                      <a:pt x="424" y="336"/>
                    </a:lnTo>
                    <a:cubicBezTo>
                      <a:pt x="391" y="336"/>
                      <a:pt x="364" y="301"/>
                      <a:pt x="364" y="259"/>
                    </a:cubicBezTo>
                    <a:cubicBezTo>
                      <a:pt x="364" y="216"/>
                      <a:pt x="391" y="181"/>
                      <a:pt x="424" y="181"/>
                    </a:cubicBezTo>
                    <a:cubicBezTo>
                      <a:pt x="459" y="181"/>
                      <a:pt x="487" y="216"/>
                      <a:pt x="487" y="259"/>
                    </a:cubicBezTo>
                    <a:cubicBezTo>
                      <a:pt x="487" y="301"/>
                      <a:pt x="459" y="336"/>
                      <a:pt x="424" y="336"/>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sp>
            <p:nvSpPr>
              <p:cNvPr id="63" name="Freeform 127"/>
              <p:cNvSpPr>
                <a:spLocks noChangeArrowheads="1"/>
              </p:cNvSpPr>
              <p:nvPr/>
            </p:nvSpPr>
            <p:spPr bwMode="auto">
              <a:xfrm>
                <a:off x="2909" y="563"/>
                <a:ext cx="15" cy="21"/>
              </a:xfrm>
              <a:custGeom>
                <a:avLst/>
                <a:gdLst>
                  <a:gd name="T0" fmla="*/ 7 w 69"/>
                  <a:gd name="T1" fmla="*/ 0 h 99"/>
                  <a:gd name="T2" fmla="*/ 7 w 69"/>
                  <a:gd name="T3" fmla="*/ 0 h 99"/>
                  <a:gd name="T4" fmla="*/ 0 w 69"/>
                  <a:gd name="T5" fmla="*/ 10 h 99"/>
                  <a:gd name="T6" fmla="*/ 7 w 69"/>
                  <a:gd name="T7" fmla="*/ 21 h 99"/>
                  <a:gd name="T8" fmla="*/ 15 w 69"/>
                  <a:gd name="T9" fmla="*/ 10 h 99"/>
                  <a:gd name="T10" fmla="*/ 7 w 69"/>
                  <a:gd name="T11" fmla="*/ 0 h 9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9" h="99">
                    <a:moveTo>
                      <a:pt x="33" y="0"/>
                    </a:moveTo>
                    <a:lnTo>
                      <a:pt x="33" y="0"/>
                    </a:lnTo>
                    <a:cubicBezTo>
                      <a:pt x="15" y="0"/>
                      <a:pt x="0" y="20"/>
                      <a:pt x="0" y="48"/>
                    </a:cubicBezTo>
                    <a:cubicBezTo>
                      <a:pt x="0" y="75"/>
                      <a:pt x="15" y="98"/>
                      <a:pt x="33" y="98"/>
                    </a:cubicBezTo>
                    <a:cubicBezTo>
                      <a:pt x="53" y="98"/>
                      <a:pt x="68" y="75"/>
                      <a:pt x="68" y="48"/>
                    </a:cubicBezTo>
                    <a:cubicBezTo>
                      <a:pt x="68" y="20"/>
                      <a:pt x="53" y="0"/>
                      <a:pt x="3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latin typeface="Montserrat Light"/>
                </a:endParaRPr>
              </a:p>
            </p:txBody>
          </p:sp>
        </p:grpSp>
        <p:grpSp>
          <p:nvGrpSpPr>
            <p:cNvPr id="45" name="Group 238"/>
            <p:cNvGrpSpPr>
              <a:grpSpLocks noChangeAspect="1"/>
            </p:cNvGrpSpPr>
            <p:nvPr/>
          </p:nvGrpSpPr>
          <p:grpSpPr bwMode="auto">
            <a:xfrm>
              <a:off x="5379045" y="4135267"/>
              <a:ext cx="756000" cy="734774"/>
              <a:chOff x="1726" y="462"/>
              <a:chExt cx="263" cy="263"/>
            </a:xfrm>
            <a:solidFill>
              <a:schemeClr val="tx1"/>
            </a:solidFill>
          </p:grpSpPr>
          <p:sp>
            <p:nvSpPr>
              <p:cNvPr id="46" name="Freeform 239"/>
              <p:cNvSpPr>
                <a:spLocks noChangeArrowheads="1"/>
              </p:cNvSpPr>
              <p:nvPr/>
            </p:nvSpPr>
            <p:spPr bwMode="auto">
              <a:xfrm>
                <a:off x="1819" y="643"/>
                <a:ext cx="52" cy="50"/>
              </a:xfrm>
              <a:custGeom>
                <a:avLst/>
                <a:gdLst>
                  <a:gd name="T0" fmla="*/ 24 w 232"/>
                  <a:gd name="T1" fmla="*/ 1 h 226"/>
                  <a:gd name="T2" fmla="*/ 24 w 232"/>
                  <a:gd name="T3" fmla="*/ 1 h 226"/>
                  <a:gd name="T4" fmla="*/ 21 w 232"/>
                  <a:gd name="T5" fmla="*/ 0 h 226"/>
                  <a:gd name="T6" fmla="*/ 18 w 232"/>
                  <a:gd name="T7" fmla="*/ 2 h 226"/>
                  <a:gd name="T8" fmla="*/ 1 w 232"/>
                  <a:gd name="T9" fmla="*/ 22 h 226"/>
                  <a:gd name="T10" fmla="*/ 0 w 232"/>
                  <a:gd name="T11" fmla="*/ 25 h 226"/>
                  <a:gd name="T12" fmla="*/ 2 w 232"/>
                  <a:gd name="T13" fmla="*/ 28 h 226"/>
                  <a:gd name="T14" fmla="*/ 28 w 232"/>
                  <a:gd name="T15" fmla="*/ 49 h 226"/>
                  <a:gd name="T16" fmla="*/ 28 w 232"/>
                  <a:gd name="T17" fmla="*/ 49 h 226"/>
                  <a:gd name="T18" fmla="*/ 33 w 232"/>
                  <a:gd name="T19" fmla="*/ 48 h 226"/>
                  <a:gd name="T20" fmla="*/ 51 w 232"/>
                  <a:gd name="T21" fmla="*/ 27 h 226"/>
                  <a:gd name="T22" fmla="*/ 50 w 232"/>
                  <a:gd name="T23" fmla="*/ 22 h 226"/>
                  <a:gd name="T24" fmla="*/ 24 w 232"/>
                  <a:gd name="T25" fmla="*/ 1 h 2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2" h="226">
                    <a:moveTo>
                      <a:pt x="106" y="5"/>
                    </a:moveTo>
                    <a:lnTo>
                      <a:pt x="106" y="5"/>
                    </a:lnTo>
                    <a:cubicBezTo>
                      <a:pt x="101" y="2"/>
                      <a:pt x="98" y="0"/>
                      <a:pt x="93" y="0"/>
                    </a:cubicBezTo>
                    <a:cubicBezTo>
                      <a:pt x="88" y="2"/>
                      <a:pt x="83" y="2"/>
                      <a:pt x="81" y="7"/>
                    </a:cubicBezTo>
                    <a:cubicBezTo>
                      <a:pt x="6" y="100"/>
                      <a:pt x="6" y="100"/>
                      <a:pt x="6" y="100"/>
                    </a:cubicBezTo>
                    <a:cubicBezTo>
                      <a:pt x="3" y="105"/>
                      <a:pt x="0" y="110"/>
                      <a:pt x="0" y="113"/>
                    </a:cubicBezTo>
                    <a:cubicBezTo>
                      <a:pt x="0" y="118"/>
                      <a:pt x="3" y="123"/>
                      <a:pt x="8" y="125"/>
                    </a:cubicBezTo>
                    <a:cubicBezTo>
                      <a:pt x="126" y="220"/>
                      <a:pt x="126" y="220"/>
                      <a:pt x="126" y="220"/>
                    </a:cubicBezTo>
                    <a:cubicBezTo>
                      <a:pt x="133" y="225"/>
                      <a:pt x="144" y="225"/>
                      <a:pt x="149" y="218"/>
                    </a:cubicBezTo>
                    <a:cubicBezTo>
                      <a:pt x="226" y="123"/>
                      <a:pt x="226" y="123"/>
                      <a:pt x="226" y="123"/>
                    </a:cubicBezTo>
                    <a:cubicBezTo>
                      <a:pt x="231" y="118"/>
                      <a:pt x="231" y="105"/>
                      <a:pt x="224" y="100"/>
                    </a:cubicBezTo>
                    <a:lnTo>
                      <a:pt x="106" y="5"/>
                    </a:ln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47" name="Freeform 240"/>
              <p:cNvSpPr>
                <a:spLocks noChangeArrowheads="1"/>
              </p:cNvSpPr>
              <p:nvPr/>
            </p:nvSpPr>
            <p:spPr bwMode="auto">
              <a:xfrm>
                <a:off x="1806" y="502"/>
                <a:ext cx="92" cy="29"/>
              </a:xfrm>
              <a:custGeom>
                <a:avLst/>
                <a:gdLst>
                  <a:gd name="T0" fmla="*/ 30 w 412"/>
                  <a:gd name="T1" fmla="*/ 29 h 131"/>
                  <a:gd name="T2" fmla="*/ 30 w 412"/>
                  <a:gd name="T3" fmla="*/ 29 h 131"/>
                  <a:gd name="T4" fmla="*/ 33 w 412"/>
                  <a:gd name="T5" fmla="*/ 28 h 131"/>
                  <a:gd name="T6" fmla="*/ 38 w 412"/>
                  <a:gd name="T7" fmla="*/ 23 h 131"/>
                  <a:gd name="T8" fmla="*/ 46 w 412"/>
                  <a:gd name="T9" fmla="*/ 19 h 131"/>
                  <a:gd name="T10" fmla="*/ 90 w 412"/>
                  <a:gd name="T11" fmla="*/ 19 h 131"/>
                  <a:gd name="T12" fmla="*/ 92 w 412"/>
                  <a:gd name="T13" fmla="*/ 19 h 131"/>
                  <a:gd name="T14" fmla="*/ 92 w 412"/>
                  <a:gd name="T15" fmla="*/ 0 h 131"/>
                  <a:gd name="T16" fmla="*/ 0 w 412"/>
                  <a:gd name="T17" fmla="*/ 5 h 131"/>
                  <a:gd name="T18" fmla="*/ 2 w 412"/>
                  <a:gd name="T19" fmla="*/ 27 h 131"/>
                  <a:gd name="T20" fmla="*/ 30 w 412"/>
                  <a:gd name="T21" fmla="*/ 29 h 1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2" h="131">
                    <a:moveTo>
                      <a:pt x="133" y="130"/>
                    </a:moveTo>
                    <a:lnTo>
                      <a:pt x="133" y="130"/>
                    </a:lnTo>
                    <a:cubicBezTo>
                      <a:pt x="138" y="130"/>
                      <a:pt x="143" y="128"/>
                      <a:pt x="148" y="125"/>
                    </a:cubicBezTo>
                    <a:cubicBezTo>
                      <a:pt x="168" y="102"/>
                      <a:pt x="168" y="102"/>
                      <a:pt x="168" y="102"/>
                    </a:cubicBezTo>
                    <a:cubicBezTo>
                      <a:pt x="178" y="92"/>
                      <a:pt x="190" y="87"/>
                      <a:pt x="206" y="87"/>
                    </a:cubicBezTo>
                    <a:cubicBezTo>
                      <a:pt x="401" y="87"/>
                      <a:pt x="401" y="87"/>
                      <a:pt x="401" y="87"/>
                    </a:cubicBezTo>
                    <a:cubicBezTo>
                      <a:pt x="404" y="87"/>
                      <a:pt x="406" y="87"/>
                      <a:pt x="411" y="87"/>
                    </a:cubicBezTo>
                    <a:cubicBezTo>
                      <a:pt x="411" y="0"/>
                      <a:pt x="411" y="0"/>
                      <a:pt x="411" y="0"/>
                    </a:cubicBezTo>
                    <a:cubicBezTo>
                      <a:pt x="0" y="22"/>
                      <a:pt x="0" y="22"/>
                      <a:pt x="0" y="22"/>
                    </a:cubicBezTo>
                    <a:cubicBezTo>
                      <a:pt x="10" y="123"/>
                      <a:pt x="10" y="123"/>
                      <a:pt x="10" y="123"/>
                    </a:cubicBezTo>
                    <a:lnTo>
                      <a:pt x="133" y="130"/>
                    </a:ln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48" name="Freeform 241"/>
              <p:cNvSpPr>
                <a:spLocks noChangeArrowheads="1"/>
              </p:cNvSpPr>
              <p:nvPr/>
            </p:nvSpPr>
            <p:spPr bwMode="auto">
              <a:xfrm>
                <a:off x="1851" y="634"/>
                <a:ext cx="32" cy="23"/>
              </a:xfrm>
              <a:custGeom>
                <a:avLst/>
                <a:gdLst>
                  <a:gd name="T0" fmla="*/ 0 w 147"/>
                  <a:gd name="T1" fmla="*/ 8 h 106"/>
                  <a:gd name="T2" fmla="*/ 0 w 147"/>
                  <a:gd name="T3" fmla="*/ 8 h 106"/>
                  <a:gd name="T4" fmla="*/ 19 w 147"/>
                  <a:gd name="T5" fmla="*/ 23 h 106"/>
                  <a:gd name="T6" fmla="*/ 30 w 147"/>
                  <a:gd name="T7" fmla="*/ 10 h 106"/>
                  <a:gd name="T8" fmla="*/ 32 w 147"/>
                  <a:gd name="T9" fmla="*/ 7 h 106"/>
                  <a:gd name="T10" fmla="*/ 6 w 147"/>
                  <a:gd name="T11" fmla="*/ 0 h 106"/>
                  <a:gd name="T12" fmla="*/ 0 w 147"/>
                  <a:gd name="T13" fmla="*/ 8 h 1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7" h="106">
                    <a:moveTo>
                      <a:pt x="0" y="35"/>
                    </a:moveTo>
                    <a:lnTo>
                      <a:pt x="0" y="35"/>
                    </a:lnTo>
                    <a:cubicBezTo>
                      <a:pt x="88" y="105"/>
                      <a:pt x="88" y="105"/>
                      <a:pt x="88" y="105"/>
                    </a:cubicBezTo>
                    <a:cubicBezTo>
                      <a:pt x="136" y="45"/>
                      <a:pt x="136" y="45"/>
                      <a:pt x="136" y="45"/>
                    </a:cubicBezTo>
                    <a:cubicBezTo>
                      <a:pt x="141" y="42"/>
                      <a:pt x="143" y="37"/>
                      <a:pt x="146" y="30"/>
                    </a:cubicBezTo>
                    <a:cubicBezTo>
                      <a:pt x="28" y="0"/>
                      <a:pt x="28" y="0"/>
                      <a:pt x="28" y="0"/>
                    </a:cubicBezTo>
                    <a:lnTo>
                      <a:pt x="0" y="35"/>
                    </a:ln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49" name="Freeform 242"/>
              <p:cNvSpPr>
                <a:spLocks noChangeArrowheads="1"/>
              </p:cNvSpPr>
              <p:nvPr/>
            </p:nvSpPr>
            <p:spPr bwMode="auto">
              <a:xfrm>
                <a:off x="1726" y="462"/>
                <a:ext cx="263" cy="263"/>
              </a:xfrm>
              <a:custGeom>
                <a:avLst/>
                <a:gdLst>
                  <a:gd name="T0" fmla="*/ 132 w 1164"/>
                  <a:gd name="T1" fmla="*/ 0 h 1165"/>
                  <a:gd name="T2" fmla="*/ 132 w 1164"/>
                  <a:gd name="T3" fmla="*/ 263 h 1165"/>
                  <a:gd name="T4" fmla="*/ 132 w 1164"/>
                  <a:gd name="T5" fmla="*/ 0 h 1165"/>
                  <a:gd name="T6" fmla="*/ 203 w 1164"/>
                  <a:gd name="T7" fmla="*/ 78 h 1165"/>
                  <a:gd name="T8" fmla="*/ 185 w 1164"/>
                  <a:gd name="T9" fmla="*/ 182 h 1165"/>
                  <a:gd name="T10" fmla="*/ 185 w 1164"/>
                  <a:gd name="T11" fmla="*/ 182 h 1165"/>
                  <a:gd name="T12" fmla="*/ 184 w 1164"/>
                  <a:gd name="T13" fmla="*/ 183 h 1165"/>
                  <a:gd name="T14" fmla="*/ 183 w 1164"/>
                  <a:gd name="T15" fmla="*/ 184 h 1165"/>
                  <a:gd name="T16" fmla="*/ 183 w 1164"/>
                  <a:gd name="T17" fmla="*/ 184 h 1165"/>
                  <a:gd name="T18" fmla="*/ 183 w 1164"/>
                  <a:gd name="T19" fmla="*/ 184 h 1165"/>
                  <a:gd name="T20" fmla="*/ 182 w 1164"/>
                  <a:gd name="T21" fmla="*/ 184 h 1165"/>
                  <a:gd name="T22" fmla="*/ 182 w 1164"/>
                  <a:gd name="T23" fmla="*/ 185 h 1165"/>
                  <a:gd name="T24" fmla="*/ 182 w 1164"/>
                  <a:gd name="T25" fmla="*/ 185 h 1165"/>
                  <a:gd name="T26" fmla="*/ 181 w 1164"/>
                  <a:gd name="T27" fmla="*/ 185 h 1165"/>
                  <a:gd name="T28" fmla="*/ 181 w 1164"/>
                  <a:gd name="T29" fmla="*/ 184 h 1165"/>
                  <a:gd name="T30" fmla="*/ 160 w 1164"/>
                  <a:gd name="T31" fmla="*/ 186 h 1165"/>
                  <a:gd name="T32" fmla="*/ 150 w 1164"/>
                  <a:gd name="T33" fmla="*/ 212 h 1165"/>
                  <a:gd name="T34" fmla="*/ 124 w 1164"/>
                  <a:gd name="T35" fmla="*/ 237 h 1165"/>
                  <a:gd name="T36" fmla="*/ 118 w 1164"/>
                  <a:gd name="T37" fmla="*/ 235 h 1165"/>
                  <a:gd name="T38" fmla="*/ 87 w 1164"/>
                  <a:gd name="T39" fmla="*/ 206 h 1165"/>
                  <a:gd name="T40" fmla="*/ 106 w 1164"/>
                  <a:gd name="T41" fmla="*/ 177 h 1165"/>
                  <a:gd name="T42" fmla="*/ 120 w 1164"/>
                  <a:gd name="T43" fmla="*/ 175 h 1165"/>
                  <a:gd name="T44" fmla="*/ 67 w 1164"/>
                  <a:gd name="T45" fmla="*/ 154 h 1165"/>
                  <a:gd name="T46" fmla="*/ 58 w 1164"/>
                  <a:gd name="T47" fmla="*/ 75 h 1165"/>
                  <a:gd name="T48" fmla="*/ 67 w 1164"/>
                  <a:gd name="T49" fmla="*/ 66 h 1165"/>
                  <a:gd name="T50" fmla="*/ 73 w 1164"/>
                  <a:gd name="T51" fmla="*/ 42 h 1165"/>
                  <a:gd name="T52" fmla="*/ 76 w 1164"/>
                  <a:gd name="T53" fmla="*/ 38 h 1165"/>
                  <a:gd name="T54" fmla="*/ 178 w 1164"/>
                  <a:gd name="T55" fmla="*/ 34 h 1165"/>
                  <a:gd name="T56" fmla="*/ 180 w 1164"/>
                  <a:gd name="T57" fmla="*/ 63 h 1165"/>
                  <a:gd name="T58" fmla="*/ 182 w 1164"/>
                  <a:gd name="T59" fmla="*/ 66 h 1165"/>
                  <a:gd name="T60" fmla="*/ 182 w 1164"/>
                  <a:gd name="T61" fmla="*/ 66 h 1165"/>
                  <a:gd name="T62" fmla="*/ 201 w 1164"/>
                  <a:gd name="T63" fmla="*/ 70 h 11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4" h="1165">
                    <a:moveTo>
                      <a:pt x="582" y="0"/>
                    </a:moveTo>
                    <a:lnTo>
                      <a:pt x="582" y="0"/>
                    </a:lnTo>
                    <a:cubicBezTo>
                      <a:pt x="261" y="0"/>
                      <a:pt x="0" y="261"/>
                      <a:pt x="0" y="582"/>
                    </a:cubicBezTo>
                    <a:cubicBezTo>
                      <a:pt x="0" y="903"/>
                      <a:pt x="261" y="1164"/>
                      <a:pt x="582" y="1164"/>
                    </a:cubicBezTo>
                    <a:cubicBezTo>
                      <a:pt x="903" y="1164"/>
                      <a:pt x="1163" y="903"/>
                      <a:pt x="1163" y="582"/>
                    </a:cubicBezTo>
                    <a:cubicBezTo>
                      <a:pt x="1163" y="261"/>
                      <a:pt x="903" y="0"/>
                      <a:pt x="582" y="0"/>
                    </a:cubicBezTo>
                    <a:close/>
                    <a:moveTo>
                      <a:pt x="898" y="346"/>
                    </a:moveTo>
                    <a:lnTo>
                      <a:pt x="898" y="346"/>
                    </a:lnTo>
                    <a:cubicBezTo>
                      <a:pt x="820" y="805"/>
                      <a:pt x="820" y="805"/>
                      <a:pt x="820" y="805"/>
                    </a:cubicBezTo>
                    <a:cubicBezTo>
                      <a:pt x="817" y="805"/>
                      <a:pt x="817" y="805"/>
                      <a:pt x="817" y="805"/>
                    </a:cubicBezTo>
                    <a:cubicBezTo>
                      <a:pt x="817" y="808"/>
                      <a:pt x="817" y="808"/>
                      <a:pt x="817" y="808"/>
                    </a:cubicBezTo>
                    <a:cubicBezTo>
                      <a:pt x="817" y="810"/>
                      <a:pt x="817" y="810"/>
                      <a:pt x="815" y="810"/>
                    </a:cubicBezTo>
                    <a:cubicBezTo>
                      <a:pt x="815" y="813"/>
                      <a:pt x="815" y="813"/>
                      <a:pt x="812" y="813"/>
                    </a:cubicBezTo>
                    <a:lnTo>
                      <a:pt x="812" y="815"/>
                    </a:lnTo>
                    <a:cubicBezTo>
                      <a:pt x="810" y="815"/>
                      <a:pt x="810" y="815"/>
                      <a:pt x="810" y="815"/>
                    </a:cubicBezTo>
                    <a:lnTo>
                      <a:pt x="807" y="815"/>
                    </a:lnTo>
                    <a:cubicBezTo>
                      <a:pt x="807" y="815"/>
                      <a:pt x="807" y="815"/>
                      <a:pt x="807" y="818"/>
                    </a:cubicBezTo>
                    <a:lnTo>
                      <a:pt x="805" y="818"/>
                    </a:lnTo>
                    <a:cubicBezTo>
                      <a:pt x="802" y="818"/>
                      <a:pt x="802" y="818"/>
                      <a:pt x="802" y="818"/>
                    </a:cubicBezTo>
                    <a:lnTo>
                      <a:pt x="802" y="815"/>
                    </a:lnTo>
                    <a:cubicBezTo>
                      <a:pt x="800" y="815"/>
                      <a:pt x="800" y="815"/>
                      <a:pt x="800" y="815"/>
                    </a:cubicBezTo>
                    <a:cubicBezTo>
                      <a:pt x="725" y="795"/>
                      <a:pt x="725" y="795"/>
                      <a:pt x="725" y="795"/>
                    </a:cubicBezTo>
                    <a:cubicBezTo>
                      <a:pt x="722" y="805"/>
                      <a:pt x="717" y="815"/>
                      <a:pt x="710" y="823"/>
                    </a:cubicBezTo>
                    <a:cubicBezTo>
                      <a:pt x="662" y="883"/>
                      <a:pt x="662" y="883"/>
                      <a:pt x="662" y="883"/>
                    </a:cubicBezTo>
                    <a:cubicBezTo>
                      <a:pt x="674" y="898"/>
                      <a:pt x="674" y="923"/>
                      <a:pt x="662" y="941"/>
                    </a:cubicBezTo>
                    <a:cubicBezTo>
                      <a:pt x="584" y="1033"/>
                      <a:pt x="584" y="1033"/>
                      <a:pt x="584" y="1033"/>
                    </a:cubicBezTo>
                    <a:cubicBezTo>
                      <a:pt x="577" y="1046"/>
                      <a:pt x="562" y="1051"/>
                      <a:pt x="549" y="1051"/>
                    </a:cubicBezTo>
                    <a:cubicBezTo>
                      <a:pt x="539" y="1051"/>
                      <a:pt x="529" y="1049"/>
                      <a:pt x="521" y="1041"/>
                    </a:cubicBezTo>
                    <a:cubicBezTo>
                      <a:pt x="401" y="946"/>
                      <a:pt x="401" y="946"/>
                      <a:pt x="401" y="946"/>
                    </a:cubicBezTo>
                    <a:cubicBezTo>
                      <a:pt x="393" y="938"/>
                      <a:pt x="386" y="926"/>
                      <a:pt x="386" y="913"/>
                    </a:cubicBezTo>
                    <a:cubicBezTo>
                      <a:pt x="383" y="903"/>
                      <a:pt x="388" y="890"/>
                      <a:pt x="396" y="880"/>
                    </a:cubicBezTo>
                    <a:cubicBezTo>
                      <a:pt x="471" y="785"/>
                      <a:pt x="471" y="785"/>
                      <a:pt x="471" y="785"/>
                    </a:cubicBezTo>
                    <a:cubicBezTo>
                      <a:pt x="479" y="778"/>
                      <a:pt x="491" y="770"/>
                      <a:pt x="504" y="770"/>
                    </a:cubicBezTo>
                    <a:cubicBezTo>
                      <a:pt x="511" y="768"/>
                      <a:pt x="521" y="770"/>
                      <a:pt x="529" y="775"/>
                    </a:cubicBezTo>
                    <a:cubicBezTo>
                      <a:pt x="549" y="750"/>
                      <a:pt x="549" y="750"/>
                      <a:pt x="549" y="750"/>
                    </a:cubicBezTo>
                    <a:cubicBezTo>
                      <a:pt x="298" y="682"/>
                      <a:pt x="298" y="682"/>
                      <a:pt x="298" y="682"/>
                    </a:cubicBezTo>
                    <a:cubicBezTo>
                      <a:pt x="293" y="682"/>
                      <a:pt x="288" y="677"/>
                      <a:pt x="288" y="670"/>
                    </a:cubicBezTo>
                    <a:cubicBezTo>
                      <a:pt x="258" y="334"/>
                      <a:pt x="258" y="334"/>
                      <a:pt x="258" y="334"/>
                    </a:cubicBezTo>
                    <a:cubicBezTo>
                      <a:pt x="258" y="324"/>
                      <a:pt x="261" y="314"/>
                      <a:pt x="268" y="304"/>
                    </a:cubicBezTo>
                    <a:cubicBezTo>
                      <a:pt x="276" y="296"/>
                      <a:pt x="288" y="294"/>
                      <a:pt x="298" y="294"/>
                    </a:cubicBezTo>
                    <a:cubicBezTo>
                      <a:pt x="338" y="296"/>
                      <a:pt x="338" y="296"/>
                      <a:pt x="338" y="296"/>
                    </a:cubicBezTo>
                    <a:cubicBezTo>
                      <a:pt x="323" y="186"/>
                      <a:pt x="323" y="186"/>
                      <a:pt x="323" y="186"/>
                    </a:cubicBezTo>
                    <a:cubicBezTo>
                      <a:pt x="323" y="181"/>
                      <a:pt x="326" y="178"/>
                      <a:pt x="328" y="176"/>
                    </a:cubicBezTo>
                    <a:cubicBezTo>
                      <a:pt x="331" y="171"/>
                      <a:pt x="333" y="171"/>
                      <a:pt x="338" y="168"/>
                    </a:cubicBezTo>
                    <a:cubicBezTo>
                      <a:pt x="780" y="146"/>
                      <a:pt x="780" y="146"/>
                      <a:pt x="780" y="146"/>
                    </a:cubicBezTo>
                    <a:cubicBezTo>
                      <a:pt x="785" y="146"/>
                      <a:pt x="787" y="148"/>
                      <a:pt x="790" y="151"/>
                    </a:cubicBezTo>
                    <a:cubicBezTo>
                      <a:pt x="795" y="153"/>
                      <a:pt x="795" y="156"/>
                      <a:pt x="795" y="161"/>
                    </a:cubicBezTo>
                    <a:cubicBezTo>
                      <a:pt x="795" y="278"/>
                      <a:pt x="795" y="278"/>
                      <a:pt x="795" y="278"/>
                    </a:cubicBezTo>
                    <a:cubicBezTo>
                      <a:pt x="795" y="278"/>
                      <a:pt x="795" y="278"/>
                      <a:pt x="795" y="281"/>
                    </a:cubicBezTo>
                    <a:cubicBezTo>
                      <a:pt x="800" y="284"/>
                      <a:pt x="802" y="288"/>
                      <a:pt x="805" y="294"/>
                    </a:cubicBezTo>
                    <a:cubicBezTo>
                      <a:pt x="858" y="294"/>
                      <a:pt x="858" y="294"/>
                      <a:pt x="858" y="294"/>
                    </a:cubicBezTo>
                    <a:cubicBezTo>
                      <a:pt x="870" y="296"/>
                      <a:pt x="880" y="301"/>
                      <a:pt x="890" y="311"/>
                    </a:cubicBezTo>
                    <a:cubicBezTo>
                      <a:pt x="898" y="321"/>
                      <a:pt x="900" y="334"/>
                      <a:pt x="898" y="346"/>
                    </a:cubicBezTo>
                    <a:close/>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50" name="Freeform 243"/>
              <p:cNvSpPr>
                <a:spLocks noChangeArrowheads="1"/>
              </p:cNvSpPr>
              <p:nvPr/>
            </p:nvSpPr>
            <p:spPr bwMode="auto">
              <a:xfrm>
                <a:off x="1791" y="529"/>
                <a:ext cx="113" cy="110"/>
              </a:xfrm>
              <a:custGeom>
                <a:avLst/>
                <a:gdLst>
                  <a:gd name="T0" fmla="*/ 105 w 503"/>
                  <a:gd name="T1" fmla="*/ 0 h 490"/>
                  <a:gd name="T2" fmla="*/ 105 w 503"/>
                  <a:gd name="T3" fmla="*/ 0 h 490"/>
                  <a:gd name="T4" fmla="*/ 62 w 503"/>
                  <a:gd name="T5" fmla="*/ 0 h 490"/>
                  <a:gd name="T6" fmla="*/ 58 w 503"/>
                  <a:gd name="T7" fmla="*/ 1 h 490"/>
                  <a:gd name="T8" fmla="*/ 53 w 503"/>
                  <a:gd name="T9" fmla="*/ 6 h 490"/>
                  <a:gd name="T10" fmla="*/ 44 w 503"/>
                  <a:gd name="T11" fmla="*/ 9 h 490"/>
                  <a:gd name="T12" fmla="*/ 2 w 503"/>
                  <a:gd name="T13" fmla="*/ 7 h 490"/>
                  <a:gd name="T14" fmla="*/ 1 w 503"/>
                  <a:gd name="T15" fmla="*/ 7 h 490"/>
                  <a:gd name="T16" fmla="*/ 0 w 503"/>
                  <a:gd name="T17" fmla="*/ 8 h 490"/>
                  <a:gd name="T18" fmla="*/ 6 w 503"/>
                  <a:gd name="T19" fmla="*/ 81 h 490"/>
                  <a:gd name="T20" fmla="*/ 63 w 503"/>
                  <a:gd name="T21" fmla="*/ 97 h 490"/>
                  <a:gd name="T22" fmla="*/ 65 w 503"/>
                  <a:gd name="T23" fmla="*/ 95 h 490"/>
                  <a:gd name="T24" fmla="*/ 83 w 503"/>
                  <a:gd name="T25" fmla="*/ 88 h 490"/>
                  <a:gd name="T26" fmla="*/ 85 w 503"/>
                  <a:gd name="T27" fmla="*/ 93 h 490"/>
                  <a:gd name="T28" fmla="*/ 81 w 503"/>
                  <a:gd name="T29" fmla="*/ 95 h 490"/>
                  <a:gd name="T30" fmla="*/ 70 w 503"/>
                  <a:gd name="T31" fmla="*/ 98 h 490"/>
                  <a:gd name="T32" fmla="*/ 70 w 503"/>
                  <a:gd name="T33" fmla="*/ 98 h 490"/>
                  <a:gd name="T34" fmla="*/ 113 w 503"/>
                  <a:gd name="T35" fmla="*/ 110 h 490"/>
                  <a:gd name="T36" fmla="*/ 111 w 503"/>
                  <a:gd name="T37" fmla="*/ 5 h 490"/>
                  <a:gd name="T38" fmla="*/ 105 w 503"/>
                  <a:gd name="T39" fmla="*/ 0 h 4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3" h="490">
                    <a:moveTo>
                      <a:pt x="469" y="0"/>
                    </a:moveTo>
                    <a:lnTo>
                      <a:pt x="469" y="0"/>
                    </a:lnTo>
                    <a:cubicBezTo>
                      <a:pt x="274" y="0"/>
                      <a:pt x="274" y="0"/>
                      <a:pt x="274" y="0"/>
                    </a:cubicBezTo>
                    <a:cubicBezTo>
                      <a:pt x="269" y="0"/>
                      <a:pt x="261" y="2"/>
                      <a:pt x="258" y="5"/>
                    </a:cubicBezTo>
                    <a:cubicBezTo>
                      <a:pt x="236" y="27"/>
                      <a:pt x="236" y="27"/>
                      <a:pt x="236" y="27"/>
                    </a:cubicBezTo>
                    <a:cubicBezTo>
                      <a:pt x="226" y="37"/>
                      <a:pt x="213" y="42"/>
                      <a:pt x="198" y="42"/>
                    </a:cubicBezTo>
                    <a:cubicBezTo>
                      <a:pt x="8" y="30"/>
                      <a:pt x="8" y="30"/>
                      <a:pt x="8" y="30"/>
                    </a:cubicBezTo>
                    <a:cubicBezTo>
                      <a:pt x="5" y="30"/>
                      <a:pt x="3" y="30"/>
                      <a:pt x="3" y="32"/>
                    </a:cubicBezTo>
                    <a:cubicBezTo>
                      <a:pt x="0" y="32"/>
                      <a:pt x="0" y="35"/>
                      <a:pt x="0" y="37"/>
                    </a:cubicBezTo>
                    <a:cubicBezTo>
                      <a:pt x="28" y="363"/>
                      <a:pt x="28" y="363"/>
                      <a:pt x="28" y="363"/>
                    </a:cubicBezTo>
                    <a:cubicBezTo>
                      <a:pt x="281" y="431"/>
                      <a:pt x="281" y="431"/>
                      <a:pt x="281" y="431"/>
                    </a:cubicBezTo>
                    <a:cubicBezTo>
                      <a:pt x="289" y="421"/>
                      <a:pt x="289" y="421"/>
                      <a:pt x="289" y="421"/>
                    </a:cubicBezTo>
                    <a:cubicBezTo>
                      <a:pt x="309" y="396"/>
                      <a:pt x="341" y="386"/>
                      <a:pt x="369" y="393"/>
                    </a:cubicBezTo>
                    <a:cubicBezTo>
                      <a:pt x="376" y="396"/>
                      <a:pt x="381" y="406"/>
                      <a:pt x="379" y="413"/>
                    </a:cubicBezTo>
                    <a:cubicBezTo>
                      <a:pt x="376" y="421"/>
                      <a:pt x="369" y="426"/>
                      <a:pt x="361" y="423"/>
                    </a:cubicBezTo>
                    <a:cubicBezTo>
                      <a:pt x="344" y="418"/>
                      <a:pt x="324" y="423"/>
                      <a:pt x="311" y="438"/>
                    </a:cubicBezTo>
                    <a:cubicBezTo>
                      <a:pt x="502" y="489"/>
                      <a:pt x="502" y="489"/>
                      <a:pt x="502" y="489"/>
                    </a:cubicBezTo>
                    <a:cubicBezTo>
                      <a:pt x="492" y="22"/>
                      <a:pt x="492" y="22"/>
                      <a:pt x="492" y="22"/>
                    </a:cubicBezTo>
                    <a:cubicBezTo>
                      <a:pt x="492" y="10"/>
                      <a:pt x="482" y="0"/>
                      <a:pt x="469" y="0"/>
                    </a:cubicBez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sp>
            <p:nvSpPr>
              <p:cNvPr id="51" name="Freeform 244"/>
              <p:cNvSpPr>
                <a:spLocks noChangeArrowheads="1"/>
              </p:cNvSpPr>
              <p:nvPr/>
            </p:nvSpPr>
            <p:spPr bwMode="auto">
              <a:xfrm>
                <a:off x="1909" y="536"/>
                <a:ext cx="13" cy="73"/>
              </a:xfrm>
              <a:custGeom>
                <a:avLst/>
                <a:gdLst>
                  <a:gd name="T0" fmla="*/ 10 w 61"/>
                  <a:gd name="T1" fmla="*/ 0 h 327"/>
                  <a:gd name="T2" fmla="*/ 10 w 61"/>
                  <a:gd name="T3" fmla="*/ 0 h 327"/>
                  <a:gd name="T4" fmla="*/ 0 w 61"/>
                  <a:gd name="T5" fmla="*/ 0 h 327"/>
                  <a:gd name="T6" fmla="*/ 1 w 61"/>
                  <a:gd name="T7" fmla="*/ 73 h 327"/>
                  <a:gd name="T8" fmla="*/ 13 w 61"/>
                  <a:gd name="T9" fmla="*/ 4 h 327"/>
                  <a:gd name="T10" fmla="*/ 12 w 61"/>
                  <a:gd name="T11" fmla="*/ 1 h 327"/>
                  <a:gd name="T12" fmla="*/ 10 w 61"/>
                  <a:gd name="T13" fmla="*/ 0 h 3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327">
                    <a:moveTo>
                      <a:pt x="48" y="0"/>
                    </a:moveTo>
                    <a:lnTo>
                      <a:pt x="48" y="0"/>
                    </a:lnTo>
                    <a:cubicBezTo>
                      <a:pt x="0" y="0"/>
                      <a:pt x="0" y="0"/>
                      <a:pt x="0" y="0"/>
                    </a:cubicBezTo>
                    <a:cubicBezTo>
                      <a:pt x="5" y="326"/>
                      <a:pt x="5" y="326"/>
                      <a:pt x="5" y="326"/>
                    </a:cubicBezTo>
                    <a:cubicBezTo>
                      <a:pt x="60" y="17"/>
                      <a:pt x="60" y="17"/>
                      <a:pt x="60" y="17"/>
                    </a:cubicBezTo>
                    <a:cubicBezTo>
                      <a:pt x="60" y="10"/>
                      <a:pt x="58" y="7"/>
                      <a:pt x="58" y="5"/>
                    </a:cubicBezTo>
                    <a:cubicBezTo>
                      <a:pt x="55" y="2"/>
                      <a:pt x="52" y="0"/>
                      <a:pt x="48" y="0"/>
                    </a:cubicBezTo>
                  </a:path>
                </a:pathLst>
              </a:custGeom>
              <a:grpFill/>
              <a:ln>
                <a:noFill/>
              </a:ln>
              <a:effectLst/>
              <a:extLst>
                <a:ext uri="{91240B29-F687-4F45-9708-019B960494DF}">
                  <a14:hiddenLine xmlns:a14="http://schemas.microsoft.com/office/drawing/2010/main" w="9525" cap="flat">
                    <a:solidFill>
                      <a:srgbClr val="3C8A2E"/>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en-GB" sz="1600" dirty="0">
                  <a:solidFill>
                    <a:srgbClr val="000000"/>
                  </a:solidFill>
                  <a:latin typeface="Montserrat Light"/>
                </a:endParaRPr>
              </a:p>
            </p:txBody>
          </p:sp>
        </p:grpSp>
      </p:grpSp>
      <p:sp>
        <p:nvSpPr>
          <p:cNvPr id="87" name="TextBox 3"/>
          <p:cNvSpPr txBox="1">
            <a:spLocks noChangeArrowheads="1"/>
          </p:cNvSpPr>
          <p:nvPr/>
        </p:nvSpPr>
        <p:spPr bwMode="auto">
          <a:xfrm>
            <a:off x="750260" y="1224656"/>
            <a:ext cx="54943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ts val="600"/>
              </a:spcBef>
              <a:buSzPct val="100000"/>
            </a:pPr>
            <a:r>
              <a:rPr lang="en-IE" altLang="en-US" dirty="0">
                <a:solidFill>
                  <a:schemeClr val="bg1"/>
                </a:solidFill>
              </a:rPr>
              <a:t>Putting some of the pieces together </a:t>
            </a:r>
            <a:r>
              <a:rPr lang="en-IE" altLang="en-US" sz="1600" dirty="0">
                <a:solidFill>
                  <a:schemeClr val="bg1"/>
                </a:solidFill>
              </a:rPr>
              <a:t>(not exclusive)</a:t>
            </a:r>
          </a:p>
        </p:txBody>
      </p:sp>
    </p:spTree>
    <p:extLst>
      <p:ext uri="{BB962C8B-B14F-4D97-AF65-F5344CB8AC3E}">
        <p14:creationId xmlns:p14="http://schemas.microsoft.com/office/powerpoint/2010/main" val="35688162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
        <p:nvSpPr>
          <p:cNvPr id="3" name="TextBox 2"/>
          <p:cNvSpPr txBox="1"/>
          <p:nvPr/>
        </p:nvSpPr>
        <p:spPr>
          <a:xfrm>
            <a:off x="-9601" y="1653872"/>
            <a:ext cx="12211202" cy="1169551"/>
          </a:xfrm>
          <a:prstGeom prst="rect">
            <a:avLst/>
          </a:prstGeom>
          <a:noFill/>
        </p:spPr>
        <p:txBody>
          <a:bodyPr wrap="square" rtlCol="0">
            <a:spAutoFit/>
          </a:bodyPr>
          <a:lstStyle/>
          <a:p>
            <a:pPr algn="ctr"/>
            <a:r>
              <a:rPr lang="en-US" sz="7000" dirty="0">
                <a:solidFill>
                  <a:schemeClr val="bg1">
                    <a:lumMod val="95000"/>
                  </a:schemeClr>
                </a:solidFill>
                <a:latin typeface="Montserrat Ultra Light" charset="0"/>
                <a:ea typeface="Montserrat Ultra Light" charset="0"/>
                <a:cs typeface="Montserrat Ultra Light" charset="0"/>
              </a:rPr>
              <a:t>TIBER-EU</a:t>
            </a:r>
          </a:p>
        </p:txBody>
      </p:sp>
      <p:pic>
        <p:nvPicPr>
          <p:cNvPr id="5" name="Picture 4"/>
          <p:cNvPicPr>
            <a:picLocks noChangeAspect="1"/>
          </p:cNvPicPr>
          <p:nvPr/>
        </p:nvPicPr>
        <p:blipFill>
          <a:blip r:embed="rId3"/>
          <a:stretch>
            <a:fillRect/>
          </a:stretch>
        </p:blipFill>
        <p:spPr>
          <a:xfrm>
            <a:off x="3230882" y="3029346"/>
            <a:ext cx="5730238" cy="485782"/>
          </a:xfrm>
          <a:prstGeom prst="rect">
            <a:avLst/>
          </a:prstGeom>
        </p:spPr>
      </p:pic>
      <p:sp>
        <p:nvSpPr>
          <p:cNvPr id="6" name="TextBox 5"/>
          <p:cNvSpPr txBox="1"/>
          <p:nvPr/>
        </p:nvSpPr>
        <p:spPr>
          <a:xfrm>
            <a:off x="3514477" y="3093057"/>
            <a:ext cx="5224006" cy="369332"/>
          </a:xfrm>
          <a:prstGeom prst="rect">
            <a:avLst/>
          </a:prstGeom>
          <a:noFill/>
        </p:spPr>
        <p:txBody>
          <a:bodyPr wrap="square" rtlCol="0">
            <a:spAutoFit/>
          </a:bodyPr>
          <a:lstStyle/>
          <a:p>
            <a:pPr algn="ctr"/>
            <a:r>
              <a:rPr lang="en-US" dirty="0">
                <a:solidFill>
                  <a:srgbClr val="055E6D"/>
                </a:solidFill>
                <a:latin typeface="Montserrat" charset="0"/>
                <a:ea typeface="Montserrat" charset="0"/>
                <a:cs typeface="Montserrat" charset="0"/>
              </a:rPr>
              <a:t>A brief introduction </a:t>
            </a:r>
          </a:p>
        </p:txBody>
      </p:sp>
      <p:pic>
        <p:nvPicPr>
          <p:cNvPr id="7" name="Picture 6"/>
          <p:cNvPicPr>
            <a:picLocks noChangeAspect="1"/>
          </p:cNvPicPr>
          <p:nvPr/>
        </p:nvPicPr>
        <p:blipFill>
          <a:blip r:embed="rId4"/>
          <a:stretch>
            <a:fillRect/>
          </a:stretch>
        </p:blipFill>
        <p:spPr>
          <a:xfrm>
            <a:off x="5689600" y="3882391"/>
            <a:ext cx="812800" cy="190500"/>
          </a:xfrm>
          <a:prstGeom prst="rect">
            <a:avLst/>
          </a:prstGeom>
        </p:spPr>
      </p:pic>
    </p:spTree>
    <p:extLst>
      <p:ext uri="{BB962C8B-B14F-4D97-AF65-F5344CB8AC3E}">
        <p14:creationId xmlns:p14="http://schemas.microsoft.com/office/powerpoint/2010/main" val="31193763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952</TotalTime>
  <Words>1769</Words>
  <Application>Microsoft Office PowerPoint</Application>
  <PresentationFormat>Widescreen</PresentationFormat>
  <Paragraphs>471</Paragraphs>
  <Slides>27</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27</vt:i4>
      </vt:variant>
    </vt:vector>
  </HeadingPairs>
  <TitlesOfParts>
    <vt:vector size="40" baseType="lpstr">
      <vt:lpstr>Arial</vt:lpstr>
      <vt:lpstr>Calibri</vt:lpstr>
      <vt:lpstr>Calibri Light</vt:lpstr>
      <vt:lpstr>Montserrat</vt:lpstr>
      <vt:lpstr>Montserrat Light</vt:lpstr>
      <vt:lpstr>Montserrat Ultra Light</vt:lpstr>
      <vt:lpstr>Open Sans</vt:lpstr>
      <vt:lpstr>Open Sans Bold</vt:lpstr>
      <vt:lpstr>Open Sans Light</vt:lpstr>
      <vt:lpstr>Times New Roman</vt:lpstr>
      <vt:lpstr>Wingdings</vt:lpstr>
      <vt:lpstr>Wingdings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Fox, Jacky (IE - Dublin)</cp:lastModifiedBy>
  <cp:revision>195</cp:revision>
  <dcterms:created xsi:type="dcterms:W3CDTF">2017-09-12T15:05:14Z</dcterms:created>
  <dcterms:modified xsi:type="dcterms:W3CDTF">2018-07-03T19:24:01Z</dcterms:modified>
</cp:coreProperties>
</file>