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null)" ContentType="image/x-em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21.jpg" ContentType="image/p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4"/>
  </p:notesMasterIdLst>
  <p:handoutMasterIdLst>
    <p:handoutMasterId r:id="rId75"/>
  </p:handoutMasterIdLst>
  <p:sldIdLst>
    <p:sldId id="256" r:id="rId2"/>
    <p:sldId id="1585" r:id="rId3"/>
    <p:sldId id="1680" r:id="rId4"/>
    <p:sldId id="1636" r:id="rId5"/>
    <p:sldId id="1618" r:id="rId6"/>
    <p:sldId id="1569" r:id="rId7"/>
    <p:sldId id="1610" r:id="rId8"/>
    <p:sldId id="1682" r:id="rId9"/>
    <p:sldId id="412" r:id="rId10"/>
    <p:sldId id="423" r:id="rId11"/>
    <p:sldId id="436" r:id="rId12"/>
    <p:sldId id="414" r:id="rId13"/>
    <p:sldId id="425" r:id="rId14"/>
    <p:sldId id="415" r:id="rId15"/>
    <p:sldId id="1665" r:id="rId16"/>
    <p:sldId id="426" r:id="rId17"/>
    <p:sldId id="427" r:id="rId18"/>
    <p:sldId id="429" r:id="rId19"/>
    <p:sldId id="430" r:id="rId20"/>
    <p:sldId id="420" r:id="rId21"/>
    <p:sldId id="1570" r:id="rId22"/>
    <p:sldId id="1583" r:id="rId23"/>
    <p:sldId id="1582" r:id="rId24"/>
    <p:sldId id="1614" r:id="rId25"/>
    <p:sldId id="1615" r:id="rId26"/>
    <p:sldId id="1616" r:id="rId27"/>
    <p:sldId id="1617" r:id="rId28"/>
    <p:sldId id="1620" r:id="rId29"/>
    <p:sldId id="1622" r:id="rId30"/>
    <p:sldId id="1621" r:id="rId31"/>
    <p:sldId id="1663" r:id="rId32"/>
    <p:sldId id="1681" r:id="rId33"/>
    <p:sldId id="1623" r:id="rId34"/>
    <p:sldId id="1624" r:id="rId35"/>
    <p:sldId id="1625" r:id="rId36"/>
    <p:sldId id="1626" r:id="rId37"/>
    <p:sldId id="1634" r:id="rId38"/>
    <p:sldId id="1633" r:id="rId39"/>
    <p:sldId id="1630" r:id="rId40"/>
    <p:sldId id="1674" r:id="rId41"/>
    <p:sldId id="1635" r:id="rId42"/>
    <p:sldId id="1672" r:id="rId43"/>
    <p:sldId id="1675" r:id="rId44"/>
    <p:sldId id="1657" r:id="rId45"/>
    <p:sldId id="1627" r:id="rId46"/>
    <p:sldId id="1637" r:id="rId47"/>
    <p:sldId id="403" r:id="rId48"/>
    <p:sldId id="1638" r:id="rId49"/>
    <p:sldId id="1639" r:id="rId50"/>
    <p:sldId id="1676" r:id="rId51"/>
    <p:sldId id="1677" r:id="rId52"/>
    <p:sldId id="1658" r:id="rId53"/>
    <p:sldId id="1628" r:id="rId54"/>
    <p:sldId id="1640" r:id="rId55"/>
    <p:sldId id="1641" r:id="rId56"/>
    <p:sldId id="1679" r:id="rId57"/>
    <p:sldId id="1659" r:id="rId58"/>
    <p:sldId id="1648" r:id="rId59"/>
    <p:sldId id="1646" r:id="rId60"/>
    <p:sldId id="1654" r:id="rId61"/>
    <p:sldId id="1655" r:id="rId62"/>
    <p:sldId id="1656" r:id="rId63"/>
    <p:sldId id="1660" r:id="rId64"/>
    <p:sldId id="1683" r:id="rId65"/>
    <p:sldId id="1661" r:id="rId66"/>
    <p:sldId id="1662" r:id="rId67"/>
    <p:sldId id="1645" r:id="rId68"/>
    <p:sldId id="1667" r:id="rId69"/>
    <p:sldId id="1670" r:id="rId70"/>
    <p:sldId id="1668" r:id="rId71"/>
    <p:sldId id="1678" r:id="rId72"/>
    <p:sldId id="258"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8C3C4"/>
    <a:srgbClr val="9AC3F6"/>
    <a:srgbClr val="000000"/>
    <a:srgbClr val="E8E8E6"/>
    <a:srgbClr val="FFFDFC"/>
    <a:srgbClr val="055E6D"/>
    <a:srgbClr val="057FAF"/>
    <a:srgbClr val="F2F0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13"/>
    <p:restoredTop sz="94710"/>
  </p:normalViewPr>
  <p:slideViewPr>
    <p:cSldViewPr snapToGrid="0" snapToObjects="1">
      <p:cViewPr varScale="1">
        <p:scale>
          <a:sx n="103" d="100"/>
          <a:sy n="103" d="100"/>
        </p:scale>
        <p:origin x="184" y="71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18" d="100"/>
          <a:sy n="118" d="100"/>
        </p:scale>
        <p:origin x="4200"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9AF0A3-77FD-7D4F-A144-35CD88FB267C}" type="doc">
      <dgm:prSet loTypeId="urn:microsoft.com/office/officeart/2005/8/layout/chevron1" loCatId="" qsTypeId="urn:microsoft.com/office/officeart/2005/8/quickstyle/simple4" qsCatId="simple" csTypeId="urn:microsoft.com/office/officeart/2005/8/colors/colorful4" csCatId="colorful" phldr="1"/>
      <dgm:spPr/>
    </dgm:pt>
    <dgm:pt modelId="{C87B8E7D-6458-3A4D-AD88-D6E9EFA90E87}">
      <dgm:prSet phldrT="[Text]"/>
      <dgm:spPr>
        <a:solidFill>
          <a:srgbClr val="2C1098"/>
        </a:solidFill>
      </dgm:spPr>
      <dgm:t>
        <a:bodyPr/>
        <a:lstStyle/>
        <a:p>
          <a:r>
            <a:rPr lang="en-US" dirty="0"/>
            <a:t>Requirements</a:t>
          </a:r>
        </a:p>
      </dgm:t>
    </dgm:pt>
    <dgm:pt modelId="{C09C9DFA-D210-ED45-99CC-6AACAD57E874}" type="parTrans" cxnId="{C1276ACA-0B08-334C-BAF7-61DD4914F3CA}">
      <dgm:prSet/>
      <dgm:spPr/>
      <dgm:t>
        <a:bodyPr/>
        <a:lstStyle/>
        <a:p>
          <a:endParaRPr lang="en-US"/>
        </a:p>
      </dgm:t>
    </dgm:pt>
    <dgm:pt modelId="{B1FC1362-7C18-4B4D-BC1E-88B5D06B7DA5}" type="sibTrans" cxnId="{C1276ACA-0B08-334C-BAF7-61DD4914F3CA}">
      <dgm:prSet/>
      <dgm:spPr/>
      <dgm:t>
        <a:bodyPr/>
        <a:lstStyle/>
        <a:p>
          <a:endParaRPr lang="en-US"/>
        </a:p>
      </dgm:t>
    </dgm:pt>
    <dgm:pt modelId="{E9AC8BEF-64A6-B645-ABC0-968B940C5A90}">
      <dgm:prSet phldrT="[Text]"/>
      <dgm:spPr>
        <a:solidFill>
          <a:srgbClr val="4536A4"/>
        </a:solidFill>
      </dgm:spPr>
      <dgm:t>
        <a:bodyPr/>
        <a:lstStyle/>
        <a:p>
          <a:r>
            <a:rPr lang="en-US" dirty="0"/>
            <a:t>Design</a:t>
          </a:r>
        </a:p>
      </dgm:t>
    </dgm:pt>
    <dgm:pt modelId="{7348E86E-8BA2-9147-8E11-9536E3116B97}" type="parTrans" cxnId="{6AC54867-8FD4-CC49-B510-44CC28AAFCDD}">
      <dgm:prSet/>
      <dgm:spPr/>
      <dgm:t>
        <a:bodyPr/>
        <a:lstStyle/>
        <a:p>
          <a:endParaRPr lang="en-US"/>
        </a:p>
      </dgm:t>
    </dgm:pt>
    <dgm:pt modelId="{2D31FE05-0E1A-1244-ABE3-5A4CC80C1400}" type="sibTrans" cxnId="{6AC54867-8FD4-CC49-B510-44CC28AAFCDD}">
      <dgm:prSet/>
      <dgm:spPr/>
      <dgm:t>
        <a:bodyPr/>
        <a:lstStyle/>
        <a:p>
          <a:endParaRPr lang="en-US"/>
        </a:p>
      </dgm:t>
    </dgm:pt>
    <dgm:pt modelId="{70189BDB-19D4-454F-A86C-A978BFDF8618}">
      <dgm:prSet phldrT="[Text]"/>
      <dgm:spPr>
        <a:solidFill>
          <a:srgbClr val="6151D1"/>
        </a:solidFill>
      </dgm:spPr>
      <dgm:t>
        <a:bodyPr/>
        <a:lstStyle/>
        <a:p>
          <a:r>
            <a:rPr lang="en-US" dirty="0"/>
            <a:t>Code</a:t>
          </a:r>
        </a:p>
      </dgm:t>
    </dgm:pt>
    <dgm:pt modelId="{5DC0765A-FFC5-E147-863E-8C5CACDA92B1}" type="parTrans" cxnId="{E117BDFD-2666-E947-A36B-0A3A3450633B}">
      <dgm:prSet/>
      <dgm:spPr/>
      <dgm:t>
        <a:bodyPr/>
        <a:lstStyle/>
        <a:p>
          <a:endParaRPr lang="en-US"/>
        </a:p>
      </dgm:t>
    </dgm:pt>
    <dgm:pt modelId="{4C8240AF-C21F-1F45-827F-9DA1D77EB0C4}" type="sibTrans" cxnId="{E117BDFD-2666-E947-A36B-0A3A3450633B}">
      <dgm:prSet/>
      <dgm:spPr/>
      <dgm:t>
        <a:bodyPr/>
        <a:lstStyle/>
        <a:p>
          <a:endParaRPr lang="en-US"/>
        </a:p>
      </dgm:t>
    </dgm:pt>
    <dgm:pt modelId="{700D5EB0-60A1-B640-969B-D002B0F26BD4}">
      <dgm:prSet/>
      <dgm:spPr>
        <a:solidFill>
          <a:srgbClr val="925FF9"/>
        </a:solidFill>
      </dgm:spPr>
      <dgm:t>
        <a:bodyPr/>
        <a:lstStyle/>
        <a:p>
          <a:r>
            <a:rPr lang="en-US" dirty="0"/>
            <a:t>Testing</a:t>
          </a:r>
        </a:p>
      </dgm:t>
    </dgm:pt>
    <dgm:pt modelId="{F58EE36D-1914-664A-9B4C-17E44FD92AFE}" type="parTrans" cxnId="{85E67B66-30DC-9243-99B8-46823A6C6020}">
      <dgm:prSet/>
      <dgm:spPr/>
      <dgm:t>
        <a:bodyPr/>
        <a:lstStyle/>
        <a:p>
          <a:endParaRPr lang="en-US"/>
        </a:p>
      </dgm:t>
    </dgm:pt>
    <dgm:pt modelId="{D8061C1B-03C1-E94A-8384-3D19BE4CC440}" type="sibTrans" cxnId="{85E67B66-30DC-9243-99B8-46823A6C6020}">
      <dgm:prSet/>
      <dgm:spPr/>
      <dgm:t>
        <a:bodyPr/>
        <a:lstStyle/>
        <a:p>
          <a:endParaRPr lang="en-US"/>
        </a:p>
      </dgm:t>
    </dgm:pt>
    <dgm:pt modelId="{FD95515C-11E7-FF43-B5FD-D8D4C9E4FBAB}">
      <dgm:prSet/>
      <dgm:spPr>
        <a:solidFill>
          <a:srgbClr val="E532EE"/>
        </a:solidFill>
      </dgm:spPr>
      <dgm:t>
        <a:bodyPr/>
        <a:lstStyle/>
        <a:p>
          <a:r>
            <a:rPr lang="en-US" dirty="0"/>
            <a:t>Release</a:t>
          </a:r>
        </a:p>
      </dgm:t>
    </dgm:pt>
    <dgm:pt modelId="{4FFF6769-95A4-4449-8D9D-4A66E6C3F1B1}" type="parTrans" cxnId="{F8E929CD-D264-1B42-A754-D71BE8F5A394}">
      <dgm:prSet/>
      <dgm:spPr/>
      <dgm:t>
        <a:bodyPr/>
        <a:lstStyle/>
        <a:p>
          <a:endParaRPr lang="en-US"/>
        </a:p>
      </dgm:t>
    </dgm:pt>
    <dgm:pt modelId="{473A9F06-E8C2-A14C-90E1-F354B934ABE8}" type="sibTrans" cxnId="{F8E929CD-D264-1B42-A754-D71BE8F5A394}">
      <dgm:prSet/>
      <dgm:spPr/>
      <dgm:t>
        <a:bodyPr/>
        <a:lstStyle/>
        <a:p>
          <a:endParaRPr lang="en-US"/>
        </a:p>
      </dgm:t>
    </dgm:pt>
    <dgm:pt modelId="{5DCC752C-F68F-FD47-83F6-41C9FD16D90B}" type="pres">
      <dgm:prSet presAssocID="{AD9AF0A3-77FD-7D4F-A144-35CD88FB267C}" presName="Name0" presStyleCnt="0">
        <dgm:presLayoutVars>
          <dgm:dir/>
          <dgm:animLvl val="lvl"/>
          <dgm:resizeHandles val="exact"/>
        </dgm:presLayoutVars>
      </dgm:prSet>
      <dgm:spPr/>
    </dgm:pt>
    <dgm:pt modelId="{A609A13C-5FE2-EB4F-A7FC-07EAB60BBA90}" type="pres">
      <dgm:prSet presAssocID="{C87B8E7D-6458-3A4D-AD88-D6E9EFA90E87}" presName="parTxOnly" presStyleLbl="node1" presStyleIdx="0" presStyleCnt="5">
        <dgm:presLayoutVars>
          <dgm:chMax val="0"/>
          <dgm:chPref val="0"/>
          <dgm:bulletEnabled val="1"/>
        </dgm:presLayoutVars>
      </dgm:prSet>
      <dgm:spPr/>
    </dgm:pt>
    <dgm:pt modelId="{056429C2-DE1B-A148-A90B-A2ED2B872BCA}" type="pres">
      <dgm:prSet presAssocID="{B1FC1362-7C18-4B4D-BC1E-88B5D06B7DA5}" presName="parTxOnlySpace" presStyleCnt="0"/>
      <dgm:spPr/>
    </dgm:pt>
    <dgm:pt modelId="{8AE7BE6A-50E2-994B-966E-4344AADD10F4}" type="pres">
      <dgm:prSet presAssocID="{E9AC8BEF-64A6-B645-ABC0-968B940C5A90}" presName="parTxOnly" presStyleLbl="node1" presStyleIdx="1" presStyleCnt="5">
        <dgm:presLayoutVars>
          <dgm:chMax val="0"/>
          <dgm:chPref val="0"/>
          <dgm:bulletEnabled val="1"/>
        </dgm:presLayoutVars>
      </dgm:prSet>
      <dgm:spPr/>
    </dgm:pt>
    <dgm:pt modelId="{71EB2C85-5C5F-F649-A51B-69C35C5341A0}" type="pres">
      <dgm:prSet presAssocID="{2D31FE05-0E1A-1244-ABE3-5A4CC80C1400}" presName="parTxOnlySpace" presStyleCnt="0"/>
      <dgm:spPr/>
    </dgm:pt>
    <dgm:pt modelId="{88C4DA8E-DD7D-224A-A313-1685B5C3E232}" type="pres">
      <dgm:prSet presAssocID="{70189BDB-19D4-454F-A86C-A978BFDF8618}" presName="parTxOnly" presStyleLbl="node1" presStyleIdx="2" presStyleCnt="5">
        <dgm:presLayoutVars>
          <dgm:chMax val="0"/>
          <dgm:chPref val="0"/>
          <dgm:bulletEnabled val="1"/>
        </dgm:presLayoutVars>
      </dgm:prSet>
      <dgm:spPr/>
    </dgm:pt>
    <dgm:pt modelId="{E42A9553-F38F-0840-9253-A47A89071E18}" type="pres">
      <dgm:prSet presAssocID="{4C8240AF-C21F-1F45-827F-9DA1D77EB0C4}" presName="parTxOnlySpace" presStyleCnt="0"/>
      <dgm:spPr/>
    </dgm:pt>
    <dgm:pt modelId="{3EF91D2A-7B14-744E-BA52-424A717A13A8}" type="pres">
      <dgm:prSet presAssocID="{700D5EB0-60A1-B640-969B-D002B0F26BD4}" presName="parTxOnly" presStyleLbl="node1" presStyleIdx="3" presStyleCnt="5">
        <dgm:presLayoutVars>
          <dgm:chMax val="0"/>
          <dgm:chPref val="0"/>
          <dgm:bulletEnabled val="1"/>
        </dgm:presLayoutVars>
      </dgm:prSet>
      <dgm:spPr/>
    </dgm:pt>
    <dgm:pt modelId="{389CD82B-A65D-3C40-ACAD-41F97584DE62}" type="pres">
      <dgm:prSet presAssocID="{D8061C1B-03C1-E94A-8384-3D19BE4CC440}" presName="parTxOnlySpace" presStyleCnt="0"/>
      <dgm:spPr/>
    </dgm:pt>
    <dgm:pt modelId="{262D46F7-DA62-284B-BE1E-CBD63F8613B0}" type="pres">
      <dgm:prSet presAssocID="{FD95515C-11E7-FF43-B5FD-D8D4C9E4FBAB}" presName="parTxOnly" presStyleLbl="node1" presStyleIdx="4" presStyleCnt="5" custLinFactNeighborX="1124" custLinFactNeighborY="4363">
        <dgm:presLayoutVars>
          <dgm:chMax val="0"/>
          <dgm:chPref val="0"/>
          <dgm:bulletEnabled val="1"/>
        </dgm:presLayoutVars>
      </dgm:prSet>
      <dgm:spPr/>
    </dgm:pt>
  </dgm:ptLst>
  <dgm:cxnLst>
    <dgm:cxn modelId="{B8EEB506-71B2-2240-905A-E23CD52C5BF5}" type="presOf" srcId="{AD9AF0A3-77FD-7D4F-A144-35CD88FB267C}" destId="{5DCC752C-F68F-FD47-83F6-41C9FD16D90B}" srcOrd="0" destOrd="0" presId="urn:microsoft.com/office/officeart/2005/8/layout/chevron1"/>
    <dgm:cxn modelId="{66B0CF2C-FC48-EC47-99DB-AA19F14701F7}" type="presOf" srcId="{C87B8E7D-6458-3A4D-AD88-D6E9EFA90E87}" destId="{A609A13C-5FE2-EB4F-A7FC-07EAB60BBA90}" srcOrd="0" destOrd="0" presId="urn:microsoft.com/office/officeart/2005/8/layout/chevron1"/>
    <dgm:cxn modelId="{5D008235-2D15-6F46-9D86-901A0AF6CE96}" type="presOf" srcId="{700D5EB0-60A1-B640-969B-D002B0F26BD4}" destId="{3EF91D2A-7B14-744E-BA52-424A717A13A8}" srcOrd="0" destOrd="0" presId="urn:microsoft.com/office/officeart/2005/8/layout/chevron1"/>
    <dgm:cxn modelId="{F7E2424D-2AAA-A743-A11D-3974DBF82921}" type="presOf" srcId="{E9AC8BEF-64A6-B645-ABC0-968B940C5A90}" destId="{8AE7BE6A-50E2-994B-966E-4344AADD10F4}" srcOrd="0" destOrd="0" presId="urn:microsoft.com/office/officeart/2005/8/layout/chevron1"/>
    <dgm:cxn modelId="{85E67B66-30DC-9243-99B8-46823A6C6020}" srcId="{AD9AF0A3-77FD-7D4F-A144-35CD88FB267C}" destId="{700D5EB0-60A1-B640-969B-D002B0F26BD4}" srcOrd="3" destOrd="0" parTransId="{F58EE36D-1914-664A-9B4C-17E44FD92AFE}" sibTransId="{D8061C1B-03C1-E94A-8384-3D19BE4CC440}"/>
    <dgm:cxn modelId="{6AC54867-8FD4-CC49-B510-44CC28AAFCDD}" srcId="{AD9AF0A3-77FD-7D4F-A144-35CD88FB267C}" destId="{E9AC8BEF-64A6-B645-ABC0-968B940C5A90}" srcOrd="1" destOrd="0" parTransId="{7348E86E-8BA2-9147-8E11-9536E3116B97}" sibTransId="{2D31FE05-0E1A-1244-ABE3-5A4CC80C1400}"/>
    <dgm:cxn modelId="{101F0473-6AEA-DD4F-816C-15780C8B1C39}" type="presOf" srcId="{70189BDB-19D4-454F-A86C-A978BFDF8618}" destId="{88C4DA8E-DD7D-224A-A313-1685B5C3E232}" srcOrd="0" destOrd="0" presId="urn:microsoft.com/office/officeart/2005/8/layout/chevron1"/>
    <dgm:cxn modelId="{C1276ACA-0B08-334C-BAF7-61DD4914F3CA}" srcId="{AD9AF0A3-77FD-7D4F-A144-35CD88FB267C}" destId="{C87B8E7D-6458-3A4D-AD88-D6E9EFA90E87}" srcOrd="0" destOrd="0" parTransId="{C09C9DFA-D210-ED45-99CC-6AACAD57E874}" sibTransId="{B1FC1362-7C18-4B4D-BC1E-88B5D06B7DA5}"/>
    <dgm:cxn modelId="{F8E929CD-D264-1B42-A754-D71BE8F5A394}" srcId="{AD9AF0A3-77FD-7D4F-A144-35CD88FB267C}" destId="{FD95515C-11E7-FF43-B5FD-D8D4C9E4FBAB}" srcOrd="4" destOrd="0" parTransId="{4FFF6769-95A4-4449-8D9D-4A66E6C3F1B1}" sibTransId="{473A9F06-E8C2-A14C-90E1-F354B934ABE8}"/>
    <dgm:cxn modelId="{3AAD6AED-40BB-0240-A35A-6A25EAE86EFC}" type="presOf" srcId="{FD95515C-11E7-FF43-B5FD-D8D4C9E4FBAB}" destId="{262D46F7-DA62-284B-BE1E-CBD63F8613B0}" srcOrd="0" destOrd="0" presId="urn:microsoft.com/office/officeart/2005/8/layout/chevron1"/>
    <dgm:cxn modelId="{E117BDFD-2666-E947-A36B-0A3A3450633B}" srcId="{AD9AF0A3-77FD-7D4F-A144-35CD88FB267C}" destId="{70189BDB-19D4-454F-A86C-A978BFDF8618}" srcOrd="2" destOrd="0" parTransId="{5DC0765A-FFC5-E147-863E-8C5CACDA92B1}" sibTransId="{4C8240AF-C21F-1F45-827F-9DA1D77EB0C4}"/>
    <dgm:cxn modelId="{6FF3221F-B6E9-0A46-980B-444922145F47}" type="presParOf" srcId="{5DCC752C-F68F-FD47-83F6-41C9FD16D90B}" destId="{A609A13C-5FE2-EB4F-A7FC-07EAB60BBA90}" srcOrd="0" destOrd="0" presId="urn:microsoft.com/office/officeart/2005/8/layout/chevron1"/>
    <dgm:cxn modelId="{29B85BF1-5917-C242-B4CF-C4AB949BC87A}" type="presParOf" srcId="{5DCC752C-F68F-FD47-83F6-41C9FD16D90B}" destId="{056429C2-DE1B-A148-A90B-A2ED2B872BCA}" srcOrd="1" destOrd="0" presId="urn:microsoft.com/office/officeart/2005/8/layout/chevron1"/>
    <dgm:cxn modelId="{E65F4CF1-32A9-FB4A-BDD0-2F4E9A24877E}" type="presParOf" srcId="{5DCC752C-F68F-FD47-83F6-41C9FD16D90B}" destId="{8AE7BE6A-50E2-994B-966E-4344AADD10F4}" srcOrd="2" destOrd="0" presId="urn:microsoft.com/office/officeart/2005/8/layout/chevron1"/>
    <dgm:cxn modelId="{BC21F88A-F0B3-FF43-8BAE-CBF989388E7C}" type="presParOf" srcId="{5DCC752C-F68F-FD47-83F6-41C9FD16D90B}" destId="{71EB2C85-5C5F-F649-A51B-69C35C5341A0}" srcOrd="3" destOrd="0" presId="urn:microsoft.com/office/officeart/2005/8/layout/chevron1"/>
    <dgm:cxn modelId="{AF9055D1-FCCB-0549-A1F3-3EBD93FD8DAF}" type="presParOf" srcId="{5DCC752C-F68F-FD47-83F6-41C9FD16D90B}" destId="{88C4DA8E-DD7D-224A-A313-1685B5C3E232}" srcOrd="4" destOrd="0" presId="urn:microsoft.com/office/officeart/2005/8/layout/chevron1"/>
    <dgm:cxn modelId="{DCB77C94-6B5B-1E41-8A8F-F3850226CC3F}" type="presParOf" srcId="{5DCC752C-F68F-FD47-83F6-41C9FD16D90B}" destId="{E42A9553-F38F-0840-9253-A47A89071E18}" srcOrd="5" destOrd="0" presId="urn:microsoft.com/office/officeart/2005/8/layout/chevron1"/>
    <dgm:cxn modelId="{64E12EEB-0298-7D44-BA74-182C8C192BC8}" type="presParOf" srcId="{5DCC752C-F68F-FD47-83F6-41C9FD16D90B}" destId="{3EF91D2A-7B14-744E-BA52-424A717A13A8}" srcOrd="6" destOrd="0" presId="urn:microsoft.com/office/officeart/2005/8/layout/chevron1"/>
    <dgm:cxn modelId="{D2F42352-BD4C-2449-AE69-5C3C44A068DD}" type="presParOf" srcId="{5DCC752C-F68F-FD47-83F6-41C9FD16D90B}" destId="{389CD82B-A65D-3C40-ACAD-41F97584DE62}" srcOrd="7" destOrd="0" presId="urn:microsoft.com/office/officeart/2005/8/layout/chevron1"/>
    <dgm:cxn modelId="{A52ACC01-BC04-0B4D-8F5D-E5340F274998}" type="presParOf" srcId="{5DCC752C-F68F-FD47-83F6-41C9FD16D90B}" destId="{262D46F7-DA62-284B-BE1E-CBD63F8613B0}"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D9AF0A3-77FD-7D4F-A144-35CD88FB267C}" type="doc">
      <dgm:prSet loTypeId="urn:microsoft.com/office/officeart/2005/8/layout/chevron1" loCatId="" qsTypeId="urn:microsoft.com/office/officeart/2005/8/quickstyle/simple4" qsCatId="simple" csTypeId="urn:microsoft.com/office/officeart/2005/8/colors/colorful4" csCatId="colorful" phldr="1"/>
      <dgm:spPr/>
    </dgm:pt>
    <dgm:pt modelId="{C87B8E7D-6458-3A4D-AD88-D6E9EFA90E87}">
      <dgm:prSet phldrT="[Text]"/>
      <dgm:spPr>
        <a:solidFill>
          <a:srgbClr val="2C1098"/>
        </a:solidFill>
      </dgm:spPr>
      <dgm:t>
        <a:bodyPr/>
        <a:lstStyle/>
        <a:p>
          <a:r>
            <a:rPr lang="en-US" dirty="0"/>
            <a:t>Requirements</a:t>
          </a:r>
        </a:p>
      </dgm:t>
    </dgm:pt>
    <dgm:pt modelId="{C09C9DFA-D210-ED45-99CC-6AACAD57E874}" type="parTrans" cxnId="{C1276ACA-0B08-334C-BAF7-61DD4914F3CA}">
      <dgm:prSet/>
      <dgm:spPr/>
      <dgm:t>
        <a:bodyPr/>
        <a:lstStyle/>
        <a:p>
          <a:endParaRPr lang="en-US"/>
        </a:p>
      </dgm:t>
    </dgm:pt>
    <dgm:pt modelId="{B1FC1362-7C18-4B4D-BC1E-88B5D06B7DA5}" type="sibTrans" cxnId="{C1276ACA-0B08-334C-BAF7-61DD4914F3CA}">
      <dgm:prSet/>
      <dgm:spPr/>
      <dgm:t>
        <a:bodyPr/>
        <a:lstStyle/>
        <a:p>
          <a:endParaRPr lang="en-US"/>
        </a:p>
      </dgm:t>
    </dgm:pt>
    <dgm:pt modelId="{E9AC8BEF-64A6-B645-ABC0-968B940C5A90}">
      <dgm:prSet phldrT="[Text]"/>
      <dgm:spPr>
        <a:solidFill>
          <a:srgbClr val="4536A4"/>
        </a:solidFill>
      </dgm:spPr>
      <dgm:t>
        <a:bodyPr/>
        <a:lstStyle/>
        <a:p>
          <a:r>
            <a:rPr lang="en-US" dirty="0"/>
            <a:t>Design</a:t>
          </a:r>
        </a:p>
      </dgm:t>
    </dgm:pt>
    <dgm:pt modelId="{7348E86E-8BA2-9147-8E11-9536E3116B97}" type="parTrans" cxnId="{6AC54867-8FD4-CC49-B510-44CC28AAFCDD}">
      <dgm:prSet/>
      <dgm:spPr/>
      <dgm:t>
        <a:bodyPr/>
        <a:lstStyle/>
        <a:p>
          <a:endParaRPr lang="en-US"/>
        </a:p>
      </dgm:t>
    </dgm:pt>
    <dgm:pt modelId="{2D31FE05-0E1A-1244-ABE3-5A4CC80C1400}" type="sibTrans" cxnId="{6AC54867-8FD4-CC49-B510-44CC28AAFCDD}">
      <dgm:prSet/>
      <dgm:spPr/>
      <dgm:t>
        <a:bodyPr/>
        <a:lstStyle/>
        <a:p>
          <a:endParaRPr lang="en-US"/>
        </a:p>
      </dgm:t>
    </dgm:pt>
    <dgm:pt modelId="{70189BDB-19D4-454F-A86C-A978BFDF8618}">
      <dgm:prSet phldrT="[Text]"/>
      <dgm:spPr>
        <a:solidFill>
          <a:srgbClr val="6151D1"/>
        </a:solidFill>
      </dgm:spPr>
      <dgm:t>
        <a:bodyPr/>
        <a:lstStyle/>
        <a:p>
          <a:r>
            <a:rPr lang="en-US" dirty="0"/>
            <a:t>Code</a:t>
          </a:r>
        </a:p>
      </dgm:t>
    </dgm:pt>
    <dgm:pt modelId="{5DC0765A-FFC5-E147-863E-8C5CACDA92B1}" type="parTrans" cxnId="{E117BDFD-2666-E947-A36B-0A3A3450633B}">
      <dgm:prSet/>
      <dgm:spPr/>
      <dgm:t>
        <a:bodyPr/>
        <a:lstStyle/>
        <a:p>
          <a:endParaRPr lang="en-US"/>
        </a:p>
      </dgm:t>
    </dgm:pt>
    <dgm:pt modelId="{4C8240AF-C21F-1F45-827F-9DA1D77EB0C4}" type="sibTrans" cxnId="{E117BDFD-2666-E947-A36B-0A3A3450633B}">
      <dgm:prSet/>
      <dgm:spPr/>
      <dgm:t>
        <a:bodyPr/>
        <a:lstStyle/>
        <a:p>
          <a:endParaRPr lang="en-US"/>
        </a:p>
      </dgm:t>
    </dgm:pt>
    <dgm:pt modelId="{700D5EB0-60A1-B640-969B-D002B0F26BD4}">
      <dgm:prSet/>
      <dgm:spPr>
        <a:solidFill>
          <a:srgbClr val="925FF9"/>
        </a:solidFill>
      </dgm:spPr>
      <dgm:t>
        <a:bodyPr/>
        <a:lstStyle/>
        <a:p>
          <a:r>
            <a:rPr lang="en-US" dirty="0"/>
            <a:t>Testing</a:t>
          </a:r>
        </a:p>
      </dgm:t>
    </dgm:pt>
    <dgm:pt modelId="{F58EE36D-1914-664A-9B4C-17E44FD92AFE}" type="parTrans" cxnId="{85E67B66-30DC-9243-99B8-46823A6C6020}">
      <dgm:prSet/>
      <dgm:spPr/>
      <dgm:t>
        <a:bodyPr/>
        <a:lstStyle/>
        <a:p>
          <a:endParaRPr lang="en-US"/>
        </a:p>
      </dgm:t>
    </dgm:pt>
    <dgm:pt modelId="{D8061C1B-03C1-E94A-8384-3D19BE4CC440}" type="sibTrans" cxnId="{85E67B66-30DC-9243-99B8-46823A6C6020}">
      <dgm:prSet/>
      <dgm:spPr/>
      <dgm:t>
        <a:bodyPr/>
        <a:lstStyle/>
        <a:p>
          <a:endParaRPr lang="en-US"/>
        </a:p>
      </dgm:t>
    </dgm:pt>
    <dgm:pt modelId="{FD95515C-11E7-FF43-B5FD-D8D4C9E4FBAB}">
      <dgm:prSet/>
      <dgm:spPr>
        <a:solidFill>
          <a:srgbClr val="E532EE"/>
        </a:solidFill>
      </dgm:spPr>
      <dgm:t>
        <a:bodyPr/>
        <a:lstStyle/>
        <a:p>
          <a:r>
            <a:rPr lang="en-US" dirty="0"/>
            <a:t>Release</a:t>
          </a:r>
        </a:p>
      </dgm:t>
    </dgm:pt>
    <dgm:pt modelId="{4FFF6769-95A4-4449-8D9D-4A66E6C3F1B1}" type="parTrans" cxnId="{F8E929CD-D264-1B42-A754-D71BE8F5A394}">
      <dgm:prSet/>
      <dgm:spPr/>
      <dgm:t>
        <a:bodyPr/>
        <a:lstStyle/>
        <a:p>
          <a:endParaRPr lang="en-US"/>
        </a:p>
      </dgm:t>
    </dgm:pt>
    <dgm:pt modelId="{473A9F06-E8C2-A14C-90E1-F354B934ABE8}" type="sibTrans" cxnId="{F8E929CD-D264-1B42-A754-D71BE8F5A394}">
      <dgm:prSet/>
      <dgm:spPr/>
      <dgm:t>
        <a:bodyPr/>
        <a:lstStyle/>
        <a:p>
          <a:endParaRPr lang="en-US"/>
        </a:p>
      </dgm:t>
    </dgm:pt>
    <dgm:pt modelId="{5DCC752C-F68F-FD47-83F6-41C9FD16D90B}" type="pres">
      <dgm:prSet presAssocID="{AD9AF0A3-77FD-7D4F-A144-35CD88FB267C}" presName="Name0" presStyleCnt="0">
        <dgm:presLayoutVars>
          <dgm:dir/>
          <dgm:animLvl val="lvl"/>
          <dgm:resizeHandles val="exact"/>
        </dgm:presLayoutVars>
      </dgm:prSet>
      <dgm:spPr/>
    </dgm:pt>
    <dgm:pt modelId="{A609A13C-5FE2-EB4F-A7FC-07EAB60BBA90}" type="pres">
      <dgm:prSet presAssocID="{C87B8E7D-6458-3A4D-AD88-D6E9EFA90E87}" presName="parTxOnly" presStyleLbl="node1" presStyleIdx="0" presStyleCnt="5">
        <dgm:presLayoutVars>
          <dgm:chMax val="0"/>
          <dgm:chPref val="0"/>
          <dgm:bulletEnabled val="1"/>
        </dgm:presLayoutVars>
      </dgm:prSet>
      <dgm:spPr/>
    </dgm:pt>
    <dgm:pt modelId="{056429C2-DE1B-A148-A90B-A2ED2B872BCA}" type="pres">
      <dgm:prSet presAssocID="{B1FC1362-7C18-4B4D-BC1E-88B5D06B7DA5}" presName="parTxOnlySpace" presStyleCnt="0"/>
      <dgm:spPr/>
    </dgm:pt>
    <dgm:pt modelId="{8AE7BE6A-50E2-994B-966E-4344AADD10F4}" type="pres">
      <dgm:prSet presAssocID="{E9AC8BEF-64A6-B645-ABC0-968B940C5A90}" presName="parTxOnly" presStyleLbl="node1" presStyleIdx="1" presStyleCnt="5">
        <dgm:presLayoutVars>
          <dgm:chMax val="0"/>
          <dgm:chPref val="0"/>
          <dgm:bulletEnabled val="1"/>
        </dgm:presLayoutVars>
      </dgm:prSet>
      <dgm:spPr/>
    </dgm:pt>
    <dgm:pt modelId="{71EB2C85-5C5F-F649-A51B-69C35C5341A0}" type="pres">
      <dgm:prSet presAssocID="{2D31FE05-0E1A-1244-ABE3-5A4CC80C1400}" presName="parTxOnlySpace" presStyleCnt="0"/>
      <dgm:spPr/>
    </dgm:pt>
    <dgm:pt modelId="{88C4DA8E-DD7D-224A-A313-1685B5C3E232}" type="pres">
      <dgm:prSet presAssocID="{70189BDB-19D4-454F-A86C-A978BFDF8618}" presName="parTxOnly" presStyleLbl="node1" presStyleIdx="2" presStyleCnt="5">
        <dgm:presLayoutVars>
          <dgm:chMax val="0"/>
          <dgm:chPref val="0"/>
          <dgm:bulletEnabled val="1"/>
        </dgm:presLayoutVars>
      </dgm:prSet>
      <dgm:spPr/>
    </dgm:pt>
    <dgm:pt modelId="{E42A9553-F38F-0840-9253-A47A89071E18}" type="pres">
      <dgm:prSet presAssocID="{4C8240AF-C21F-1F45-827F-9DA1D77EB0C4}" presName="parTxOnlySpace" presStyleCnt="0"/>
      <dgm:spPr/>
    </dgm:pt>
    <dgm:pt modelId="{3EF91D2A-7B14-744E-BA52-424A717A13A8}" type="pres">
      <dgm:prSet presAssocID="{700D5EB0-60A1-B640-969B-D002B0F26BD4}" presName="parTxOnly" presStyleLbl="node1" presStyleIdx="3" presStyleCnt="5">
        <dgm:presLayoutVars>
          <dgm:chMax val="0"/>
          <dgm:chPref val="0"/>
          <dgm:bulletEnabled val="1"/>
        </dgm:presLayoutVars>
      </dgm:prSet>
      <dgm:spPr/>
    </dgm:pt>
    <dgm:pt modelId="{389CD82B-A65D-3C40-ACAD-41F97584DE62}" type="pres">
      <dgm:prSet presAssocID="{D8061C1B-03C1-E94A-8384-3D19BE4CC440}" presName="parTxOnlySpace" presStyleCnt="0"/>
      <dgm:spPr/>
    </dgm:pt>
    <dgm:pt modelId="{262D46F7-DA62-284B-BE1E-CBD63F8613B0}" type="pres">
      <dgm:prSet presAssocID="{FD95515C-11E7-FF43-B5FD-D8D4C9E4FBAB}" presName="parTxOnly" presStyleLbl="node1" presStyleIdx="4" presStyleCnt="5" custLinFactNeighborX="1124" custLinFactNeighborY="4363">
        <dgm:presLayoutVars>
          <dgm:chMax val="0"/>
          <dgm:chPref val="0"/>
          <dgm:bulletEnabled val="1"/>
        </dgm:presLayoutVars>
      </dgm:prSet>
      <dgm:spPr/>
    </dgm:pt>
  </dgm:ptLst>
  <dgm:cxnLst>
    <dgm:cxn modelId="{B8EEB506-71B2-2240-905A-E23CD52C5BF5}" type="presOf" srcId="{AD9AF0A3-77FD-7D4F-A144-35CD88FB267C}" destId="{5DCC752C-F68F-FD47-83F6-41C9FD16D90B}" srcOrd="0" destOrd="0" presId="urn:microsoft.com/office/officeart/2005/8/layout/chevron1"/>
    <dgm:cxn modelId="{66B0CF2C-FC48-EC47-99DB-AA19F14701F7}" type="presOf" srcId="{C87B8E7D-6458-3A4D-AD88-D6E9EFA90E87}" destId="{A609A13C-5FE2-EB4F-A7FC-07EAB60BBA90}" srcOrd="0" destOrd="0" presId="urn:microsoft.com/office/officeart/2005/8/layout/chevron1"/>
    <dgm:cxn modelId="{5D008235-2D15-6F46-9D86-901A0AF6CE96}" type="presOf" srcId="{700D5EB0-60A1-B640-969B-D002B0F26BD4}" destId="{3EF91D2A-7B14-744E-BA52-424A717A13A8}" srcOrd="0" destOrd="0" presId="urn:microsoft.com/office/officeart/2005/8/layout/chevron1"/>
    <dgm:cxn modelId="{F7E2424D-2AAA-A743-A11D-3974DBF82921}" type="presOf" srcId="{E9AC8BEF-64A6-B645-ABC0-968B940C5A90}" destId="{8AE7BE6A-50E2-994B-966E-4344AADD10F4}" srcOrd="0" destOrd="0" presId="urn:microsoft.com/office/officeart/2005/8/layout/chevron1"/>
    <dgm:cxn modelId="{85E67B66-30DC-9243-99B8-46823A6C6020}" srcId="{AD9AF0A3-77FD-7D4F-A144-35CD88FB267C}" destId="{700D5EB0-60A1-B640-969B-D002B0F26BD4}" srcOrd="3" destOrd="0" parTransId="{F58EE36D-1914-664A-9B4C-17E44FD92AFE}" sibTransId="{D8061C1B-03C1-E94A-8384-3D19BE4CC440}"/>
    <dgm:cxn modelId="{6AC54867-8FD4-CC49-B510-44CC28AAFCDD}" srcId="{AD9AF0A3-77FD-7D4F-A144-35CD88FB267C}" destId="{E9AC8BEF-64A6-B645-ABC0-968B940C5A90}" srcOrd="1" destOrd="0" parTransId="{7348E86E-8BA2-9147-8E11-9536E3116B97}" sibTransId="{2D31FE05-0E1A-1244-ABE3-5A4CC80C1400}"/>
    <dgm:cxn modelId="{101F0473-6AEA-DD4F-816C-15780C8B1C39}" type="presOf" srcId="{70189BDB-19D4-454F-A86C-A978BFDF8618}" destId="{88C4DA8E-DD7D-224A-A313-1685B5C3E232}" srcOrd="0" destOrd="0" presId="urn:microsoft.com/office/officeart/2005/8/layout/chevron1"/>
    <dgm:cxn modelId="{C1276ACA-0B08-334C-BAF7-61DD4914F3CA}" srcId="{AD9AF0A3-77FD-7D4F-A144-35CD88FB267C}" destId="{C87B8E7D-6458-3A4D-AD88-D6E9EFA90E87}" srcOrd="0" destOrd="0" parTransId="{C09C9DFA-D210-ED45-99CC-6AACAD57E874}" sibTransId="{B1FC1362-7C18-4B4D-BC1E-88B5D06B7DA5}"/>
    <dgm:cxn modelId="{F8E929CD-D264-1B42-A754-D71BE8F5A394}" srcId="{AD9AF0A3-77FD-7D4F-A144-35CD88FB267C}" destId="{FD95515C-11E7-FF43-B5FD-D8D4C9E4FBAB}" srcOrd="4" destOrd="0" parTransId="{4FFF6769-95A4-4449-8D9D-4A66E6C3F1B1}" sibTransId="{473A9F06-E8C2-A14C-90E1-F354B934ABE8}"/>
    <dgm:cxn modelId="{3AAD6AED-40BB-0240-A35A-6A25EAE86EFC}" type="presOf" srcId="{FD95515C-11E7-FF43-B5FD-D8D4C9E4FBAB}" destId="{262D46F7-DA62-284B-BE1E-CBD63F8613B0}" srcOrd="0" destOrd="0" presId="urn:microsoft.com/office/officeart/2005/8/layout/chevron1"/>
    <dgm:cxn modelId="{E117BDFD-2666-E947-A36B-0A3A3450633B}" srcId="{AD9AF0A3-77FD-7D4F-A144-35CD88FB267C}" destId="{70189BDB-19D4-454F-A86C-A978BFDF8618}" srcOrd="2" destOrd="0" parTransId="{5DC0765A-FFC5-E147-863E-8C5CACDA92B1}" sibTransId="{4C8240AF-C21F-1F45-827F-9DA1D77EB0C4}"/>
    <dgm:cxn modelId="{6FF3221F-B6E9-0A46-980B-444922145F47}" type="presParOf" srcId="{5DCC752C-F68F-FD47-83F6-41C9FD16D90B}" destId="{A609A13C-5FE2-EB4F-A7FC-07EAB60BBA90}" srcOrd="0" destOrd="0" presId="urn:microsoft.com/office/officeart/2005/8/layout/chevron1"/>
    <dgm:cxn modelId="{29B85BF1-5917-C242-B4CF-C4AB949BC87A}" type="presParOf" srcId="{5DCC752C-F68F-FD47-83F6-41C9FD16D90B}" destId="{056429C2-DE1B-A148-A90B-A2ED2B872BCA}" srcOrd="1" destOrd="0" presId="urn:microsoft.com/office/officeart/2005/8/layout/chevron1"/>
    <dgm:cxn modelId="{E65F4CF1-32A9-FB4A-BDD0-2F4E9A24877E}" type="presParOf" srcId="{5DCC752C-F68F-FD47-83F6-41C9FD16D90B}" destId="{8AE7BE6A-50E2-994B-966E-4344AADD10F4}" srcOrd="2" destOrd="0" presId="urn:microsoft.com/office/officeart/2005/8/layout/chevron1"/>
    <dgm:cxn modelId="{BC21F88A-F0B3-FF43-8BAE-CBF989388E7C}" type="presParOf" srcId="{5DCC752C-F68F-FD47-83F6-41C9FD16D90B}" destId="{71EB2C85-5C5F-F649-A51B-69C35C5341A0}" srcOrd="3" destOrd="0" presId="urn:microsoft.com/office/officeart/2005/8/layout/chevron1"/>
    <dgm:cxn modelId="{AF9055D1-FCCB-0549-A1F3-3EBD93FD8DAF}" type="presParOf" srcId="{5DCC752C-F68F-FD47-83F6-41C9FD16D90B}" destId="{88C4DA8E-DD7D-224A-A313-1685B5C3E232}" srcOrd="4" destOrd="0" presId="urn:microsoft.com/office/officeart/2005/8/layout/chevron1"/>
    <dgm:cxn modelId="{DCB77C94-6B5B-1E41-8A8F-F3850226CC3F}" type="presParOf" srcId="{5DCC752C-F68F-FD47-83F6-41C9FD16D90B}" destId="{E42A9553-F38F-0840-9253-A47A89071E18}" srcOrd="5" destOrd="0" presId="urn:microsoft.com/office/officeart/2005/8/layout/chevron1"/>
    <dgm:cxn modelId="{64E12EEB-0298-7D44-BA74-182C8C192BC8}" type="presParOf" srcId="{5DCC752C-F68F-FD47-83F6-41C9FD16D90B}" destId="{3EF91D2A-7B14-744E-BA52-424A717A13A8}" srcOrd="6" destOrd="0" presId="urn:microsoft.com/office/officeart/2005/8/layout/chevron1"/>
    <dgm:cxn modelId="{D2F42352-BD4C-2449-AE69-5C3C44A068DD}" type="presParOf" srcId="{5DCC752C-F68F-FD47-83F6-41C9FD16D90B}" destId="{389CD82B-A65D-3C40-ACAD-41F97584DE62}" srcOrd="7" destOrd="0" presId="urn:microsoft.com/office/officeart/2005/8/layout/chevron1"/>
    <dgm:cxn modelId="{A52ACC01-BC04-0B4D-8F5D-E5340F274998}" type="presParOf" srcId="{5DCC752C-F68F-FD47-83F6-41C9FD16D90B}" destId="{262D46F7-DA62-284B-BE1E-CBD63F8613B0}"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09A13C-5FE2-EB4F-A7FC-07EAB60BBA90}">
      <dsp:nvSpPr>
        <dsp:cNvPr id="0" name=""/>
        <dsp:cNvSpPr/>
      </dsp:nvSpPr>
      <dsp:spPr>
        <a:xfrm>
          <a:off x="2227" y="719557"/>
          <a:ext cx="1982833" cy="793133"/>
        </a:xfrm>
        <a:prstGeom prst="chevron">
          <a:avLst/>
        </a:prstGeom>
        <a:solidFill>
          <a:srgbClr val="2C1098"/>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Requirements</a:t>
          </a:r>
        </a:p>
      </dsp:txBody>
      <dsp:txXfrm>
        <a:off x="398794" y="719557"/>
        <a:ext cx="1189700" cy="793133"/>
      </dsp:txXfrm>
    </dsp:sp>
    <dsp:sp modelId="{8AE7BE6A-50E2-994B-966E-4344AADD10F4}">
      <dsp:nvSpPr>
        <dsp:cNvPr id="0" name=""/>
        <dsp:cNvSpPr/>
      </dsp:nvSpPr>
      <dsp:spPr>
        <a:xfrm>
          <a:off x="1786777" y="719557"/>
          <a:ext cx="1982833" cy="793133"/>
        </a:xfrm>
        <a:prstGeom prst="chevron">
          <a:avLst/>
        </a:prstGeom>
        <a:solidFill>
          <a:srgbClr val="4536A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Design</a:t>
          </a:r>
        </a:p>
      </dsp:txBody>
      <dsp:txXfrm>
        <a:off x="2183344" y="719557"/>
        <a:ext cx="1189700" cy="793133"/>
      </dsp:txXfrm>
    </dsp:sp>
    <dsp:sp modelId="{88C4DA8E-DD7D-224A-A313-1685B5C3E232}">
      <dsp:nvSpPr>
        <dsp:cNvPr id="0" name=""/>
        <dsp:cNvSpPr/>
      </dsp:nvSpPr>
      <dsp:spPr>
        <a:xfrm>
          <a:off x="3571327" y="719557"/>
          <a:ext cx="1982833" cy="793133"/>
        </a:xfrm>
        <a:prstGeom prst="chevron">
          <a:avLst/>
        </a:prstGeom>
        <a:solidFill>
          <a:srgbClr val="6151D1"/>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Code</a:t>
          </a:r>
        </a:p>
      </dsp:txBody>
      <dsp:txXfrm>
        <a:off x="3967894" y="719557"/>
        <a:ext cx="1189700" cy="793133"/>
      </dsp:txXfrm>
    </dsp:sp>
    <dsp:sp modelId="{3EF91D2A-7B14-744E-BA52-424A717A13A8}">
      <dsp:nvSpPr>
        <dsp:cNvPr id="0" name=""/>
        <dsp:cNvSpPr/>
      </dsp:nvSpPr>
      <dsp:spPr>
        <a:xfrm>
          <a:off x="5355877" y="719557"/>
          <a:ext cx="1982833" cy="793133"/>
        </a:xfrm>
        <a:prstGeom prst="chevron">
          <a:avLst/>
        </a:prstGeom>
        <a:solidFill>
          <a:srgbClr val="925FF9"/>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Testing</a:t>
          </a:r>
        </a:p>
      </dsp:txBody>
      <dsp:txXfrm>
        <a:off x="5752444" y="719557"/>
        <a:ext cx="1189700" cy="793133"/>
      </dsp:txXfrm>
    </dsp:sp>
    <dsp:sp modelId="{262D46F7-DA62-284B-BE1E-CBD63F8613B0}">
      <dsp:nvSpPr>
        <dsp:cNvPr id="0" name=""/>
        <dsp:cNvSpPr/>
      </dsp:nvSpPr>
      <dsp:spPr>
        <a:xfrm>
          <a:off x="7142655" y="754162"/>
          <a:ext cx="1982833" cy="793133"/>
        </a:xfrm>
        <a:prstGeom prst="chevron">
          <a:avLst/>
        </a:prstGeom>
        <a:solidFill>
          <a:srgbClr val="E532E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Release</a:t>
          </a:r>
        </a:p>
      </dsp:txBody>
      <dsp:txXfrm>
        <a:off x="7539222" y="754162"/>
        <a:ext cx="1189700" cy="7931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09A13C-5FE2-EB4F-A7FC-07EAB60BBA90}">
      <dsp:nvSpPr>
        <dsp:cNvPr id="0" name=""/>
        <dsp:cNvSpPr/>
      </dsp:nvSpPr>
      <dsp:spPr>
        <a:xfrm>
          <a:off x="2227" y="719557"/>
          <a:ext cx="1982833" cy="793133"/>
        </a:xfrm>
        <a:prstGeom prst="chevron">
          <a:avLst/>
        </a:prstGeom>
        <a:solidFill>
          <a:srgbClr val="2C1098"/>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Requirements</a:t>
          </a:r>
        </a:p>
      </dsp:txBody>
      <dsp:txXfrm>
        <a:off x="398794" y="719557"/>
        <a:ext cx="1189700" cy="793133"/>
      </dsp:txXfrm>
    </dsp:sp>
    <dsp:sp modelId="{8AE7BE6A-50E2-994B-966E-4344AADD10F4}">
      <dsp:nvSpPr>
        <dsp:cNvPr id="0" name=""/>
        <dsp:cNvSpPr/>
      </dsp:nvSpPr>
      <dsp:spPr>
        <a:xfrm>
          <a:off x="1786777" y="719557"/>
          <a:ext cx="1982833" cy="793133"/>
        </a:xfrm>
        <a:prstGeom prst="chevron">
          <a:avLst/>
        </a:prstGeom>
        <a:solidFill>
          <a:srgbClr val="4536A4"/>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Design</a:t>
          </a:r>
        </a:p>
      </dsp:txBody>
      <dsp:txXfrm>
        <a:off x="2183344" y="719557"/>
        <a:ext cx="1189700" cy="793133"/>
      </dsp:txXfrm>
    </dsp:sp>
    <dsp:sp modelId="{88C4DA8E-DD7D-224A-A313-1685B5C3E232}">
      <dsp:nvSpPr>
        <dsp:cNvPr id="0" name=""/>
        <dsp:cNvSpPr/>
      </dsp:nvSpPr>
      <dsp:spPr>
        <a:xfrm>
          <a:off x="3571327" y="719557"/>
          <a:ext cx="1982833" cy="793133"/>
        </a:xfrm>
        <a:prstGeom prst="chevron">
          <a:avLst/>
        </a:prstGeom>
        <a:solidFill>
          <a:srgbClr val="6151D1"/>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Code</a:t>
          </a:r>
        </a:p>
      </dsp:txBody>
      <dsp:txXfrm>
        <a:off x="3967894" y="719557"/>
        <a:ext cx="1189700" cy="793133"/>
      </dsp:txXfrm>
    </dsp:sp>
    <dsp:sp modelId="{3EF91D2A-7B14-744E-BA52-424A717A13A8}">
      <dsp:nvSpPr>
        <dsp:cNvPr id="0" name=""/>
        <dsp:cNvSpPr/>
      </dsp:nvSpPr>
      <dsp:spPr>
        <a:xfrm>
          <a:off x="5355877" y="719557"/>
          <a:ext cx="1982833" cy="793133"/>
        </a:xfrm>
        <a:prstGeom prst="chevron">
          <a:avLst/>
        </a:prstGeom>
        <a:solidFill>
          <a:srgbClr val="925FF9"/>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Testing</a:t>
          </a:r>
        </a:p>
      </dsp:txBody>
      <dsp:txXfrm>
        <a:off x="5752444" y="719557"/>
        <a:ext cx="1189700" cy="793133"/>
      </dsp:txXfrm>
    </dsp:sp>
    <dsp:sp modelId="{262D46F7-DA62-284B-BE1E-CBD63F8613B0}">
      <dsp:nvSpPr>
        <dsp:cNvPr id="0" name=""/>
        <dsp:cNvSpPr/>
      </dsp:nvSpPr>
      <dsp:spPr>
        <a:xfrm>
          <a:off x="7142655" y="754162"/>
          <a:ext cx="1982833" cy="793133"/>
        </a:xfrm>
        <a:prstGeom prst="chevron">
          <a:avLst/>
        </a:prstGeom>
        <a:solidFill>
          <a:srgbClr val="E532E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en-US" sz="1500" kern="1200" dirty="0"/>
            <a:t>Release</a:t>
          </a:r>
        </a:p>
      </dsp:txBody>
      <dsp:txXfrm>
        <a:off x="7539222" y="754162"/>
        <a:ext cx="1189700" cy="79313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67E9D0-145E-9646-8029-276C49BBB4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097C44A-5721-5443-9C8D-2AC64E534E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4775FA1-1CD4-C945-B8DE-0195DD4D167E}" type="datetimeFigureOut">
              <a:rPr lang="en-US" smtClean="0"/>
              <a:t>7/3/18</a:t>
            </a:fld>
            <a:endParaRPr lang="en-US"/>
          </a:p>
        </p:txBody>
      </p:sp>
      <p:sp>
        <p:nvSpPr>
          <p:cNvPr id="4" name="Footer Placeholder 3">
            <a:extLst>
              <a:ext uri="{FF2B5EF4-FFF2-40B4-BE49-F238E27FC236}">
                <a16:creationId xmlns:a16="http://schemas.microsoft.com/office/drawing/2014/main" id="{6E1A2F51-225D-4C4B-AB2A-F9DF8168B12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08C1405-7F18-C541-B8EB-80BFF426BF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ADB35E4-ABEF-1642-AC94-4EE545D88F8E}" type="slidenum">
              <a:rPr lang="en-US" smtClean="0"/>
              <a:t>‹#›</a:t>
            </a:fld>
            <a:endParaRPr lang="en-US"/>
          </a:p>
        </p:txBody>
      </p:sp>
    </p:spTree>
    <p:extLst>
      <p:ext uri="{BB962C8B-B14F-4D97-AF65-F5344CB8AC3E}">
        <p14:creationId xmlns:p14="http://schemas.microsoft.com/office/powerpoint/2010/main" val="286394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A5677D-FFFA-4F4C-87A6-BB3E3742F514}" type="datetimeFigureOut">
              <a:rPr lang="en-US" smtClean="0"/>
              <a:t>7/3/18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D55508-A3B0-7544-9105-AEE690A47B62}" type="slidenum">
              <a:rPr lang="en-US" smtClean="0"/>
              <a:t>‹#›</a:t>
            </a:fld>
            <a:endParaRPr lang="en-US"/>
          </a:p>
        </p:txBody>
      </p:sp>
    </p:spTree>
    <p:extLst>
      <p:ext uri="{BB962C8B-B14F-4D97-AF65-F5344CB8AC3E}">
        <p14:creationId xmlns:p14="http://schemas.microsoft.com/office/powerpoint/2010/main" val="2193443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Now let’s talk about DevOps, and how I feel it’s main goals mesh nicely with security goals.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81689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you spending 40% of your security budget on this?  (trust me, you’re not)</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324937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521958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917484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if we are lucky.  I’ve had 2000/1, in a traditional waterfall environment.  Imagine someone pouring water into a cup, it overflowing, then continuing to poor for 2 years.  That’s what that felt like.  </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863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Waterfall never really worked, and the security model around it “stop while we do this” is slow and untenable, and certainly not possible in DevOps (Dinosaurs in a waterfall)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728745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latin typeface="Helvetica" pitchFamily="2" charset="0"/>
              </a:rPr>
              <a:t>DevOps Main Goals:</a:t>
            </a:r>
          </a:p>
          <a:p>
            <a:pPr marL="171450" indent="-171450">
              <a:buFont typeface="Arial" panose="020B0604020202020204" pitchFamily="34" charset="0"/>
              <a:buChar char="•"/>
            </a:pPr>
            <a:r>
              <a:rPr lang="en-CA" dirty="0">
                <a:latin typeface="Helvetica" pitchFamily="2" charset="0"/>
              </a:rPr>
              <a:t>Improved deployment frequency</a:t>
            </a:r>
          </a:p>
          <a:p>
            <a:pPr marL="171450" indent="-171450">
              <a:buFont typeface="Arial" panose="020B0604020202020204" pitchFamily="34" charset="0"/>
              <a:buChar char="•"/>
            </a:pPr>
            <a:r>
              <a:rPr lang="en-CA" dirty="0">
                <a:latin typeface="Helvetica" pitchFamily="2" charset="0"/>
              </a:rPr>
              <a:t>Lower failure rates</a:t>
            </a:r>
          </a:p>
          <a:p>
            <a:pPr marL="171450" indent="-171450">
              <a:buFont typeface="Arial" panose="020B0604020202020204" pitchFamily="34" charset="0"/>
              <a:buChar char="•"/>
            </a:pPr>
            <a:r>
              <a:rPr lang="en-CA" dirty="0">
                <a:latin typeface="Helvetica" pitchFamily="2" charset="0"/>
              </a:rPr>
              <a:t>Shortened lead time between fixes; </a:t>
            </a:r>
          </a:p>
          <a:p>
            <a:pPr marL="171450" indent="-171450">
              <a:buFont typeface="Arial" panose="020B0604020202020204" pitchFamily="34" charset="0"/>
              <a:buChar char="•"/>
            </a:pPr>
            <a:r>
              <a:rPr lang="en-CA" dirty="0">
                <a:latin typeface="Helvetica" pitchFamily="2" charset="0"/>
              </a:rPr>
              <a:t>Faster time to market; </a:t>
            </a:r>
          </a:p>
          <a:p>
            <a:pPr marL="171450" indent="-171450">
              <a:buFont typeface="Arial" panose="020B0604020202020204" pitchFamily="34" charset="0"/>
              <a:buChar char="•"/>
            </a:pPr>
            <a:r>
              <a:rPr lang="en-CA" dirty="0">
                <a:latin typeface="Helvetica" pitchFamily="2" charset="0"/>
              </a:rPr>
              <a:t>Each one of these is inline with the security team’s goals</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E23CFC-C3E8-49B9-B877-0038CDCB9D88}"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854873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700" kern="1200" dirty="0">
                <a:solidFill>
                  <a:schemeClr val="tx1"/>
                </a:solidFill>
                <a:effectLst/>
                <a:latin typeface="Segoe UI Light" pitchFamily="34" charset="0"/>
                <a:ea typeface="+mn-ea"/>
                <a:cs typeface="+mn-cs"/>
              </a:rPr>
              <a:t>DevOps Main Goals:</a:t>
            </a:r>
          </a:p>
          <a:p>
            <a:pPr marL="171450" indent="-171450">
              <a:buFont typeface="Arial" panose="020B0604020202020204" pitchFamily="34" charset="0"/>
              <a:buChar char="•"/>
            </a:pPr>
            <a:r>
              <a:rPr lang="en-CA" sz="700" kern="1200" dirty="0">
                <a:solidFill>
                  <a:schemeClr val="tx1"/>
                </a:solidFill>
                <a:effectLst/>
                <a:latin typeface="Segoe UI Light" pitchFamily="34" charset="0"/>
                <a:ea typeface="+mn-ea"/>
                <a:cs typeface="+mn-cs"/>
              </a:rPr>
              <a:t>Improved deployment frequency; Awesome!  This means if a security bug is found it can be fixed extremely quickly. &lt;check mark&gt; (tell 8 months for emergency release story)</a:t>
            </a:r>
          </a:p>
          <a:p>
            <a:pPr marL="171450" marR="0" lvl="0" indent="-171450" algn="l" defTabSz="768113" rtl="0" eaLnBrk="1" fontAlgn="auto" latinLnBrk="0" hangingPunct="1">
              <a:lnSpc>
                <a:spcPct val="90000"/>
              </a:lnSpc>
              <a:spcBef>
                <a:spcPts val="0"/>
              </a:spcBef>
              <a:spcAft>
                <a:spcPts val="280"/>
              </a:spcAft>
              <a:buClrTx/>
              <a:buSzTx/>
              <a:buFont typeface="Arial" panose="020B0604020202020204" pitchFamily="34" charset="0"/>
              <a:buChar char="•"/>
              <a:tabLst/>
              <a:defRPr/>
            </a:pPr>
            <a:r>
              <a:rPr lang="en-CA" sz="700" kern="1200" dirty="0">
                <a:solidFill>
                  <a:schemeClr val="tx1"/>
                </a:solidFill>
                <a:effectLst/>
                <a:latin typeface="Segoe UI Light" pitchFamily="34" charset="0"/>
                <a:ea typeface="+mn-ea"/>
                <a:cs typeface="+mn-cs"/>
              </a:rPr>
              <a:t>Shortened lead time between fixes; Fixing all bugs, including security bugs, faster.</a:t>
            </a:r>
          </a:p>
          <a:p>
            <a:pPr marL="171450" indent="-171450">
              <a:buFont typeface="Arial" panose="020B0604020202020204" pitchFamily="34" charset="0"/>
              <a:buChar char="•"/>
            </a:pPr>
            <a:endParaRPr lang="en-CA" sz="70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EE40694-3E12-7548-AEED-ED2508FCCA85}" type="slidenum">
              <a:rPr lang="en-US" smtClean="0"/>
              <a:t>29</a:t>
            </a:fld>
            <a:endParaRPr lang="en-US"/>
          </a:p>
        </p:txBody>
      </p:sp>
    </p:spTree>
    <p:extLst>
      <p:ext uri="{BB962C8B-B14F-4D97-AF65-F5344CB8AC3E}">
        <p14:creationId xmlns:p14="http://schemas.microsoft.com/office/powerpoint/2010/main" val="912390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dirty="0">
                <a:latin typeface="Helvetica" pitchFamily="2" charset="0"/>
              </a:rPr>
              <a:t>Lower failure rate of new releases and faster recovery time; Meaning better availability, which is a key</a:t>
            </a:r>
          </a:p>
          <a:p>
            <a:r>
              <a:rPr lang="en-CA" sz="800" dirty="0">
                <a:latin typeface="Helvetica" pitchFamily="2" charset="0"/>
              </a:rPr>
              <a:t>security concern with any application (CIA).  Explain CIA.</a:t>
            </a:r>
          </a:p>
          <a:p>
            <a:r>
              <a:rPr lang="en-CA" sz="800" dirty="0">
                <a:latin typeface="Helvetica" pitchFamily="2" charset="0"/>
              </a:rPr>
              <a:t>Mean time to recovery</a:t>
            </a:r>
          </a:p>
          <a:p>
            <a:r>
              <a:rPr lang="en-CA" sz="800" dirty="0">
                <a:latin typeface="Helvetica" pitchFamily="2" charset="0"/>
              </a:rPr>
              <a:t>Less requirement for heroics.  </a:t>
            </a:r>
          </a:p>
          <a:p>
            <a:endParaRPr lang="en-CA" sz="80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30</a:t>
            </a:fld>
            <a:endParaRPr lang="en-US"/>
          </a:p>
        </p:txBody>
      </p:sp>
    </p:spTree>
    <p:extLst>
      <p:ext uri="{BB962C8B-B14F-4D97-AF65-F5344CB8AC3E}">
        <p14:creationId xmlns:p14="http://schemas.microsoft.com/office/powerpoint/2010/main" val="2847747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dirty="0">
                <a:latin typeface="Helvetica" pitchFamily="2" charset="0"/>
              </a:rPr>
              <a:t>Lower failure rate of new releases and faster recovery time; Meaning better availability, which is a key</a:t>
            </a:r>
          </a:p>
          <a:p>
            <a:r>
              <a:rPr lang="en-CA" sz="800" dirty="0">
                <a:latin typeface="Helvetica" pitchFamily="2" charset="0"/>
              </a:rPr>
              <a:t>security concern with any application (CIA).  Explain CIA.</a:t>
            </a:r>
          </a:p>
          <a:p>
            <a:r>
              <a:rPr lang="en-CA" sz="800" dirty="0">
                <a:latin typeface="Helvetica" pitchFamily="2" charset="0"/>
              </a:rPr>
              <a:t>Mean time to recovery</a:t>
            </a:r>
          </a:p>
          <a:p>
            <a:r>
              <a:rPr lang="en-CA" sz="800" dirty="0">
                <a:latin typeface="Helvetica" pitchFamily="2" charset="0"/>
              </a:rPr>
              <a:t>Less requirement for heroics. </a:t>
            </a:r>
          </a:p>
          <a:p>
            <a:r>
              <a:rPr lang="en-CA" sz="800" dirty="0">
                <a:latin typeface="Helvetica" pitchFamily="2" charset="0"/>
              </a:rPr>
              <a:t>Error budgets (SRE team) </a:t>
            </a:r>
          </a:p>
          <a:p>
            <a:endParaRPr lang="en-CA" sz="80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31</a:t>
            </a:fld>
            <a:endParaRPr lang="en-US"/>
          </a:p>
        </p:txBody>
      </p:sp>
    </p:spTree>
    <p:extLst>
      <p:ext uri="{BB962C8B-B14F-4D97-AF65-F5344CB8AC3E}">
        <p14:creationId xmlns:p14="http://schemas.microsoft.com/office/powerpoint/2010/main" val="3472526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dirty="0">
                <a:latin typeface="Helvetica" pitchFamily="2" charset="0"/>
              </a:rPr>
              <a:t>Lower failure rate of new releases and faster recovery time; Meaning better availability, which is a key</a:t>
            </a:r>
          </a:p>
          <a:p>
            <a:r>
              <a:rPr lang="en-CA" sz="800" dirty="0">
                <a:latin typeface="Helvetica" pitchFamily="2" charset="0"/>
              </a:rPr>
              <a:t>security concern with any application (CIA).  Explain CIA.</a:t>
            </a:r>
          </a:p>
          <a:p>
            <a:r>
              <a:rPr lang="en-CA" sz="800" dirty="0">
                <a:latin typeface="Helvetica" pitchFamily="2" charset="0"/>
              </a:rPr>
              <a:t>Mean time to recovery</a:t>
            </a:r>
          </a:p>
          <a:p>
            <a:r>
              <a:rPr lang="en-CA" sz="800" dirty="0">
                <a:latin typeface="Helvetica" pitchFamily="2" charset="0"/>
              </a:rPr>
              <a:t>Less requirement for heroics.  </a:t>
            </a:r>
          </a:p>
          <a:p>
            <a:endParaRPr lang="en-CA" sz="80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32</a:t>
            </a:fld>
            <a:endParaRPr lang="en-US"/>
          </a:p>
        </p:txBody>
      </p:sp>
    </p:spTree>
    <p:extLst>
      <p:ext uri="{BB962C8B-B14F-4D97-AF65-F5344CB8AC3E}">
        <p14:creationId xmlns:p14="http://schemas.microsoft.com/office/powerpoint/2010/main" val="3854105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Now let’s talk about DevOps, and how I feel it’s main goals mesh nicely with security goals.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4783716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kern="1200" dirty="0">
                <a:solidFill>
                  <a:schemeClr val="tx1"/>
                </a:solidFill>
                <a:effectLst/>
                <a:latin typeface="Segoe UI Light" pitchFamily="34" charset="0"/>
                <a:ea typeface="+mn-ea"/>
                <a:cs typeface="+mn-cs"/>
              </a:rPr>
              <a:t>Does security even matter if no one is using the product.</a:t>
            </a:r>
          </a:p>
          <a:p>
            <a:r>
              <a:rPr lang="en-CA" sz="800" kern="1200" dirty="0">
                <a:solidFill>
                  <a:schemeClr val="tx1"/>
                </a:solidFill>
                <a:effectLst/>
                <a:latin typeface="Segoe UI Light" pitchFamily="34" charset="0"/>
                <a:ea typeface="+mn-ea"/>
                <a:cs typeface="+mn-cs"/>
              </a:rPr>
              <a:t>* Faster time to market; meaning the business gets what they want. Sometimes we forget that the entire purpose</a:t>
            </a:r>
          </a:p>
          <a:p>
            <a:r>
              <a:rPr lang="en-CA" sz="800" kern="1200" dirty="0">
                <a:solidFill>
                  <a:schemeClr val="tx1"/>
                </a:solidFill>
                <a:effectLst/>
                <a:latin typeface="Segoe UI Light" pitchFamily="34" charset="0"/>
                <a:ea typeface="+mn-ea"/>
                <a:cs typeface="+mn-cs"/>
              </a:rPr>
              <a:t>of every security team is to enable the business to get the job done securely.  And if we are doing </a:t>
            </a:r>
            <a:r>
              <a:rPr lang="en-CA" sz="800" kern="1200" dirty="0" err="1">
                <a:solidFill>
                  <a:schemeClr val="tx1"/>
                </a:solidFill>
                <a:effectLst/>
                <a:latin typeface="Segoe UI Light" pitchFamily="34" charset="0"/>
                <a:ea typeface="+mn-ea"/>
                <a:cs typeface="+mn-cs"/>
              </a:rPr>
              <a:t>DevSecOps</a:t>
            </a:r>
            <a:r>
              <a:rPr lang="en-CA" sz="800" kern="1200" dirty="0">
                <a:solidFill>
                  <a:schemeClr val="tx1"/>
                </a:solidFill>
                <a:effectLst/>
                <a:latin typeface="Segoe UI Light" pitchFamily="34" charset="0"/>
                <a:ea typeface="+mn-ea"/>
                <a:cs typeface="+mn-cs"/>
              </a:rPr>
              <a:t>,</a:t>
            </a:r>
          </a:p>
          <a:p>
            <a:r>
              <a:rPr lang="en-CA" sz="800" kern="1200" dirty="0">
                <a:solidFill>
                  <a:schemeClr val="tx1"/>
                </a:solidFill>
                <a:effectLst/>
                <a:latin typeface="Segoe UI Light" pitchFamily="34" charset="0"/>
                <a:ea typeface="+mn-ea"/>
                <a:cs typeface="+mn-cs"/>
              </a:rPr>
              <a:t>getting them products that are more secure, faster, is a win for everyone. Again, check mark for security.</a:t>
            </a:r>
          </a:p>
          <a:p>
            <a:endParaRPr lang="en-CA" sz="800" kern="1200" dirty="0">
              <a:solidFill>
                <a:schemeClr val="tx1"/>
              </a:solidFill>
              <a:effectLst/>
              <a:latin typeface="Segoe UI Light" pitchFamily="34" charset="0"/>
              <a:ea typeface="+mn-ea"/>
              <a:cs typeface="+mn-cs"/>
            </a:endParaRPr>
          </a:p>
          <a:p>
            <a:r>
              <a:rPr lang="en-CA" sz="800" kern="1200" dirty="0">
                <a:solidFill>
                  <a:schemeClr val="tx1"/>
                </a:solidFill>
                <a:effectLst/>
                <a:latin typeface="Segoe UI Light" pitchFamily="34" charset="0"/>
                <a:ea typeface="+mn-ea"/>
                <a:cs typeface="+mn-cs"/>
              </a:rPr>
              <a:t>Sometimes people forget that security’s job is to enable the business to get done what they need to, securely.  </a:t>
            </a:r>
          </a:p>
        </p:txBody>
      </p:sp>
      <p:sp>
        <p:nvSpPr>
          <p:cNvPr id="4" name="Slide Number Placeholder 3"/>
          <p:cNvSpPr>
            <a:spLocks noGrp="1"/>
          </p:cNvSpPr>
          <p:nvPr>
            <p:ph type="sldNum" sz="quarter" idx="10"/>
          </p:nvPr>
        </p:nvSpPr>
        <p:spPr/>
        <p:txBody>
          <a:bodyPr/>
          <a:lstStyle/>
          <a:p>
            <a:fld id="{DEE40694-3E12-7548-AEED-ED2508FCCA85}" type="slidenum">
              <a:rPr lang="en-US" smtClean="0"/>
              <a:t>33</a:t>
            </a:fld>
            <a:endParaRPr lang="en-US"/>
          </a:p>
        </p:txBody>
      </p:sp>
    </p:spTree>
    <p:extLst>
      <p:ext uri="{BB962C8B-B14F-4D97-AF65-F5344CB8AC3E}">
        <p14:creationId xmlns:p14="http://schemas.microsoft.com/office/powerpoint/2010/main" val="2084197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CA" dirty="0">
                <a:solidFill>
                  <a:srgbClr val="000000"/>
                </a:solidFill>
                <a:latin typeface="Helvetica" pitchFamily="2" charset="0"/>
              </a:rPr>
              <a:t>Let’s talk more in detail about </a:t>
            </a:r>
            <a:r>
              <a:rPr lang="en-CA" dirty="0">
                <a:latin typeface="Helvetica" pitchFamily="2" charset="0"/>
              </a:rPr>
              <a:t>The 3 ways (and how security fits in perfectly)</a:t>
            </a:r>
          </a:p>
          <a:p>
            <a:r>
              <a:rPr lang="en-CA" dirty="0">
                <a:latin typeface="Helvetica" pitchFamily="2" charset="0"/>
              </a:rPr>
              <a:t>Summarize three ways</a:t>
            </a:r>
          </a:p>
          <a:p>
            <a:r>
              <a:rPr lang="en-CA" dirty="0">
                <a:latin typeface="Helvetica" pitchFamily="2" charset="0"/>
              </a:rPr>
              <a:t>Emphasize the efficiency of the entire system, not just one part.</a:t>
            </a:r>
          </a:p>
          <a:p>
            <a:r>
              <a:rPr lang="en-CA" dirty="0">
                <a:latin typeface="Helvetica" pitchFamily="2" charset="0"/>
              </a:rPr>
              <a:t>Fast feedback loops.</a:t>
            </a:r>
          </a:p>
          <a:p>
            <a:r>
              <a:rPr lang="en-CA" dirty="0">
                <a:latin typeface="Helvetica" pitchFamily="2" charset="0"/>
              </a:rPr>
              <a:t>Continuous learning, risk taking and experimentation (failing fast)</a:t>
            </a:r>
            <a:endParaRPr lang="en-CA" dirty="0">
              <a:effectLst/>
              <a:latin typeface="Helvetica" pitchFamily="2" charset="0"/>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E23CFC-C3E8-49B9-B877-0038CDCB9D88}"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0601850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1. (left -&gt; right speed) (show SDLC)</a:t>
            </a:r>
          </a:p>
          <a:p>
            <a:r>
              <a:rPr lang="en-CA" dirty="0">
                <a:latin typeface="Helvetica" pitchFamily="2" charset="0"/>
              </a:rPr>
              <a:t>Emphasize the efficiency of the entire system, not just one part.</a:t>
            </a:r>
          </a:p>
          <a:p>
            <a:pPr>
              <a:buFont typeface="Arial" panose="020B0604020202020204" pitchFamily="34" charset="0"/>
              <a:buChar char="•"/>
            </a:pPr>
            <a:r>
              <a:rPr lang="en-CA" dirty="0">
                <a:latin typeface="Helvetica" pitchFamily="2" charset="0"/>
              </a:rPr>
              <a:t>This means that Security CANNOT slow down or stop the entire pipeline (pulling the Andon Cord), unless it's a true emergency. </a:t>
            </a:r>
          </a:p>
          <a:p>
            <a:pPr>
              <a:buFont typeface="Arial" panose="020B0604020202020204" pitchFamily="34" charset="0"/>
              <a:buChar char="•"/>
            </a:pPr>
            <a:r>
              <a:rPr lang="en-CA" dirty="0">
                <a:latin typeface="Helvetica" pitchFamily="2" charset="0"/>
              </a:rPr>
              <a:t>This means Security learning to sprint, just like Ops and Dev.</a:t>
            </a:r>
          </a:p>
          <a:p>
            <a:pPr>
              <a:buFont typeface="Arial" panose="020B0604020202020204" pitchFamily="34" charset="0"/>
              <a:buChar char="•"/>
            </a:pPr>
            <a:r>
              <a:rPr lang="en-CA" dirty="0">
                <a:latin typeface="Helvetica" pitchFamily="2" charset="0"/>
              </a:rPr>
              <a:t>Focus on improving ALL value streams, and how securing the final product and network offer value to all other steams.  </a:t>
            </a:r>
            <a:endParaRPr lang="en-CA" dirty="0">
              <a:effectLst/>
              <a:latin typeface="Helvetica" pitchFamily="2"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36</a:t>
            </a:fld>
            <a:endParaRPr lang="en-US"/>
          </a:p>
        </p:txBody>
      </p:sp>
    </p:spTree>
    <p:extLst>
      <p:ext uri="{BB962C8B-B14F-4D97-AF65-F5344CB8AC3E}">
        <p14:creationId xmlns:p14="http://schemas.microsoft.com/office/powerpoint/2010/main" val="504654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1. (left -&gt; right speed) (show SDLC)</a:t>
            </a:r>
          </a:p>
          <a:p>
            <a:r>
              <a:rPr lang="en-CA" dirty="0">
                <a:latin typeface="Helvetica" pitchFamily="2" charset="0"/>
              </a:rPr>
              <a:t>Emphasize the efficiency of the entire system, not just one part.</a:t>
            </a:r>
          </a:p>
          <a:p>
            <a:r>
              <a:rPr lang="en-CA" dirty="0">
                <a:latin typeface="Helvetica" pitchFamily="2" charset="0"/>
              </a:rPr>
              <a:t>Focus on improving ALL value streams, and how securing the final product and network offer value to all other steams. </a:t>
            </a:r>
          </a:p>
          <a:p>
            <a:r>
              <a:rPr lang="en-CA" dirty="0">
                <a:latin typeface="Helvetica" pitchFamily="2" charset="0"/>
              </a:rPr>
              <a:t>If we improve our part, but it does not speed up the rest of the system, it doesn’t really ‘count’ .</a:t>
            </a:r>
          </a:p>
          <a:p>
            <a:r>
              <a:rPr lang="en-CA" dirty="0">
                <a:latin typeface="Helvetica" pitchFamily="2" charset="0"/>
              </a:rPr>
              <a:t>Let’s look at how this applies to security.</a:t>
            </a:r>
          </a:p>
          <a:p>
            <a:endParaRPr lang="en-CA" dirty="0">
              <a:effectLst/>
              <a:latin typeface="Helvetica" pitchFamily="2"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37</a:t>
            </a:fld>
            <a:endParaRPr lang="en-US"/>
          </a:p>
        </p:txBody>
      </p:sp>
    </p:spTree>
    <p:extLst>
      <p:ext uri="{BB962C8B-B14F-4D97-AF65-F5344CB8AC3E}">
        <p14:creationId xmlns:p14="http://schemas.microsoft.com/office/powerpoint/2010/main" val="1055246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CA" dirty="0">
                <a:latin typeface="Helvetica" pitchFamily="2" charset="0"/>
              </a:rPr>
              <a:t>This means that Security CANNOT slow down or stop the entire pipeline (pulling the Andon Cord), unless it's a true emergency. </a:t>
            </a:r>
          </a:p>
          <a:p>
            <a:pPr>
              <a:buFont typeface="Arial" panose="020B0604020202020204" pitchFamily="34" charset="0"/>
              <a:buChar char="•"/>
            </a:pPr>
            <a:r>
              <a:rPr lang="en-CA" dirty="0">
                <a:latin typeface="Helvetica" pitchFamily="2" charset="0"/>
              </a:rPr>
              <a:t>This means Security learning to sprint, just like Ops and Dev.</a:t>
            </a:r>
          </a:p>
          <a:p>
            <a:pPr>
              <a:buFont typeface="Arial" panose="020B0604020202020204" pitchFamily="34" charset="0"/>
              <a:buChar char="•"/>
            </a:pPr>
            <a:r>
              <a:rPr lang="en-CA" dirty="0">
                <a:latin typeface="Helvetica" pitchFamily="2" charset="0"/>
              </a:rPr>
              <a:t>Focus on improving ALL value streams, and how securing the final product and network offer value to all other steams.  </a:t>
            </a:r>
          </a:p>
          <a:p>
            <a:pPr>
              <a:buFont typeface="Arial" panose="020B0604020202020204" pitchFamily="34" charset="0"/>
              <a:buChar char="•"/>
            </a:pPr>
            <a:endParaRPr lang="en-CA"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38</a:t>
            </a:fld>
            <a:endParaRPr lang="en-US"/>
          </a:p>
        </p:txBody>
      </p:sp>
    </p:spTree>
    <p:extLst>
      <p:ext uri="{BB962C8B-B14F-4D97-AF65-F5344CB8AC3E}">
        <p14:creationId xmlns:p14="http://schemas.microsoft.com/office/powerpoint/2010/main" val="1624195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What does this mean for developers? </a:t>
            </a:r>
          </a:p>
          <a:p>
            <a:r>
              <a:rPr lang="en-CA" dirty="0">
                <a:solidFill>
                  <a:srgbClr val="000000"/>
                </a:solidFill>
                <a:latin typeface="Helvetica" pitchFamily="2" charset="0"/>
              </a:rPr>
              <a:t>Efficiency and automation (of security activities)</a:t>
            </a:r>
          </a:p>
          <a:p>
            <a:pPr>
              <a:buFont typeface="Arial" panose="020B0604020202020204" pitchFamily="34" charset="0"/>
              <a:buChar char="•"/>
            </a:pPr>
            <a:r>
              <a:rPr lang="en-CA" dirty="0">
                <a:solidFill>
                  <a:srgbClr val="000000"/>
                </a:solidFill>
                <a:latin typeface="Helvetica" pitchFamily="2" charset="0"/>
              </a:rPr>
              <a:t>Helping the AppSec team tune static code analysis tools (brakeman, Fortify, name more)</a:t>
            </a:r>
          </a:p>
          <a:p>
            <a:pPr>
              <a:buFont typeface="Arial" panose="020B0604020202020204" pitchFamily="34" charset="0"/>
              <a:buChar char="•"/>
            </a:pPr>
            <a:r>
              <a:rPr lang="en-CA" dirty="0">
                <a:solidFill>
                  <a:srgbClr val="000000"/>
                </a:solidFill>
                <a:latin typeface="Helvetica" pitchFamily="2" charset="0"/>
              </a:rPr>
              <a:t>Add the bugs to the defect tracker, and don’t mark them as “fixed” when the </a:t>
            </a:r>
            <a:r>
              <a:rPr lang="en-CA" dirty="0" err="1">
                <a:solidFill>
                  <a:srgbClr val="000000"/>
                </a:solidFill>
                <a:latin typeface="Helvetica" pitchFamily="2" charset="0"/>
              </a:rPr>
              <a:t>appsec</a:t>
            </a:r>
            <a:r>
              <a:rPr lang="en-CA" dirty="0">
                <a:solidFill>
                  <a:srgbClr val="000000"/>
                </a:solidFill>
                <a:latin typeface="Helvetica" pitchFamily="2" charset="0"/>
              </a:rPr>
              <a:t> team isn’t looking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39</a:t>
            </a:fld>
            <a:endParaRPr lang="en-US"/>
          </a:p>
        </p:txBody>
      </p:sp>
    </p:spTree>
    <p:extLst>
      <p:ext uri="{BB962C8B-B14F-4D97-AF65-F5344CB8AC3E}">
        <p14:creationId xmlns:p14="http://schemas.microsoft.com/office/powerpoint/2010/main" val="1419014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CA" dirty="0">
                <a:latin typeface="Helvetica" pitchFamily="2" charset="0"/>
              </a:rPr>
              <a:t>Using templates and code samples that a known-secure (sec code library), reused code that has already had security testing performed on them</a:t>
            </a:r>
          </a:p>
          <a:p>
            <a:pPr>
              <a:buFont typeface="Arial" panose="020B0604020202020204" pitchFamily="34" charset="0"/>
              <a:buChar char="•"/>
            </a:pPr>
            <a:r>
              <a:rPr lang="en-CA" dirty="0">
                <a:solidFill>
                  <a:srgbClr val="000000"/>
                </a:solidFill>
                <a:latin typeface="Helvetica" pitchFamily="2" charset="0"/>
              </a:rPr>
              <a:t>Using </a:t>
            </a:r>
            <a:r>
              <a:rPr lang="en-CA" dirty="0" err="1">
                <a:solidFill>
                  <a:srgbClr val="000000"/>
                </a:solidFill>
                <a:latin typeface="Helvetica" pitchFamily="2" charset="0"/>
              </a:rPr>
              <a:t>prescanned</a:t>
            </a:r>
            <a:r>
              <a:rPr lang="en-CA" dirty="0">
                <a:solidFill>
                  <a:srgbClr val="000000"/>
                </a:solidFill>
                <a:latin typeface="Helvetica" pitchFamily="2" charset="0"/>
              </a:rPr>
              <a:t> images that are up to date/fully patched</a:t>
            </a:r>
          </a:p>
          <a:p>
            <a:pPr>
              <a:buFont typeface="Arial" panose="020B0604020202020204" pitchFamily="34" charset="0"/>
              <a:buChar char="•"/>
            </a:pPr>
            <a:r>
              <a:rPr lang="en-CA" dirty="0">
                <a:solidFill>
                  <a:srgbClr val="000000"/>
                </a:solidFill>
                <a:latin typeface="Helvetica" pitchFamily="2" charset="0"/>
              </a:rPr>
              <a:t>Helping the security team setup automated regular scanning of images and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40</a:t>
            </a:fld>
            <a:endParaRPr lang="en-US"/>
          </a:p>
        </p:txBody>
      </p:sp>
    </p:spTree>
    <p:extLst>
      <p:ext uri="{BB962C8B-B14F-4D97-AF65-F5344CB8AC3E}">
        <p14:creationId xmlns:p14="http://schemas.microsoft.com/office/powerpoint/2010/main" val="6794693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41</a:t>
            </a:fld>
            <a:endParaRPr lang="en-US"/>
          </a:p>
        </p:txBody>
      </p:sp>
    </p:spTree>
    <p:extLst>
      <p:ext uri="{BB962C8B-B14F-4D97-AF65-F5344CB8AC3E}">
        <p14:creationId xmlns:p14="http://schemas.microsoft.com/office/powerpoint/2010/main" val="1484470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What does this mean for developers? </a:t>
            </a:r>
          </a:p>
          <a:p>
            <a:pPr>
              <a:buFont typeface="Arial" panose="020B0604020202020204" pitchFamily="34" charset="0"/>
              <a:buChar char="•"/>
            </a:pPr>
            <a:r>
              <a:rPr lang="en-CA" dirty="0">
                <a:solidFill>
                  <a:srgbClr val="000000"/>
                </a:solidFill>
                <a:latin typeface="Helvetica" pitchFamily="2" charset="0"/>
              </a:rPr>
              <a:t>Helping AppSec team tune web proxy scanners such as Zap, Burp and </a:t>
            </a:r>
            <a:r>
              <a:rPr lang="en-CA" dirty="0" err="1">
                <a:solidFill>
                  <a:srgbClr val="000000"/>
                </a:solidFill>
                <a:latin typeface="Helvetica" pitchFamily="2" charset="0"/>
              </a:rPr>
              <a:t>SonarCube</a:t>
            </a:r>
            <a:r>
              <a:rPr lang="en-CA" dirty="0">
                <a:solidFill>
                  <a:srgbClr val="000000"/>
                </a:solidFill>
                <a:latin typeface="Helvetica" pitchFamily="2" charset="0"/>
              </a:rPr>
              <a:t> - addressing issues it finds</a:t>
            </a:r>
          </a:p>
          <a:p>
            <a:pPr>
              <a:buFont typeface="Arial" panose="020B0604020202020204" pitchFamily="34" charset="0"/>
              <a:buChar char="•"/>
            </a:pPr>
            <a:r>
              <a:rPr lang="en-CA" dirty="0">
                <a:solidFill>
                  <a:srgbClr val="000000"/>
                </a:solidFill>
                <a:latin typeface="Helvetica" pitchFamily="2" charset="0"/>
              </a:rPr>
              <a:t>If the AppSec team creates a security pipeline for testing for you, use it!</a:t>
            </a:r>
          </a:p>
          <a:p>
            <a:pPr>
              <a:buFont typeface="Arial" panose="020B0604020202020204" pitchFamily="34" charset="0"/>
              <a:buChar char="•"/>
            </a:pPr>
            <a:r>
              <a:rPr lang="en-CA" dirty="0">
                <a:solidFill>
                  <a:srgbClr val="000000"/>
                </a:solidFill>
                <a:latin typeface="Helvetica" pitchFamily="2" charset="0"/>
              </a:rPr>
              <a:t>Ensuring your libraries and other 3rd party components are secure by adding OWASP Dependency check or track, </a:t>
            </a:r>
            <a:r>
              <a:rPr lang="en-CA" dirty="0" err="1">
                <a:solidFill>
                  <a:srgbClr val="000000"/>
                </a:solidFill>
                <a:latin typeface="Helvetica" pitchFamily="2" charset="0"/>
              </a:rPr>
              <a:t>Retire.js</a:t>
            </a:r>
            <a:r>
              <a:rPr lang="en-CA" dirty="0">
                <a:solidFill>
                  <a:srgbClr val="000000"/>
                </a:solidFill>
                <a:latin typeface="Helvetica" pitchFamily="2" charset="0"/>
              </a:rPr>
              <a:t>, Black Duck, </a:t>
            </a:r>
            <a:r>
              <a:rPr lang="en-CA" dirty="0" err="1">
                <a:solidFill>
                  <a:srgbClr val="000000"/>
                </a:solidFill>
                <a:latin typeface="Helvetica" pitchFamily="2" charset="0"/>
              </a:rPr>
              <a:t>Snyk</a:t>
            </a:r>
            <a:r>
              <a:rPr lang="en-CA" dirty="0">
                <a:solidFill>
                  <a:srgbClr val="000000"/>
                </a:solidFill>
                <a:latin typeface="Helvetica" pitchFamily="2" charset="0"/>
              </a:rPr>
              <a:t>, (more!) to your pipeline.</a:t>
            </a:r>
            <a:endParaRPr lang="en-CA" dirty="0">
              <a:solidFill>
                <a:srgbClr val="000000"/>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42</a:t>
            </a:fld>
            <a:endParaRPr lang="en-US"/>
          </a:p>
        </p:txBody>
      </p:sp>
    </p:spTree>
    <p:extLst>
      <p:ext uri="{BB962C8B-B14F-4D97-AF65-F5344CB8AC3E}">
        <p14:creationId xmlns:p14="http://schemas.microsoft.com/office/powerpoint/2010/main" val="278954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buFont typeface="Arial" panose="020B0604020202020204" pitchFamily="34" charset="0"/>
              <a:buChar char="•"/>
            </a:pPr>
            <a:r>
              <a:rPr lang="en-CA" dirty="0">
                <a:solidFill>
                  <a:srgbClr val="000000"/>
                </a:solidFill>
                <a:latin typeface="Helvetica" pitchFamily="2" charset="0"/>
              </a:rPr>
              <a:t>Add negative use cases as unit tests, not just positive use cases:  Morgan Roman</a:t>
            </a:r>
          </a:p>
          <a:p>
            <a:pPr>
              <a:buFont typeface="Arial" panose="020B0604020202020204" pitchFamily="34" charset="0"/>
              <a:buChar char="•"/>
            </a:pPr>
            <a:endParaRPr lang="en-CA" dirty="0">
              <a:solidFill>
                <a:srgbClr val="000000"/>
              </a:solidFill>
              <a:latin typeface="Helvetica" pitchFamily="2" charset="0"/>
            </a:endParaRPr>
          </a:p>
          <a:p>
            <a:pPr>
              <a:buFont typeface="Arial" panose="020B0604020202020204" pitchFamily="34" charset="0"/>
              <a:buChar char="•"/>
            </a:pPr>
            <a:endParaRPr lang="en-CA" dirty="0">
              <a:solidFill>
                <a:srgbClr val="000000"/>
              </a:solidFill>
              <a:latin typeface="Helvetica" pitchFamily="2" charset="0"/>
            </a:endParaRPr>
          </a:p>
          <a:p>
            <a:pPr>
              <a:buFont typeface="Arial" panose="020B0604020202020204" pitchFamily="34" charset="0"/>
              <a:buChar char="•"/>
            </a:pPr>
            <a:endParaRPr lang="en-CA" dirty="0">
              <a:solidFill>
                <a:srgbClr val="000000"/>
              </a:solidFill>
              <a:latin typeface="Helvetica" pitchFamily="2" charset="0"/>
            </a:endParaRPr>
          </a:p>
          <a:p>
            <a:pPr>
              <a:buFont typeface="Arial" panose="020B0604020202020204" pitchFamily="34" charset="0"/>
              <a:buChar char="•"/>
            </a:pPr>
            <a:endParaRPr lang="en-CA" dirty="0">
              <a:solidFill>
                <a:srgbClr val="000000"/>
              </a:solidFill>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43</a:t>
            </a:fld>
            <a:endParaRPr lang="en-US"/>
          </a:p>
        </p:txBody>
      </p:sp>
    </p:spTree>
    <p:extLst>
      <p:ext uri="{BB962C8B-B14F-4D97-AF65-F5344CB8AC3E}">
        <p14:creationId xmlns:p14="http://schemas.microsoft.com/office/powerpoint/2010/main" val="1007002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Now let’s talk about DevOps, and how I feel it’s main goals mesh nicely with security goals.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5406992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44</a:t>
            </a:fld>
            <a:endParaRPr lang="en-US"/>
          </a:p>
        </p:txBody>
      </p:sp>
    </p:spTree>
    <p:extLst>
      <p:ext uri="{BB962C8B-B14F-4D97-AF65-F5344CB8AC3E}">
        <p14:creationId xmlns:p14="http://schemas.microsoft.com/office/powerpoint/2010/main" val="8251995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2. (left &lt;- right - feedback)</a:t>
            </a:r>
          </a:p>
          <a:p>
            <a:r>
              <a:rPr lang="en-CA" dirty="0">
                <a:latin typeface="Helvetica" pitchFamily="2" charset="0"/>
              </a:rPr>
              <a:t>Fast feedback loops meanings "Pushing Left" in application security.   The goal of security</a:t>
            </a:r>
          </a:p>
          <a:p>
            <a:r>
              <a:rPr lang="en-CA" dirty="0">
                <a:latin typeface="Helvetica" pitchFamily="2" charset="0"/>
              </a:rPr>
              <a:t>activities must be to shorten and amplify feedback loops so security flaws (design issues) and bugs (code</a:t>
            </a:r>
          </a:p>
          <a:p>
            <a:r>
              <a:rPr lang="en-CA" dirty="0">
                <a:latin typeface="Helvetica" pitchFamily="2" charset="0"/>
              </a:rPr>
              <a:t>issues) are fixed as early as possible, when it's faster, cheaper and easier to do a better job.</a:t>
            </a:r>
          </a:p>
          <a:p>
            <a:r>
              <a:rPr lang="en-CA" dirty="0">
                <a:latin typeface="Helvetica" pitchFamily="2" charset="0"/>
              </a:rPr>
              <a:t>Ways to do this:</a:t>
            </a:r>
            <a:endParaRPr lang="en-CA" dirty="0">
              <a:effectLst/>
              <a:latin typeface="Helvetica" pitchFamily="2" charset="0"/>
            </a:endParaRPr>
          </a:p>
          <a:p>
            <a:endParaRPr lang="en-CA" sz="741"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45</a:t>
            </a:fld>
            <a:endParaRPr lang="en-US"/>
          </a:p>
        </p:txBody>
      </p:sp>
    </p:spTree>
    <p:extLst>
      <p:ext uri="{BB962C8B-B14F-4D97-AF65-F5344CB8AC3E}">
        <p14:creationId xmlns:p14="http://schemas.microsoft.com/office/powerpoint/2010/main" val="42602082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2. (left &lt;- right - feedback)</a:t>
            </a:r>
          </a:p>
          <a:p>
            <a:r>
              <a:rPr lang="en-CA" dirty="0">
                <a:latin typeface="Helvetica" pitchFamily="2" charset="0"/>
              </a:rPr>
              <a:t>Fast feedback loops meanings "Pushing Left" in application security.  The goal of security</a:t>
            </a:r>
          </a:p>
          <a:p>
            <a:r>
              <a:rPr lang="en-CA" dirty="0">
                <a:latin typeface="Helvetica" pitchFamily="2" charset="0"/>
              </a:rPr>
              <a:t>activities in </a:t>
            </a:r>
            <a:r>
              <a:rPr lang="en-CA" dirty="0" err="1">
                <a:latin typeface="Helvetica" pitchFamily="2" charset="0"/>
              </a:rPr>
              <a:t>DevSecOps</a:t>
            </a:r>
            <a:r>
              <a:rPr lang="en-CA" dirty="0">
                <a:latin typeface="Helvetica" pitchFamily="2" charset="0"/>
              </a:rPr>
              <a:t> must be to shorten and amplify feedback loops so security flaws (design issues) and bugs (code issues) are fixed as early as possible, when it's faster, cheaper and easier to do a better job.</a:t>
            </a:r>
          </a:p>
          <a:p>
            <a:endParaRPr lang="en-CA" sz="741"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46</a:t>
            </a:fld>
            <a:endParaRPr lang="en-US"/>
          </a:p>
        </p:txBody>
      </p:sp>
    </p:spTree>
    <p:extLst>
      <p:ext uri="{BB962C8B-B14F-4D97-AF65-F5344CB8AC3E}">
        <p14:creationId xmlns:p14="http://schemas.microsoft.com/office/powerpoint/2010/main" val="34189359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519D9B-7939-461C-A3C3-C21274735F6C}" type="slidenum">
              <a:rPr kumimoji="0" lang="he-IL"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he-IL"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739076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Fast feedback loops meanings "Pushing Left" in application security.  The goal of security</a:t>
            </a:r>
          </a:p>
          <a:p>
            <a:r>
              <a:rPr lang="en-CA" dirty="0">
                <a:latin typeface="Helvetica" pitchFamily="2" charset="0"/>
              </a:rPr>
              <a:t>activities in </a:t>
            </a:r>
            <a:r>
              <a:rPr lang="en-CA" dirty="0" err="1">
                <a:latin typeface="Helvetica" pitchFamily="2" charset="0"/>
              </a:rPr>
              <a:t>DevSecOps</a:t>
            </a:r>
            <a:r>
              <a:rPr lang="en-CA" dirty="0">
                <a:latin typeface="Helvetica" pitchFamily="2" charset="0"/>
              </a:rPr>
              <a:t> must be to shorten and amplify feedback loops so security flaws (design issues) and bugs (code issues) are fixed as early as possible, when it's faster, cheaper and easier to do a better job.</a:t>
            </a:r>
          </a:p>
          <a:p>
            <a:r>
              <a:rPr lang="en-CA" dirty="0">
                <a:latin typeface="Helvetica" pitchFamily="2" charset="0"/>
              </a:rPr>
              <a:t> (house analogy) </a:t>
            </a: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48</a:t>
            </a:fld>
            <a:endParaRPr lang="en-US"/>
          </a:p>
        </p:txBody>
      </p:sp>
    </p:spTree>
    <p:extLst>
      <p:ext uri="{BB962C8B-B14F-4D97-AF65-F5344CB8AC3E}">
        <p14:creationId xmlns:p14="http://schemas.microsoft.com/office/powerpoint/2010/main" val="1188733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kern="1200" dirty="0">
                <a:solidFill>
                  <a:schemeClr val="tx1"/>
                </a:solidFill>
                <a:effectLst/>
                <a:latin typeface="Segoe UI Light" pitchFamily="34" charset="0"/>
                <a:ea typeface="+mn-ea"/>
                <a:cs typeface="+mn-cs"/>
              </a:rPr>
              <a:t>What does this mean for developers? </a:t>
            </a:r>
          </a:p>
          <a:p>
            <a:r>
              <a:rPr lang="en-CA" sz="800" kern="1200" dirty="0">
                <a:solidFill>
                  <a:schemeClr val="tx1"/>
                </a:solidFill>
                <a:effectLst/>
                <a:latin typeface="Segoe UI Light" pitchFamily="34" charset="0"/>
                <a:ea typeface="+mn-ea"/>
                <a:cs typeface="+mn-cs"/>
              </a:rPr>
              <a:t>Faster feedback loops (of security related events and activities)</a:t>
            </a:r>
          </a:p>
          <a:p>
            <a:r>
              <a:rPr lang="en-CA" sz="800" kern="1200" dirty="0">
                <a:solidFill>
                  <a:schemeClr val="tx1"/>
                </a:solidFill>
                <a:effectLst/>
                <a:latin typeface="Segoe UI Light" pitchFamily="34" charset="0"/>
                <a:ea typeface="+mn-ea"/>
                <a:cs typeface="+mn-cs"/>
              </a:rPr>
              <a:t>Informing the security team what Dev and Ops are concerned about, so they can ensure they don’t negatively affect those things, feedback </a:t>
            </a:r>
          </a:p>
          <a:p>
            <a:pPr marL="0" marR="0" lvl="0" indent="0" algn="l" defTabSz="768113" rtl="0" eaLnBrk="1" fontAlgn="auto" latinLnBrk="0" hangingPunct="1">
              <a:lnSpc>
                <a:spcPct val="90000"/>
              </a:lnSpc>
              <a:spcBef>
                <a:spcPts val="0"/>
              </a:spcBef>
              <a:spcAft>
                <a:spcPts val="280"/>
              </a:spcAft>
              <a:buClrTx/>
              <a:buSzTx/>
              <a:buFontTx/>
              <a:buNone/>
              <a:tabLst/>
              <a:defRPr/>
            </a:pPr>
            <a:r>
              <a:rPr lang="en-CA" sz="800" dirty="0">
                <a:solidFill>
                  <a:srgbClr val="000000"/>
                </a:solidFill>
                <a:latin typeface="Helvetica" pitchFamily="2" charset="0"/>
              </a:rPr>
              <a:t>Repo Kid and other permission-reducing activities, for least </a:t>
            </a:r>
            <a:r>
              <a:rPr lang="en-CA" sz="800" dirty="0" err="1">
                <a:solidFill>
                  <a:srgbClr val="000000"/>
                </a:solidFill>
                <a:latin typeface="Helvetica" pitchFamily="2" charset="0"/>
              </a:rPr>
              <a:t>priv</a:t>
            </a:r>
            <a:r>
              <a:rPr lang="en-CA" sz="800" dirty="0">
                <a:solidFill>
                  <a:srgbClr val="000000"/>
                </a:solidFill>
                <a:latin typeface="Helvetica" pitchFamily="2" charset="0"/>
              </a:rPr>
              <a:t> from Netflix.  It used to be Repo MAN, but </a:t>
            </a:r>
            <a:r>
              <a:rPr lang="en-CA" sz="900" b="0" i="0" u="none" strike="noStrike" kern="1200" dirty="0">
                <a:solidFill>
                  <a:schemeClr val="tx1"/>
                </a:solidFill>
                <a:effectLst/>
                <a:latin typeface="Segoe UI Light" pitchFamily="34" charset="0"/>
                <a:ea typeface="+mn-ea"/>
                <a:cs typeface="+mn-cs"/>
              </a:rPr>
              <a:t>it made the security team unpopular….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49</a:t>
            </a:fld>
            <a:endParaRPr lang="en-US"/>
          </a:p>
        </p:txBody>
      </p:sp>
    </p:spTree>
    <p:extLst>
      <p:ext uri="{BB962C8B-B14F-4D97-AF65-F5344CB8AC3E}">
        <p14:creationId xmlns:p14="http://schemas.microsoft.com/office/powerpoint/2010/main" val="38412245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700" kern="1200" dirty="0">
                <a:solidFill>
                  <a:schemeClr val="tx1"/>
                </a:solidFill>
                <a:effectLst/>
                <a:latin typeface="Segoe UI Light" pitchFamily="34" charset="0"/>
                <a:ea typeface="+mn-ea"/>
                <a:cs typeface="+mn-cs"/>
              </a:rPr>
              <a:t>Rename insecure functions or libraries as “insecure” with a wrapper, so programmers see immediately that there is an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50</a:t>
            </a:fld>
            <a:endParaRPr lang="en-US"/>
          </a:p>
        </p:txBody>
      </p:sp>
    </p:spTree>
    <p:extLst>
      <p:ext uri="{BB962C8B-B14F-4D97-AF65-F5344CB8AC3E}">
        <p14:creationId xmlns:p14="http://schemas.microsoft.com/office/powerpoint/2010/main" val="8370014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kern="1200" dirty="0">
                <a:solidFill>
                  <a:schemeClr val="tx1"/>
                </a:solidFill>
                <a:effectLst/>
                <a:latin typeface="Segoe UI Light" pitchFamily="34" charset="0"/>
                <a:ea typeface="+mn-ea"/>
                <a:cs typeface="+mn-cs"/>
              </a:rPr>
              <a:t>If security tests fail they break the build.  </a:t>
            </a:r>
          </a:p>
          <a:p>
            <a:r>
              <a:rPr lang="en-CA" sz="800" kern="1200" dirty="0">
                <a:solidFill>
                  <a:schemeClr val="tx1"/>
                </a:solidFill>
                <a:effectLst/>
                <a:latin typeface="Segoe UI Light" pitchFamily="34" charset="0"/>
                <a:ea typeface="+mn-ea"/>
                <a:cs typeface="+mn-cs"/>
              </a:rPr>
              <a:t>Check all apps for things found in each </a:t>
            </a:r>
            <a:r>
              <a:rPr lang="en-CA" sz="800" kern="1200" dirty="0" err="1">
                <a:solidFill>
                  <a:schemeClr val="tx1"/>
                </a:solidFill>
                <a:effectLst/>
                <a:latin typeface="Segoe UI Light" pitchFamily="34" charset="0"/>
                <a:ea typeface="+mn-ea"/>
                <a:cs typeface="+mn-cs"/>
              </a:rPr>
              <a:t>pentest</a:t>
            </a:r>
            <a:r>
              <a:rPr lang="en-CA" sz="800" kern="1200" dirty="0">
                <a:solidFill>
                  <a:schemeClr val="tx1"/>
                </a:solidFill>
                <a:effectLst/>
                <a:latin typeface="Segoe UI Light" pitchFamily="34" charset="0"/>
                <a:ea typeface="+mn-ea"/>
                <a:cs typeface="+mn-cs"/>
              </a:rPr>
              <a:t> result, add these tests to unit tests</a:t>
            </a:r>
          </a:p>
          <a:p>
            <a:r>
              <a:rPr lang="en-CA" sz="800" kern="1200" dirty="0">
                <a:solidFill>
                  <a:schemeClr val="tx1"/>
                </a:solidFill>
                <a:effectLst/>
                <a:latin typeface="Segoe UI Light" pitchFamily="34" charset="0"/>
                <a:ea typeface="+mn-ea"/>
                <a:cs typeface="+mn-cs"/>
              </a:rPr>
              <a:t>Performing security sprints</a:t>
            </a:r>
          </a:p>
          <a:p>
            <a:r>
              <a:rPr lang="en-CA" sz="800" kern="1200" dirty="0">
                <a:solidFill>
                  <a:schemeClr val="tx1"/>
                </a:solidFill>
                <a:effectLst/>
                <a:latin typeface="Segoe UI Light" pitchFamily="34" charset="0"/>
                <a:ea typeface="+mn-ea"/>
                <a:cs typeface="+mn-cs"/>
              </a:rPr>
              <a:t>Participating in Threat modelling activities if the AppSec team asks you for help</a:t>
            </a:r>
          </a:p>
          <a:p>
            <a:r>
              <a:rPr lang="en-CA" sz="800" kern="1200" dirty="0">
                <a:solidFill>
                  <a:schemeClr val="tx1"/>
                </a:solidFill>
                <a:effectLst/>
                <a:latin typeface="Segoe UI Light" pitchFamily="34" charset="0"/>
                <a:ea typeface="+mn-ea"/>
                <a:cs typeface="+mn-cs"/>
              </a:rPr>
              <a:t>Participating in security incidents and investigations if need be</a:t>
            </a:r>
          </a:p>
          <a:p>
            <a:r>
              <a:rPr lang="en-CA" sz="800" kern="1200" dirty="0">
                <a:solidFill>
                  <a:schemeClr val="tx1"/>
                </a:solidFill>
                <a:effectLst/>
                <a:latin typeface="Segoe UI Light" pitchFamily="34" charset="0"/>
                <a:ea typeface="+mn-ea"/>
                <a:cs typeface="+mn-cs"/>
              </a:rPr>
              <a:t>Learning to use security tools, and how to use their feedback immediately to improve code quality</a:t>
            </a:r>
          </a:p>
          <a:p>
            <a:r>
              <a:rPr lang="en-CA" sz="800" kern="1200" dirty="0">
                <a:solidFill>
                  <a:schemeClr val="tx1"/>
                </a:solidFill>
                <a:effectLst/>
                <a:latin typeface="Segoe UI Light" pitchFamily="34" charset="0"/>
                <a:ea typeface="+mn-ea"/>
                <a:cs typeface="+mn-cs"/>
              </a:rPr>
              <a:t>Use the security pipeline to test your code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51</a:t>
            </a:fld>
            <a:endParaRPr lang="en-US"/>
          </a:p>
        </p:txBody>
      </p:sp>
    </p:spTree>
    <p:extLst>
      <p:ext uri="{BB962C8B-B14F-4D97-AF65-F5344CB8AC3E}">
        <p14:creationId xmlns:p14="http://schemas.microsoft.com/office/powerpoint/2010/main" val="804125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700" kern="1200" dirty="0">
                <a:solidFill>
                  <a:schemeClr val="tx1"/>
                </a:solidFill>
                <a:effectLst/>
                <a:latin typeface="Segoe UI Light" pitchFamily="34" charset="0"/>
                <a:ea typeface="+mn-ea"/>
                <a:cs typeface="+mn-cs"/>
              </a:rPr>
              <a:t>Faster feedback loops (of security problems, that you need to fix)</a:t>
            </a:r>
          </a:p>
          <a:p>
            <a:r>
              <a:rPr lang="en-CA" sz="700" kern="1200" dirty="0">
                <a:solidFill>
                  <a:schemeClr val="tx1"/>
                </a:solidFill>
                <a:effectLst/>
                <a:latin typeface="Segoe UI Light" pitchFamily="34" charset="0"/>
                <a:ea typeface="+mn-ea"/>
                <a:cs typeface="+mn-cs"/>
              </a:rPr>
              <a:t>You will break the build if you introduce security issues</a:t>
            </a:r>
          </a:p>
          <a:p>
            <a:r>
              <a:rPr lang="en-CA" sz="700" kern="1200" dirty="0">
                <a:solidFill>
                  <a:schemeClr val="tx1"/>
                </a:solidFill>
                <a:effectLst/>
                <a:latin typeface="Segoe UI Light" pitchFamily="34" charset="0"/>
                <a:ea typeface="+mn-ea"/>
                <a:cs typeface="+mn-cs"/>
              </a:rPr>
              <a:t>Searching ALL the apps for items found in each </a:t>
            </a:r>
            <a:r>
              <a:rPr lang="en-CA" sz="700" kern="1200" dirty="0" err="1">
                <a:solidFill>
                  <a:schemeClr val="tx1"/>
                </a:solidFill>
                <a:effectLst/>
                <a:latin typeface="Segoe UI Light" pitchFamily="34" charset="0"/>
                <a:ea typeface="+mn-ea"/>
                <a:cs typeface="+mn-cs"/>
              </a:rPr>
              <a:t>pentest</a:t>
            </a:r>
            <a:r>
              <a:rPr lang="en-CA" sz="700" kern="1200" dirty="0">
                <a:solidFill>
                  <a:schemeClr val="tx1"/>
                </a:solidFill>
                <a:effectLst/>
                <a:latin typeface="Segoe UI Light" pitchFamily="34" charset="0"/>
                <a:ea typeface="+mn-ea"/>
                <a:cs typeface="+mn-cs"/>
              </a:rPr>
              <a:t> result, then add these tests to unit tests</a:t>
            </a:r>
          </a:p>
          <a:p>
            <a:r>
              <a:rPr lang="en-CA" sz="700" kern="1200" dirty="0">
                <a:solidFill>
                  <a:schemeClr val="tx1"/>
                </a:solidFill>
                <a:effectLst/>
                <a:latin typeface="Segoe UI Light" pitchFamily="34" charset="0"/>
                <a:ea typeface="+mn-ea"/>
                <a:cs typeface="+mn-cs"/>
              </a:rPr>
              <a:t>Adding security sprints to your project timeline</a:t>
            </a:r>
          </a:p>
          <a:p>
            <a:r>
              <a:rPr lang="en-CA" sz="700" kern="1200" dirty="0">
                <a:solidFill>
                  <a:schemeClr val="tx1"/>
                </a:solidFill>
                <a:effectLst/>
                <a:latin typeface="Segoe UI Light" pitchFamily="34" charset="0"/>
                <a:ea typeface="+mn-ea"/>
                <a:cs typeface="+mn-cs"/>
              </a:rPr>
              <a:t>Participating in Threat modelling activities </a:t>
            </a:r>
          </a:p>
          <a:p>
            <a:r>
              <a:rPr lang="en-CA" sz="700" kern="1200" dirty="0">
                <a:solidFill>
                  <a:schemeClr val="tx1"/>
                </a:solidFill>
                <a:effectLst/>
                <a:latin typeface="Segoe UI Light" pitchFamily="34" charset="0"/>
                <a:ea typeface="+mn-ea"/>
                <a:cs typeface="+mn-cs"/>
              </a:rPr>
              <a:t>Participating in security incidents and investigations, if need be</a:t>
            </a:r>
          </a:p>
          <a:p>
            <a:r>
              <a:rPr lang="en-CA" sz="700" kern="1200" dirty="0">
                <a:solidFill>
                  <a:schemeClr val="tx1"/>
                </a:solidFill>
                <a:effectLst/>
                <a:latin typeface="Segoe UI Light" pitchFamily="34" charset="0"/>
                <a:ea typeface="+mn-ea"/>
                <a:cs typeface="+mn-cs"/>
              </a:rPr>
              <a:t>If security tests fail, the continuous integration server must break the build.  Just like quality tests.</a:t>
            </a:r>
          </a:p>
          <a:p>
            <a:r>
              <a:rPr lang="en-CA" sz="700" kern="1200" dirty="0">
                <a:solidFill>
                  <a:schemeClr val="tx1"/>
                </a:solidFill>
                <a:effectLst/>
                <a:latin typeface="Segoe UI Light" pitchFamily="34" charset="0"/>
                <a:ea typeface="+mn-ea"/>
                <a:cs typeface="+mn-cs"/>
              </a:rPr>
              <a:t>Learning to use security tools, and how to use their feedback immediately to improve code quality</a:t>
            </a:r>
          </a:p>
          <a:p>
            <a:r>
              <a:rPr lang="en-CA" sz="700" kern="1200" dirty="0">
                <a:solidFill>
                  <a:schemeClr val="tx1"/>
                </a:solidFill>
                <a:effectLst/>
                <a:latin typeface="Segoe UI Light" pitchFamily="34" charset="0"/>
                <a:ea typeface="+mn-ea"/>
                <a:cs typeface="+mn-cs"/>
              </a:rPr>
              <a:t>Use the security pipeline to test your code</a:t>
            </a:r>
          </a:p>
        </p:txBody>
      </p:sp>
      <p:sp>
        <p:nvSpPr>
          <p:cNvPr id="4" name="Slide Number Placeholder 3"/>
          <p:cNvSpPr>
            <a:spLocks noGrp="1"/>
          </p:cNvSpPr>
          <p:nvPr>
            <p:ph type="sldNum" sz="quarter" idx="10"/>
          </p:nvPr>
        </p:nvSpPr>
        <p:spPr/>
        <p:txBody>
          <a:bodyPr/>
          <a:lstStyle/>
          <a:p>
            <a:fld id="{DEE40694-3E12-7548-AEED-ED2508FCCA85}" type="slidenum">
              <a:rPr lang="en-US" smtClean="0"/>
              <a:t>52</a:t>
            </a:fld>
            <a:endParaRPr lang="en-US"/>
          </a:p>
        </p:txBody>
      </p:sp>
    </p:spTree>
    <p:extLst>
      <p:ext uri="{BB962C8B-B14F-4D97-AF65-F5344CB8AC3E}">
        <p14:creationId xmlns:p14="http://schemas.microsoft.com/office/powerpoint/2010/main" val="37701887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3 (full circle - continuous learning) </a:t>
            </a:r>
          </a:p>
          <a:p>
            <a:r>
              <a:rPr lang="en-CA" dirty="0">
                <a:latin typeface="Helvetica" pitchFamily="2" charset="0"/>
              </a:rPr>
              <a:t>Culture change!  My favourite thing.  InfoSec needs some culture change.  In fact, all of IT does (including</a:t>
            </a:r>
          </a:p>
          <a:p>
            <a:r>
              <a:rPr lang="en-CA" dirty="0">
                <a:latin typeface="Helvetica" pitchFamily="2" charset="0"/>
              </a:rPr>
              <a:t>Dev and Ops) if we want to make security everybody's job. </a:t>
            </a:r>
          </a:p>
          <a:p>
            <a:r>
              <a:rPr lang="en-CA" dirty="0">
                <a:latin typeface="Helvetica" pitchFamily="2" charset="0"/>
              </a:rPr>
              <a:t>•Allocating time for the improvement of daily (security!) work</a:t>
            </a:r>
          </a:p>
          <a:p>
            <a:endParaRPr lang="en-US" dirty="0"/>
          </a:p>
        </p:txBody>
      </p:sp>
      <p:sp>
        <p:nvSpPr>
          <p:cNvPr id="4" name="Slide Number Placeholder 3"/>
          <p:cNvSpPr>
            <a:spLocks noGrp="1"/>
          </p:cNvSpPr>
          <p:nvPr>
            <p:ph type="sldNum" sz="quarter" idx="10"/>
          </p:nvPr>
        </p:nvSpPr>
        <p:spPr/>
        <p:txBody>
          <a:bodyPr/>
          <a:lstStyle/>
          <a:p>
            <a:fld id="{DEE40694-3E12-7548-AEED-ED2508FCCA85}" type="slidenum">
              <a:rPr lang="en-US" smtClean="0"/>
              <a:t>53</a:t>
            </a:fld>
            <a:endParaRPr lang="en-US"/>
          </a:p>
        </p:txBody>
      </p:sp>
    </p:spTree>
    <p:extLst>
      <p:ext uri="{BB962C8B-B14F-4D97-AF65-F5344CB8AC3E}">
        <p14:creationId xmlns:p14="http://schemas.microsoft.com/office/powerpoint/2010/main" val="2537656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371157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3 (full circle - continuous learning) </a:t>
            </a:r>
          </a:p>
          <a:p>
            <a:r>
              <a:rPr lang="en-CA" dirty="0">
                <a:latin typeface="Helvetica" pitchFamily="2" charset="0"/>
              </a:rPr>
              <a:t>Culture change!  My favourite thing.  InfoSec needs some culture change.  In fact, all of IT does (including</a:t>
            </a:r>
          </a:p>
          <a:p>
            <a:r>
              <a:rPr lang="en-CA" dirty="0">
                <a:latin typeface="Helvetica" pitchFamily="2" charset="0"/>
              </a:rPr>
              <a:t>Dev and Ops) if we want to make security everybody's job. </a:t>
            </a:r>
          </a:p>
          <a:p>
            <a:r>
              <a:rPr lang="en-CA" dirty="0">
                <a:latin typeface="Helvetica" pitchFamily="2" charset="0"/>
              </a:rPr>
              <a:t>•Allocating time for the improvement of daily security work FOR DEV AND OPS</a:t>
            </a:r>
          </a:p>
          <a:p>
            <a:r>
              <a:rPr lang="en-CA" dirty="0">
                <a:latin typeface="Helvetica" pitchFamily="2" charset="0"/>
              </a:rPr>
              <a:t>•Creating rituals that reward the team for taking risks: celebrate successes</a:t>
            </a:r>
          </a:p>
          <a:p>
            <a:r>
              <a:rPr lang="en-CA" dirty="0">
                <a:latin typeface="Helvetica" pitchFamily="2" charset="0"/>
              </a:rPr>
              <a:t>•Introducing faults into the system to increase resilience: red team exercises, Netflix Chaos Monkey</a:t>
            </a:r>
            <a:endParaRPr lang="en-CA" dirty="0">
              <a:effectLst/>
              <a:latin typeface="Helvetica" pitchFamily="2" charset="0"/>
            </a:endParaRPr>
          </a:p>
          <a:p>
            <a:endParaRPr lang="en-US" dirty="0"/>
          </a:p>
        </p:txBody>
      </p:sp>
      <p:sp>
        <p:nvSpPr>
          <p:cNvPr id="4" name="Slide Number Placeholder 3"/>
          <p:cNvSpPr>
            <a:spLocks noGrp="1"/>
          </p:cNvSpPr>
          <p:nvPr>
            <p:ph type="sldNum" sz="quarter" idx="10"/>
          </p:nvPr>
        </p:nvSpPr>
        <p:spPr/>
        <p:txBody>
          <a:bodyPr/>
          <a:lstStyle/>
          <a:p>
            <a:fld id="{DEE40694-3E12-7548-AEED-ED2508FCCA85}" type="slidenum">
              <a:rPr lang="en-US" smtClean="0"/>
              <a:t>54</a:t>
            </a:fld>
            <a:endParaRPr lang="en-US"/>
          </a:p>
        </p:txBody>
      </p:sp>
    </p:spTree>
    <p:extLst>
      <p:ext uri="{BB962C8B-B14F-4D97-AF65-F5344CB8AC3E}">
        <p14:creationId xmlns:p14="http://schemas.microsoft.com/office/powerpoint/2010/main" val="2028641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3 (full circle - continuous learning) </a:t>
            </a:r>
          </a:p>
          <a:p>
            <a:pPr marL="685800" lvl="1" indent="-457200">
              <a:buFont typeface="Arial" panose="020B0604020202020204" pitchFamily="34" charset="0"/>
              <a:buChar char="•"/>
            </a:pPr>
            <a:r>
              <a:rPr lang="en-US" sz="2800" dirty="0"/>
              <a:t>Accept security training if offered</a:t>
            </a:r>
          </a:p>
          <a:p>
            <a:pPr marL="685800" lvl="1" indent="-457200">
              <a:buFont typeface="Arial" panose="020B0604020202020204" pitchFamily="34" charset="0"/>
              <a:buChar char="•"/>
            </a:pPr>
            <a:r>
              <a:rPr lang="en-US" sz="2800" dirty="0"/>
              <a:t>Train yourself </a:t>
            </a:r>
          </a:p>
          <a:p>
            <a:pPr marL="685800" lvl="1" indent="-457200">
              <a:buFont typeface="Arial" panose="020B0604020202020204" pitchFamily="34" charset="0"/>
              <a:buChar char="•"/>
            </a:pPr>
            <a:r>
              <a:rPr lang="en-US" sz="2800" dirty="0"/>
              <a:t>Share information widely when you fix security issues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55</a:t>
            </a:fld>
            <a:endParaRPr lang="en-US"/>
          </a:p>
        </p:txBody>
      </p:sp>
    </p:spTree>
    <p:extLst>
      <p:ext uri="{BB962C8B-B14F-4D97-AF65-F5344CB8AC3E}">
        <p14:creationId xmlns:p14="http://schemas.microsoft.com/office/powerpoint/2010/main" val="33069978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latin typeface="Helvetica" pitchFamily="2" charset="0"/>
              </a:rPr>
              <a:t>3 (full circle - continuous learning) </a:t>
            </a:r>
          </a:p>
          <a:p>
            <a:pPr marL="685800" lvl="1" indent="-457200">
              <a:buFont typeface="Arial" panose="020B0604020202020204" pitchFamily="34" charset="0"/>
              <a:buChar char="•"/>
            </a:pPr>
            <a:r>
              <a:rPr lang="en-US" sz="2800" dirty="0"/>
              <a:t>Participate in Security Simulations</a:t>
            </a:r>
          </a:p>
          <a:p>
            <a:pPr marL="685800" lvl="1" indent="-457200">
              <a:buFont typeface="Arial" panose="020B0604020202020204" pitchFamily="34" charset="0"/>
              <a:buChar char="•"/>
            </a:pPr>
            <a:r>
              <a:rPr lang="en-US" sz="2800" dirty="0"/>
              <a:t>Ask for and analyze metrics from security testing, look for patterns or systemic issues, Defect Dojo</a:t>
            </a:r>
          </a:p>
          <a:p>
            <a:pPr marL="685800" lvl="1" indent="-457200">
              <a:buFont typeface="Arial" panose="020B0604020202020204" pitchFamily="34" charset="0"/>
              <a:buChar char="•"/>
            </a:pPr>
            <a:r>
              <a:rPr lang="en-US" sz="2800" dirty="0"/>
              <a:t>Ensure you perform blameless introspection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56</a:t>
            </a:fld>
            <a:endParaRPr lang="en-US"/>
          </a:p>
        </p:txBody>
      </p:sp>
    </p:spTree>
    <p:extLst>
      <p:ext uri="{BB962C8B-B14F-4D97-AF65-F5344CB8AC3E}">
        <p14:creationId xmlns:p14="http://schemas.microsoft.com/office/powerpoint/2010/main" val="38548515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a:p>
            <a:r>
              <a:rPr lang="en-CA" dirty="0">
                <a:latin typeface="Helvetica" pitchFamily="2" charset="0"/>
              </a:rPr>
              <a:t>Enabling and encouraging Continual experimentation, risk taking and learning from failure (failing fast):</a:t>
            </a:r>
          </a:p>
          <a:p>
            <a:r>
              <a:rPr lang="en-CA" dirty="0">
                <a:latin typeface="Helvetica" pitchFamily="2" charset="0"/>
              </a:rPr>
              <a:t>*pushing to improve security</a:t>
            </a:r>
          </a:p>
          <a:p>
            <a:r>
              <a:rPr lang="en-CA" dirty="0">
                <a:latin typeface="Helvetica" pitchFamily="2" charset="0"/>
              </a:rPr>
              <a:t>*innovations in testing, can't be locked down into one process</a:t>
            </a:r>
          </a:p>
          <a:p>
            <a:r>
              <a:rPr lang="en-CA" dirty="0">
                <a:latin typeface="Helvetica" pitchFamily="2" charset="0"/>
              </a:rPr>
              <a:t>Fostering the understanding repetition and practice is the prerequisite to mastery: </a:t>
            </a:r>
          </a:p>
          <a:p>
            <a:r>
              <a:rPr lang="en-CA" dirty="0">
                <a:latin typeface="Helvetica" pitchFamily="2" charset="0"/>
              </a:rPr>
              <a:t>* Incident simulations: practice makes perfect</a:t>
            </a:r>
          </a:p>
          <a:p>
            <a:r>
              <a:rPr lang="en-CA" dirty="0">
                <a:latin typeface="Helvetica" pitchFamily="2" charset="0"/>
              </a:rPr>
              <a:t>* Repeat secure coding training</a:t>
            </a:r>
          </a:p>
          <a:p>
            <a:pPr>
              <a:buFont typeface="Arial" panose="020B0604020202020204" pitchFamily="34" charset="0"/>
              <a:buChar char="•"/>
            </a:pPr>
            <a:r>
              <a:rPr lang="en-CA" dirty="0">
                <a:latin typeface="Helvetica" pitchFamily="2" charset="0"/>
              </a:rPr>
              <a:t>If the metrics from the AppSec team show there are repetitive issues, create workshops, ensure everyone learns</a:t>
            </a:r>
            <a:endParaRPr lang="en-CA" dirty="0">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57</a:t>
            </a:fld>
            <a:endParaRPr lang="en-US"/>
          </a:p>
        </p:txBody>
      </p:sp>
    </p:spTree>
    <p:extLst>
      <p:ext uri="{BB962C8B-B14F-4D97-AF65-F5344CB8AC3E}">
        <p14:creationId xmlns:p14="http://schemas.microsoft.com/office/powerpoint/2010/main" val="17118222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E23CFC-C3E8-49B9-B877-0038CDCB9D88}"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3699612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solidFill>
                  <a:srgbClr val="000000"/>
                </a:solidFill>
                <a:latin typeface="Helvetica" pitchFamily="2" charset="0"/>
              </a:rPr>
              <a:t>Reinforce the new culture that security is everybody’s job</a:t>
            </a:r>
          </a:p>
          <a:p>
            <a:pPr>
              <a:buFont typeface="Arial" panose="020B0604020202020204" pitchFamily="34" charset="0"/>
              <a:buChar char="•"/>
            </a:pPr>
            <a:r>
              <a:rPr lang="en-CA" dirty="0">
                <a:latin typeface="Helvetica" pitchFamily="2" charset="0"/>
              </a:rPr>
              <a:t>Celebrate when you:</a:t>
            </a:r>
            <a:endParaRPr lang="en-US" sz="2800" dirty="0"/>
          </a:p>
          <a:p>
            <a:pPr marL="685800" marR="0" lvl="1" indent="-457200" algn="l" defTabSz="768113" rtl="0" eaLnBrk="1" fontAlgn="auto" latinLnBrk="0" hangingPunct="1">
              <a:lnSpc>
                <a:spcPct val="90000"/>
              </a:lnSpc>
              <a:spcBef>
                <a:spcPts val="0"/>
              </a:spcBef>
              <a:spcAft>
                <a:spcPts val="280"/>
              </a:spcAft>
              <a:buClrTx/>
              <a:buSzTx/>
              <a:buFont typeface="Arial" panose="020B0604020202020204" pitchFamily="34" charset="0"/>
              <a:buChar char="•"/>
              <a:tabLst/>
              <a:defRPr/>
            </a:pPr>
            <a:r>
              <a:rPr lang="en-US" sz="2800" dirty="0"/>
              <a:t>Make it through the Sec Pipeline </a:t>
            </a:r>
            <a:r>
              <a:rPr lang="en-CA" sz="800" dirty="0">
                <a:latin typeface="Helvetica" pitchFamily="2" charset="0"/>
              </a:rPr>
              <a:t>with no highs or mediums (explain High, medium and low)</a:t>
            </a:r>
          </a:p>
          <a:p>
            <a:pPr marL="685800" marR="0" lvl="1" indent="-457200" algn="l" defTabSz="768113" rtl="0" eaLnBrk="1" fontAlgn="auto" latinLnBrk="0" hangingPunct="1">
              <a:lnSpc>
                <a:spcPct val="90000"/>
              </a:lnSpc>
              <a:spcBef>
                <a:spcPts val="0"/>
              </a:spcBef>
              <a:spcAft>
                <a:spcPts val="280"/>
              </a:spcAft>
              <a:buClrTx/>
              <a:buSzTx/>
              <a:buFont typeface="Arial" panose="020B0604020202020204" pitchFamily="34" charset="0"/>
              <a:buChar char="•"/>
              <a:tabLst/>
              <a:defRPr/>
            </a:pPr>
            <a:r>
              <a:rPr lang="en-CA" sz="800" dirty="0">
                <a:latin typeface="Helvetica" pitchFamily="2" charset="0"/>
              </a:rPr>
              <a:t>When you pass a </a:t>
            </a:r>
            <a:r>
              <a:rPr lang="en-CA" sz="800" dirty="0" err="1">
                <a:latin typeface="Helvetica" pitchFamily="2" charset="0"/>
              </a:rPr>
              <a:t>pentest</a:t>
            </a:r>
            <a:endParaRPr lang="en-US" sz="2800" dirty="0"/>
          </a:p>
          <a:p>
            <a:pPr marL="685800" lvl="1" indent="-457200">
              <a:buFont typeface="Arial" panose="020B0604020202020204" pitchFamily="34" charset="0"/>
              <a:buChar char="•"/>
            </a:pPr>
            <a:r>
              <a:rPr lang="en-US" sz="2800" dirty="0"/>
              <a:t>Handle an incident well</a:t>
            </a:r>
          </a:p>
          <a:p>
            <a:pPr marL="685800" lvl="1" indent="-457200">
              <a:buFont typeface="Arial" panose="020B0604020202020204" pitchFamily="34" charset="0"/>
              <a:buChar char="•"/>
            </a:pPr>
            <a:r>
              <a:rPr lang="en-US" sz="2800" dirty="0"/>
              <a:t>Release Security Fixes</a:t>
            </a:r>
          </a:p>
          <a:p>
            <a:pPr>
              <a:buFont typeface="Arial" panose="020B0604020202020204" pitchFamily="34" charset="0"/>
              <a:buChar char="•"/>
            </a:pPr>
            <a:endParaRPr lang="en-CA" dirty="0">
              <a:latin typeface="Helvetica" pitchFamily="2"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59</a:t>
            </a:fld>
            <a:endParaRPr lang="en-US"/>
          </a:p>
        </p:txBody>
      </p:sp>
    </p:spTree>
    <p:extLst>
      <p:ext uri="{BB962C8B-B14F-4D97-AF65-F5344CB8AC3E}">
        <p14:creationId xmlns:p14="http://schemas.microsoft.com/office/powerpoint/2010/main" val="154309597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dirty="0">
                <a:solidFill>
                  <a:srgbClr val="000000"/>
                </a:solidFill>
                <a:latin typeface="Helvetica" pitchFamily="2" charset="0"/>
              </a:rPr>
              <a:t>Have meetings together</a:t>
            </a:r>
          </a:p>
          <a:p>
            <a:r>
              <a:rPr lang="en-CA" dirty="0">
                <a:solidFill>
                  <a:srgbClr val="000000"/>
                </a:solidFill>
                <a:effectLst/>
                <a:latin typeface="Helvetica" pitchFamily="2" charset="0"/>
              </a:rPr>
              <a:t>Have social events together</a:t>
            </a:r>
          </a:p>
          <a:p>
            <a:r>
              <a:rPr lang="en-CA" dirty="0">
                <a:solidFill>
                  <a:srgbClr val="000000"/>
                </a:solidFill>
                <a:effectLst/>
                <a:latin typeface="Helvetica" pitchFamily="2" charset="0"/>
              </a:rPr>
              <a:t>Locate your offices close together, if this is an option</a:t>
            </a:r>
          </a:p>
          <a:p>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60</a:t>
            </a:fld>
            <a:endParaRPr lang="en-US"/>
          </a:p>
        </p:txBody>
      </p:sp>
    </p:spTree>
    <p:extLst>
      <p:ext uri="{BB962C8B-B14F-4D97-AF65-F5344CB8AC3E}">
        <p14:creationId xmlns:p14="http://schemas.microsoft.com/office/powerpoint/2010/main" val="11366251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Segoe UI Light" pitchFamily="34" charset="0"/>
                <a:ea typeface="+mn-ea"/>
                <a:cs typeface="+mn-cs"/>
              </a:rPr>
              <a:t>From now on when there’s a problem, don’t blame someone.  It’s not Bob or Alice’s error</a:t>
            </a:r>
            <a:r>
              <a:rPr lang="en-US" sz="800" kern="1200" baseline="0" dirty="0">
                <a:solidFill>
                  <a:schemeClr val="tx1"/>
                </a:solidFill>
                <a:effectLst/>
                <a:latin typeface="Segoe UI Light" pitchFamily="34" charset="0"/>
                <a:ea typeface="+mn-ea"/>
                <a:cs typeface="+mn-cs"/>
              </a:rPr>
              <a:t> that is the problem, it’s that there weren’t processes or safeguards in place to stop the problem from happening.  </a:t>
            </a:r>
            <a:r>
              <a:rPr lang="en-US" sz="800" kern="1200" dirty="0">
                <a:solidFill>
                  <a:schemeClr val="tx1"/>
                </a:solidFill>
                <a:effectLst/>
                <a:latin typeface="Segoe UI Light" pitchFamily="34" charset="0"/>
                <a:ea typeface="+mn-ea"/>
                <a:cs typeface="+mn-cs"/>
              </a:rPr>
              <a:t>We don’t care about the who, we only care about how we are going to fix it, and then ensure it</a:t>
            </a:r>
            <a:r>
              <a:rPr lang="en-US" sz="800" kern="1200" baseline="0" dirty="0">
                <a:solidFill>
                  <a:schemeClr val="tx1"/>
                </a:solidFill>
                <a:effectLst/>
                <a:latin typeface="Segoe UI Light" pitchFamily="34" charset="0"/>
                <a:ea typeface="+mn-ea"/>
                <a:cs typeface="+mn-cs"/>
              </a:rPr>
              <a:t> will never happen again</a:t>
            </a:r>
            <a:r>
              <a:rPr lang="en-US" sz="800" kern="1200" dirty="0">
                <a:solidFill>
                  <a:schemeClr val="tx1"/>
                </a:solidFill>
                <a:effectLst/>
                <a:latin typeface="Segoe UI Light" pitchFamily="34" charset="0"/>
                <a:ea typeface="+mn-ea"/>
                <a:cs typeface="+mn-cs"/>
              </a:rPr>
              <a:t>. This is called a Blameless Post</a:t>
            </a:r>
            <a:r>
              <a:rPr lang="en-US" sz="800" kern="1200" baseline="0" dirty="0">
                <a:solidFill>
                  <a:schemeClr val="tx1"/>
                </a:solidFill>
                <a:effectLst/>
                <a:latin typeface="Segoe UI Light" pitchFamily="34" charset="0"/>
                <a:ea typeface="+mn-ea"/>
                <a:cs typeface="+mn-cs"/>
              </a:rPr>
              <a:t> Mortem.  It’s okay to fail.  But it’s not okay to not learn from it when we do.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200" baseline="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Segoe UI Light" pitchFamily="34" charset="0"/>
                <a:ea typeface="+mn-ea"/>
                <a:cs typeface="+mn-cs"/>
              </a:rPr>
              <a:t>If at all possible, always allow someone to “save face”.  It will pave the path to a more friendly future. </a:t>
            </a:r>
            <a:endParaRPr lang="en-US" sz="8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Segoe UI Light" pitchFamily="34" charset="0"/>
              <a:ea typeface="+mn-ea"/>
              <a:cs typeface="+mn-cs"/>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61</a:t>
            </a:fld>
            <a:endParaRPr lang="en-US"/>
          </a:p>
        </p:txBody>
      </p:sp>
    </p:spTree>
    <p:extLst>
      <p:ext uri="{BB962C8B-B14F-4D97-AF65-F5344CB8AC3E}">
        <p14:creationId xmlns:p14="http://schemas.microsoft.com/office/powerpoint/2010/main" val="38827040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Segoe UI Light" pitchFamily="34" charset="0"/>
                <a:ea typeface="+mn-ea"/>
                <a:cs typeface="+mn-cs"/>
              </a:rPr>
              <a:t>Become the security champion on your team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p:txBody>
      </p:sp>
      <p:sp>
        <p:nvSpPr>
          <p:cNvPr id="4" name="Slide Number Placeholder 3"/>
          <p:cNvSpPr>
            <a:spLocks noGrp="1"/>
          </p:cNvSpPr>
          <p:nvPr>
            <p:ph type="sldNum" sz="quarter" idx="10"/>
          </p:nvPr>
        </p:nvSpPr>
        <p:spPr/>
        <p:txBody>
          <a:bodyPr/>
          <a:lstStyle/>
          <a:p>
            <a:fld id="{DEE40694-3E12-7548-AEED-ED2508FCCA85}" type="slidenum">
              <a:rPr lang="en-US" smtClean="0"/>
              <a:t>62</a:t>
            </a:fld>
            <a:endParaRPr lang="en-US"/>
          </a:p>
        </p:txBody>
      </p:sp>
    </p:spTree>
    <p:extLst>
      <p:ext uri="{BB962C8B-B14F-4D97-AF65-F5344CB8AC3E}">
        <p14:creationId xmlns:p14="http://schemas.microsoft.com/office/powerpoint/2010/main" val="36965850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dirty="0">
                <a:solidFill>
                  <a:srgbClr val="000000"/>
                </a:solidFill>
                <a:latin typeface="Helvetica" pitchFamily="2" charset="0"/>
              </a:rPr>
              <a:t>The definition of quality includes “secure” from now on.  </a:t>
            </a:r>
          </a:p>
          <a:p>
            <a:r>
              <a:rPr lang="en-CA" sz="800" dirty="0">
                <a:solidFill>
                  <a:srgbClr val="000000"/>
                </a:solidFill>
                <a:latin typeface="Helvetica" pitchFamily="2" charset="0"/>
              </a:rPr>
              <a:t>Resilience means security.  </a:t>
            </a:r>
          </a:p>
          <a:p>
            <a:r>
              <a:rPr lang="en-CA" sz="800" dirty="0">
                <a:solidFill>
                  <a:srgbClr val="000000"/>
                </a:solidFill>
                <a:latin typeface="Helvetica" pitchFamily="2" charset="0"/>
              </a:rPr>
              <a:t>Learning includes security. </a:t>
            </a:r>
          </a:p>
          <a:p>
            <a:r>
              <a:rPr lang="en-CA" sz="800" dirty="0">
                <a:solidFill>
                  <a:srgbClr val="000000"/>
                </a:solidFill>
                <a:latin typeface="Helvetica" pitchFamily="2" charset="0"/>
              </a:rPr>
              <a:t>Speed responding to security</a:t>
            </a:r>
          </a:p>
          <a:p>
            <a:r>
              <a:rPr lang="en-CA" sz="800" dirty="0">
                <a:solidFill>
                  <a:srgbClr val="000000"/>
                </a:solidFill>
                <a:latin typeface="Helvetica" pitchFamily="2" charset="0"/>
              </a:rPr>
              <a:t>Feedback about security.</a:t>
            </a:r>
          </a:p>
          <a:p>
            <a:endParaRPr lang="en-CA" sz="800" dirty="0">
              <a:solidFill>
                <a:srgbClr val="000000"/>
              </a:solidFill>
              <a:effectLst/>
              <a:latin typeface="Helvetica" pitchFamily="2" charset="0"/>
            </a:endParaRPr>
          </a:p>
          <a:p>
            <a:r>
              <a:rPr lang="en-CA" sz="800" dirty="0">
                <a:solidFill>
                  <a:srgbClr val="000000"/>
                </a:solidFill>
                <a:effectLst/>
                <a:latin typeface="Helvetica" pitchFamily="2" charset="0"/>
              </a:rPr>
              <a:t>Raise your right hand and repeat after me: “Security is part of quality.  You cannot have a quality product that is not secure.  I know this to be true.”</a:t>
            </a:r>
            <a:endParaRPr lang="en-CA" sz="800"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63</a:t>
            </a:fld>
            <a:endParaRPr lang="en-US"/>
          </a:p>
        </p:txBody>
      </p:sp>
    </p:spTree>
    <p:extLst>
      <p:ext uri="{BB962C8B-B14F-4D97-AF65-F5344CB8AC3E}">
        <p14:creationId xmlns:p14="http://schemas.microsoft.com/office/powerpoint/2010/main" val="3734747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7/4/18 8:00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9480010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CA" sz="800" dirty="0">
                <a:solidFill>
                  <a:srgbClr val="000000"/>
                </a:solidFill>
                <a:latin typeface="Helvetica" pitchFamily="2" charset="0"/>
              </a:rPr>
              <a:t>The definition of quality includes “secure” from now on.  </a:t>
            </a:r>
          </a:p>
          <a:p>
            <a:r>
              <a:rPr lang="en-CA" sz="800" dirty="0">
                <a:solidFill>
                  <a:srgbClr val="000000"/>
                </a:solidFill>
                <a:latin typeface="Helvetica" pitchFamily="2" charset="0"/>
              </a:rPr>
              <a:t>Resilience means security.  </a:t>
            </a:r>
          </a:p>
          <a:p>
            <a:r>
              <a:rPr lang="en-CA" sz="800" dirty="0">
                <a:solidFill>
                  <a:srgbClr val="000000"/>
                </a:solidFill>
                <a:latin typeface="Helvetica" pitchFamily="2" charset="0"/>
              </a:rPr>
              <a:t>Learning includes security. </a:t>
            </a:r>
          </a:p>
          <a:p>
            <a:r>
              <a:rPr lang="en-CA" sz="800" dirty="0">
                <a:solidFill>
                  <a:srgbClr val="000000"/>
                </a:solidFill>
                <a:latin typeface="Helvetica" pitchFamily="2" charset="0"/>
              </a:rPr>
              <a:t>Speed responding to security</a:t>
            </a:r>
          </a:p>
          <a:p>
            <a:r>
              <a:rPr lang="en-CA" sz="800" dirty="0">
                <a:solidFill>
                  <a:srgbClr val="000000"/>
                </a:solidFill>
                <a:latin typeface="Helvetica" pitchFamily="2" charset="0"/>
              </a:rPr>
              <a:t>Feedback about security.</a:t>
            </a:r>
          </a:p>
          <a:p>
            <a:endParaRPr lang="en-CA" sz="800" dirty="0">
              <a:solidFill>
                <a:srgbClr val="000000"/>
              </a:solidFill>
              <a:effectLst/>
              <a:latin typeface="Helvetica" pitchFamily="2" charset="0"/>
            </a:endParaRPr>
          </a:p>
          <a:p>
            <a:r>
              <a:rPr lang="en-CA" sz="800" dirty="0">
                <a:solidFill>
                  <a:srgbClr val="000000"/>
                </a:solidFill>
                <a:effectLst/>
                <a:latin typeface="Helvetica" pitchFamily="2" charset="0"/>
              </a:rPr>
              <a:t>Raise your right hand and repeat after me: “Security is part of quality.  You cannot have a quality product that is not secure.  I know this to be true.”</a:t>
            </a:r>
            <a:endParaRPr lang="en-CA" sz="800"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64</a:t>
            </a:fld>
            <a:endParaRPr lang="en-US"/>
          </a:p>
        </p:txBody>
      </p:sp>
    </p:spTree>
    <p:extLst>
      <p:ext uri="{BB962C8B-B14F-4D97-AF65-F5344CB8AC3E}">
        <p14:creationId xmlns:p14="http://schemas.microsoft.com/office/powerpoint/2010/main" val="15857738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solidFill>
                  <a:srgbClr val="222222"/>
                </a:solidFill>
                <a:effectLst/>
                <a:latin typeface="Arial" panose="020B0604020202020204" pitchFamily="34" charset="0"/>
              </a:rPr>
              <a:t>Summarize Main Points</a:t>
            </a:r>
          </a:p>
          <a:p>
            <a:pPr marL="0" marR="0" lvl="0" indent="0" algn="l" defTabSz="768113" rtl="0" eaLnBrk="1" fontAlgn="auto" latinLnBrk="0" hangingPunct="1">
              <a:lnSpc>
                <a:spcPct val="90000"/>
              </a:lnSpc>
              <a:spcBef>
                <a:spcPts val="0"/>
              </a:spcBef>
              <a:spcAft>
                <a:spcPts val="280"/>
              </a:spcAft>
              <a:buClrTx/>
              <a:buSzTx/>
              <a:buFontTx/>
              <a:buNone/>
              <a:tabLst/>
              <a:defRPr/>
            </a:pPr>
            <a:r>
              <a:rPr lang="en-CA" dirty="0">
                <a:solidFill>
                  <a:srgbClr val="000000"/>
                </a:solidFill>
                <a:latin typeface="Helvetica" pitchFamily="2" charset="0"/>
              </a:rPr>
              <a:t>The security team is going to need to learn to sprint, give feedback, and teach at the same time.</a:t>
            </a:r>
          </a:p>
          <a:p>
            <a:r>
              <a:rPr lang="en-CA" dirty="0">
                <a:latin typeface="Helvetica" pitchFamily="2" charset="0"/>
              </a:rPr>
              <a:t>Developers will need to perform some security activities, and will receive different types of support, as we build </a:t>
            </a:r>
            <a:r>
              <a:rPr lang="en-CA" dirty="0">
                <a:solidFill>
                  <a:srgbClr val="000000"/>
                </a:solidFill>
                <a:latin typeface="Helvetica" pitchFamily="2" charset="0"/>
              </a:rPr>
              <a:t>security into each of “the three ways”.</a:t>
            </a:r>
            <a:endParaRPr lang="en-CA" dirty="0">
              <a:latin typeface="Helvetica" pitchFamily="2" charset="0"/>
            </a:endParaRPr>
          </a:p>
          <a:p>
            <a:r>
              <a:rPr lang="en-CA" dirty="0">
                <a:solidFill>
                  <a:srgbClr val="000000"/>
                </a:solidFill>
                <a:latin typeface="Helvetica" pitchFamily="2" charset="0"/>
              </a:rPr>
              <a:t>Everyone in IT needs to have a culture shift, not only speed, agility, quality, learning and resilience, but also security.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E23CFC-C3E8-49B9-B877-0038CDCB9D88}"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14362614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We eat our own dogfood, and we do DevOps for all of our products.  If you want to know more, check out our journey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80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https://</a:t>
            </a:r>
            <a:r>
              <a:rPr lang="en-CA" sz="800" kern="1200" dirty="0" err="1">
                <a:solidFill>
                  <a:schemeClr val="tx1"/>
                </a:solidFill>
                <a:effectLst/>
                <a:latin typeface="Segoe UI Light" pitchFamily="34" charset="0"/>
                <a:ea typeface="+mn-ea"/>
                <a:cs typeface="+mn-cs"/>
              </a:rPr>
              <a:t>stories.visualstudio.com</a:t>
            </a:r>
            <a:r>
              <a:rPr lang="en-CA" sz="800" kern="1200" dirty="0">
                <a:solidFill>
                  <a:schemeClr val="tx1"/>
                </a:solidFill>
                <a:effectLst/>
                <a:latin typeface="Segoe UI Light"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80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38050386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solidFill>
                <a:srgbClr val="222222"/>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DEE40694-3E12-7548-AEED-ED2508FCCA85}" type="slidenum">
              <a:rPr lang="en-US" smtClean="0"/>
              <a:t>67</a:t>
            </a:fld>
            <a:endParaRPr lang="en-US"/>
          </a:p>
        </p:txBody>
      </p:sp>
    </p:spTree>
    <p:extLst>
      <p:ext uri="{BB962C8B-B14F-4D97-AF65-F5344CB8AC3E}">
        <p14:creationId xmlns:p14="http://schemas.microsoft.com/office/powerpoint/2010/main" val="29855693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Read my blog!  </a:t>
            </a:r>
            <a:r>
              <a:rPr lang="en-CA" sz="800" kern="1200" dirty="0">
                <a:solidFill>
                  <a:schemeClr val="tx1"/>
                </a:solidFill>
                <a:effectLst/>
                <a:latin typeface="Segoe UI Light" pitchFamily="34" charset="0"/>
                <a:ea typeface="+mn-ea"/>
                <a:cs typeface="+mn-cs"/>
                <a:sym typeface="Wingdings" pitchFamily="2" charset="2"/>
              </a:rPr>
              <a:t>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6:13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22633785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Check out my other talks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80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69</a:t>
            </a:fld>
            <a:endParaRPr lang="en-US" dirty="0"/>
          </a:p>
        </p:txBody>
      </p:sp>
    </p:spTree>
    <p:extLst>
      <p:ext uri="{BB962C8B-B14F-4D97-AF65-F5344CB8AC3E}">
        <p14:creationId xmlns:p14="http://schemas.microsoft.com/office/powerpoint/2010/main" val="41532509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80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6:19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70</a:t>
            </a:fld>
            <a:endParaRPr lang="en-US" dirty="0"/>
          </a:p>
        </p:txBody>
      </p:sp>
    </p:spTree>
    <p:extLst>
      <p:ext uri="{BB962C8B-B14F-4D97-AF65-F5344CB8AC3E}">
        <p14:creationId xmlns:p14="http://schemas.microsoft.com/office/powerpoint/2010/main" val="37668373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6:25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71</a:t>
            </a:fld>
            <a:endParaRPr lang="en-US" dirty="0"/>
          </a:p>
        </p:txBody>
      </p:sp>
    </p:spTree>
    <p:extLst>
      <p:ext uri="{BB962C8B-B14F-4D97-AF65-F5344CB8AC3E}">
        <p14:creationId xmlns:p14="http://schemas.microsoft.com/office/powerpoint/2010/main" val="2458642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800" kern="1200" dirty="0">
                <a:solidFill>
                  <a:schemeClr val="tx1"/>
                </a:solidFill>
                <a:effectLst/>
                <a:latin typeface="Segoe UI Light" pitchFamily="34" charset="0"/>
                <a:ea typeface="+mn-ea"/>
                <a:cs typeface="+mn-cs"/>
              </a:rPr>
              <a:t>Now let’s talk about DevOps, and how I feel it’s main goals mesh nicely with security goals.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7/5/18 12:08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51153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7/5/18 12:10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962080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5E23CFC-C3E8-49B9-B877-0038CDCB9D88}"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15704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7/3/18 4:58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6234642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A0ABF2-7F7E-5D43-9AAF-81099E3D20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8" name="TextBox 7">
            <a:extLst>
              <a:ext uri="{FF2B5EF4-FFF2-40B4-BE49-F238E27FC236}">
                <a16:creationId xmlns:a16="http://schemas.microsoft.com/office/drawing/2014/main" id="{280D6A70-6B78-6A41-AC4B-E7FBEA4C2107}"/>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10" name="Picture 9">
            <a:extLst>
              <a:ext uri="{FF2B5EF4-FFF2-40B4-BE49-F238E27FC236}">
                <a16:creationId xmlns:a16="http://schemas.microsoft.com/office/drawing/2014/main" id="{96B255D8-E025-F24F-A2D0-3093F843AF09}"/>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11" name="TextBox 10">
            <a:extLst>
              <a:ext uri="{FF2B5EF4-FFF2-40B4-BE49-F238E27FC236}">
                <a16:creationId xmlns:a16="http://schemas.microsoft.com/office/drawing/2014/main" id="{C99159AA-312D-7244-83A8-7BFDF2AC79B2}"/>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115061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252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8DB6C7FC-6034-814C-9B5A-E027CD314A6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457172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Grey">
    <p:bg>
      <p:bgPr>
        <a:solidFill>
          <a:srgbClr val="F2F0F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2E7F6E-B3EB-F44D-812F-6C0F3C0B33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3" y="0"/>
            <a:ext cx="12194323" cy="1486184"/>
          </a:xfrm>
          <a:prstGeom prst="rect">
            <a:avLst/>
          </a:prstGeom>
        </p:spPr>
      </p:pic>
      <p:sp>
        <p:nvSpPr>
          <p:cNvPr id="3" name="TextBox 2">
            <a:extLst>
              <a:ext uri="{FF2B5EF4-FFF2-40B4-BE49-F238E27FC236}">
                <a16:creationId xmlns:a16="http://schemas.microsoft.com/office/drawing/2014/main" id="{F037CF82-AE2F-B543-9865-47CF4D62E111}"/>
              </a:ext>
            </a:extLst>
          </p:cNvPr>
          <p:cNvSpPr txBox="1"/>
          <p:nvPr userDrawn="1"/>
        </p:nvSpPr>
        <p:spPr>
          <a:xfrm>
            <a:off x="4380808"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4" name="Picture 3">
            <a:extLst>
              <a:ext uri="{FF2B5EF4-FFF2-40B4-BE49-F238E27FC236}">
                <a16:creationId xmlns:a16="http://schemas.microsoft.com/office/drawing/2014/main" id="{75F97C90-AA64-5A47-A7B4-C8442982EA67}"/>
              </a:ext>
            </a:extLst>
          </p:cNvPr>
          <p:cNvPicPr>
            <a:picLocks noChangeAspect="1"/>
          </p:cNvPicPr>
          <p:nvPr userDrawn="1"/>
        </p:nvPicPr>
        <p:blipFill>
          <a:blip r:embed="rId3"/>
          <a:stretch>
            <a:fillRect/>
          </a:stretch>
        </p:blipFill>
        <p:spPr>
          <a:xfrm>
            <a:off x="5148534" y="950882"/>
            <a:ext cx="2895600" cy="345743"/>
          </a:xfrm>
          <a:prstGeom prst="rect">
            <a:avLst/>
          </a:prstGeom>
        </p:spPr>
      </p:pic>
      <p:sp>
        <p:nvSpPr>
          <p:cNvPr id="5" name="TextBox 4">
            <a:extLst>
              <a:ext uri="{FF2B5EF4-FFF2-40B4-BE49-F238E27FC236}">
                <a16:creationId xmlns:a16="http://schemas.microsoft.com/office/drawing/2014/main" id="{A3627107-E227-F94B-9A73-E22A1D8B282C}"/>
              </a:ext>
            </a:extLst>
          </p:cNvPr>
          <p:cNvSpPr txBox="1"/>
          <p:nvPr userDrawn="1"/>
        </p:nvSpPr>
        <p:spPr>
          <a:xfrm>
            <a:off x="5269936"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293401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Title 1">
    <p:bg>
      <p:bgPr>
        <a:solidFill>
          <a:srgbClr val="0078D7"/>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48E1DA-CC71-3E4C-A3C0-11992FD94A0C}"/>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639260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Title 5">
    <p:bg>
      <p:bgPr>
        <a:solidFill>
          <a:srgbClr val="B4009E"/>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94AEC63-EFF1-474F-93FC-5674EAFB44DF}"/>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321807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Title 3">
    <p:bg>
      <p:bgPr>
        <a:solidFill>
          <a:srgbClr val="FFB900"/>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79E9796-525B-AF44-86AC-936FE4174702}"/>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4692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Title 4">
    <p:bg>
      <p:bgPr>
        <a:solidFill>
          <a:srgbClr val="0078D7"/>
        </a:solid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ADFC6B90-9416-D34B-B5BC-D485D9DCEC9A}"/>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293441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pic>
        <p:nvPicPr>
          <p:cNvPr id="7" name="Picture 6">
            <a:extLst>
              <a:ext uri="{FF2B5EF4-FFF2-40B4-BE49-F238E27FC236}">
                <a16:creationId xmlns:a16="http://schemas.microsoft.com/office/drawing/2014/main" id="{1FD8647A-2AA6-6040-AC1E-937A22811C2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8" name="TextBox 7">
            <a:extLst>
              <a:ext uri="{FF2B5EF4-FFF2-40B4-BE49-F238E27FC236}">
                <a16:creationId xmlns:a16="http://schemas.microsoft.com/office/drawing/2014/main" id="{602CEB79-FD45-004F-B57B-32DAE35DDF72}"/>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9" name="Picture 8">
            <a:extLst>
              <a:ext uri="{FF2B5EF4-FFF2-40B4-BE49-F238E27FC236}">
                <a16:creationId xmlns:a16="http://schemas.microsoft.com/office/drawing/2014/main" id="{DFDD6D5D-216C-F94C-AD43-366F8D25317E}"/>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10" name="TextBox 9">
            <a:extLst>
              <a:ext uri="{FF2B5EF4-FFF2-40B4-BE49-F238E27FC236}">
                <a16:creationId xmlns:a16="http://schemas.microsoft.com/office/drawing/2014/main" id="{D36B6406-57BC-AB49-BF24-3E24F1989F92}"/>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169712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BB5E57-3F31-0F48-9E8F-92C572FC17D8}" type="datetimeFigureOut">
              <a:rPr lang="en-US" smtClean="0"/>
              <a:t>7/3/18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pic>
        <p:nvPicPr>
          <p:cNvPr id="7" name="Picture 6">
            <a:extLst>
              <a:ext uri="{FF2B5EF4-FFF2-40B4-BE49-F238E27FC236}">
                <a16:creationId xmlns:a16="http://schemas.microsoft.com/office/drawing/2014/main" id="{275F9BCA-4148-8241-A74C-5DEB09707A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8" name="TextBox 7">
            <a:extLst>
              <a:ext uri="{FF2B5EF4-FFF2-40B4-BE49-F238E27FC236}">
                <a16:creationId xmlns:a16="http://schemas.microsoft.com/office/drawing/2014/main" id="{BE9643A4-8FA7-A641-951E-5E4CB51525B6}"/>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9" name="Picture 8">
            <a:extLst>
              <a:ext uri="{FF2B5EF4-FFF2-40B4-BE49-F238E27FC236}">
                <a16:creationId xmlns:a16="http://schemas.microsoft.com/office/drawing/2014/main" id="{9175B934-417F-6449-A443-B666C315AE5B}"/>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10" name="TextBox 9">
            <a:extLst>
              <a:ext uri="{FF2B5EF4-FFF2-40B4-BE49-F238E27FC236}">
                <a16:creationId xmlns:a16="http://schemas.microsoft.com/office/drawing/2014/main" id="{AE8491FD-075F-7847-8739-73E4A20A1D6B}"/>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739050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FBB5E57-3F31-0F48-9E8F-92C572FC17D8}" type="datetimeFigureOut">
              <a:rPr lang="en-US" smtClean="0"/>
              <a:t>7/3/18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pic>
        <p:nvPicPr>
          <p:cNvPr id="8" name="Picture 7">
            <a:extLst>
              <a:ext uri="{FF2B5EF4-FFF2-40B4-BE49-F238E27FC236}">
                <a16:creationId xmlns:a16="http://schemas.microsoft.com/office/drawing/2014/main" id="{E6F0C63B-A617-934F-B165-3FBCC1D85D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9" name="TextBox 8">
            <a:extLst>
              <a:ext uri="{FF2B5EF4-FFF2-40B4-BE49-F238E27FC236}">
                <a16:creationId xmlns:a16="http://schemas.microsoft.com/office/drawing/2014/main" id="{8995ACAD-CA49-EA4A-B2CF-DD5CF06DAEBE}"/>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10" name="Picture 9">
            <a:extLst>
              <a:ext uri="{FF2B5EF4-FFF2-40B4-BE49-F238E27FC236}">
                <a16:creationId xmlns:a16="http://schemas.microsoft.com/office/drawing/2014/main" id="{AB66881B-22C5-1344-88C6-44C131BDD199}"/>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11" name="TextBox 10">
            <a:extLst>
              <a:ext uri="{FF2B5EF4-FFF2-40B4-BE49-F238E27FC236}">
                <a16:creationId xmlns:a16="http://schemas.microsoft.com/office/drawing/2014/main" id="{E688BBD5-FE87-DC45-B6DE-EC4FA97AFF58}"/>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18383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FBB5E57-3F31-0F48-9E8F-92C572FC17D8}" type="datetimeFigureOut">
              <a:rPr lang="en-US" smtClean="0"/>
              <a:t>7/3/18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05DB12-B51B-B14F-BE6F-B5F60D62B14B}" type="slidenum">
              <a:rPr lang="en-US" smtClean="0"/>
              <a:t>‹#›</a:t>
            </a:fld>
            <a:endParaRPr lang="en-US"/>
          </a:p>
        </p:txBody>
      </p:sp>
      <p:pic>
        <p:nvPicPr>
          <p:cNvPr id="10" name="Picture 9">
            <a:extLst>
              <a:ext uri="{FF2B5EF4-FFF2-40B4-BE49-F238E27FC236}">
                <a16:creationId xmlns:a16="http://schemas.microsoft.com/office/drawing/2014/main" id="{20E6A47B-1751-CA4B-AF33-FBDB668448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1" name="TextBox 10">
            <a:extLst>
              <a:ext uri="{FF2B5EF4-FFF2-40B4-BE49-F238E27FC236}">
                <a16:creationId xmlns:a16="http://schemas.microsoft.com/office/drawing/2014/main" id="{1563F903-EA69-A24F-8FF6-C4386E280955}"/>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12" name="Picture 11">
            <a:extLst>
              <a:ext uri="{FF2B5EF4-FFF2-40B4-BE49-F238E27FC236}">
                <a16:creationId xmlns:a16="http://schemas.microsoft.com/office/drawing/2014/main" id="{4064C411-1115-C649-970F-17E5F0B1F229}"/>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13" name="TextBox 12">
            <a:extLst>
              <a:ext uri="{FF2B5EF4-FFF2-40B4-BE49-F238E27FC236}">
                <a16:creationId xmlns:a16="http://schemas.microsoft.com/office/drawing/2014/main" id="{269400BF-4DD6-A644-AF6B-404089869371}"/>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163628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BB5E57-3F31-0F48-9E8F-92C572FC17D8}" type="datetimeFigureOut">
              <a:rPr lang="en-US" smtClean="0"/>
              <a:t>7/3/18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5DB12-B51B-B14F-BE6F-B5F60D62B14B}" type="slidenum">
              <a:rPr lang="en-US" smtClean="0"/>
              <a:t>‹#›</a:t>
            </a:fld>
            <a:endParaRPr lang="en-US"/>
          </a:p>
        </p:txBody>
      </p:sp>
      <p:pic>
        <p:nvPicPr>
          <p:cNvPr id="6" name="Picture 5">
            <a:extLst>
              <a:ext uri="{FF2B5EF4-FFF2-40B4-BE49-F238E27FC236}">
                <a16:creationId xmlns:a16="http://schemas.microsoft.com/office/drawing/2014/main" id="{B6C43BAA-9B38-4740-B7D3-1355533AD7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7" name="TextBox 6">
            <a:extLst>
              <a:ext uri="{FF2B5EF4-FFF2-40B4-BE49-F238E27FC236}">
                <a16:creationId xmlns:a16="http://schemas.microsoft.com/office/drawing/2014/main" id="{40CD79B9-AFDF-CB4A-9207-55F0487A7FDA}"/>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8" name="Picture 7">
            <a:extLst>
              <a:ext uri="{FF2B5EF4-FFF2-40B4-BE49-F238E27FC236}">
                <a16:creationId xmlns:a16="http://schemas.microsoft.com/office/drawing/2014/main" id="{FEA3BC37-71AA-524F-BE3C-3AC25BB05FA6}"/>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9" name="TextBox 8">
            <a:extLst>
              <a:ext uri="{FF2B5EF4-FFF2-40B4-BE49-F238E27FC236}">
                <a16:creationId xmlns:a16="http://schemas.microsoft.com/office/drawing/2014/main" id="{1119620A-7AE8-F543-AF11-0B285264EE2B}"/>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366949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B5E57-3F31-0F48-9E8F-92C572FC17D8}" type="datetimeFigureOut">
              <a:rPr lang="en-US" smtClean="0"/>
              <a:t>7/3/18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05DB12-B51B-B14F-BE6F-B5F60D62B14B}" type="slidenum">
              <a:rPr lang="en-US" smtClean="0"/>
              <a:t>‹#›</a:t>
            </a:fld>
            <a:endParaRPr lang="en-US"/>
          </a:p>
        </p:txBody>
      </p:sp>
      <p:pic>
        <p:nvPicPr>
          <p:cNvPr id="5" name="Picture 4">
            <a:extLst>
              <a:ext uri="{FF2B5EF4-FFF2-40B4-BE49-F238E27FC236}">
                <a16:creationId xmlns:a16="http://schemas.microsoft.com/office/drawing/2014/main" id="{7AFD69B2-7A61-3744-B0D4-1E505F54E9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a:extLst>
              <a:ext uri="{FF2B5EF4-FFF2-40B4-BE49-F238E27FC236}">
                <a16:creationId xmlns:a16="http://schemas.microsoft.com/office/drawing/2014/main" id="{C74A4B21-3B3B-9744-8BB7-7157A10E8FDD}"/>
              </a:ext>
            </a:extLst>
          </p:cNvPr>
          <p:cNvSpPr txBox="1"/>
          <p:nvPr userDrawn="1"/>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pic>
        <p:nvPicPr>
          <p:cNvPr id="7" name="Picture 6">
            <a:extLst>
              <a:ext uri="{FF2B5EF4-FFF2-40B4-BE49-F238E27FC236}">
                <a16:creationId xmlns:a16="http://schemas.microsoft.com/office/drawing/2014/main" id="{C52858DE-B8B4-7443-80CC-9C230326401D}"/>
              </a:ext>
            </a:extLst>
          </p:cNvPr>
          <p:cNvPicPr>
            <a:picLocks noChangeAspect="1"/>
          </p:cNvPicPr>
          <p:nvPr userDrawn="1"/>
        </p:nvPicPr>
        <p:blipFill>
          <a:blip r:embed="rId3"/>
          <a:stretch>
            <a:fillRect/>
          </a:stretch>
        </p:blipFill>
        <p:spPr>
          <a:xfrm>
            <a:off x="5148533" y="950882"/>
            <a:ext cx="2895600" cy="345743"/>
          </a:xfrm>
          <a:prstGeom prst="rect">
            <a:avLst/>
          </a:prstGeom>
        </p:spPr>
      </p:pic>
      <p:sp>
        <p:nvSpPr>
          <p:cNvPr id="8" name="TextBox 7">
            <a:extLst>
              <a:ext uri="{FF2B5EF4-FFF2-40B4-BE49-F238E27FC236}">
                <a16:creationId xmlns:a16="http://schemas.microsoft.com/office/drawing/2014/main" id="{FFED8FA8-764C-3749-B8A6-CA224F712E71}"/>
              </a:ext>
            </a:extLst>
          </p:cNvPr>
          <p:cNvSpPr txBox="1"/>
          <p:nvPr userDrawn="1"/>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Tree>
    <p:extLst>
      <p:ext uri="{BB962C8B-B14F-4D97-AF65-F5344CB8AC3E}">
        <p14:creationId xmlns:p14="http://schemas.microsoft.com/office/powerpoint/2010/main" val="1892040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73359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7/3/18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9014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B5E57-3F31-0F48-9E8F-92C572FC17D8}" type="datetimeFigureOut">
              <a:rPr lang="en-US" smtClean="0"/>
              <a:t>7/3/18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t>‹#›</a:t>
            </a:fld>
            <a:endParaRPr lang="en-US"/>
          </a:p>
        </p:txBody>
      </p:sp>
    </p:spTree>
    <p:extLst>
      <p:ext uri="{BB962C8B-B14F-4D97-AF65-F5344CB8AC3E}">
        <p14:creationId xmlns:p14="http://schemas.microsoft.com/office/powerpoint/2010/main" val="1057519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1.(nul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hyperlink" Target="https://medium.com/@shehackspurple" TargetMode="External"/><Relationship Id="rId2" Type="http://schemas.openxmlformats.org/officeDocument/2006/relationships/notesSlide" Target="../notesSlides/notesSlide56.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hyperlink" Target="https://devslop.co/"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stretch>
            <a:fillRect/>
          </a:stretch>
        </p:blipFill>
        <p:spPr>
          <a:xfrm>
            <a:off x="5166675" y="1557906"/>
            <a:ext cx="2895600" cy="345743"/>
          </a:xfrm>
          <a:prstGeom prst="rect">
            <a:avLst/>
          </a:prstGeom>
        </p:spPr>
      </p:pic>
      <p:sp>
        <p:nvSpPr>
          <p:cNvPr id="9" name="TextBox 8"/>
          <p:cNvSpPr txBox="1"/>
          <p:nvPr/>
        </p:nvSpPr>
        <p:spPr>
          <a:xfrm>
            <a:off x="3965173" y="217333"/>
            <a:ext cx="8021781" cy="707886"/>
          </a:xfrm>
          <a:prstGeom prst="rect">
            <a:avLst/>
          </a:prstGeom>
          <a:noFill/>
        </p:spPr>
        <p:txBody>
          <a:bodyPr wrap="square" rtlCol="0">
            <a:spAutoFit/>
          </a:bodyPr>
          <a:lstStyle/>
          <a:p>
            <a:r>
              <a:rPr lang="en-US" sz="4000" dirty="0">
                <a:solidFill>
                  <a:srgbClr val="057FAF"/>
                </a:solidFill>
                <a:latin typeface="Montserrat Ultra Light" charset="0"/>
                <a:ea typeface="Montserrat Ultra Light" charset="0"/>
                <a:cs typeface="Montserrat Ultra Light" charset="0"/>
              </a:rPr>
              <a:t>Security is everybody’s job…. Literally!</a:t>
            </a:r>
          </a:p>
        </p:txBody>
      </p:sp>
      <p:sp>
        <p:nvSpPr>
          <p:cNvPr id="10" name="TextBox 9"/>
          <p:cNvSpPr txBox="1"/>
          <p:nvPr/>
        </p:nvSpPr>
        <p:spPr>
          <a:xfrm>
            <a:off x="5082213" y="979996"/>
            <a:ext cx="6472362" cy="430887"/>
          </a:xfrm>
          <a:prstGeom prst="rect">
            <a:avLst/>
          </a:prstGeom>
          <a:noFill/>
        </p:spPr>
        <p:txBody>
          <a:bodyPr wrap="square" rtlCol="0">
            <a:spAutoFit/>
          </a:bodyPr>
          <a:lstStyle/>
          <a:p>
            <a:r>
              <a:rPr lang="en-US" sz="2200" dirty="0">
                <a:solidFill>
                  <a:srgbClr val="58C3C4"/>
                </a:solidFill>
                <a:latin typeface="Montserrat" charset="0"/>
                <a:ea typeface="Montserrat" charset="0"/>
                <a:cs typeface="Montserrat" charset="0"/>
              </a:rPr>
              <a:t>Changing DevOps into DevSecOps</a:t>
            </a:r>
          </a:p>
        </p:txBody>
      </p:sp>
      <p:sp>
        <p:nvSpPr>
          <p:cNvPr id="15" name="TextBox 14"/>
          <p:cNvSpPr txBox="1"/>
          <p:nvPr/>
        </p:nvSpPr>
        <p:spPr>
          <a:xfrm>
            <a:off x="5288077" y="1555139"/>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72882"/>
            <a:ext cx="12192000" cy="4705350"/>
          </a:xfrm>
          <a:prstGeom prst="rect">
            <a:avLst/>
          </a:prstGeom>
        </p:spPr>
      </p:pic>
      <p:pic>
        <p:nvPicPr>
          <p:cNvPr id="4" name="Picture 3"/>
          <p:cNvPicPr>
            <a:picLocks noChangeAspect="1"/>
          </p:cNvPicPr>
          <p:nvPr/>
        </p:nvPicPr>
        <p:blipFill>
          <a:blip r:embed="rId4"/>
          <a:stretch>
            <a:fillRect/>
          </a:stretch>
        </p:blipFill>
        <p:spPr>
          <a:xfrm>
            <a:off x="279997" y="95851"/>
            <a:ext cx="3203814" cy="1985597"/>
          </a:xfrm>
          <a:prstGeom prst="rect">
            <a:avLst/>
          </a:prstGeom>
        </p:spPr>
      </p:pic>
    </p:spTree>
    <p:extLst>
      <p:ext uri="{BB962C8B-B14F-4D97-AF65-F5344CB8AC3E}">
        <p14:creationId xmlns:p14="http://schemas.microsoft.com/office/powerpoint/2010/main" val="310568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1775520" y="1503089"/>
            <a:ext cx="8610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r>
              <a:rPr lang="en-US" altLang="en-US" sz="2800" dirty="0"/>
              <a:t>I’m a Senior Cloud Developer Advocate at:</a:t>
            </a:r>
          </a:p>
        </p:txBody>
      </p:sp>
      <p:sp>
        <p:nvSpPr>
          <p:cNvPr id="11" name="TextBox 4">
            <a:extLst>
              <a:ext uri="{FF2B5EF4-FFF2-40B4-BE49-F238E27FC236}">
                <a16:creationId xmlns:a16="http://schemas.microsoft.com/office/drawing/2014/main" id="{0A453D2F-C2E2-324D-B7DE-FB7C2CFFE212}"/>
              </a:ext>
            </a:extLst>
          </p:cNvPr>
          <p:cNvSpPr txBox="1">
            <a:spLocks noChangeArrowheads="1"/>
          </p:cNvSpPr>
          <p:nvPr/>
        </p:nvSpPr>
        <p:spPr bwMode="auto">
          <a:xfrm>
            <a:off x="1950188" y="5370790"/>
            <a:ext cx="8610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5400" dirty="0"/>
              <a:t>What does </a:t>
            </a:r>
            <a:r>
              <a:rPr lang="en-US" altLang="en-US" sz="5400" b="1" dirty="0"/>
              <a:t>THAT</a:t>
            </a:r>
            <a:r>
              <a:rPr lang="en-US" altLang="en-US" sz="5400" dirty="0"/>
              <a:t> mean?</a:t>
            </a:r>
          </a:p>
        </p:txBody>
      </p:sp>
      <p:sp>
        <p:nvSpPr>
          <p:cNvPr id="9" name="Rectangle 8">
            <a:extLst>
              <a:ext uri="{FF2B5EF4-FFF2-40B4-BE49-F238E27FC236}">
                <a16:creationId xmlns:a16="http://schemas.microsoft.com/office/drawing/2014/main" id="{E650BF64-A8CA-2740-B12C-84BD3CD2CD56}"/>
              </a:ext>
            </a:extLst>
          </p:cNvPr>
          <p:cNvSpPr/>
          <p:nvPr/>
        </p:nvSpPr>
        <p:spPr bwMode="auto">
          <a:xfrm>
            <a:off x="2712188" y="2831226"/>
            <a:ext cx="7086600" cy="2353215"/>
          </a:xfrm>
          <a:prstGeom prst="rect">
            <a:avLst/>
          </a:prstGeom>
          <a:solidFill>
            <a:srgbClr val="58C3C4"/>
          </a:solidFill>
          <a:ln>
            <a:solidFill>
              <a:srgbClr val="58C3C4"/>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chemeClr val="tx1"/>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984E50A9-96EE-024C-B390-2DA7BD209659}"/>
              </a:ext>
            </a:extLst>
          </p:cNvPr>
          <p:cNvPicPr>
            <a:picLocks noChangeAspect="1"/>
          </p:cNvPicPr>
          <p:nvPr/>
        </p:nvPicPr>
        <p:blipFill>
          <a:blip r:embed="rId2"/>
          <a:stretch>
            <a:fillRect/>
          </a:stretch>
        </p:blipFill>
        <p:spPr>
          <a:xfrm>
            <a:off x="2485830" y="2571757"/>
            <a:ext cx="7467600" cy="2743777"/>
          </a:xfrm>
          <a:prstGeom prst="rect">
            <a:avLst/>
          </a:prstGeom>
        </p:spPr>
      </p:pic>
      <p:sp>
        <p:nvSpPr>
          <p:cNvPr id="13" name="TextBox 12">
            <a:extLst>
              <a:ext uri="{FF2B5EF4-FFF2-40B4-BE49-F238E27FC236}">
                <a16:creationId xmlns:a16="http://schemas.microsoft.com/office/drawing/2014/main" id="{0D530427-4617-BB4D-A563-59CFA358F000}"/>
              </a:ext>
            </a:extLst>
          </p:cNvPr>
          <p:cNvSpPr txBox="1"/>
          <p:nvPr/>
        </p:nvSpPr>
        <p:spPr>
          <a:xfrm>
            <a:off x="9093224" y="6578189"/>
            <a:ext cx="23367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96904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
            <a:extLst>
              <a:ext uri="{FF2B5EF4-FFF2-40B4-BE49-F238E27FC236}">
                <a16:creationId xmlns:a16="http://schemas.microsoft.com/office/drawing/2014/main" id="{2A641625-B9D6-7E46-8A3E-FA808B252900}"/>
              </a:ext>
            </a:extLst>
          </p:cNvPr>
          <p:cNvSpPr txBox="1">
            <a:spLocks noChangeArrowheads="1"/>
          </p:cNvSpPr>
          <p:nvPr/>
        </p:nvSpPr>
        <p:spPr bwMode="auto">
          <a:xfrm>
            <a:off x="298874" y="5095254"/>
            <a:ext cx="381529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solidFill>
                  <a:srgbClr val="58C3C4"/>
                </a:solidFill>
              </a:rPr>
              <a:t>I work to make security features easier to use.</a:t>
            </a:r>
          </a:p>
        </p:txBody>
      </p:sp>
      <p:sp>
        <p:nvSpPr>
          <p:cNvPr id="13" name="TextBox 4">
            <a:extLst>
              <a:ext uri="{FF2B5EF4-FFF2-40B4-BE49-F238E27FC236}">
                <a16:creationId xmlns:a16="http://schemas.microsoft.com/office/drawing/2014/main" id="{05562268-66A3-1F49-93BD-96FBF749317C}"/>
              </a:ext>
            </a:extLst>
          </p:cNvPr>
          <p:cNvSpPr txBox="1">
            <a:spLocks noChangeArrowheads="1"/>
          </p:cNvSpPr>
          <p:nvPr/>
        </p:nvSpPr>
        <p:spPr bwMode="auto">
          <a:xfrm>
            <a:off x="386463" y="2896561"/>
            <a:ext cx="381529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solidFill>
                  <a:srgbClr val="055E6D"/>
                </a:solidFill>
              </a:rPr>
              <a:t>It means I help developers use our products more securely.  </a:t>
            </a:r>
          </a:p>
        </p:txBody>
      </p:sp>
      <p:sp>
        <p:nvSpPr>
          <p:cNvPr id="14" name="TextBox 4">
            <a:extLst>
              <a:ext uri="{FF2B5EF4-FFF2-40B4-BE49-F238E27FC236}">
                <a16:creationId xmlns:a16="http://schemas.microsoft.com/office/drawing/2014/main" id="{82373440-6E27-0C45-B360-329A1658B2F9}"/>
              </a:ext>
            </a:extLst>
          </p:cNvPr>
          <p:cNvSpPr txBox="1">
            <a:spLocks noChangeArrowheads="1"/>
          </p:cNvSpPr>
          <p:nvPr/>
        </p:nvSpPr>
        <p:spPr bwMode="auto">
          <a:xfrm>
            <a:off x="5039804" y="2970636"/>
            <a:ext cx="42346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solidFill>
                  <a:srgbClr val="057FAF"/>
                </a:solidFill>
              </a:rPr>
              <a:t>I provide feedback to make our products more secure.</a:t>
            </a:r>
          </a:p>
        </p:txBody>
      </p:sp>
      <p:pic>
        <p:nvPicPr>
          <p:cNvPr id="7" name="Picture 6">
            <a:extLst>
              <a:ext uri="{FF2B5EF4-FFF2-40B4-BE49-F238E27FC236}">
                <a16:creationId xmlns:a16="http://schemas.microsoft.com/office/drawing/2014/main" id="{75ADAEB3-C42D-DA4B-B3DC-38F9F0E2BCE3}"/>
              </a:ext>
            </a:extLst>
          </p:cNvPr>
          <p:cNvPicPr>
            <a:picLocks noChangeAspect="1"/>
          </p:cNvPicPr>
          <p:nvPr/>
        </p:nvPicPr>
        <p:blipFill>
          <a:blip r:embed="rId2"/>
          <a:stretch>
            <a:fillRect/>
          </a:stretch>
        </p:blipFill>
        <p:spPr>
          <a:xfrm>
            <a:off x="9646753" y="1601161"/>
            <a:ext cx="2431015" cy="2590800"/>
          </a:xfrm>
          <a:prstGeom prst="rect">
            <a:avLst/>
          </a:prstGeom>
        </p:spPr>
      </p:pic>
      <p:sp>
        <p:nvSpPr>
          <p:cNvPr id="9" name="TextBox 4">
            <a:extLst>
              <a:ext uri="{FF2B5EF4-FFF2-40B4-BE49-F238E27FC236}">
                <a16:creationId xmlns:a16="http://schemas.microsoft.com/office/drawing/2014/main" id="{67460BC2-1677-3B4D-80EF-C5482F26B0D7}"/>
              </a:ext>
            </a:extLst>
          </p:cNvPr>
          <p:cNvSpPr txBox="1">
            <a:spLocks noChangeArrowheads="1"/>
          </p:cNvSpPr>
          <p:nvPr/>
        </p:nvSpPr>
        <p:spPr bwMode="auto">
          <a:xfrm>
            <a:off x="4081448" y="4354708"/>
            <a:ext cx="36004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solidFill>
                  <a:srgbClr val="057FAF"/>
                </a:solidFill>
              </a:rPr>
              <a:t>I do security research and share it with the community.  </a:t>
            </a:r>
          </a:p>
        </p:txBody>
      </p:sp>
      <p:sp>
        <p:nvSpPr>
          <p:cNvPr id="11" name="TextBox 4">
            <a:extLst>
              <a:ext uri="{FF2B5EF4-FFF2-40B4-BE49-F238E27FC236}">
                <a16:creationId xmlns:a16="http://schemas.microsoft.com/office/drawing/2014/main" id="{992BF74B-2D5A-6141-BEC3-53B0DB2A84B3}"/>
              </a:ext>
            </a:extLst>
          </p:cNvPr>
          <p:cNvSpPr txBox="1">
            <a:spLocks noChangeArrowheads="1"/>
          </p:cNvSpPr>
          <p:nvPr/>
        </p:nvSpPr>
        <p:spPr bwMode="auto">
          <a:xfrm>
            <a:off x="7718425" y="4710086"/>
            <a:ext cx="424961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solidFill>
                  <a:srgbClr val="055E6D"/>
                </a:solidFill>
              </a:rPr>
              <a:t>Security research, such as this presentation, OWASP DevSlop, and much more.</a:t>
            </a:r>
          </a:p>
        </p:txBody>
      </p:sp>
      <p:sp>
        <p:nvSpPr>
          <p:cNvPr id="12" name="TextBox 4">
            <a:extLst>
              <a:ext uri="{FF2B5EF4-FFF2-40B4-BE49-F238E27FC236}">
                <a16:creationId xmlns:a16="http://schemas.microsoft.com/office/drawing/2014/main" id="{7F70CC70-B7C0-1242-8D04-AE4185C76161}"/>
              </a:ext>
            </a:extLst>
          </p:cNvPr>
          <p:cNvSpPr txBox="1">
            <a:spLocks noChangeArrowheads="1"/>
          </p:cNvSpPr>
          <p:nvPr/>
        </p:nvSpPr>
        <p:spPr bwMode="auto">
          <a:xfrm>
            <a:off x="1775520" y="1503089"/>
            <a:ext cx="8610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r>
              <a:rPr lang="en-US" altLang="en-US" sz="2800" dirty="0"/>
              <a:t>I’m a Senior Cloud Developer Advocate at:</a:t>
            </a:r>
          </a:p>
        </p:txBody>
      </p:sp>
      <p:sp>
        <p:nvSpPr>
          <p:cNvPr id="15" name="TextBox 14">
            <a:extLst>
              <a:ext uri="{FF2B5EF4-FFF2-40B4-BE49-F238E27FC236}">
                <a16:creationId xmlns:a16="http://schemas.microsoft.com/office/drawing/2014/main" id="{1F8C4568-9E3F-1E4B-A3A5-CC5689CB8FE3}"/>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50824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FBDC0F-8247-AB4F-A925-9EBC653F7B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116" y="2231808"/>
            <a:ext cx="7620000" cy="4572000"/>
          </a:xfrm>
          <a:prstGeom prst="rect">
            <a:avLst/>
          </a:prstGeom>
        </p:spPr>
      </p:pic>
      <p:sp>
        <p:nvSpPr>
          <p:cNvPr id="10" name="TextBox 9">
            <a:extLst>
              <a:ext uri="{FF2B5EF4-FFF2-40B4-BE49-F238E27FC236}">
                <a16:creationId xmlns:a16="http://schemas.microsoft.com/office/drawing/2014/main" id="{B90459F7-F7C1-6942-B0C9-12C5DCB1C552}"/>
              </a:ext>
            </a:extLst>
          </p:cNvPr>
          <p:cNvSpPr txBox="1"/>
          <p:nvPr/>
        </p:nvSpPr>
        <p:spPr>
          <a:xfrm>
            <a:off x="4151784" y="355521"/>
            <a:ext cx="7560840" cy="7786747"/>
          </a:xfrm>
          <a:prstGeom prst="rect">
            <a:avLst/>
          </a:prstGeom>
          <a:noFill/>
        </p:spPr>
        <p:txBody>
          <a:bodyPr wrap="square" rtlCol="0">
            <a:spAutoFit/>
          </a:bodyPr>
          <a:lstStyle/>
          <a:p>
            <a:r>
              <a:rPr lang="en-US" sz="50000" dirty="0"/>
              <a:t>X</a:t>
            </a:r>
          </a:p>
        </p:txBody>
      </p:sp>
      <p:sp>
        <p:nvSpPr>
          <p:cNvPr id="8" name="TextBox 7">
            <a:extLst>
              <a:ext uri="{FF2B5EF4-FFF2-40B4-BE49-F238E27FC236}">
                <a16:creationId xmlns:a16="http://schemas.microsoft.com/office/drawing/2014/main" id="{6F8998EC-309A-E54A-9B80-8886FA90C671}"/>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
        <p:nvSpPr>
          <p:cNvPr id="9" name="TextBox 4">
            <a:extLst>
              <a:ext uri="{FF2B5EF4-FFF2-40B4-BE49-F238E27FC236}">
                <a16:creationId xmlns:a16="http://schemas.microsoft.com/office/drawing/2014/main" id="{C8AC26FD-23E7-2343-A15F-164F6929CA9B}"/>
              </a:ext>
            </a:extLst>
          </p:cNvPr>
          <p:cNvSpPr txBox="1">
            <a:spLocks noChangeArrowheads="1"/>
          </p:cNvSpPr>
          <p:nvPr/>
        </p:nvSpPr>
        <p:spPr bwMode="auto">
          <a:xfrm>
            <a:off x="1775520" y="1503089"/>
            <a:ext cx="86106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p:txBody>
      </p:sp>
      <p:sp>
        <p:nvSpPr>
          <p:cNvPr id="6" name="TextBox 4">
            <a:extLst>
              <a:ext uri="{FF2B5EF4-FFF2-40B4-BE49-F238E27FC236}">
                <a16:creationId xmlns:a16="http://schemas.microsoft.com/office/drawing/2014/main" id="{61BD64B4-E58E-7444-99BF-1A00D7E085E9}"/>
              </a:ext>
            </a:extLst>
          </p:cNvPr>
          <p:cNvSpPr txBox="1">
            <a:spLocks noChangeArrowheads="1"/>
          </p:cNvSpPr>
          <p:nvPr/>
        </p:nvSpPr>
        <p:spPr bwMode="auto">
          <a:xfrm>
            <a:off x="4469240" y="1520418"/>
            <a:ext cx="8610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AppSec Evangelist.</a:t>
            </a:r>
            <a:endParaRPr lang="en-US" altLang="en-US" sz="800" dirty="0"/>
          </a:p>
        </p:txBody>
      </p:sp>
    </p:spTree>
    <p:extLst>
      <p:ext uri="{BB962C8B-B14F-4D97-AF65-F5344CB8AC3E}">
        <p14:creationId xmlns:p14="http://schemas.microsoft.com/office/powerpoint/2010/main" val="316857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C17AD00-F6CF-0640-9730-17275FE325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7350" y="2063319"/>
            <a:ext cx="8877300" cy="4550495"/>
          </a:xfrm>
          <a:prstGeom prst="rect">
            <a:avLst/>
          </a:prstGeom>
        </p:spPr>
      </p:pic>
      <p:sp>
        <p:nvSpPr>
          <p:cNvPr id="7" name="TextBox 4">
            <a:extLst>
              <a:ext uri="{FF2B5EF4-FFF2-40B4-BE49-F238E27FC236}">
                <a16:creationId xmlns:a16="http://schemas.microsoft.com/office/drawing/2014/main" id="{3FB4ED27-019C-734D-B9E0-1DE0CF048CB9}"/>
              </a:ext>
            </a:extLst>
          </p:cNvPr>
          <p:cNvSpPr txBox="1">
            <a:spLocks noChangeArrowheads="1"/>
          </p:cNvSpPr>
          <p:nvPr/>
        </p:nvSpPr>
        <p:spPr bwMode="auto">
          <a:xfrm>
            <a:off x="1775520" y="1503089"/>
            <a:ext cx="86106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p:txBody>
      </p:sp>
      <p:sp>
        <p:nvSpPr>
          <p:cNvPr id="6" name="TextBox 4">
            <a:extLst>
              <a:ext uri="{FF2B5EF4-FFF2-40B4-BE49-F238E27FC236}">
                <a16:creationId xmlns:a16="http://schemas.microsoft.com/office/drawing/2014/main" id="{2B67BCE4-1990-3447-88A3-D5BB273F0CE7}"/>
              </a:ext>
            </a:extLst>
          </p:cNvPr>
          <p:cNvSpPr txBox="1">
            <a:spLocks noChangeArrowheads="1"/>
          </p:cNvSpPr>
          <p:nvPr/>
        </p:nvSpPr>
        <p:spPr bwMode="auto">
          <a:xfrm>
            <a:off x="4469240" y="1520418"/>
            <a:ext cx="8610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AppSec Evangelist.</a:t>
            </a:r>
            <a:endParaRPr lang="en-US" altLang="en-US" sz="800" dirty="0"/>
          </a:p>
        </p:txBody>
      </p:sp>
      <p:sp>
        <p:nvSpPr>
          <p:cNvPr id="9" name="TextBox 8">
            <a:extLst>
              <a:ext uri="{FF2B5EF4-FFF2-40B4-BE49-F238E27FC236}">
                <a16:creationId xmlns:a16="http://schemas.microsoft.com/office/drawing/2014/main" id="{F9332769-79F4-8140-9E4B-4F7353BFE7C3}"/>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845931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0" y="2913888"/>
            <a:ext cx="25922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r>
              <a:rPr lang="en-US" altLang="en-US" sz="2800" dirty="0"/>
              <a:t>Ethical hacker  </a:t>
            </a:r>
            <a:endParaRPr lang="en-US" altLang="en-US" sz="2400" dirty="0"/>
          </a:p>
        </p:txBody>
      </p:sp>
      <p:pic>
        <p:nvPicPr>
          <p:cNvPr id="3" name="Picture 2">
            <a:extLst>
              <a:ext uri="{FF2B5EF4-FFF2-40B4-BE49-F238E27FC236}">
                <a16:creationId xmlns:a16="http://schemas.microsoft.com/office/drawing/2014/main" id="{01F0394E-8523-6E41-A299-70B7FDEA8E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492" y="2295144"/>
            <a:ext cx="7689017" cy="4325072"/>
          </a:xfrm>
          <a:prstGeom prst="rect">
            <a:avLst/>
          </a:prstGeom>
        </p:spPr>
      </p:pic>
      <p:sp>
        <p:nvSpPr>
          <p:cNvPr id="10" name="TextBox 4">
            <a:extLst>
              <a:ext uri="{FF2B5EF4-FFF2-40B4-BE49-F238E27FC236}">
                <a16:creationId xmlns:a16="http://schemas.microsoft.com/office/drawing/2014/main" id="{55E64104-7485-7240-92FA-455E48F57C55}"/>
              </a:ext>
            </a:extLst>
          </p:cNvPr>
          <p:cNvSpPr txBox="1">
            <a:spLocks noChangeArrowheads="1"/>
          </p:cNvSpPr>
          <p:nvPr/>
        </p:nvSpPr>
        <p:spPr bwMode="auto">
          <a:xfrm>
            <a:off x="6584072" y="1595140"/>
            <a:ext cx="52116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t>I want to know how things work.</a:t>
            </a:r>
          </a:p>
        </p:txBody>
      </p:sp>
      <p:sp>
        <p:nvSpPr>
          <p:cNvPr id="8" name="TextBox 7">
            <a:extLst>
              <a:ext uri="{FF2B5EF4-FFF2-40B4-BE49-F238E27FC236}">
                <a16:creationId xmlns:a16="http://schemas.microsoft.com/office/drawing/2014/main" id="{16809052-CDBE-4F40-BA8E-F8649B0C0942}"/>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2062448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4507260" y="2039316"/>
            <a:ext cx="317748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algn="ctr" eaLnBrk="1" hangingPunct="1">
              <a:spcBef>
                <a:spcPct val="0"/>
              </a:spcBef>
              <a:buFontTx/>
              <a:buNone/>
            </a:pPr>
            <a:r>
              <a:rPr lang="en-US" altLang="en-US" sz="3600" dirty="0"/>
              <a:t>I </a:t>
            </a:r>
            <a:r>
              <a:rPr lang="en-US" altLang="en-US" sz="3600" b="1" dirty="0"/>
              <a:t>LOVE</a:t>
            </a:r>
            <a:r>
              <a:rPr lang="en-US" altLang="en-US" sz="3600" dirty="0"/>
              <a:t> OWASP!</a:t>
            </a:r>
          </a:p>
        </p:txBody>
      </p:sp>
      <p:pic>
        <p:nvPicPr>
          <p:cNvPr id="4" name="Picture 3">
            <a:extLst>
              <a:ext uri="{FF2B5EF4-FFF2-40B4-BE49-F238E27FC236}">
                <a16:creationId xmlns:a16="http://schemas.microsoft.com/office/drawing/2014/main" id="{2B157856-DE85-AF4C-B018-4793970488F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501" y="1849806"/>
            <a:ext cx="2977944" cy="2977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654D431-294F-0144-B124-CBABF16D8FA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70013" y="1849806"/>
            <a:ext cx="2478398" cy="3030924"/>
          </a:xfrm>
          <a:prstGeom prst="rect">
            <a:avLst/>
          </a:prstGeom>
          <a:noFill/>
          <a:ln>
            <a:noFill/>
          </a:ln>
          <a:extLst/>
        </p:spPr>
      </p:pic>
      <p:sp>
        <p:nvSpPr>
          <p:cNvPr id="7" name="TextBox 4">
            <a:extLst>
              <a:ext uri="{FF2B5EF4-FFF2-40B4-BE49-F238E27FC236}">
                <a16:creationId xmlns:a16="http://schemas.microsoft.com/office/drawing/2014/main" id="{7D83716A-8A4E-FD4D-A809-48A21789B1E4}"/>
              </a:ext>
            </a:extLst>
          </p:cNvPr>
          <p:cNvSpPr txBox="1">
            <a:spLocks noChangeArrowheads="1"/>
          </p:cNvSpPr>
          <p:nvPr/>
        </p:nvSpPr>
        <p:spPr bwMode="auto">
          <a:xfrm>
            <a:off x="3680460" y="3459268"/>
            <a:ext cx="483108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3600" b="1" dirty="0">
                <a:solidFill>
                  <a:srgbClr val="057FAF"/>
                </a:solidFill>
              </a:rPr>
              <a:t>Open Web Application Security Project</a:t>
            </a:r>
            <a:endParaRPr lang="en-US" altLang="en-US" sz="2400" dirty="0">
              <a:solidFill>
                <a:srgbClr val="057FAF"/>
              </a:solidFill>
            </a:endParaRPr>
          </a:p>
        </p:txBody>
      </p:sp>
      <p:sp>
        <p:nvSpPr>
          <p:cNvPr id="2" name="Rectangle 1">
            <a:extLst>
              <a:ext uri="{FF2B5EF4-FFF2-40B4-BE49-F238E27FC236}">
                <a16:creationId xmlns:a16="http://schemas.microsoft.com/office/drawing/2014/main" id="{39E841B8-1BCA-7440-8372-F3A515168BEB}"/>
              </a:ext>
            </a:extLst>
          </p:cNvPr>
          <p:cNvSpPr/>
          <p:nvPr/>
        </p:nvSpPr>
        <p:spPr>
          <a:xfrm>
            <a:off x="1790700" y="5003168"/>
            <a:ext cx="8610600" cy="1431161"/>
          </a:xfrm>
          <a:prstGeom prst="rect">
            <a:avLst/>
          </a:prstGeom>
        </p:spPr>
        <p:txBody>
          <a:bodyPr wrap="square">
            <a:spAutoFit/>
          </a:bodyPr>
          <a:lstStyle/>
          <a:p>
            <a:pPr algn="ctr">
              <a:spcBef>
                <a:spcPct val="0"/>
              </a:spcBef>
            </a:pPr>
            <a:r>
              <a:rPr lang="en-US" altLang="en-US" sz="2900" dirty="0"/>
              <a:t>An international non-profit that operates chapters, projects and conferences all over the globe, in efforts to help everyone create more secure software.</a:t>
            </a:r>
          </a:p>
        </p:txBody>
      </p:sp>
      <p:sp>
        <p:nvSpPr>
          <p:cNvPr id="8" name="TextBox 7">
            <a:extLst>
              <a:ext uri="{FF2B5EF4-FFF2-40B4-BE49-F238E27FC236}">
                <a16:creationId xmlns:a16="http://schemas.microsoft.com/office/drawing/2014/main" id="{E37F9233-C5CA-5D4D-BFCA-E8F4854A1C09}"/>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331769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BA6D270-8722-3C40-AD0B-FF3D0B3248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3480" y="1533870"/>
            <a:ext cx="5684520" cy="5324129"/>
          </a:xfrm>
          <a:prstGeom prst="rect">
            <a:avLst/>
          </a:prstGeom>
        </p:spPr>
      </p:pic>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482624" y="2289473"/>
            <a:ext cx="8610600" cy="273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r>
              <a:rPr lang="en-US" altLang="en-US" sz="2800" dirty="0"/>
              <a:t>OWASP Ottawa </a:t>
            </a:r>
          </a:p>
          <a:p>
            <a:pPr eaLnBrk="1" hangingPunct="1">
              <a:spcBef>
                <a:spcPct val="0"/>
              </a:spcBef>
              <a:buFontTx/>
              <a:buNone/>
            </a:pPr>
            <a:r>
              <a:rPr lang="en-US" altLang="en-US" sz="2800" dirty="0"/>
              <a:t>Chapter Leader</a:t>
            </a:r>
            <a:endParaRPr lang="en-US" altLang="en-US" sz="800" dirty="0"/>
          </a:p>
          <a:p>
            <a:pPr eaLnBrk="1" hangingPunct="1">
              <a:spcBef>
                <a:spcPct val="0"/>
              </a:spcBef>
              <a:buFontTx/>
              <a:buNone/>
            </a:pPr>
            <a:endParaRPr lang="en-US" altLang="en-US" sz="2400" dirty="0"/>
          </a:p>
          <a:p>
            <a:pPr eaLnBrk="1" hangingPunct="1">
              <a:spcBef>
                <a:spcPct val="0"/>
              </a:spcBef>
              <a:buFontTx/>
              <a:buNone/>
            </a:pPr>
            <a:endParaRPr lang="en-US" altLang="en-US" sz="2400" dirty="0"/>
          </a:p>
          <a:p>
            <a:pPr eaLnBrk="1" hangingPunct="1">
              <a:spcBef>
                <a:spcPct val="0"/>
              </a:spcBef>
              <a:buFontTx/>
              <a:buNone/>
            </a:pPr>
            <a:endParaRPr lang="en-US" altLang="en-US" sz="2400" dirty="0"/>
          </a:p>
        </p:txBody>
      </p:sp>
      <p:sp>
        <p:nvSpPr>
          <p:cNvPr id="5" name="TextBox 4">
            <a:extLst>
              <a:ext uri="{FF2B5EF4-FFF2-40B4-BE49-F238E27FC236}">
                <a16:creationId xmlns:a16="http://schemas.microsoft.com/office/drawing/2014/main" id="{73BD9438-55D9-474D-98C9-BCC46FC7F9F3}"/>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55762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31188F-A85B-AF4A-8418-2E1AEEA311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2328" y="1708298"/>
            <a:ext cx="9144000" cy="5149702"/>
          </a:xfrm>
          <a:prstGeom prst="rect">
            <a:avLst/>
          </a:prstGeom>
        </p:spPr>
      </p:pic>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80772" y="1519218"/>
            <a:ext cx="264911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r>
              <a:rPr lang="en-US" altLang="en-US" sz="2800" dirty="0"/>
              <a:t>OWASP DevSlop</a:t>
            </a:r>
            <a:endParaRPr lang="en-US" altLang="en-US" sz="800" dirty="0"/>
          </a:p>
        </p:txBody>
      </p:sp>
      <p:sp>
        <p:nvSpPr>
          <p:cNvPr id="8" name="TextBox 4">
            <a:extLst>
              <a:ext uri="{FF2B5EF4-FFF2-40B4-BE49-F238E27FC236}">
                <a16:creationId xmlns:a16="http://schemas.microsoft.com/office/drawing/2014/main" id="{EC820420-4960-D74A-B1E8-26CB41252FA7}"/>
              </a:ext>
            </a:extLst>
          </p:cNvPr>
          <p:cNvSpPr txBox="1">
            <a:spLocks noChangeArrowheads="1"/>
          </p:cNvSpPr>
          <p:nvPr/>
        </p:nvSpPr>
        <p:spPr bwMode="auto">
          <a:xfrm>
            <a:off x="80772" y="2808974"/>
            <a:ext cx="29523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2800" dirty="0"/>
              <a:t>Project Leader</a:t>
            </a:r>
            <a:endParaRPr lang="en-US" altLang="en-US" sz="800" dirty="0"/>
          </a:p>
        </p:txBody>
      </p:sp>
      <p:sp>
        <p:nvSpPr>
          <p:cNvPr id="7" name="TextBox 6">
            <a:extLst>
              <a:ext uri="{FF2B5EF4-FFF2-40B4-BE49-F238E27FC236}">
                <a16:creationId xmlns:a16="http://schemas.microsoft.com/office/drawing/2014/main" id="{F9101ACA-C319-1A48-A7CD-A18E6A2E467A}"/>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49967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867E98-1ED9-DA47-B40F-BC8F4AFABED0}"/>
              </a:ext>
            </a:extLst>
          </p:cNvPr>
          <p:cNvSpPr txBox="1"/>
          <p:nvPr/>
        </p:nvSpPr>
        <p:spPr>
          <a:xfrm>
            <a:off x="9120336" y="6525344"/>
            <a:ext cx="1691680" cy="523220"/>
          </a:xfrm>
          <a:prstGeom prst="rect">
            <a:avLst/>
          </a:prstGeom>
          <a:noFill/>
        </p:spPr>
        <p:txBody>
          <a:bodyPr wrap="square" rtlCol="0">
            <a:spAutoFit/>
          </a:bodyPr>
          <a:lstStyle/>
          <a:p>
            <a:r>
              <a:rPr lang="en-US" sz="1400" b="1" dirty="0">
                <a:solidFill>
                  <a:srgbClr val="3E1C88"/>
                </a:solidFill>
              </a:rPr>
              <a:t>@SheHacksPurple</a:t>
            </a:r>
          </a:p>
          <a:p>
            <a:endParaRPr lang="en-US" sz="1400" dirty="0">
              <a:solidFill>
                <a:srgbClr val="3E1C88"/>
              </a:solidFill>
            </a:endParaRPr>
          </a:p>
        </p:txBody>
      </p:sp>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1085818" y="2042585"/>
            <a:ext cx="861060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r>
              <a:rPr lang="en-US" altLang="en-US" sz="2800" dirty="0"/>
              <a:t>Software Developer </a:t>
            </a:r>
          </a:p>
          <a:p>
            <a:pPr eaLnBrk="1" hangingPunct="1">
              <a:spcBef>
                <a:spcPct val="0"/>
              </a:spcBef>
              <a:buFontTx/>
              <a:buNone/>
            </a:pPr>
            <a:endParaRPr lang="en-US" altLang="en-US" sz="2800" dirty="0"/>
          </a:p>
          <a:p>
            <a:pPr eaLnBrk="1" hangingPunct="1">
              <a:spcBef>
                <a:spcPct val="0"/>
              </a:spcBef>
              <a:buFontTx/>
              <a:buNone/>
            </a:pPr>
            <a:r>
              <a:rPr lang="en-US" altLang="en-US" sz="2800" dirty="0"/>
              <a:t>(since the late 90’s)</a:t>
            </a:r>
          </a:p>
          <a:p>
            <a:pPr eaLnBrk="1" hangingPunct="1">
              <a:spcBef>
                <a:spcPct val="0"/>
              </a:spcBef>
              <a:buFontTx/>
              <a:buNone/>
            </a:pPr>
            <a:endParaRPr lang="en-US" altLang="en-US" sz="2800" dirty="0"/>
          </a:p>
          <a:p>
            <a:pPr eaLnBrk="1" hangingPunct="1">
              <a:spcBef>
                <a:spcPct val="0"/>
              </a:spcBef>
              <a:buFontTx/>
              <a:buNone/>
            </a:pPr>
            <a:endParaRPr lang="en-US" altLang="en-US" sz="800" dirty="0"/>
          </a:p>
          <a:p>
            <a:pPr eaLnBrk="1" hangingPunct="1">
              <a:spcBef>
                <a:spcPct val="0"/>
              </a:spcBef>
              <a:buFontTx/>
              <a:buNone/>
            </a:pPr>
            <a:r>
              <a:rPr lang="en-US" altLang="en-US" sz="2800" dirty="0"/>
              <a:t>That’s over 20 years!</a:t>
            </a:r>
          </a:p>
          <a:p>
            <a:pPr eaLnBrk="1" hangingPunct="1">
              <a:spcBef>
                <a:spcPct val="0"/>
              </a:spcBef>
              <a:buFontTx/>
              <a:buNone/>
            </a:pPr>
            <a:endParaRPr lang="en-US" altLang="en-US" sz="2800" dirty="0"/>
          </a:p>
          <a:p>
            <a:pPr eaLnBrk="1" hangingPunct="1">
              <a:spcBef>
                <a:spcPct val="0"/>
              </a:spcBef>
              <a:buFontTx/>
              <a:buNone/>
            </a:pPr>
            <a:r>
              <a:rPr lang="en-US" altLang="en-US" sz="2800" dirty="0"/>
              <a:t>AHHHHHHHHHHHH!</a:t>
            </a:r>
          </a:p>
          <a:p>
            <a:pPr eaLnBrk="1" hangingPunct="1">
              <a:spcBef>
                <a:spcPct val="0"/>
              </a:spcBef>
              <a:buFontTx/>
              <a:buNone/>
            </a:pPr>
            <a:endParaRPr lang="en-US" altLang="en-US" sz="800" dirty="0"/>
          </a:p>
          <a:p>
            <a:pPr eaLnBrk="1" hangingPunct="1">
              <a:spcBef>
                <a:spcPct val="0"/>
              </a:spcBef>
              <a:buFontTx/>
              <a:buNone/>
            </a:pPr>
            <a:endParaRPr lang="en-US" altLang="en-US" sz="2400" dirty="0"/>
          </a:p>
          <a:p>
            <a:pPr eaLnBrk="1" hangingPunct="1">
              <a:spcBef>
                <a:spcPct val="0"/>
              </a:spcBef>
              <a:buFontTx/>
              <a:buNone/>
            </a:pPr>
            <a:endParaRPr lang="en-US" altLang="en-US" sz="2400" dirty="0"/>
          </a:p>
          <a:p>
            <a:pPr eaLnBrk="1" hangingPunct="1">
              <a:spcBef>
                <a:spcPct val="0"/>
              </a:spcBef>
              <a:buFontTx/>
              <a:buNone/>
            </a:pPr>
            <a:endParaRPr lang="en-US" altLang="en-US" sz="2400" dirty="0"/>
          </a:p>
        </p:txBody>
      </p:sp>
      <p:pic>
        <p:nvPicPr>
          <p:cNvPr id="7" name="Picture 6">
            <a:extLst>
              <a:ext uri="{FF2B5EF4-FFF2-40B4-BE49-F238E27FC236}">
                <a16:creationId xmlns:a16="http://schemas.microsoft.com/office/drawing/2014/main" id="{A68657CD-1399-124A-8530-3CBA3C91F2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5921" y="1463040"/>
            <a:ext cx="2670799" cy="5439584"/>
          </a:xfrm>
          <a:prstGeom prst="rect">
            <a:avLst/>
          </a:prstGeom>
        </p:spPr>
      </p:pic>
      <p:pic>
        <p:nvPicPr>
          <p:cNvPr id="9" name="Picture 8">
            <a:extLst>
              <a:ext uri="{FF2B5EF4-FFF2-40B4-BE49-F238E27FC236}">
                <a16:creationId xmlns:a16="http://schemas.microsoft.com/office/drawing/2014/main" id="{52AC0ECD-CD1F-FB4C-966A-9CF27D44C1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2713" y="1463040"/>
            <a:ext cx="2755415" cy="5439584"/>
          </a:xfrm>
          <a:prstGeom prst="rect">
            <a:avLst/>
          </a:prstGeom>
        </p:spPr>
      </p:pic>
      <p:sp>
        <p:nvSpPr>
          <p:cNvPr id="8" name="TextBox 7">
            <a:extLst>
              <a:ext uri="{FF2B5EF4-FFF2-40B4-BE49-F238E27FC236}">
                <a16:creationId xmlns:a16="http://schemas.microsoft.com/office/drawing/2014/main" id="{ACCFD1C0-C85E-D14A-9EAF-7BD0A5035CD4}"/>
              </a:ext>
            </a:extLst>
          </p:cNvPr>
          <p:cNvSpPr txBox="1"/>
          <p:nvPr/>
        </p:nvSpPr>
        <p:spPr>
          <a:xfrm>
            <a:off x="9093224" y="6578189"/>
            <a:ext cx="1836477" cy="307777"/>
          </a:xfrm>
          <a:prstGeom prst="rect">
            <a:avLst/>
          </a:prstGeom>
          <a:noFill/>
        </p:spPr>
        <p:txBody>
          <a:bodyPr wrap="square" rtlCol="0">
            <a:spAutoFit/>
          </a:bodyPr>
          <a:lstStyle/>
          <a:p>
            <a:r>
              <a:rPr lang="en-US" sz="1400" b="1" dirty="0"/>
              <a:t>@SheHacksPurple</a:t>
            </a:r>
          </a:p>
        </p:txBody>
      </p:sp>
      <p:pic>
        <p:nvPicPr>
          <p:cNvPr id="10" name="Picture 9">
            <a:extLst>
              <a:ext uri="{FF2B5EF4-FFF2-40B4-BE49-F238E27FC236}">
                <a16:creationId xmlns:a16="http://schemas.microsoft.com/office/drawing/2014/main" id="{A5C72F14-3A03-FD48-B3E0-66477E962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4308" y="1445848"/>
            <a:ext cx="2755415" cy="5439584"/>
          </a:xfrm>
          <a:prstGeom prst="rect">
            <a:avLst/>
          </a:prstGeom>
        </p:spPr>
      </p:pic>
      <p:sp>
        <p:nvSpPr>
          <p:cNvPr id="13" name="TextBox 12">
            <a:extLst>
              <a:ext uri="{FF2B5EF4-FFF2-40B4-BE49-F238E27FC236}">
                <a16:creationId xmlns:a16="http://schemas.microsoft.com/office/drawing/2014/main" id="{C4300FEA-1412-1F4C-935A-AE869FB4E14A}"/>
              </a:ext>
            </a:extLst>
          </p:cNvPr>
          <p:cNvSpPr txBox="1"/>
          <p:nvPr/>
        </p:nvSpPr>
        <p:spPr>
          <a:xfrm>
            <a:off x="10185751" y="6578189"/>
            <a:ext cx="2108176" cy="307777"/>
          </a:xfrm>
          <a:prstGeom prst="rect">
            <a:avLst/>
          </a:prstGeom>
          <a:noFill/>
        </p:spPr>
        <p:txBody>
          <a:bodyPr wrap="square" rtlCol="0">
            <a:spAutoFit/>
          </a:bodyPr>
          <a:lstStyle/>
          <a:p>
            <a:r>
              <a:rPr lang="en-US" sz="1400" b="1" dirty="0">
                <a:solidFill>
                  <a:srgbClr val="58C3C4"/>
                </a:solidFill>
              </a:rPr>
              <a:t>@SheHacksPurple</a:t>
            </a:r>
          </a:p>
        </p:txBody>
      </p:sp>
    </p:spTree>
    <p:extLst>
      <p:ext uri="{BB962C8B-B14F-4D97-AF65-F5344CB8AC3E}">
        <p14:creationId xmlns:p14="http://schemas.microsoft.com/office/powerpoint/2010/main" val="19955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7013698" y="2698430"/>
            <a:ext cx="8610600"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a:p>
            <a:pPr eaLnBrk="1" hangingPunct="1">
              <a:spcBef>
                <a:spcPct val="0"/>
              </a:spcBef>
              <a:buFontTx/>
              <a:buNone/>
            </a:pPr>
            <a:endParaRPr lang="en-US" altLang="en-US" sz="2400" dirty="0"/>
          </a:p>
          <a:p>
            <a:pPr eaLnBrk="1" hangingPunct="1">
              <a:spcBef>
                <a:spcPct val="0"/>
              </a:spcBef>
              <a:buFontTx/>
              <a:buNone/>
            </a:pPr>
            <a:endParaRPr lang="en-US" altLang="en-US" sz="2400" dirty="0"/>
          </a:p>
        </p:txBody>
      </p:sp>
      <p:sp>
        <p:nvSpPr>
          <p:cNvPr id="13" name="TextBox 12">
            <a:extLst>
              <a:ext uri="{FF2B5EF4-FFF2-40B4-BE49-F238E27FC236}">
                <a16:creationId xmlns:a16="http://schemas.microsoft.com/office/drawing/2014/main" id="{1720B697-6A8C-A043-B785-E94AD4276126}"/>
              </a:ext>
            </a:extLst>
          </p:cNvPr>
          <p:cNvSpPr txBox="1"/>
          <p:nvPr/>
        </p:nvSpPr>
        <p:spPr>
          <a:xfrm>
            <a:off x="7013698" y="3452482"/>
            <a:ext cx="5039868" cy="1200329"/>
          </a:xfrm>
          <a:prstGeom prst="rect">
            <a:avLst/>
          </a:prstGeom>
          <a:noFill/>
        </p:spPr>
        <p:txBody>
          <a:bodyPr wrap="square" rtlCol="0">
            <a:spAutoFit/>
          </a:bodyPr>
          <a:lstStyle/>
          <a:p>
            <a:r>
              <a:rPr lang="en-US" altLang="en-US" sz="2400" b="1" dirty="0"/>
              <a:t>Goal</a:t>
            </a:r>
            <a:r>
              <a:rPr lang="en-US" altLang="en-US" sz="2400" dirty="0"/>
              <a:t>: to change the way we make software so that the easiest way to do something is also the most secure way.</a:t>
            </a:r>
          </a:p>
        </p:txBody>
      </p:sp>
      <p:sp>
        <p:nvSpPr>
          <p:cNvPr id="8" name="Content Placeholder 2">
            <a:extLst>
              <a:ext uri="{FF2B5EF4-FFF2-40B4-BE49-F238E27FC236}">
                <a16:creationId xmlns:a16="http://schemas.microsoft.com/office/drawing/2014/main" id="{257FBAD0-262C-9343-B8C9-4446486D4B8A}"/>
              </a:ext>
            </a:extLst>
          </p:cNvPr>
          <p:cNvSpPr txBox="1">
            <a:spLocks/>
          </p:cNvSpPr>
          <p:nvPr/>
        </p:nvSpPr>
        <p:spPr>
          <a:xfrm>
            <a:off x="169223" y="6520184"/>
            <a:ext cx="7412868"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Belfast, Ireland, AppSec EU 2017</a:t>
            </a:r>
          </a:p>
        </p:txBody>
      </p:sp>
      <p:pic>
        <p:nvPicPr>
          <p:cNvPr id="3" name="Picture 2">
            <a:extLst>
              <a:ext uri="{FF2B5EF4-FFF2-40B4-BE49-F238E27FC236}">
                <a16:creationId xmlns:a16="http://schemas.microsoft.com/office/drawing/2014/main" id="{5414B1D3-523B-A340-801B-FE2EAB74214B}"/>
              </a:ext>
            </a:extLst>
          </p:cNvPr>
          <p:cNvPicPr>
            <a:picLocks noChangeAspect="1"/>
          </p:cNvPicPr>
          <p:nvPr/>
        </p:nvPicPr>
        <p:blipFill>
          <a:blip r:embed="rId2"/>
          <a:stretch>
            <a:fillRect/>
          </a:stretch>
        </p:blipFill>
        <p:spPr>
          <a:xfrm>
            <a:off x="312670" y="1722420"/>
            <a:ext cx="6384826" cy="4788620"/>
          </a:xfrm>
          <a:prstGeom prst="rect">
            <a:avLst/>
          </a:prstGeom>
        </p:spPr>
      </p:pic>
      <p:sp>
        <p:nvSpPr>
          <p:cNvPr id="9" name="TextBox 8">
            <a:extLst>
              <a:ext uri="{FF2B5EF4-FFF2-40B4-BE49-F238E27FC236}">
                <a16:creationId xmlns:a16="http://schemas.microsoft.com/office/drawing/2014/main" id="{F9E625E5-F891-FF43-99AE-2A03A33B7AD2}"/>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045933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EEDFC1-A6EE-4FBE-A258-8C1592853BBE}"/>
              </a:ext>
            </a:extLst>
          </p:cNvPr>
          <p:cNvPicPr>
            <a:picLocks noChangeAspect="1"/>
          </p:cNvPicPr>
          <p:nvPr/>
        </p:nvPicPr>
        <p:blipFill rotWithShape="1">
          <a:blip r:embed="rId3"/>
          <a:srcRect l="4609" t="13747" r="4217" b="15811"/>
          <a:stretch/>
        </p:blipFill>
        <p:spPr>
          <a:xfrm>
            <a:off x="1088960" y="1437428"/>
            <a:ext cx="10370127" cy="5219812"/>
          </a:xfrm>
          <a:prstGeom prst="rect">
            <a:avLst/>
          </a:prstGeom>
        </p:spPr>
      </p:pic>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2859578" y="2237510"/>
            <a:ext cx="6766560" cy="3037755"/>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a:solidFill>
                  <a:srgbClr val="057FAF"/>
                </a:solidFill>
                <a:latin typeface="+mj-lt"/>
              </a:rPr>
              <a:t>What are we going to talk about today?</a:t>
            </a:r>
          </a:p>
        </p:txBody>
      </p:sp>
    </p:spTree>
    <p:extLst>
      <p:ext uri="{BB962C8B-B14F-4D97-AF65-F5344CB8AC3E}">
        <p14:creationId xmlns:p14="http://schemas.microsoft.com/office/powerpoint/2010/main" val="340567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4511824" y="3311281"/>
            <a:ext cx="861060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Let’s do this.</a:t>
            </a:r>
          </a:p>
          <a:p>
            <a:pPr eaLnBrk="1" hangingPunct="1">
              <a:spcBef>
                <a:spcPct val="0"/>
              </a:spcBef>
              <a:buFontTx/>
              <a:buNone/>
            </a:pPr>
            <a:endParaRPr lang="en-US" altLang="en-US" sz="800" dirty="0"/>
          </a:p>
          <a:p>
            <a:pPr eaLnBrk="1" hangingPunct="1">
              <a:spcBef>
                <a:spcPct val="0"/>
              </a:spcBef>
              <a:buFontTx/>
              <a:buNone/>
            </a:pPr>
            <a:endParaRPr lang="en-US" altLang="en-US" sz="2400" dirty="0"/>
          </a:p>
        </p:txBody>
      </p:sp>
      <p:sp>
        <p:nvSpPr>
          <p:cNvPr id="5" name="TextBox 4">
            <a:extLst>
              <a:ext uri="{FF2B5EF4-FFF2-40B4-BE49-F238E27FC236}">
                <a16:creationId xmlns:a16="http://schemas.microsoft.com/office/drawing/2014/main" id="{A68BC4AF-30D9-434B-9109-DD51B40B5D8D}"/>
              </a:ext>
            </a:extLst>
          </p:cNvPr>
          <p:cNvSpPr txBox="1"/>
          <p:nvPr/>
        </p:nvSpPr>
        <p:spPr>
          <a:xfrm>
            <a:off x="10185751" y="6578189"/>
            <a:ext cx="2108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4258836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70461" y="4067011"/>
            <a:ext cx="6651078" cy="2594556"/>
          </a:xfrm>
        </p:spPr>
        <p:txBody>
          <a:bodyPr/>
          <a:lstStyle/>
          <a:p>
            <a:pPr algn="ctr"/>
            <a:r>
              <a:rPr lang="en-US" sz="5800" dirty="0"/>
              <a:t>Application Security</a:t>
            </a:r>
          </a:p>
        </p:txBody>
      </p:sp>
      <p:sp>
        <p:nvSpPr>
          <p:cNvPr id="3" name="TextBox 2">
            <a:extLst>
              <a:ext uri="{FF2B5EF4-FFF2-40B4-BE49-F238E27FC236}">
                <a16:creationId xmlns:a16="http://schemas.microsoft.com/office/drawing/2014/main" id="{056429EA-2CAE-FB4E-83CE-FB1E4AB11CDA}"/>
              </a:ext>
            </a:extLst>
          </p:cNvPr>
          <p:cNvSpPr txBox="1"/>
          <p:nvPr/>
        </p:nvSpPr>
        <p:spPr>
          <a:xfrm>
            <a:off x="9093224" y="6578189"/>
            <a:ext cx="2031976" cy="307777"/>
          </a:xfrm>
          <a:prstGeom prst="rect">
            <a:avLst/>
          </a:prstGeom>
          <a:noFill/>
        </p:spPr>
        <p:txBody>
          <a:bodyPr wrap="square" rtlCol="0">
            <a:spAutoFit/>
          </a:bodyPr>
          <a:lstStyle/>
          <a:p>
            <a:r>
              <a:rPr lang="en-US" sz="1400" b="1" dirty="0"/>
              <a:t>@SheHacksPurple</a:t>
            </a:r>
          </a:p>
        </p:txBody>
      </p:sp>
      <p:pic>
        <p:nvPicPr>
          <p:cNvPr id="7" name="Picture 6">
            <a:extLst>
              <a:ext uri="{FF2B5EF4-FFF2-40B4-BE49-F238E27FC236}">
                <a16:creationId xmlns:a16="http://schemas.microsoft.com/office/drawing/2014/main" id="{BBD879CA-5DD1-1B45-B19B-3BAE097B6B81}"/>
              </a:ext>
            </a:extLst>
          </p:cNvPr>
          <p:cNvPicPr>
            <a:picLocks noChangeAspect="1"/>
          </p:cNvPicPr>
          <p:nvPr/>
        </p:nvPicPr>
        <p:blipFill>
          <a:blip r:embed="rId3"/>
          <a:stretch>
            <a:fillRect/>
          </a:stretch>
        </p:blipFill>
        <p:spPr>
          <a:xfrm>
            <a:off x="4782270" y="1042455"/>
            <a:ext cx="2627460" cy="2800157"/>
          </a:xfrm>
          <a:prstGeom prst="rect">
            <a:avLst/>
          </a:prstGeom>
        </p:spPr>
      </p:pic>
      <p:sp>
        <p:nvSpPr>
          <p:cNvPr id="5" name="TextBox 4">
            <a:extLst>
              <a:ext uri="{FF2B5EF4-FFF2-40B4-BE49-F238E27FC236}">
                <a16:creationId xmlns:a16="http://schemas.microsoft.com/office/drawing/2014/main" id="{52F54E2D-788D-464E-BA63-205F16C54EB0}"/>
              </a:ext>
            </a:extLst>
          </p:cNvPr>
          <p:cNvSpPr txBox="1"/>
          <p:nvPr/>
        </p:nvSpPr>
        <p:spPr>
          <a:xfrm>
            <a:off x="-9601" y="3874121"/>
            <a:ext cx="12211202" cy="1169551"/>
          </a:xfrm>
          <a:prstGeom prst="rect">
            <a:avLst/>
          </a:prstGeom>
          <a:noFill/>
        </p:spPr>
        <p:txBody>
          <a:bodyPr wrap="square" rtlCol="0">
            <a:spAutoFit/>
          </a:bodyPr>
          <a:lstStyle/>
          <a:p>
            <a:pPr algn="ctr"/>
            <a:r>
              <a:rPr lang="en-US" sz="7000" dirty="0">
                <a:latin typeface="Montserrat Ultra Light" charset="0"/>
                <a:ea typeface="Montserrat Ultra Light" charset="0"/>
                <a:cs typeface="Montserrat Ultra Light" charset="0"/>
              </a:rPr>
              <a:t>Introduction</a:t>
            </a:r>
          </a:p>
        </p:txBody>
      </p:sp>
    </p:spTree>
    <p:extLst>
      <p:ext uri="{BB962C8B-B14F-4D97-AF65-F5344CB8AC3E}">
        <p14:creationId xmlns:p14="http://schemas.microsoft.com/office/powerpoint/2010/main" val="1333983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84FA30-A531-40CE-9072-F02696F4ADA0}"/>
              </a:ext>
            </a:extLst>
          </p:cNvPr>
          <p:cNvSpPr/>
          <p:nvPr/>
        </p:nvSpPr>
        <p:spPr bwMode="auto">
          <a:xfrm>
            <a:off x="748145" y="1652155"/>
            <a:ext cx="10681855" cy="4665518"/>
          </a:xfrm>
          <a:prstGeom prst="rect">
            <a:avLst/>
          </a:prstGeom>
          <a:solidFill>
            <a:srgbClr val="057FA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055E6D"/>
              </a:solidFill>
              <a:ea typeface="Segoe UI" pitchFamily="34" charset="0"/>
              <a:cs typeface="Segoe UI" pitchFamily="34" charset="0"/>
            </a:endParaRPr>
          </a:p>
        </p:txBody>
      </p:sp>
      <p:sp>
        <p:nvSpPr>
          <p:cNvPr id="5" name="TextBox 4">
            <a:extLst>
              <a:ext uri="{FF2B5EF4-FFF2-40B4-BE49-F238E27FC236}">
                <a16:creationId xmlns:a16="http://schemas.microsoft.com/office/drawing/2014/main" id="{B644EB39-4DCA-4CDA-9D77-A4A777DE266D}"/>
              </a:ext>
            </a:extLst>
          </p:cNvPr>
          <p:cNvSpPr txBox="1"/>
          <p:nvPr/>
        </p:nvSpPr>
        <p:spPr>
          <a:xfrm>
            <a:off x="1593272" y="2155372"/>
            <a:ext cx="8991601" cy="120956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300" dirty="0">
                <a:gradFill>
                  <a:gsLst>
                    <a:gs pos="2917">
                      <a:schemeClr val="bg1"/>
                    </a:gs>
                    <a:gs pos="30000">
                      <a:schemeClr val="bg1"/>
                    </a:gs>
                  </a:gsLst>
                  <a:lin ang="5400000" scaled="0"/>
                </a:gradFill>
                <a:latin typeface="+mj-lt"/>
              </a:rPr>
              <a:t>What IS AppSec?</a:t>
            </a:r>
          </a:p>
        </p:txBody>
      </p:sp>
      <p:sp>
        <p:nvSpPr>
          <p:cNvPr id="6" name="TextBox 5">
            <a:extLst>
              <a:ext uri="{FF2B5EF4-FFF2-40B4-BE49-F238E27FC236}">
                <a16:creationId xmlns:a16="http://schemas.microsoft.com/office/drawing/2014/main" id="{12FD16B4-904A-4591-9DB0-52CC6BBCC406}"/>
              </a:ext>
            </a:extLst>
          </p:cNvPr>
          <p:cNvSpPr txBox="1"/>
          <p:nvPr/>
        </p:nvSpPr>
        <p:spPr>
          <a:xfrm>
            <a:off x="1745673" y="3716168"/>
            <a:ext cx="8686799" cy="12926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“It’s any and every activity that you perform to ensure that your software is secure.”</a:t>
            </a:r>
          </a:p>
        </p:txBody>
      </p:sp>
      <p:sp>
        <p:nvSpPr>
          <p:cNvPr id="7" name="TextBox 6">
            <a:extLst>
              <a:ext uri="{FF2B5EF4-FFF2-40B4-BE49-F238E27FC236}">
                <a16:creationId xmlns:a16="http://schemas.microsoft.com/office/drawing/2014/main" id="{211581D8-FECA-A148-8530-965510FA6AD3}"/>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BBFD2380-6F7B-2E42-9C0F-0E7941AEFA5D}"/>
              </a:ext>
            </a:extLst>
          </p:cNvPr>
          <p:cNvSpPr txBox="1"/>
          <p:nvPr/>
        </p:nvSpPr>
        <p:spPr>
          <a:xfrm>
            <a:off x="1600200" y="4977346"/>
            <a:ext cx="8686799"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-Me</a:t>
            </a:r>
          </a:p>
        </p:txBody>
      </p:sp>
    </p:spTree>
    <p:extLst>
      <p:ext uri="{BB962C8B-B14F-4D97-AF65-F5344CB8AC3E}">
        <p14:creationId xmlns:p14="http://schemas.microsoft.com/office/powerpoint/2010/main" val="1898434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D23CB5-AFF5-49AB-9090-2BBC6C785EBB}"/>
              </a:ext>
            </a:extLst>
          </p:cNvPr>
          <p:cNvSpPr>
            <a:spLocks noGrp="1"/>
          </p:cNvSpPr>
          <p:nvPr>
            <p:ph type="title"/>
          </p:nvPr>
        </p:nvSpPr>
        <p:spPr>
          <a:xfrm>
            <a:off x="733085" y="1398397"/>
            <a:ext cx="10515600" cy="1325563"/>
          </a:xfrm>
        </p:spPr>
        <p:txBody>
          <a:bodyPr/>
          <a:lstStyle/>
          <a:p>
            <a:r>
              <a:rPr lang="en-US" dirty="0"/>
              <a:t>Poor AppSec is a Problem!</a:t>
            </a:r>
          </a:p>
        </p:txBody>
      </p:sp>
      <p:sp>
        <p:nvSpPr>
          <p:cNvPr id="7" name="TextBox 6">
            <a:extLst>
              <a:ext uri="{FF2B5EF4-FFF2-40B4-BE49-F238E27FC236}">
                <a16:creationId xmlns:a16="http://schemas.microsoft.com/office/drawing/2014/main" id="{EE90C6DA-87E4-4EBD-AAD9-D11267A8FF9B}"/>
              </a:ext>
            </a:extLst>
          </p:cNvPr>
          <p:cNvSpPr txBox="1"/>
          <p:nvPr/>
        </p:nvSpPr>
        <p:spPr>
          <a:xfrm>
            <a:off x="1073250" y="3101787"/>
            <a:ext cx="4429601" cy="1757404"/>
          </a:xfrm>
          <a:prstGeom prst="rect">
            <a:avLst/>
          </a:prstGeom>
          <a:noFill/>
        </p:spPr>
        <p:txBody>
          <a:bodyPr wrap="square" lIns="182880" tIns="146304" rIns="182880" bIns="146304" rtlCol="0">
            <a:spAutoFit/>
          </a:bodyPr>
          <a:lstStyle/>
          <a:p>
            <a:pPr>
              <a:lnSpc>
                <a:spcPct val="90000"/>
              </a:lnSpc>
              <a:spcAft>
                <a:spcPts val="600"/>
              </a:spcAft>
            </a:pPr>
            <a:r>
              <a:rPr lang="en-US" sz="3200" dirty="0">
                <a:solidFill>
                  <a:srgbClr val="055E6D"/>
                </a:solidFill>
                <a:latin typeface="+mj-lt"/>
              </a:rPr>
              <a:t>Poor AppSec Causes 29-40%~ of Breaches!</a:t>
            </a:r>
            <a:r>
              <a:rPr lang="en-CA" dirty="0">
                <a:solidFill>
                  <a:srgbClr val="055E6D"/>
                </a:solidFill>
              </a:rPr>
              <a:t> </a:t>
            </a:r>
            <a:r>
              <a:rPr lang="en-CA" dirty="0"/>
              <a:t> </a:t>
            </a:r>
          </a:p>
          <a:p>
            <a:pPr>
              <a:lnSpc>
                <a:spcPct val="90000"/>
              </a:lnSpc>
              <a:spcAft>
                <a:spcPts val="600"/>
              </a:spcAft>
            </a:pPr>
            <a:r>
              <a:rPr lang="en-CA" dirty="0"/>
              <a:t>Verizon Data Breach Investigation Report (DBIR) for 2017 and 2016.</a:t>
            </a:r>
            <a:endParaRPr lang="en-US" sz="3200" dirty="0">
              <a:gradFill>
                <a:gsLst>
                  <a:gs pos="2917">
                    <a:srgbClr val="FFB900"/>
                  </a:gs>
                  <a:gs pos="30000">
                    <a:srgbClr val="FFB900"/>
                  </a:gs>
                </a:gsLst>
                <a:lin ang="5400000" scaled="0"/>
              </a:gradFill>
              <a:latin typeface="+mj-lt"/>
            </a:endParaRPr>
          </a:p>
        </p:txBody>
      </p:sp>
      <p:sp>
        <p:nvSpPr>
          <p:cNvPr id="6" name="TextBox 5">
            <a:extLst>
              <a:ext uri="{FF2B5EF4-FFF2-40B4-BE49-F238E27FC236}">
                <a16:creationId xmlns:a16="http://schemas.microsoft.com/office/drawing/2014/main" id="{61929FC7-F062-1C49-89F0-2A0EBAE33B64}"/>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pic>
        <p:nvPicPr>
          <p:cNvPr id="3" name="Picture 2">
            <a:extLst>
              <a:ext uri="{FF2B5EF4-FFF2-40B4-BE49-F238E27FC236}">
                <a16:creationId xmlns:a16="http://schemas.microsoft.com/office/drawing/2014/main" id="{809682C9-8802-6847-9957-1494E4D94453}"/>
              </a:ext>
            </a:extLst>
          </p:cNvPr>
          <p:cNvPicPr>
            <a:picLocks noChangeAspect="1"/>
          </p:cNvPicPr>
          <p:nvPr/>
        </p:nvPicPr>
        <p:blipFill>
          <a:blip r:embed="rId3"/>
          <a:stretch>
            <a:fillRect/>
          </a:stretch>
        </p:blipFill>
        <p:spPr>
          <a:xfrm>
            <a:off x="5843016" y="2444537"/>
            <a:ext cx="5940033" cy="3994673"/>
          </a:xfrm>
          <a:prstGeom prst="rect">
            <a:avLst/>
          </a:prstGeom>
        </p:spPr>
      </p:pic>
      <p:pic>
        <p:nvPicPr>
          <p:cNvPr id="10" name="Picture 9">
            <a:extLst>
              <a:ext uri="{FF2B5EF4-FFF2-40B4-BE49-F238E27FC236}">
                <a16:creationId xmlns:a16="http://schemas.microsoft.com/office/drawing/2014/main" id="{7C51F761-8555-B84B-AA36-881229B131D7}"/>
              </a:ext>
            </a:extLst>
          </p:cNvPr>
          <p:cNvPicPr>
            <a:picLocks noChangeAspect="1"/>
          </p:cNvPicPr>
          <p:nvPr/>
        </p:nvPicPr>
        <p:blipFill>
          <a:blip r:embed="rId4"/>
          <a:stretch>
            <a:fillRect/>
          </a:stretch>
        </p:blipFill>
        <p:spPr>
          <a:xfrm>
            <a:off x="207014" y="5237019"/>
            <a:ext cx="1463886" cy="1463886"/>
          </a:xfrm>
          <a:prstGeom prst="rect">
            <a:avLst/>
          </a:prstGeom>
        </p:spPr>
      </p:pic>
    </p:spTree>
    <p:extLst>
      <p:ext uri="{BB962C8B-B14F-4D97-AF65-F5344CB8AC3E}">
        <p14:creationId xmlns:p14="http://schemas.microsoft.com/office/powerpoint/2010/main" val="13547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D23CB5-AFF5-49AB-9090-2BBC6C785EBB}"/>
              </a:ext>
            </a:extLst>
          </p:cNvPr>
          <p:cNvSpPr>
            <a:spLocks noGrp="1"/>
          </p:cNvSpPr>
          <p:nvPr>
            <p:ph type="title"/>
          </p:nvPr>
        </p:nvSpPr>
        <p:spPr>
          <a:xfrm>
            <a:off x="838200" y="1788680"/>
            <a:ext cx="10515600" cy="1325563"/>
          </a:xfrm>
        </p:spPr>
        <p:txBody>
          <a:bodyPr/>
          <a:lstStyle/>
          <a:p>
            <a:r>
              <a:rPr lang="en-US" dirty="0">
                <a:solidFill>
                  <a:srgbClr val="055E6D"/>
                </a:solidFill>
              </a:rPr>
              <a:t>Application Security Missing!</a:t>
            </a:r>
          </a:p>
        </p:txBody>
      </p:sp>
      <p:sp>
        <p:nvSpPr>
          <p:cNvPr id="7" name="TextBox 6">
            <a:extLst>
              <a:ext uri="{FF2B5EF4-FFF2-40B4-BE49-F238E27FC236}">
                <a16:creationId xmlns:a16="http://schemas.microsoft.com/office/drawing/2014/main" id="{EE90C6DA-87E4-4EBD-AAD9-D11267A8FF9B}"/>
              </a:ext>
            </a:extLst>
          </p:cNvPr>
          <p:cNvSpPr txBox="1"/>
          <p:nvPr/>
        </p:nvSpPr>
        <p:spPr>
          <a:xfrm>
            <a:off x="744687" y="3423264"/>
            <a:ext cx="4820601" cy="2068259"/>
          </a:xfrm>
          <a:prstGeom prst="rect">
            <a:avLst/>
          </a:prstGeom>
          <a:noFill/>
        </p:spPr>
        <p:txBody>
          <a:bodyPr wrap="square" lIns="182880" tIns="146304" rIns="182880" bIns="146304" rtlCol="0">
            <a:spAutoFit/>
          </a:bodyPr>
          <a:lstStyle/>
          <a:p>
            <a:pPr>
              <a:lnSpc>
                <a:spcPct val="90000"/>
              </a:lnSpc>
              <a:spcAft>
                <a:spcPts val="600"/>
              </a:spcAft>
            </a:pPr>
            <a:r>
              <a:rPr lang="en-US" sz="3200" dirty="0">
                <a:solidFill>
                  <a:srgbClr val="055E6D"/>
                </a:solidFill>
              </a:rPr>
              <a:t>AppSec is not covered in most post-secondary Comp-Sci and Soft-</a:t>
            </a:r>
            <a:r>
              <a:rPr lang="en-US" sz="3200" dirty="0" err="1">
                <a:solidFill>
                  <a:srgbClr val="055E6D"/>
                </a:solidFill>
              </a:rPr>
              <a:t>Eng</a:t>
            </a:r>
            <a:r>
              <a:rPr lang="en-US" sz="3200" dirty="0">
                <a:solidFill>
                  <a:srgbClr val="055E6D"/>
                </a:solidFill>
              </a:rPr>
              <a:t> programs</a:t>
            </a:r>
          </a:p>
        </p:txBody>
      </p:sp>
      <p:sp>
        <p:nvSpPr>
          <p:cNvPr id="8" name="TextBox 7">
            <a:extLst>
              <a:ext uri="{FF2B5EF4-FFF2-40B4-BE49-F238E27FC236}">
                <a16:creationId xmlns:a16="http://schemas.microsoft.com/office/drawing/2014/main" id="{E3BCD664-DC56-4B6E-8BFF-592A3B86393D}"/>
              </a:ext>
            </a:extLst>
          </p:cNvPr>
          <p:cNvSpPr txBox="1"/>
          <p:nvPr/>
        </p:nvSpPr>
        <p:spPr>
          <a:xfrm>
            <a:off x="2242899" y="5782471"/>
            <a:ext cx="7706201" cy="738664"/>
          </a:xfrm>
          <a:prstGeom prst="rect">
            <a:avLst/>
          </a:prstGeom>
          <a:noFill/>
        </p:spPr>
        <p:txBody>
          <a:bodyPr wrap="square" lIns="182880" tIns="146304" rIns="182880" bIns="146304" rtlCol="0">
            <a:spAutoFit/>
          </a:bodyPr>
          <a:lstStyle/>
          <a:p>
            <a:pPr algn="ctr">
              <a:lnSpc>
                <a:spcPct val="90000"/>
              </a:lnSpc>
              <a:spcAft>
                <a:spcPts val="600"/>
              </a:spcAft>
            </a:pPr>
            <a:r>
              <a:rPr lang="en-US" sz="3200" dirty="0">
                <a:gradFill>
                  <a:gsLst>
                    <a:gs pos="2917">
                      <a:schemeClr val="tx1"/>
                    </a:gs>
                    <a:gs pos="30000">
                      <a:schemeClr val="tx1"/>
                    </a:gs>
                  </a:gsLst>
                  <a:lin ang="5400000" scaled="0"/>
                </a:gradFill>
              </a:rPr>
              <a:t>And when it is, it’s often an after thought.</a:t>
            </a:r>
          </a:p>
        </p:txBody>
      </p:sp>
      <p:pic>
        <p:nvPicPr>
          <p:cNvPr id="9" name="Picture 8">
            <a:extLst>
              <a:ext uri="{FF2B5EF4-FFF2-40B4-BE49-F238E27FC236}">
                <a16:creationId xmlns:a16="http://schemas.microsoft.com/office/drawing/2014/main" id="{5DECDC3C-8FE9-4DFE-B105-C8D63FC6123C}"/>
              </a:ext>
            </a:extLst>
          </p:cNvPr>
          <p:cNvPicPr>
            <a:picLocks noChangeAspect="1"/>
          </p:cNvPicPr>
          <p:nvPr/>
        </p:nvPicPr>
        <p:blipFill>
          <a:blip r:embed="rId3"/>
          <a:stretch>
            <a:fillRect/>
          </a:stretch>
        </p:blipFill>
        <p:spPr>
          <a:xfrm>
            <a:off x="7574706" y="2112141"/>
            <a:ext cx="3779094" cy="3605342"/>
          </a:xfrm>
          <a:prstGeom prst="rect">
            <a:avLst/>
          </a:prstGeom>
        </p:spPr>
      </p:pic>
      <p:sp>
        <p:nvSpPr>
          <p:cNvPr id="6" name="TextBox 5">
            <a:extLst>
              <a:ext uri="{FF2B5EF4-FFF2-40B4-BE49-F238E27FC236}">
                <a16:creationId xmlns:a16="http://schemas.microsoft.com/office/drawing/2014/main" id="{61929FC7-F062-1C49-89F0-2A0EBAE33B64}"/>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31936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1929FC7-F062-1C49-89F0-2A0EBAE33B64}"/>
              </a:ext>
            </a:extLst>
          </p:cNvPr>
          <p:cNvSpPr txBox="1"/>
          <p:nvPr/>
        </p:nvSpPr>
        <p:spPr>
          <a:xfrm>
            <a:off x="10173883" y="6578189"/>
            <a:ext cx="1803376" cy="307777"/>
          </a:xfrm>
          <a:prstGeom prst="rect">
            <a:avLst/>
          </a:prstGeom>
          <a:noFill/>
        </p:spPr>
        <p:txBody>
          <a:bodyPr wrap="square" rtlCol="0">
            <a:spAutoFit/>
          </a:bodyPr>
          <a:lstStyle/>
          <a:p>
            <a:r>
              <a:rPr lang="en-US" sz="1400" b="1" dirty="0"/>
              <a:t>@SheHacksPurple</a:t>
            </a:r>
          </a:p>
        </p:txBody>
      </p:sp>
      <p:pic>
        <p:nvPicPr>
          <p:cNvPr id="3" name="Picture 2">
            <a:extLst>
              <a:ext uri="{FF2B5EF4-FFF2-40B4-BE49-F238E27FC236}">
                <a16:creationId xmlns:a16="http://schemas.microsoft.com/office/drawing/2014/main" id="{5F3E2074-88BF-024B-916C-C0F9E3206CC2}"/>
              </a:ext>
            </a:extLst>
          </p:cNvPr>
          <p:cNvPicPr>
            <a:picLocks noChangeAspect="1"/>
          </p:cNvPicPr>
          <p:nvPr/>
        </p:nvPicPr>
        <p:blipFill>
          <a:blip r:embed="rId3"/>
          <a:stretch>
            <a:fillRect/>
          </a:stretch>
        </p:blipFill>
        <p:spPr>
          <a:xfrm>
            <a:off x="2074618" y="1475509"/>
            <a:ext cx="8042765" cy="5378599"/>
          </a:xfrm>
          <a:prstGeom prst="rect">
            <a:avLst/>
          </a:prstGeom>
        </p:spPr>
      </p:pic>
      <p:sp>
        <p:nvSpPr>
          <p:cNvPr id="11" name="Content Placeholder 2">
            <a:extLst>
              <a:ext uri="{FF2B5EF4-FFF2-40B4-BE49-F238E27FC236}">
                <a16:creationId xmlns:a16="http://schemas.microsoft.com/office/drawing/2014/main" id="{67C5053C-266A-C94F-A11D-7B9B092FCBBB}"/>
              </a:ext>
            </a:extLst>
          </p:cNvPr>
          <p:cNvSpPr txBox="1">
            <a:spLocks/>
          </p:cNvSpPr>
          <p:nvPr/>
        </p:nvSpPr>
        <p:spPr>
          <a:xfrm>
            <a:off x="0" y="6578189"/>
            <a:ext cx="7412868"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4" name="Title 3">
            <a:extLst>
              <a:ext uri="{FF2B5EF4-FFF2-40B4-BE49-F238E27FC236}">
                <a16:creationId xmlns:a16="http://schemas.microsoft.com/office/drawing/2014/main" id="{3ED23CB5-AFF5-49AB-9090-2BBC6C785EBB}"/>
              </a:ext>
            </a:extLst>
          </p:cNvPr>
          <p:cNvSpPr>
            <a:spLocks noGrp="1"/>
          </p:cNvSpPr>
          <p:nvPr>
            <p:ph type="title"/>
          </p:nvPr>
        </p:nvSpPr>
        <p:spPr>
          <a:xfrm>
            <a:off x="2417617" y="1518514"/>
            <a:ext cx="10515600" cy="1325563"/>
          </a:xfrm>
        </p:spPr>
        <p:txBody>
          <a:bodyPr/>
          <a:lstStyle/>
          <a:p>
            <a:r>
              <a:rPr lang="en-US" b="1" dirty="0">
                <a:solidFill>
                  <a:srgbClr val="58C3C4"/>
                </a:solidFill>
              </a:rPr>
              <a:t>Security is Outnumbered!</a:t>
            </a:r>
          </a:p>
        </p:txBody>
      </p:sp>
    </p:spTree>
    <p:extLst>
      <p:ext uri="{BB962C8B-B14F-4D97-AF65-F5344CB8AC3E}">
        <p14:creationId xmlns:p14="http://schemas.microsoft.com/office/powerpoint/2010/main" val="990086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E90C6DA-87E4-4EBD-AAD9-D11267A8FF9B}"/>
              </a:ext>
            </a:extLst>
          </p:cNvPr>
          <p:cNvSpPr txBox="1"/>
          <p:nvPr/>
        </p:nvSpPr>
        <p:spPr>
          <a:xfrm>
            <a:off x="2743200" y="2902841"/>
            <a:ext cx="6705600" cy="1126462"/>
          </a:xfrm>
          <a:prstGeom prst="rect">
            <a:avLst/>
          </a:prstGeom>
          <a:noFill/>
        </p:spPr>
        <p:txBody>
          <a:bodyPr wrap="square" lIns="182880" tIns="146304" rIns="182880" bIns="146304" rtlCol="0">
            <a:spAutoFit/>
          </a:bodyPr>
          <a:lstStyle/>
          <a:p>
            <a:pPr algn="ctr">
              <a:lnSpc>
                <a:spcPct val="90000"/>
              </a:lnSpc>
              <a:spcAft>
                <a:spcPts val="600"/>
              </a:spcAft>
            </a:pPr>
            <a:r>
              <a:rPr lang="en-US" sz="6000" dirty="0">
                <a:solidFill>
                  <a:srgbClr val="057FAF"/>
                </a:solidFill>
              </a:rPr>
              <a:t>Dev / Ops / Sec </a:t>
            </a:r>
          </a:p>
        </p:txBody>
      </p:sp>
      <p:sp>
        <p:nvSpPr>
          <p:cNvPr id="6" name="TextBox 5">
            <a:extLst>
              <a:ext uri="{FF2B5EF4-FFF2-40B4-BE49-F238E27FC236}">
                <a16:creationId xmlns:a16="http://schemas.microsoft.com/office/drawing/2014/main" id="{61929FC7-F062-1C49-89F0-2A0EBAE33B64}"/>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10" name="TextBox 9">
            <a:extLst>
              <a:ext uri="{FF2B5EF4-FFF2-40B4-BE49-F238E27FC236}">
                <a16:creationId xmlns:a16="http://schemas.microsoft.com/office/drawing/2014/main" id="{3040E752-FC1F-BC4B-AA68-094BA3A6BAA4}"/>
              </a:ext>
            </a:extLst>
          </p:cNvPr>
          <p:cNvSpPr txBox="1"/>
          <p:nvPr/>
        </p:nvSpPr>
        <p:spPr>
          <a:xfrm>
            <a:off x="2267698" y="4088066"/>
            <a:ext cx="7086600" cy="1126462"/>
          </a:xfrm>
          <a:prstGeom prst="rect">
            <a:avLst/>
          </a:prstGeom>
          <a:noFill/>
        </p:spPr>
        <p:txBody>
          <a:bodyPr wrap="square" lIns="182880" tIns="146304" rIns="182880" bIns="146304" rtlCol="0">
            <a:spAutoFit/>
          </a:bodyPr>
          <a:lstStyle/>
          <a:p>
            <a:pPr algn="ctr">
              <a:lnSpc>
                <a:spcPct val="90000"/>
              </a:lnSpc>
              <a:spcAft>
                <a:spcPts val="600"/>
              </a:spcAft>
            </a:pPr>
            <a:r>
              <a:rPr lang="en-US" sz="6000" dirty="0">
                <a:solidFill>
                  <a:srgbClr val="055E6D"/>
                </a:solidFill>
              </a:rPr>
              <a:t>100 /   10   / 1  </a:t>
            </a:r>
          </a:p>
        </p:txBody>
      </p:sp>
      <p:sp>
        <p:nvSpPr>
          <p:cNvPr id="8" name="Title 3">
            <a:extLst>
              <a:ext uri="{FF2B5EF4-FFF2-40B4-BE49-F238E27FC236}">
                <a16:creationId xmlns:a16="http://schemas.microsoft.com/office/drawing/2014/main" id="{A0910E94-05C7-1944-BA55-1D84422EF7D8}"/>
              </a:ext>
            </a:extLst>
          </p:cNvPr>
          <p:cNvSpPr txBox="1">
            <a:spLocks/>
          </p:cNvSpPr>
          <p:nvPr/>
        </p:nvSpPr>
        <p:spPr>
          <a:xfrm>
            <a:off x="838200" y="151851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055E6D"/>
                </a:solidFill>
              </a:rPr>
              <a:t>Security is Outnumbered!</a:t>
            </a:r>
          </a:p>
        </p:txBody>
      </p:sp>
    </p:spTree>
    <p:extLst>
      <p:ext uri="{BB962C8B-B14F-4D97-AF65-F5344CB8AC3E}">
        <p14:creationId xmlns:p14="http://schemas.microsoft.com/office/powerpoint/2010/main" val="708564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E90C6DA-87E4-4EBD-AAD9-D11267A8FF9B}"/>
              </a:ext>
            </a:extLst>
          </p:cNvPr>
          <p:cNvSpPr txBox="1"/>
          <p:nvPr/>
        </p:nvSpPr>
        <p:spPr>
          <a:xfrm>
            <a:off x="1060913" y="3787212"/>
            <a:ext cx="4373532" cy="1625060"/>
          </a:xfrm>
          <a:prstGeom prst="rect">
            <a:avLst/>
          </a:prstGeom>
          <a:noFill/>
        </p:spPr>
        <p:txBody>
          <a:bodyPr wrap="square" lIns="182880" tIns="146304" rIns="182880" bIns="146304" rtlCol="0">
            <a:spAutoFit/>
          </a:bodyPr>
          <a:lstStyle/>
          <a:p>
            <a:pPr algn="ctr">
              <a:lnSpc>
                <a:spcPct val="90000"/>
              </a:lnSpc>
              <a:spcAft>
                <a:spcPts val="600"/>
              </a:spcAft>
            </a:pPr>
            <a:r>
              <a:rPr lang="en-US" sz="3200" dirty="0">
                <a:solidFill>
                  <a:srgbClr val="055E6D"/>
                </a:solidFill>
                <a:latin typeface="+mj-lt"/>
              </a:rPr>
              <a:t>And the accompanying security model was much, much worse.</a:t>
            </a:r>
            <a:r>
              <a:rPr lang="en-CA" dirty="0">
                <a:solidFill>
                  <a:srgbClr val="055E6D"/>
                </a:solidFill>
              </a:rPr>
              <a:t>  </a:t>
            </a:r>
          </a:p>
        </p:txBody>
      </p:sp>
      <p:sp>
        <p:nvSpPr>
          <p:cNvPr id="6" name="TextBox 5">
            <a:extLst>
              <a:ext uri="{FF2B5EF4-FFF2-40B4-BE49-F238E27FC236}">
                <a16:creationId xmlns:a16="http://schemas.microsoft.com/office/drawing/2014/main" id="{61929FC7-F062-1C49-89F0-2A0EBAE33B64}"/>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pic>
        <p:nvPicPr>
          <p:cNvPr id="5" name="Picture 4">
            <a:extLst>
              <a:ext uri="{FF2B5EF4-FFF2-40B4-BE49-F238E27FC236}">
                <a16:creationId xmlns:a16="http://schemas.microsoft.com/office/drawing/2014/main" id="{24B28DDC-A920-BC4D-8FE6-5D10E867208B}"/>
              </a:ext>
            </a:extLst>
          </p:cNvPr>
          <p:cNvPicPr>
            <a:picLocks noChangeAspect="1"/>
          </p:cNvPicPr>
          <p:nvPr/>
        </p:nvPicPr>
        <p:blipFill>
          <a:blip r:embed="rId3"/>
          <a:stretch>
            <a:fillRect/>
          </a:stretch>
        </p:blipFill>
        <p:spPr>
          <a:xfrm>
            <a:off x="6702137" y="1813563"/>
            <a:ext cx="5351318" cy="4708533"/>
          </a:xfrm>
          <a:prstGeom prst="rect">
            <a:avLst/>
          </a:prstGeom>
        </p:spPr>
      </p:pic>
      <p:sp>
        <p:nvSpPr>
          <p:cNvPr id="9" name="Content Placeholder 2">
            <a:extLst>
              <a:ext uri="{FF2B5EF4-FFF2-40B4-BE49-F238E27FC236}">
                <a16:creationId xmlns:a16="http://schemas.microsoft.com/office/drawing/2014/main" id="{BA1E1810-0AFE-4748-941E-EE412B597967}"/>
              </a:ext>
            </a:extLst>
          </p:cNvPr>
          <p:cNvSpPr txBox="1">
            <a:spLocks/>
          </p:cNvSpPr>
          <p:nvPr/>
        </p:nvSpPr>
        <p:spPr>
          <a:xfrm>
            <a:off x="75705" y="6568542"/>
            <a:ext cx="7412868"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Image: Winged Beast</a:t>
            </a:r>
          </a:p>
        </p:txBody>
      </p:sp>
      <p:sp>
        <p:nvSpPr>
          <p:cNvPr id="4" name="Title 3">
            <a:extLst>
              <a:ext uri="{FF2B5EF4-FFF2-40B4-BE49-F238E27FC236}">
                <a16:creationId xmlns:a16="http://schemas.microsoft.com/office/drawing/2014/main" id="{3ED23CB5-AFF5-49AB-9090-2BBC6C785EBB}"/>
              </a:ext>
            </a:extLst>
          </p:cNvPr>
          <p:cNvSpPr>
            <a:spLocks noGrp="1"/>
          </p:cNvSpPr>
          <p:nvPr>
            <p:ph type="title"/>
          </p:nvPr>
        </p:nvSpPr>
        <p:spPr>
          <a:xfrm>
            <a:off x="127660" y="2051777"/>
            <a:ext cx="10515600" cy="1325563"/>
          </a:xfrm>
        </p:spPr>
        <p:txBody>
          <a:bodyPr>
            <a:normAutofit/>
          </a:bodyPr>
          <a:lstStyle/>
          <a:p>
            <a:r>
              <a:rPr lang="en-US" sz="4200" b="1" dirty="0">
                <a:solidFill>
                  <a:srgbClr val="055E6D"/>
                </a:solidFill>
              </a:rPr>
              <a:t>Waterfall Never Worked Well</a:t>
            </a:r>
          </a:p>
        </p:txBody>
      </p:sp>
    </p:spTree>
    <p:extLst>
      <p:ext uri="{BB962C8B-B14F-4D97-AF65-F5344CB8AC3E}">
        <p14:creationId xmlns:p14="http://schemas.microsoft.com/office/powerpoint/2010/main" val="3205647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2667000"/>
            <a:ext cx="4572000" cy="1181862"/>
          </a:xfrm>
        </p:spPr>
        <p:txBody>
          <a:bodyPr>
            <a:normAutofit/>
          </a:bodyPr>
          <a:lstStyle/>
          <a:p>
            <a:pPr algn="ctr"/>
            <a:r>
              <a:rPr lang="en-US" sz="6000" dirty="0"/>
              <a:t>DevOps</a:t>
            </a:r>
          </a:p>
        </p:txBody>
      </p:sp>
      <p:sp>
        <p:nvSpPr>
          <p:cNvPr id="3" name="Title 1">
            <a:extLst>
              <a:ext uri="{FF2B5EF4-FFF2-40B4-BE49-F238E27FC236}">
                <a16:creationId xmlns:a16="http://schemas.microsoft.com/office/drawing/2014/main" id="{8A9C3D15-07D4-0943-850C-79A0A6597C1B}"/>
              </a:ext>
            </a:extLst>
          </p:cNvPr>
          <p:cNvSpPr txBox="1">
            <a:spLocks/>
          </p:cNvSpPr>
          <p:nvPr/>
        </p:nvSpPr>
        <p:spPr>
          <a:xfrm>
            <a:off x="1524000" y="3999739"/>
            <a:ext cx="4572000" cy="849463"/>
          </a:xfrm>
          <a:prstGeom prst="rect">
            <a:avLst/>
          </a:prstGeom>
          <a:noFill/>
        </p:spPr>
        <p:txBody>
          <a:bodyPr vert="horz" wrap="square" lIns="146304" tIns="91440" rIns="146304" bIns="91440" rtlCol="0" anchor="t" anchorCtr="0">
            <a:spAutoFit/>
          </a:bodyPr>
          <a:lstStyle>
            <a:lvl1pPr algn="l" defTabSz="932742" rtl="0" eaLnBrk="1" latinLnBrk="0" hangingPunct="1">
              <a:lnSpc>
                <a:spcPct val="90000"/>
              </a:lnSpc>
              <a:spcBef>
                <a:spcPct val="0"/>
              </a:spcBef>
              <a:buNone/>
              <a:defRPr lang="en-US" sz="72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lgn="ctr"/>
            <a:r>
              <a:rPr lang="en-CA" sz="4800" dirty="0"/>
              <a:t>Main Goals</a:t>
            </a:r>
          </a:p>
        </p:txBody>
      </p:sp>
      <p:pic>
        <p:nvPicPr>
          <p:cNvPr id="5" name="Picture 4">
            <a:extLst>
              <a:ext uri="{FF2B5EF4-FFF2-40B4-BE49-F238E27FC236}">
                <a16:creationId xmlns:a16="http://schemas.microsoft.com/office/drawing/2014/main" id="{EA9C4B50-2E48-B541-BD66-09F964954FC6}"/>
              </a:ext>
            </a:extLst>
          </p:cNvPr>
          <p:cNvPicPr>
            <a:picLocks noChangeAspect="1"/>
          </p:cNvPicPr>
          <p:nvPr/>
        </p:nvPicPr>
        <p:blipFill>
          <a:blip r:embed="rId3"/>
          <a:stretch>
            <a:fillRect/>
          </a:stretch>
        </p:blipFill>
        <p:spPr>
          <a:xfrm>
            <a:off x="6172200" y="1143000"/>
            <a:ext cx="5289756" cy="4472354"/>
          </a:xfrm>
          <a:prstGeom prst="rect">
            <a:avLst/>
          </a:prstGeom>
        </p:spPr>
      </p:pic>
      <p:sp>
        <p:nvSpPr>
          <p:cNvPr id="6" name="TextBox 5">
            <a:extLst>
              <a:ext uri="{FF2B5EF4-FFF2-40B4-BE49-F238E27FC236}">
                <a16:creationId xmlns:a16="http://schemas.microsoft.com/office/drawing/2014/main" id="{FF18CEDA-51EF-C748-BF57-EEFE7E9D27F2}"/>
              </a:ext>
            </a:extLst>
          </p:cNvPr>
          <p:cNvSpPr txBox="1"/>
          <p:nvPr/>
        </p:nvSpPr>
        <p:spPr>
          <a:xfrm>
            <a:off x="9093224" y="6578189"/>
            <a:ext cx="19557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073380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154389"/>
            <a:ext cx="9144000" cy="3962400"/>
          </a:xfrm>
          <a:prstGeom prst="rect">
            <a:avLst/>
          </a:prstGeom>
          <a:solidFill>
            <a:srgbClr val="057FA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424551"/>
            <a:ext cx="9143999" cy="1902059"/>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Improved Deployment Frequency</a:t>
            </a:r>
          </a:p>
        </p:txBody>
      </p:sp>
      <p:sp>
        <p:nvSpPr>
          <p:cNvPr id="6" name="TextBox 5">
            <a:extLst>
              <a:ext uri="{FF2B5EF4-FFF2-40B4-BE49-F238E27FC236}">
                <a16:creationId xmlns:a16="http://schemas.microsoft.com/office/drawing/2014/main" id="{90122A7F-DB3F-7546-A7CB-F2384F486ABF}"/>
              </a:ext>
            </a:extLst>
          </p:cNvPr>
          <p:cNvSpPr txBox="1"/>
          <p:nvPr/>
        </p:nvSpPr>
        <p:spPr>
          <a:xfrm>
            <a:off x="1524000" y="4377718"/>
            <a:ext cx="9143999" cy="794064"/>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Security emergencies can be fixed NOW.</a:t>
            </a: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36263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1524000" y="2819400"/>
            <a:ext cx="9144000" cy="120956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a:solidFill>
                  <a:srgbClr val="057FAF"/>
                </a:solidFill>
                <a:latin typeface="+mj-lt"/>
              </a:rPr>
              <a:t>DevOps</a:t>
            </a:r>
          </a:p>
        </p:txBody>
      </p:sp>
      <p:pic>
        <p:nvPicPr>
          <p:cNvPr id="9" name="Picture 8">
            <a:extLst>
              <a:ext uri="{FF2B5EF4-FFF2-40B4-BE49-F238E27FC236}">
                <a16:creationId xmlns:a16="http://schemas.microsoft.com/office/drawing/2014/main" id="{7694333C-F477-B041-AA67-44E68543F56C}"/>
              </a:ext>
            </a:extLst>
          </p:cNvPr>
          <p:cNvPicPr>
            <a:picLocks noChangeAspect="1"/>
          </p:cNvPicPr>
          <p:nvPr/>
        </p:nvPicPr>
        <p:blipFill rotWithShape="1">
          <a:blip r:embed="rId3"/>
          <a:srcRect l="4609" t="13747" r="4217" b="15811"/>
          <a:stretch/>
        </p:blipFill>
        <p:spPr>
          <a:xfrm>
            <a:off x="1088960" y="1428463"/>
            <a:ext cx="10370127" cy="5219812"/>
          </a:xfrm>
          <a:prstGeom prst="rect">
            <a:avLst/>
          </a:prstGeom>
        </p:spPr>
      </p:pic>
    </p:spTree>
    <p:extLst>
      <p:ext uri="{BB962C8B-B14F-4D97-AF65-F5344CB8AC3E}">
        <p14:creationId xmlns:p14="http://schemas.microsoft.com/office/powerpoint/2010/main" val="329104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092043"/>
            <a:ext cx="9144000" cy="3962400"/>
          </a:xfrm>
          <a:prstGeom prst="rect">
            <a:avLst/>
          </a:prstGeom>
          <a:solidFill>
            <a:srgbClr val="58C3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725889"/>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Lower Failure Rates</a:t>
            </a:r>
          </a:p>
        </p:txBody>
      </p:sp>
      <p:sp>
        <p:nvSpPr>
          <p:cNvPr id="6" name="TextBox 5">
            <a:extLst>
              <a:ext uri="{FF2B5EF4-FFF2-40B4-BE49-F238E27FC236}">
                <a16:creationId xmlns:a16="http://schemas.microsoft.com/office/drawing/2014/main" id="{90122A7F-DB3F-7546-A7CB-F2384F486ABF}"/>
              </a:ext>
            </a:extLst>
          </p:cNvPr>
          <p:cNvSpPr txBox="1"/>
          <p:nvPr/>
        </p:nvSpPr>
        <p:spPr>
          <a:xfrm>
            <a:off x="2438400" y="4355321"/>
            <a:ext cx="70866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Resiliency</a:t>
            </a: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206836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pic>
        <p:nvPicPr>
          <p:cNvPr id="8" name="Picture 1">
            <a:extLst>
              <a:ext uri="{FF2B5EF4-FFF2-40B4-BE49-F238E27FC236}">
                <a16:creationId xmlns:a16="http://schemas.microsoft.com/office/drawing/2014/main" id="{31C2DFC7-0F64-F24F-8DD7-803C1356699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21186" y="1517072"/>
            <a:ext cx="5519684" cy="5061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Arrow 1">
            <a:extLst>
              <a:ext uri="{FF2B5EF4-FFF2-40B4-BE49-F238E27FC236}">
                <a16:creationId xmlns:a16="http://schemas.microsoft.com/office/drawing/2014/main" id="{61C8666B-5D62-7F4B-9C23-BC9AB6172006}"/>
              </a:ext>
            </a:extLst>
          </p:cNvPr>
          <p:cNvSpPr/>
          <p:nvPr/>
        </p:nvSpPr>
        <p:spPr>
          <a:xfrm>
            <a:off x="3366654" y="5819652"/>
            <a:ext cx="1132609" cy="696191"/>
          </a:xfrm>
          <a:prstGeom prst="rightArrow">
            <a:avLst/>
          </a:prstGeom>
          <a:solidFill>
            <a:srgbClr val="58C3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 Arrow 2">
            <a:extLst>
              <a:ext uri="{FF2B5EF4-FFF2-40B4-BE49-F238E27FC236}">
                <a16:creationId xmlns:a16="http://schemas.microsoft.com/office/drawing/2014/main" id="{C322668C-AD47-AA48-A6E0-9251D3AA97BA}"/>
              </a:ext>
            </a:extLst>
          </p:cNvPr>
          <p:cNvSpPr/>
          <p:nvPr/>
        </p:nvSpPr>
        <p:spPr>
          <a:xfrm>
            <a:off x="7502236" y="5819652"/>
            <a:ext cx="1402773" cy="758537"/>
          </a:xfrm>
          <a:prstGeom prst="leftArrow">
            <a:avLst/>
          </a:prstGeom>
          <a:solidFill>
            <a:srgbClr val="58C3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449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081652"/>
            <a:ext cx="9144000" cy="3962400"/>
          </a:xfrm>
          <a:prstGeom prst="rect">
            <a:avLst/>
          </a:prstGeom>
          <a:solidFill>
            <a:srgbClr val="58C3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715498"/>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Lower Failure Rates</a:t>
            </a: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
        <p:nvSpPr>
          <p:cNvPr id="11" name="TextBox 10">
            <a:extLst>
              <a:ext uri="{FF2B5EF4-FFF2-40B4-BE49-F238E27FC236}">
                <a16:creationId xmlns:a16="http://schemas.microsoft.com/office/drawing/2014/main" id="{0445681A-586B-864A-AA30-5171079B9B19}"/>
              </a:ext>
            </a:extLst>
          </p:cNvPr>
          <p:cNvSpPr txBox="1"/>
          <p:nvPr/>
        </p:nvSpPr>
        <p:spPr>
          <a:xfrm>
            <a:off x="5867400" y="3685314"/>
            <a:ext cx="3657600" cy="1945148"/>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solidFill>
                  <a:srgbClr val="055E6D"/>
                </a:solidFill>
                <a:latin typeface="+mj-lt"/>
              </a:rPr>
              <a:t>Confidentiality</a:t>
            </a:r>
          </a:p>
          <a:p>
            <a:pPr marL="346075" indent="-346075">
              <a:lnSpc>
                <a:spcPct val="90000"/>
              </a:lnSpc>
              <a:spcAft>
                <a:spcPts val="600"/>
              </a:spcAft>
              <a:tabLst>
                <a:tab pos="284163" algn="l"/>
              </a:tabLst>
            </a:pPr>
            <a:r>
              <a:rPr lang="en-US" sz="3600" dirty="0">
                <a:solidFill>
                  <a:srgbClr val="055E6D"/>
                </a:solidFill>
                <a:latin typeface="+mj-lt"/>
              </a:rPr>
              <a:t>Integrity</a:t>
            </a:r>
          </a:p>
          <a:p>
            <a:pPr marL="346075" indent="-346075">
              <a:lnSpc>
                <a:spcPct val="90000"/>
              </a:lnSpc>
              <a:spcAft>
                <a:spcPts val="600"/>
              </a:spcAft>
              <a:tabLst>
                <a:tab pos="284163" algn="l"/>
              </a:tabLst>
            </a:pPr>
            <a:r>
              <a:rPr lang="en-US" sz="3600" b="1" dirty="0">
                <a:solidFill>
                  <a:srgbClr val="055E6D"/>
                </a:solidFill>
                <a:latin typeface="+mj-lt"/>
              </a:rPr>
              <a:t>Availability</a:t>
            </a:r>
            <a:r>
              <a:rPr lang="en-US" sz="3600" dirty="0">
                <a:solidFill>
                  <a:srgbClr val="055E6D"/>
                </a:solidFill>
                <a:latin typeface="+mj-lt"/>
              </a:rPr>
              <a:t> </a:t>
            </a:r>
          </a:p>
        </p:txBody>
      </p:sp>
      <p:sp>
        <p:nvSpPr>
          <p:cNvPr id="12" name="TextBox 11">
            <a:extLst>
              <a:ext uri="{FF2B5EF4-FFF2-40B4-BE49-F238E27FC236}">
                <a16:creationId xmlns:a16="http://schemas.microsoft.com/office/drawing/2014/main" id="{00567848-2392-D640-B94A-9094E8754C62}"/>
              </a:ext>
            </a:extLst>
          </p:cNvPr>
          <p:cNvSpPr txBox="1"/>
          <p:nvPr/>
        </p:nvSpPr>
        <p:spPr>
          <a:xfrm>
            <a:off x="2438400" y="4064373"/>
            <a:ext cx="23622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Resiliency </a:t>
            </a:r>
          </a:p>
        </p:txBody>
      </p:sp>
      <p:sp>
        <p:nvSpPr>
          <p:cNvPr id="13" name="TextBox 12">
            <a:extLst>
              <a:ext uri="{FF2B5EF4-FFF2-40B4-BE49-F238E27FC236}">
                <a16:creationId xmlns:a16="http://schemas.microsoft.com/office/drawing/2014/main" id="{AF60E7E3-77D3-5844-9F95-58506E9BC368}"/>
              </a:ext>
            </a:extLst>
          </p:cNvPr>
          <p:cNvSpPr txBox="1"/>
          <p:nvPr/>
        </p:nvSpPr>
        <p:spPr>
          <a:xfrm>
            <a:off x="4945965" y="4091336"/>
            <a:ext cx="11430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solidFill>
                  <a:srgbClr val="055E6D"/>
                </a:solidFill>
                <a:latin typeface="+mj-lt"/>
              </a:rPr>
              <a:t>=</a:t>
            </a:r>
          </a:p>
        </p:txBody>
      </p:sp>
    </p:spTree>
    <p:extLst>
      <p:ext uri="{BB962C8B-B14F-4D97-AF65-F5344CB8AC3E}">
        <p14:creationId xmlns:p14="http://schemas.microsoft.com/office/powerpoint/2010/main" val="1923429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081652"/>
            <a:ext cx="9144000" cy="3962400"/>
          </a:xfrm>
          <a:prstGeom prst="rect">
            <a:avLst/>
          </a:prstGeom>
          <a:solidFill>
            <a:srgbClr val="057FA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057FAF"/>
              </a:soli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715498"/>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Faster Time to Market</a:t>
            </a:r>
          </a:p>
        </p:txBody>
      </p:sp>
      <p:sp>
        <p:nvSpPr>
          <p:cNvPr id="6" name="TextBox 5">
            <a:extLst>
              <a:ext uri="{FF2B5EF4-FFF2-40B4-BE49-F238E27FC236}">
                <a16:creationId xmlns:a16="http://schemas.microsoft.com/office/drawing/2014/main" id="{90122A7F-DB3F-7546-A7CB-F2384F486ABF}"/>
              </a:ext>
            </a:extLst>
          </p:cNvPr>
          <p:cNvSpPr txBox="1"/>
          <p:nvPr/>
        </p:nvSpPr>
        <p:spPr>
          <a:xfrm>
            <a:off x="2514600" y="4168283"/>
            <a:ext cx="7086600" cy="12926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Security doesn’t win if the business doesn’t also win.</a:t>
            </a: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3701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644EB39-4DCA-4CDA-9D77-A4A777DE266D}"/>
              </a:ext>
            </a:extLst>
          </p:cNvPr>
          <p:cNvSpPr txBox="1"/>
          <p:nvPr/>
        </p:nvSpPr>
        <p:spPr>
          <a:xfrm>
            <a:off x="966355" y="2802082"/>
            <a:ext cx="10619509" cy="1713037"/>
          </a:xfrm>
          <a:prstGeom prst="rect">
            <a:avLst/>
          </a:prstGeom>
          <a:noFill/>
        </p:spPr>
        <p:txBody>
          <a:bodyPr wrap="square" lIns="134464" tIns="107571" rIns="134464" bIns="107571" rtlCol="0">
            <a:spAutoFit/>
          </a:bodyPr>
          <a:lstStyle/>
          <a:p>
            <a:pPr marL="254469" indent="-254469">
              <a:lnSpc>
                <a:spcPct val="90000"/>
              </a:lnSpc>
              <a:spcAft>
                <a:spcPts val="441"/>
              </a:spcAft>
              <a:tabLst>
                <a:tab pos="208945" algn="l"/>
              </a:tabLst>
            </a:pPr>
            <a:r>
              <a:rPr lang="en-US" sz="5400" spc="-110" dirty="0">
                <a:solidFill>
                  <a:srgbClr val="58C3C4"/>
                </a:solidFill>
                <a:latin typeface="+mj-lt"/>
              </a:rPr>
              <a:t>“DevOps is the best thing to happen to Application Security since OWASP. ”</a:t>
            </a:r>
          </a:p>
        </p:txBody>
      </p:sp>
      <p:sp>
        <p:nvSpPr>
          <p:cNvPr id="6" name="TextBox 5">
            <a:extLst>
              <a:ext uri="{FF2B5EF4-FFF2-40B4-BE49-F238E27FC236}">
                <a16:creationId xmlns:a16="http://schemas.microsoft.com/office/drawing/2014/main" id="{12FD16B4-904A-4591-9DB0-52CC6BBCC406}"/>
              </a:ext>
            </a:extLst>
          </p:cNvPr>
          <p:cNvSpPr txBox="1"/>
          <p:nvPr/>
        </p:nvSpPr>
        <p:spPr>
          <a:xfrm>
            <a:off x="1333433" y="5360866"/>
            <a:ext cx="3081460" cy="583882"/>
          </a:xfrm>
          <a:prstGeom prst="rect">
            <a:avLst/>
          </a:prstGeom>
          <a:noFill/>
        </p:spPr>
        <p:txBody>
          <a:bodyPr wrap="square" lIns="134464" tIns="107571" rIns="134464" bIns="107571" rtlCol="0">
            <a:spAutoFit/>
          </a:bodyPr>
          <a:lstStyle/>
          <a:p>
            <a:pPr marL="254469" indent="-254469">
              <a:lnSpc>
                <a:spcPct val="90000"/>
              </a:lnSpc>
              <a:spcAft>
                <a:spcPts val="441"/>
              </a:spcAft>
              <a:tabLst>
                <a:tab pos="208945" algn="l"/>
              </a:tabLst>
            </a:pPr>
            <a:r>
              <a:rPr lang="en-US" sz="2647" dirty="0">
                <a:solidFill>
                  <a:srgbClr val="58C3C4"/>
                </a:solidFill>
                <a:latin typeface="+mj-lt"/>
              </a:rPr>
              <a:t>-Tanya Janca</a:t>
            </a:r>
          </a:p>
        </p:txBody>
      </p:sp>
      <p:sp>
        <p:nvSpPr>
          <p:cNvPr id="4" name="TextBox 3">
            <a:extLst>
              <a:ext uri="{FF2B5EF4-FFF2-40B4-BE49-F238E27FC236}">
                <a16:creationId xmlns:a16="http://schemas.microsoft.com/office/drawing/2014/main" id="{9B9BA432-91F0-6743-9304-8520B2FD5B46}"/>
              </a:ext>
            </a:extLst>
          </p:cNvPr>
          <p:cNvSpPr txBox="1"/>
          <p:nvPr/>
        </p:nvSpPr>
        <p:spPr>
          <a:xfrm>
            <a:off x="9093224" y="6578189"/>
            <a:ext cx="1727176" cy="307777"/>
          </a:xfrm>
          <a:prstGeom prst="rect">
            <a:avLst/>
          </a:prstGeom>
          <a:noFill/>
        </p:spPr>
        <p:txBody>
          <a:bodyPr wrap="square" rtlCol="0">
            <a:spAutoFit/>
          </a:bodyPr>
          <a:lstStyle/>
          <a:p>
            <a:r>
              <a:rPr lang="en-US" sz="1400" b="1" dirty="0">
                <a:solidFill>
                  <a:srgbClr val="58C3C4"/>
                </a:solidFill>
              </a:rPr>
              <a:t>@SheHacksPurple</a:t>
            </a:r>
          </a:p>
        </p:txBody>
      </p:sp>
    </p:spTree>
    <p:extLst>
      <p:ext uri="{BB962C8B-B14F-4D97-AF65-F5344CB8AC3E}">
        <p14:creationId xmlns:p14="http://schemas.microsoft.com/office/powerpoint/2010/main" val="3408918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635E2EF-144C-9245-AA94-5416822E34E0}"/>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pic>
        <p:nvPicPr>
          <p:cNvPr id="6" name="Picture 5">
            <a:extLst>
              <a:ext uri="{FF2B5EF4-FFF2-40B4-BE49-F238E27FC236}">
                <a16:creationId xmlns:a16="http://schemas.microsoft.com/office/drawing/2014/main" id="{B791DD71-B7E4-D242-A522-A1C94BAF09DD}"/>
              </a:ext>
            </a:extLst>
          </p:cNvPr>
          <p:cNvPicPr>
            <a:picLocks noChangeAspect="1"/>
          </p:cNvPicPr>
          <p:nvPr/>
        </p:nvPicPr>
        <p:blipFill>
          <a:blip r:embed="rId3"/>
          <a:stretch>
            <a:fillRect/>
          </a:stretch>
        </p:blipFill>
        <p:spPr>
          <a:xfrm>
            <a:off x="6324772" y="1143000"/>
            <a:ext cx="4495629" cy="4489938"/>
          </a:xfrm>
          <a:prstGeom prst="rect">
            <a:avLst/>
          </a:prstGeom>
        </p:spPr>
      </p:pic>
      <p:sp>
        <p:nvSpPr>
          <p:cNvPr id="10" name="Title 1">
            <a:extLst>
              <a:ext uri="{FF2B5EF4-FFF2-40B4-BE49-F238E27FC236}">
                <a16:creationId xmlns:a16="http://schemas.microsoft.com/office/drawing/2014/main" id="{6B7186A6-EE15-E14A-9040-58172531C5B0}"/>
              </a:ext>
            </a:extLst>
          </p:cNvPr>
          <p:cNvSpPr txBox="1">
            <a:spLocks/>
          </p:cNvSpPr>
          <p:nvPr/>
        </p:nvSpPr>
        <p:spPr>
          <a:xfrm>
            <a:off x="1524000" y="2362200"/>
            <a:ext cx="4572000" cy="1181862"/>
          </a:xfrm>
          <a:prstGeom prst="rect">
            <a:avLst/>
          </a:prstGeom>
          <a:noFill/>
        </p:spPr>
        <p:txBody>
          <a:bodyPr vert="horz" wrap="square" lIns="146304" tIns="91440" rIns="146304" bIns="91440" rtlCol="0" anchor="t" anchorCtr="0">
            <a:spAutoFit/>
          </a:bodyPr>
          <a:lstStyle>
            <a:lvl1pPr algn="l" defTabSz="932742" rtl="0" eaLnBrk="1" latinLnBrk="0" hangingPunct="1">
              <a:lnSpc>
                <a:spcPct val="90000"/>
              </a:lnSpc>
              <a:spcBef>
                <a:spcPct val="0"/>
              </a:spcBef>
              <a:buNone/>
              <a:defRPr lang="en-US" sz="7200" b="0" kern="1200" cap="none" spc="-100" baseline="0">
                <a:ln w="3175">
                  <a:noFill/>
                </a:ln>
                <a:gradFill>
                  <a:gsLst>
                    <a:gs pos="100000">
                      <a:schemeClr val="bg1"/>
                    </a:gs>
                    <a:gs pos="0">
                      <a:schemeClr val="bg1"/>
                    </a:gs>
                  </a:gsLst>
                  <a:lin ang="5400000" scaled="0"/>
                </a:gradFill>
                <a:effectLst/>
                <a:latin typeface="+mj-lt"/>
                <a:ea typeface="+mn-ea"/>
                <a:cs typeface="Segoe UI" pitchFamily="34" charset="0"/>
              </a:defRPr>
            </a:lvl1pPr>
          </a:lstStyle>
          <a:p>
            <a:pPr algn="ctr"/>
            <a:r>
              <a:rPr lang="en-CA" b="1" dirty="0">
                <a:solidFill>
                  <a:schemeClr val="tx1"/>
                </a:solidFill>
              </a:rPr>
              <a:t>DevOps</a:t>
            </a:r>
          </a:p>
        </p:txBody>
      </p:sp>
      <p:sp>
        <p:nvSpPr>
          <p:cNvPr id="11" name="Title 1">
            <a:extLst>
              <a:ext uri="{FF2B5EF4-FFF2-40B4-BE49-F238E27FC236}">
                <a16:creationId xmlns:a16="http://schemas.microsoft.com/office/drawing/2014/main" id="{F11C6628-275D-9649-ABB9-DC8ABC8D68A5}"/>
              </a:ext>
            </a:extLst>
          </p:cNvPr>
          <p:cNvSpPr txBox="1">
            <a:spLocks/>
          </p:cNvSpPr>
          <p:nvPr/>
        </p:nvSpPr>
        <p:spPr>
          <a:xfrm>
            <a:off x="1524000" y="3962401"/>
            <a:ext cx="4572000" cy="849463"/>
          </a:xfrm>
          <a:prstGeom prst="rect">
            <a:avLst/>
          </a:prstGeom>
          <a:noFill/>
        </p:spPr>
        <p:txBody>
          <a:bodyPr vert="horz" wrap="square" lIns="146304" tIns="91440" rIns="146304" bIns="91440" rtlCol="0" anchor="t" anchorCtr="0">
            <a:spAutoFit/>
          </a:bodyPr>
          <a:lstStyle>
            <a:lvl1pPr algn="l" defTabSz="932742" rtl="0" eaLnBrk="1" latinLnBrk="0" hangingPunct="1">
              <a:lnSpc>
                <a:spcPct val="90000"/>
              </a:lnSpc>
              <a:spcBef>
                <a:spcPct val="0"/>
              </a:spcBef>
              <a:buNone/>
              <a:defRPr lang="en-US" sz="72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lgn="ctr"/>
            <a:r>
              <a:rPr lang="en-CA" sz="4800" dirty="0">
                <a:solidFill>
                  <a:schemeClr val="tx1"/>
                </a:solidFill>
              </a:rPr>
              <a:t>The Three Ways</a:t>
            </a:r>
          </a:p>
        </p:txBody>
      </p:sp>
    </p:spTree>
    <p:extLst>
      <p:ext uri="{BB962C8B-B14F-4D97-AF65-F5344CB8AC3E}">
        <p14:creationId xmlns:p14="http://schemas.microsoft.com/office/powerpoint/2010/main" val="3534016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047042"/>
            <a:ext cx="9144000" cy="3962400"/>
          </a:xfrm>
          <a:prstGeom prst="rect">
            <a:avLst/>
          </a:prstGeom>
          <a:solidFill>
            <a:srgbClr val="58C3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solidFill>
                <a:srgbClr val="58C3C4"/>
              </a:soli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414155"/>
            <a:ext cx="9143999" cy="2782300"/>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Emphasize the efficiency of the </a:t>
            </a:r>
            <a:r>
              <a:rPr lang="en-US" sz="5800" b="1" i="1" spc="-300" dirty="0">
                <a:gradFill>
                  <a:gsLst>
                    <a:gs pos="2917">
                      <a:schemeClr val="bg1"/>
                    </a:gs>
                    <a:gs pos="30000">
                      <a:schemeClr val="bg1"/>
                    </a:gs>
                  </a:gsLst>
                  <a:lin ang="5400000" scaled="0"/>
                </a:gradFill>
                <a:latin typeface="+mj-lt"/>
              </a:rPr>
              <a:t>entire</a:t>
            </a:r>
            <a:r>
              <a:rPr lang="en-US" sz="5800" b="1" spc="-300" dirty="0">
                <a:gradFill>
                  <a:gsLst>
                    <a:gs pos="2917">
                      <a:schemeClr val="bg1"/>
                    </a:gs>
                    <a:gs pos="30000">
                      <a:schemeClr val="bg1"/>
                    </a:gs>
                  </a:gsLst>
                  <a:lin ang="5400000" scaled="0"/>
                </a:gradFill>
                <a:latin typeface="+mj-lt"/>
              </a:rPr>
              <a:t> system.</a:t>
            </a:r>
          </a:p>
          <a:p>
            <a:pPr marL="346075" indent="-346075">
              <a:lnSpc>
                <a:spcPct val="90000"/>
              </a:lnSpc>
              <a:spcAft>
                <a:spcPts val="600"/>
              </a:spcAft>
              <a:tabLst>
                <a:tab pos="284163" algn="l"/>
              </a:tabLst>
            </a:pPr>
            <a:endParaRPr lang="en-US" sz="5800" b="1" spc="-300" dirty="0">
              <a:gradFill>
                <a:gsLst>
                  <a:gs pos="2917">
                    <a:schemeClr val="bg1"/>
                  </a:gs>
                  <a:gs pos="30000">
                    <a:schemeClr val="bg1"/>
                  </a:gs>
                </a:gsLst>
                <a:lin ang="5400000" scaled="0"/>
              </a:gradFill>
              <a:latin typeface="+mj-lt"/>
            </a:endParaRPr>
          </a:p>
        </p:txBody>
      </p:sp>
      <p:sp>
        <p:nvSpPr>
          <p:cNvPr id="6" name="TextBox 5">
            <a:extLst>
              <a:ext uri="{FF2B5EF4-FFF2-40B4-BE49-F238E27FC236}">
                <a16:creationId xmlns:a16="http://schemas.microsoft.com/office/drawing/2014/main" id="{90122A7F-DB3F-7546-A7CB-F2384F486ABF}"/>
              </a:ext>
            </a:extLst>
          </p:cNvPr>
          <p:cNvSpPr txBox="1"/>
          <p:nvPr/>
        </p:nvSpPr>
        <p:spPr>
          <a:xfrm>
            <a:off x="1981200" y="4464664"/>
            <a:ext cx="70866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b="1" dirty="0">
                <a:solidFill>
                  <a:schemeClr val="bg1"/>
                </a:solidFill>
                <a:latin typeface="+mj-lt"/>
              </a:rPr>
              <a:t>Left -&gt; Right = speed</a:t>
            </a: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08680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215E946-6F2A-694A-896C-779C2BC82350}"/>
              </a:ext>
            </a:extLst>
          </p:cNvPr>
          <p:cNvSpPr/>
          <p:nvPr/>
        </p:nvSpPr>
        <p:spPr bwMode="auto">
          <a:xfrm>
            <a:off x="1524000" y="2047042"/>
            <a:ext cx="9144000" cy="3962400"/>
          </a:xfrm>
          <a:prstGeom prst="rect">
            <a:avLst/>
          </a:prstGeom>
          <a:solidFill>
            <a:srgbClr val="58C3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a:extLst>
              <a:ext uri="{FF2B5EF4-FFF2-40B4-BE49-F238E27FC236}">
                <a16:creationId xmlns:a16="http://schemas.microsoft.com/office/drawing/2014/main" id="{C32BCBB7-8C16-1148-AA57-8BEB34B3A6AE}"/>
              </a:ext>
            </a:extLst>
          </p:cNvPr>
          <p:cNvSpPr txBox="1"/>
          <p:nvPr/>
        </p:nvSpPr>
        <p:spPr>
          <a:xfrm>
            <a:off x="1524001" y="2414155"/>
            <a:ext cx="9143999" cy="2782300"/>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Emphasize the efficiency of the </a:t>
            </a:r>
            <a:r>
              <a:rPr lang="en-US" sz="5800" b="1" i="1" spc="-300" dirty="0">
                <a:gradFill>
                  <a:gsLst>
                    <a:gs pos="2917">
                      <a:schemeClr val="bg1"/>
                    </a:gs>
                    <a:gs pos="30000">
                      <a:schemeClr val="bg1"/>
                    </a:gs>
                  </a:gsLst>
                  <a:lin ang="5400000" scaled="0"/>
                </a:gradFill>
                <a:latin typeface="+mj-lt"/>
              </a:rPr>
              <a:t>entire</a:t>
            </a:r>
            <a:r>
              <a:rPr lang="en-US" sz="5800" b="1" spc="-300" dirty="0">
                <a:gradFill>
                  <a:gsLst>
                    <a:gs pos="2917">
                      <a:schemeClr val="bg1"/>
                    </a:gs>
                    <a:gs pos="30000">
                      <a:schemeClr val="bg1"/>
                    </a:gs>
                  </a:gsLst>
                  <a:lin ang="5400000" scaled="0"/>
                </a:gradFill>
                <a:latin typeface="+mj-lt"/>
              </a:rPr>
              <a:t> system.</a:t>
            </a:r>
          </a:p>
          <a:p>
            <a:pPr marL="346075" indent="-346075">
              <a:lnSpc>
                <a:spcPct val="90000"/>
              </a:lnSpc>
              <a:spcAft>
                <a:spcPts val="600"/>
              </a:spcAft>
              <a:tabLst>
                <a:tab pos="284163" algn="l"/>
              </a:tabLst>
            </a:pPr>
            <a:endParaRPr lang="en-US" sz="5800" b="1" spc="-300" dirty="0">
              <a:gradFill>
                <a:gsLst>
                  <a:gs pos="2917">
                    <a:schemeClr val="bg1"/>
                  </a:gs>
                  <a:gs pos="30000">
                    <a:schemeClr val="bg1"/>
                  </a:gs>
                </a:gsLst>
                <a:lin ang="5400000" scaled="0"/>
              </a:gradFill>
              <a:latin typeface="+mj-lt"/>
            </a:endParaRP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graphicFrame>
        <p:nvGraphicFramePr>
          <p:cNvPr id="8" name="Content Placeholder 5">
            <a:extLst>
              <a:ext uri="{FF2B5EF4-FFF2-40B4-BE49-F238E27FC236}">
                <a16:creationId xmlns:a16="http://schemas.microsoft.com/office/drawing/2014/main" id="{1F4300E7-470B-D543-A137-4A875A73B24F}"/>
              </a:ext>
            </a:extLst>
          </p:cNvPr>
          <p:cNvGraphicFramePr>
            <a:graphicFrameLocks/>
          </p:cNvGraphicFramePr>
          <p:nvPr>
            <p:extLst>
              <p:ext uri="{D42A27DB-BD31-4B8C-83A1-F6EECF244321}">
                <p14:modId xmlns:p14="http://schemas.microsoft.com/office/powerpoint/2010/main" val="1823728051"/>
              </p:ext>
            </p:extLst>
          </p:nvPr>
        </p:nvGraphicFramePr>
        <p:xfrm>
          <a:off x="1542512" y="4350333"/>
          <a:ext cx="9125489" cy="2232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Left Arrow 5">
            <a:extLst>
              <a:ext uri="{FF2B5EF4-FFF2-40B4-BE49-F238E27FC236}">
                <a16:creationId xmlns:a16="http://schemas.microsoft.com/office/drawing/2014/main" id="{02469D66-AF8F-BE49-937C-BEBECEAE8597}"/>
              </a:ext>
            </a:extLst>
          </p:cNvPr>
          <p:cNvSpPr/>
          <p:nvPr/>
        </p:nvSpPr>
        <p:spPr>
          <a:xfrm rot="10800000">
            <a:off x="2254373" y="4241505"/>
            <a:ext cx="1182595" cy="722239"/>
          </a:xfrm>
          <a:prstGeom prst="leftArrow">
            <a:avLst/>
          </a:prstGeom>
          <a:solidFill>
            <a:srgbClr val="057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Left Arrow 8">
            <a:extLst>
              <a:ext uri="{FF2B5EF4-FFF2-40B4-BE49-F238E27FC236}">
                <a16:creationId xmlns:a16="http://schemas.microsoft.com/office/drawing/2014/main" id="{9CDB9B87-79A4-3740-923A-4D78C2CF2C59}"/>
              </a:ext>
            </a:extLst>
          </p:cNvPr>
          <p:cNvSpPr/>
          <p:nvPr/>
        </p:nvSpPr>
        <p:spPr>
          <a:xfrm rot="12825315">
            <a:off x="8726119" y="4457846"/>
            <a:ext cx="734211" cy="543237"/>
          </a:xfrm>
          <a:prstGeom prst="leftArrow">
            <a:avLst/>
          </a:prstGeom>
          <a:solidFill>
            <a:srgbClr val="057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Left Arrow 9">
            <a:extLst>
              <a:ext uri="{FF2B5EF4-FFF2-40B4-BE49-F238E27FC236}">
                <a16:creationId xmlns:a16="http://schemas.microsoft.com/office/drawing/2014/main" id="{E03EE710-DAC7-5E43-A837-9A0004FD42C8}"/>
              </a:ext>
            </a:extLst>
          </p:cNvPr>
          <p:cNvSpPr/>
          <p:nvPr/>
        </p:nvSpPr>
        <p:spPr>
          <a:xfrm rot="10800000">
            <a:off x="3886201" y="4241505"/>
            <a:ext cx="1182595" cy="722239"/>
          </a:xfrm>
          <a:prstGeom prst="leftArrow">
            <a:avLst/>
          </a:prstGeom>
          <a:solidFill>
            <a:srgbClr val="057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Left Arrow 10">
            <a:extLst>
              <a:ext uri="{FF2B5EF4-FFF2-40B4-BE49-F238E27FC236}">
                <a16:creationId xmlns:a16="http://schemas.microsoft.com/office/drawing/2014/main" id="{3C6D3EAE-2330-7A4C-B5F0-A0F49B9DFD74}"/>
              </a:ext>
            </a:extLst>
          </p:cNvPr>
          <p:cNvSpPr/>
          <p:nvPr/>
        </p:nvSpPr>
        <p:spPr>
          <a:xfrm rot="10800000">
            <a:off x="5518029" y="4241505"/>
            <a:ext cx="1182595" cy="722239"/>
          </a:xfrm>
          <a:prstGeom prst="leftArrow">
            <a:avLst/>
          </a:prstGeom>
          <a:solidFill>
            <a:srgbClr val="057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Left Arrow 11">
            <a:extLst>
              <a:ext uri="{FF2B5EF4-FFF2-40B4-BE49-F238E27FC236}">
                <a16:creationId xmlns:a16="http://schemas.microsoft.com/office/drawing/2014/main" id="{9EC253F9-D648-2541-B312-721ACFB2F2D0}"/>
              </a:ext>
            </a:extLst>
          </p:cNvPr>
          <p:cNvSpPr/>
          <p:nvPr/>
        </p:nvSpPr>
        <p:spPr>
          <a:xfrm rot="10800000">
            <a:off x="7149857" y="4241505"/>
            <a:ext cx="1182595" cy="722239"/>
          </a:xfrm>
          <a:prstGeom prst="leftArrow">
            <a:avLst/>
          </a:prstGeom>
          <a:solidFill>
            <a:srgbClr val="057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854576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802968" y="1067528"/>
            <a:ext cx="8636432" cy="447507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2800" dirty="0"/>
          </a:p>
        </p:txBody>
      </p:sp>
      <p:sp>
        <p:nvSpPr>
          <p:cNvPr id="14" name="TextBox 13">
            <a:extLst>
              <a:ext uri="{FF2B5EF4-FFF2-40B4-BE49-F238E27FC236}">
                <a16:creationId xmlns:a16="http://schemas.microsoft.com/office/drawing/2014/main" id="{DBC52B8D-324C-8E4C-B020-5ECBF9039AAD}"/>
              </a:ext>
            </a:extLst>
          </p:cNvPr>
          <p:cNvSpPr txBox="1"/>
          <p:nvPr/>
        </p:nvSpPr>
        <p:spPr>
          <a:xfrm>
            <a:off x="10577895" y="6578189"/>
            <a:ext cx="1955776" cy="307777"/>
          </a:xfrm>
          <a:prstGeom prst="rect">
            <a:avLst/>
          </a:prstGeom>
          <a:noFill/>
        </p:spPr>
        <p:txBody>
          <a:bodyPr wrap="square" rtlCol="0">
            <a:spAutoFit/>
          </a:bodyPr>
          <a:lstStyle/>
          <a:p>
            <a:r>
              <a:rPr lang="en-US" sz="1400" b="1" dirty="0"/>
              <a:t>@SheHacksPurple</a:t>
            </a:r>
          </a:p>
        </p:txBody>
      </p:sp>
      <p:pic>
        <p:nvPicPr>
          <p:cNvPr id="10" name="Picture 9">
            <a:extLst>
              <a:ext uri="{FF2B5EF4-FFF2-40B4-BE49-F238E27FC236}">
                <a16:creationId xmlns:a16="http://schemas.microsoft.com/office/drawing/2014/main" id="{8D7A18E3-0439-F540-8AAF-E5D3F41852ED}"/>
              </a:ext>
            </a:extLst>
          </p:cNvPr>
          <p:cNvPicPr>
            <a:picLocks noChangeAspect="1"/>
          </p:cNvPicPr>
          <p:nvPr/>
        </p:nvPicPr>
        <p:blipFill>
          <a:blip r:embed="rId3"/>
          <a:stretch>
            <a:fillRect/>
          </a:stretch>
        </p:blipFill>
        <p:spPr>
          <a:xfrm>
            <a:off x="2337834" y="1494503"/>
            <a:ext cx="8020182" cy="5363497"/>
          </a:xfrm>
          <a:prstGeom prst="rect">
            <a:avLst/>
          </a:prstGeom>
        </p:spPr>
      </p:pic>
      <p:sp>
        <p:nvSpPr>
          <p:cNvPr id="12" name="Content Placeholder 2">
            <a:extLst>
              <a:ext uri="{FF2B5EF4-FFF2-40B4-BE49-F238E27FC236}">
                <a16:creationId xmlns:a16="http://schemas.microsoft.com/office/drawing/2014/main" id="{05EFE04C-9735-3F45-8C9C-718553DAB9D4}"/>
              </a:ext>
            </a:extLst>
          </p:cNvPr>
          <p:cNvSpPr txBox="1">
            <a:spLocks/>
          </p:cNvSpPr>
          <p:nvPr/>
        </p:nvSpPr>
        <p:spPr>
          <a:xfrm>
            <a:off x="73392" y="6578189"/>
            <a:ext cx="2044563"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2436710" y="1639531"/>
            <a:ext cx="8741880" cy="899665"/>
          </a:xfrm>
        </p:spPr>
        <p:txBody>
          <a:bodyPr/>
          <a:lstStyle/>
          <a:p>
            <a:r>
              <a:rPr lang="en-US" dirty="0">
                <a:solidFill>
                  <a:schemeClr val="bg1"/>
                </a:solidFill>
              </a:rPr>
              <a:t>What does this mean for Security? </a:t>
            </a:r>
          </a:p>
        </p:txBody>
      </p:sp>
    </p:spTree>
    <p:extLst>
      <p:ext uri="{BB962C8B-B14F-4D97-AF65-F5344CB8AC3E}">
        <p14:creationId xmlns:p14="http://schemas.microsoft.com/office/powerpoint/2010/main" val="176287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284C4CA-8041-154D-A0DA-6234BA66CE8F}"/>
              </a:ext>
            </a:extLst>
          </p:cNvPr>
          <p:cNvPicPr>
            <a:picLocks noChangeAspect="1"/>
          </p:cNvPicPr>
          <p:nvPr/>
        </p:nvPicPr>
        <p:blipFill>
          <a:blip r:embed="rId3"/>
          <a:stretch>
            <a:fillRect/>
          </a:stretch>
        </p:blipFill>
        <p:spPr>
          <a:xfrm>
            <a:off x="2074206" y="1481071"/>
            <a:ext cx="8043588" cy="5379149"/>
          </a:xfrm>
          <a:prstGeom prst="rect">
            <a:avLst/>
          </a:prstGeom>
        </p:spPr>
      </p:pic>
      <p:sp>
        <p:nvSpPr>
          <p:cNvPr id="6" name="TextBox 5">
            <a:extLst>
              <a:ext uri="{FF2B5EF4-FFF2-40B4-BE49-F238E27FC236}">
                <a16:creationId xmlns:a16="http://schemas.microsoft.com/office/drawing/2014/main" id="{D9843D1A-8165-EC4A-A612-742A31DED83E}"/>
              </a:ext>
            </a:extLst>
          </p:cNvPr>
          <p:cNvSpPr txBox="1"/>
          <p:nvPr/>
        </p:nvSpPr>
        <p:spPr>
          <a:xfrm>
            <a:off x="10577895" y="6578189"/>
            <a:ext cx="1955776" cy="307777"/>
          </a:xfrm>
          <a:prstGeom prst="rect">
            <a:avLst/>
          </a:prstGeom>
          <a:noFill/>
        </p:spPr>
        <p:txBody>
          <a:bodyPr wrap="square" rtlCol="0">
            <a:spAutoFit/>
          </a:bodyPr>
          <a:lstStyle/>
          <a:p>
            <a:r>
              <a:rPr lang="en-US" sz="1400" b="1" dirty="0"/>
              <a:t>@SheHacksPurple</a:t>
            </a:r>
          </a:p>
        </p:txBody>
      </p:sp>
      <p:sp>
        <p:nvSpPr>
          <p:cNvPr id="9" name="Content Placeholder 2">
            <a:extLst>
              <a:ext uri="{FF2B5EF4-FFF2-40B4-BE49-F238E27FC236}">
                <a16:creationId xmlns:a16="http://schemas.microsoft.com/office/drawing/2014/main" id="{A3215E24-762A-5640-81A8-AFCA103FDCB2}"/>
              </a:ext>
            </a:extLst>
          </p:cNvPr>
          <p:cNvSpPr txBox="1">
            <a:spLocks/>
          </p:cNvSpPr>
          <p:nvPr/>
        </p:nvSpPr>
        <p:spPr>
          <a:xfrm>
            <a:off x="73392" y="6578189"/>
            <a:ext cx="2044563"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1532412" y="1541843"/>
            <a:ext cx="9127177" cy="899665"/>
          </a:xfrm>
          <a:solidFill>
            <a:srgbClr val="FFFDFC">
              <a:alpha val="69020"/>
            </a:srgbClr>
          </a:solidFill>
        </p:spPr>
        <p:txBody>
          <a:bodyPr>
            <a:normAutofit/>
          </a:bodyPr>
          <a:lstStyle/>
          <a:p>
            <a:pPr algn="ctr"/>
            <a:r>
              <a:rPr lang="en-US" sz="4600" b="1" dirty="0"/>
              <a:t>What does this mean for dev &amp; ops?</a:t>
            </a:r>
          </a:p>
        </p:txBody>
      </p:sp>
    </p:spTree>
    <p:extLst>
      <p:ext uri="{BB962C8B-B14F-4D97-AF65-F5344CB8AC3E}">
        <p14:creationId xmlns:p14="http://schemas.microsoft.com/office/powerpoint/2010/main" val="4216179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FBA9A24-A692-F54A-B351-985571E39CAA}"/>
              </a:ext>
            </a:extLst>
          </p:cNvPr>
          <p:cNvPicPr>
            <a:picLocks noChangeAspect="1"/>
          </p:cNvPicPr>
          <p:nvPr/>
        </p:nvPicPr>
        <p:blipFill rotWithShape="1">
          <a:blip r:embed="rId3"/>
          <a:srcRect l="4609" t="13747" r="4217" b="15811"/>
          <a:stretch/>
        </p:blipFill>
        <p:spPr>
          <a:xfrm>
            <a:off x="1088960" y="1428463"/>
            <a:ext cx="10370127" cy="5219812"/>
          </a:xfrm>
          <a:prstGeom prst="rect">
            <a:avLst/>
          </a:prstGeom>
        </p:spPr>
      </p:pic>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1524000" y="2819400"/>
            <a:ext cx="9144000" cy="2083647"/>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a:solidFill>
                  <a:srgbClr val="057FAF"/>
                </a:solidFill>
                <a:latin typeface="+mj-lt"/>
              </a:rPr>
              <a:t>DevSecOps</a:t>
            </a:r>
          </a:p>
          <a:p>
            <a:pPr marL="346075" indent="-346075" algn="ctr">
              <a:lnSpc>
                <a:spcPct val="90000"/>
              </a:lnSpc>
              <a:spcAft>
                <a:spcPts val="600"/>
              </a:spcAft>
              <a:tabLst>
                <a:tab pos="284163" algn="l"/>
              </a:tabLst>
            </a:pPr>
            <a:endParaRPr lang="en-US" sz="2000" spc="-150" dirty="0">
              <a:solidFill>
                <a:srgbClr val="057FAF"/>
              </a:solidFill>
              <a:latin typeface="+mj-lt"/>
            </a:endParaRPr>
          </a:p>
          <a:p>
            <a:pPr marL="346075" indent="-346075" algn="ctr">
              <a:lnSpc>
                <a:spcPct val="90000"/>
              </a:lnSpc>
              <a:spcAft>
                <a:spcPts val="600"/>
              </a:spcAft>
              <a:tabLst>
                <a:tab pos="284163" algn="l"/>
              </a:tabLst>
            </a:pPr>
            <a:r>
              <a:rPr lang="en-US" sz="3200" spc="-150" dirty="0">
                <a:solidFill>
                  <a:srgbClr val="057FAF"/>
                </a:solidFill>
                <a:latin typeface="+mj-lt"/>
              </a:rPr>
              <a:t>From a dev and ops perspective.</a:t>
            </a:r>
          </a:p>
        </p:txBody>
      </p:sp>
    </p:spTree>
    <p:extLst>
      <p:ext uri="{BB962C8B-B14F-4D97-AF65-F5344CB8AC3E}">
        <p14:creationId xmlns:p14="http://schemas.microsoft.com/office/powerpoint/2010/main" val="238892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862834-1AD0-6B49-99E8-DD53A04C143A}"/>
              </a:ext>
            </a:extLst>
          </p:cNvPr>
          <p:cNvPicPr>
            <a:picLocks noChangeAspect="1"/>
          </p:cNvPicPr>
          <p:nvPr/>
        </p:nvPicPr>
        <p:blipFill>
          <a:blip r:embed="rId3"/>
          <a:stretch>
            <a:fillRect/>
          </a:stretch>
        </p:blipFill>
        <p:spPr>
          <a:xfrm>
            <a:off x="2133599" y="1466025"/>
            <a:ext cx="8063949" cy="5392767"/>
          </a:xfrm>
          <a:prstGeom prst="rect">
            <a:avLst/>
          </a:prstGeom>
        </p:spPr>
      </p:pic>
      <p:sp>
        <p:nvSpPr>
          <p:cNvPr id="9" name="TextBox 8">
            <a:extLst>
              <a:ext uri="{FF2B5EF4-FFF2-40B4-BE49-F238E27FC236}">
                <a16:creationId xmlns:a16="http://schemas.microsoft.com/office/drawing/2014/main" id="{F58C82D8-7669-2E4B-9C44-193FEA1DB507}"/>
              </a:ext>
            </a:extLst>
          </p:cNvPr>
          <p:cNvSpPr txBox="1"/>
          <p:nvPr/>
        </p:nvSpPr>
        <p:spPr>
          <a:xfrm>
            <a:off x="2133600" y="4428746"/>
            <a:ext cx="3429000" cy="1972848"/>
          </a:xfrm>
          <a:prstGeom prst="rect">
            <a:avLst/>
          </a:prstGeom>
          <a:solidFill>
            <a:schemeClr val="tx1">
              <a:alpha val="80000"/>
            </a:schemeClr>
          </a:solidFill>
        </p:spPr>
        <p:txBody>
          <a:bodyPr wrap="square" lIns="182880" tIns="146304" rIns="182880" bIns="146304" rtlCol="0">
            <a:spAutoFit/>
          </a:bodyPr>
          <a:lstStyle/>
          <a:p>
            <a:pPr>
              <a:lnSpc>
                <a:spcPct val="90000"/>
              </a:lnSpc>
              <a:spcAft>
                <a:spcPts val="600"/>
              </a:spcAft>
            </a:pPr>
            <a:endParaRPr lang="en-CA" sz="800" dirty="0">
              <a:solidFill>
                <a:schemeClr val="bg1"/>
              </a:solidFill>
            </a:endParaRPr>
          </a:p>
          <a:p>
            <a:pPr>
              <a:lnSpc>
                <a:spcPct val="90000"/>
              </a:lnSpc>
              <a:spcAft>
                <a:spcPts val="600"/>
              </a:spcAft>
            </a:pPr>
            <a:r>
              <a:rPr lang="en-CA" sz="2900" dirty="0">
                <a:solidFill>
                  <a:schemeClr val="bg1"/>
                </a:solidFill>
              </a:rPr>
              <a:t>Only deploy up-to-date images and containers.</a:t>
            </a:r>
          </a:p>
          <a:p>
            <a:pPr>
              <a:lnSpc>
                <a:spcPct val="90000"/>
              </a:lnSpc>
              <a:spcAft>
                <a:spcPts val="600"/>
              </a:spcAft>
            </a:pPr>
            <a:r>
              <a:rPr lang="en-US" sz="1500" dirty="0">
                <a:solidFill>
                  <a:schemeClr val="bg1"/>
                </a:solidFill>
              </a:rPr>
              <a:t> </a:t>
            </a:r>
          </a:p>
        </p:txBody>
      </p:sp>
      <p:sp>
        <p:nvSpPr>
          <p:cNvPr id="7" name="TextBox 6">
            <a:extLst>
              <a:ext uri="{FF2B5EF4-FFF2-40B4-BE49-F238E27FC236}">
                <a16:creationId xmlns:a16="http://schemas.microsoft.com/office/drawing/2014/main" id="{B58896BC-8631-A141-8D69-CFACF653CFE6}"/>
              </a:ext>
            </a:extLst>
          </p:cNvPr>
          <p:cNvSpPr txBox="1"/>
          <p:nvPr/>
        </p:nvSpPr>
        <p:spPr>
          <a:xfrm>
            <a:off x="10577895" y="6578189"/>
            <a:ext cx="1955776" cy="307777"/>
          </a:xfrm>
          <a:prstGeom prst="rect">
            <a:avLst/>
          </a:prstGeom>
          <a:noFill/>
        </p:spPr>
        <p:txBody>
          <a:bodyPr wrap="square" rtlCol="0">
            <a:spAutoFit/>
          </a:bodyPr>
          <a:lstStyle/>
          <a:p>
            <a:r>
              <a:rPr lang="en-US" sz="1400" b="1" dirty="0"/>
              <a:t>@SheHacksPurple</a:t>
            </a:r>
          </a:p>
        </p:txBody>
      </p:sp>
      <p:sp>
        <p:nvSpPr>
          <p:cNvPr id="10" name="Content Placeholder 2">
            <a:extLst>
              <a:ext uri="{FF2B5EF4-FFF2-40B4-BE49-F238E27FC236}">
                <a16:creationId xmlns:a16="http://schemas.microsoft.com/office/drawing/2014/main" id="{4F083782-C615-0344-9F3D-1A7DBB6833B4}"/>
              </a:ext>
            </a:extLst>
          </p:cNvPr>
          <p:cNvSpPr txBox="1">
            <a:spLocks/>
          </p:cNvSpPr>
          <p:nvPr/>
        </p:nvSpPr>
        <p:spPr>
          <a:xfrm>
            <a:off x="73392" y="6578189"/>
            <a:ext cx="2044563"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11" name="Title 16">
            <a:extLst>
              <a:ext uri="{FF2B5EF4-FFF2-40B4-BE49-F238E27FC236}">
                <a16:creationId xmlns:a16="http://schemas.microsoft.com/office/drawing/2014/main" id="{B43811E6-8A58-9E41-AC3E-CFD14D730EB9}"/>
              </a:ext>
            </a:extLst>
          </p:cNvPr>
          <p:cNvSpPr>
            <a:spLocks noGrp="1"/>
          </p:cNvSpPr>
          <p:nvPr>
            <p:ph type="title"/>
          </p:nvPr>
        </p:nvSpPr>
        <p:spPr>
          <a:xfrm>
            <a:off x="1582107" y="1541843"/>
            <a:ext cx="9127177" cy="899665"/>
          </a:xfrm>
          <a:solidFill>
            <a:srgbClr val="FFFDFC">
              <a:alpha val="43137"/>
            </a:srgbClr>
          </a:solidFill>
        </p:spPr>
        <p:txBody>
          <a:bodyPr>
            <a:normAutofit/>
          </a:bodyPr>
          <a:lstStyle/>
          <a:p>
            <a:pPr algn="ctr"/>
            <a:r>
              <a:rPr lang="en-US" sz="4200" b="1" dirty="0"/>
              <a:t>What does this mean for dev &amp; ops?</a:t>
            </a:r>
          </a:p>
        </p:txBody>
      </p:sp>
    </p:spTree>
    <p:extLst>
      <p:ext uri="{BB962C8B-B14F-4D97-AF65-F5344CB8AC3E}">
        <p14:creationId xmlns:p14="http://schemas.microsoft.com/office/powerpoint/2010/main" val="134831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777784" y="1594301"/>
            <a:ext cx="8636432" cy="447507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3600" dirty="0">
              <a:solidFill>
                <a:srgbClr val="055E6D"/>
              </a:solidFill>
            </a:endParaRPr>
          </a:p>
          <a:p>
            <a:r>
              <a:rPr lang="en-US" sz="3600" dirty="0">
                <a:solidFill>
                  <a:srgbClr val="055E6D"/>
                </a:solidFill>
              </a:rPr>
              <a:t> The “Photo” Slide, #1</a:t>
            </a:r>
          </a:p>
          <a:p>
            <a:pPr marL="685800" lvl="1" indent="-457200">
              <a:buFont typeface="Arial" panose="020B0604020202020204" pitchFamily="34" charset="0"/>
              <a:buChar char="•"/>
            </a:pPr>
            <a:r>
              <a:rPr lang="en-US" sz="2800" dirty="0">
                <a:solidFill>
                  <a:srgbClr val="055E6D"/>
                </a:solidFill>
              </a:rPr>
              <a:t>Helping the AppSec team tune static code analysis tools </a:t>
            </a:r>
          </a:p>
          <a:p>
            <a:pPr marL="685800" lvl="1" indent="-457200">
              <a:buFont typeface="Arial" panose="020B0604020202020204" pitchFamily="34" charset="0"/>
              <a:buChar char="•"/>
            </a:pPr>
            <a:r>
              <a:rPr lang="en-US" sz="2800" dirty="0">
                <a:solidFill>
                  <a:srgbClr val="055E6D"/>
                </a:solidFill>
              </a:rPr>
              <a:t>Add security bugs to the defect tracker </a:t>
            </a:r>
          </a:p>
          <a:p>
            <a:pPr marL="685800" lvl="1" indent="-457200">
              <a:buFont typeface="Arial" panose="020B0604020202020204" pitchFamily="34" charset="0"/>
              <a:buChar char="•"/>
            </a:pPr>
            <a:r>
              <a:rPr lang="en-US" sz="2800" dirty="0">
                <a:solidFill>
                  <a:srgbClr val="055E6D"/>
                </a:solidFill>
              </a:rPr>
              <a:t>Using templates and code samples that a known-secure (sec code library) </a:t>
            </a:r>
          </a:p>
          <a:p>
            <a:pPr marL="685800" lvl="1" indent="-457200">
              <a:buFont typeface="Arial" panose="020B0604020202020204" pitchFamily="34" charset="0"/>
              <a:buChar char="•"/>
            </a:pPr>
            <a:r>
              <a:rPr lang="en-US" sz="2800" dirty="0">
                <a:solidFill>
                  <a:srgbClr val="055E6D"/>
                </a:solidFill>
              </a:rPr>
              <a:t>Using freshly scanned images that are up to date/fully patched</a:t>
            </a:r>
          </a:p>
          <a:p>
            <a:pPr marL="685800" lvl="1" indent="-457200">
              <a:buFont typeface="Arial" panose="020B0604020202020204" pitchFamily="34" charset="0"/>
              <a:buChar char="•"/>
            </a:pPr>
            <a:r>
              <a:rPr lang="en-US" sz="2800" dirty="0">
                <a:solidFill>
                  <a:srgbClr val="055E6D"/>
                </a:solidFill>
              </a:rPr>
              <a:t>Setup regular, automated scans for VMs and containers</a:t>
            </a:r>
          </a:p>
        </p:txBody>
      </p:sp>
      <p:sp>
        <p:nvSpPr>
          <p:cNvPr id="14" name="TextBox 13">
            <a:extLst>
              <a:ext uri="{FF2B5EF4-FFF2-40B4-BE49-F238E27FC236}">
                <a16:creationId xmlns:a16="http://schemas.microsoft.com/office/drawing/2014/main" id="{DBC52B8D-324C-8E4C-B020-5ECBF9039AAD}"/>
              </a:ext>
            </a:extLst>
          </p:cNvPr>
          <p:cNvSpPr txBox="1"/>
          <p:nvPr/>
        </p:nvSpPr>
        <p:spPr>
          <a:xfrm>
            <a:off x="9093224" y="6578189"/>
            <a:ext cx="1955776" cy="307777"/>
          </a:xfrm>
          <a:prstGeom prst="rect">
            <a:avLst/>
          </a:prstGeom>
          <a:noFill/>
        </p:spPr>
        <p:txBody>
          <a:bodyPr wrap="square" rtlCol="0">
            <a:spAutoFit/>
          </a:bodyPr>
          <a:lstStyle/>
          <a:p>
            <a:r>
              <a:rPr lang="en-US" sz="1400" b="1" dirty="0"/>
              <a:t>@SheHacksPurple</a:t>
            </a:r>
          </a:p>
        </p:txBody>
      </p:sp>
      <p:sp>
        <p:nvSpPr>
          <p:cNvPr id="7" name="Title 16">
            <a:extLst>
              <a:ext uri="{FF2B5EF4-FFF2-40B4-BE49-F238E27FC236}">
                <a16:creationId xmlns:a16="http://schemas.microsoft.com/office/drawing/2014/main" id="{44FFE51A-8B9C-774C-BA5E-A697E155866D}"/>
              </a:ext>
            </a:extLst>
          </p:cNvPr>
          <p:cNvSpPr txBox="1">
            <a:spLocks/>
          </p:cNvSpPr>
          <p:nvPr/>
        </p:nvSpPr>
        <p:spPr>
          <a:xfrm>
            <a:off x="1532412" y="1412636"/>
            <a:ext cx="9127177" cy="899665"/>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200" b="1" dirty="0"/>
              <a:t>What does this mean for dev &amp; ops?</a:t>
            </a:r>
          </a:p>
        </p:txBody>
      </p:sp>
    </p:spTree>
    <p:extLst>
      <p:ext uri="{BB962C8B-B14F-4D97-AF65-F5344CB8AC3E}">
        <p14:creationId xmlns:p14="http://schemas.microsoft.com/office/powerpoint/2010/main" val="27042670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DC5498-C96D-2840-9933-B3ACE1EBBE6D}"/>
              </a:ext>
            </a:extLst>
          </p:cNvPr>
          <p:cNvSpPr/>
          <p:nvPr/>
        </p:nvSpPr>
        <p:spPr>
          <a:xfrm>
            <a:off x="2057400" y="1189176"/>
            <a:ext cx="4152574" cy="369332"/>
          </a:xfrm>
          <a:prstGeom prst="rect">
            <a:avLst/>
          </a:prstGeom>
        </p:spPr>
        <p:txBody>
          <a:bodyPr wrap="square">
            <a:spAutoFit/>
          </a:bodyPr>
          <a:lstStyle/>
          <a:p>
            <a:r>
              <a:rPr lang="en-CA" dirty="0">
                <a:solidFill>
                  <a:srgbClr val="000000"/>
                </a:solidFill>
                <a:latin typeface="-webkit-standard"/>
              </a:rPr>
              <a:t> </a:t>
            </a:r>
            <a:endParaRPr lang="en-US" dirty="0"/>
          </a:p>
        </p:txBody>
      </p:sp>
      <p:pic>
        <p:nvPicPr>
          <p:cNvPr id="4" name="Picture 3">
            <a:extLst>
              <a:ext uri="{FF2B5EF4-FFF2-40B4-BE49-F238E27FC236}">
                <a16:creationId xmlns:a16="http://schemas.microsoft.com/office/drawing/2014/main" id="{69F6E3F9-39B2-F842-89D5-07D25A8CA785}"/>
              </a:ext>
            </a:extLst>
          </p:cNvPr>
          <p:cNvPicPr>
            <a:picLocks noChangeAspect="1"/>
          </p:cNvPicPr>
          <p:nvPr/>
        </p:nvPicPr>
        <p:blipFill>
          <a:blip r:embed="rId3"/>
          <a:stretch>
            <a:fillRect/>
          </a:stretch>
        </p:blipFill>
        <p:spPr>
          <a:xfrm>
            <a:off x="2136913" y="1489250"/>
            <a:ext cx="8023087" cy="5365440"/>
          </a:xfrm>
          <a:prstGeom prst="rect">
            <a:avLst/>
          </a:prstGeom>
        </p:spPr>
      </p:pic>
      <p:sp>
        <p:nvSpPr>
          <p:cNvPr id="9" name="TextBox 8">
            <a:extLst>
              <a:ext uri="{FF2B5EF4-FFF2-40B4-BE49-F238E27FC236}">
                <a16:creationId xmlns:a16="http://schemas.microsoft.com/office/drawing/2014/main" id="{A9285BE2-DE4E-4F44-836E-1C3AB38D984D}"/>
              </a:ext>
            </a:extLst>
          </p:cNvPr>
          <p:cNvSpPr txBox="1"/>
          <p:nvPr/>
        </p:nvSpPr>
        <p:spPr>
          <a:xfrm>
            <a:off x="2153734" y="1498203"/>
            <a:ext cx="2872154" cy="3331681"/>
          </a:xfrm>
          <a:prstGeom prst="rect">
            <a:avLst/>
          </a:prstGeom>
          <a:solidFill>
            <a:schemeClr val="tx1">
              <a:alpha val="80000"/>
            </a:schemeClr>
          </a:solidFill>
        </p:spPr>
        <p:txBody>
          <a:bodyPr wrap="square" lIns="182880" tIns="146304" rIns="182880" bIns="146304" rtlCol="0">
            <a:spAutoFit/>
          </a:bodyPr>
          <a:lstStyle/>
          <a:p>
            <a:pPr>
              <a:lnSpc>
                <a:spcPct val="90000"/>
              </a:lnSpc>
              <a:spcAft>
                <a:spcPts val="600"/>
              </a:spcAft>
            </a:pPr>
            <a:endParaRPr lang="en-CA" sz="800" dirty="0">
              <a:solidFill>
                <a:schemeClr val="bg1"/>
              </a:solidFill>
            </a:endParaRPr>
          </a:p>
          <a:p>
            <a:pPr>
              <a:lnSpc>
                <a:spcPct val="90000"/>
              </a:lnSpc>
              <a:spcAft>
                <a:spcPts val="600"/>
              </a:spcAft>
            </a:pPr>
            <a:r>
              <a:rPr lang="en-CA" sz="2900" dirty="0">
                <a:solidFill>
                  <a:schemeClr val="bg1"/>
                </a:solidFill>
              </a:rPr>
              <a:t>Help the AppSec Team tune their tools.  </a:t>
            </a:r>
          </a:p>
          <a:p>
            <a:pPr>
              <a:lnSpc>
                <a:spcPct val="90000"/>
              </a:lnSpc>
              <a:spcAft>
                <a:spcPts val="600"/>
              </a:spcAft>
            </a:pPr>
            <a:endParaRPr lang="en-CA" sz="2900" dirty="0">
              <a:solidFill>
                <a:schemeClr val="bg1"/>
              </a:solidFill>
            </a:endParaRPr>
          </a:p>
          <a:p>
            <a:pPr>
              <a:lnSpc>
                <a:spcPct val="90000"/>
              </a:lnSpc>
              <a:spcAft>
                <a:spcPts val="600"/>
              </a:spcAft>
            </a:pPr>
            <a:r>
              <a:rPr lang="en-CA" sz="2900" dirty="0">
                <a:solidFill>
                  <a:schemeClr val="bg1"/>
                </a:solidFill>
              </a:rPr>
              <a:t>For their sake, and yours.</a:t>
            </a:r>
          </a:p>
          <a:p>
            <a:pPr>
              <a:lnSpc>
                <a:spcPct val="90000"/>
              </a:lnSpc>
              <a:spcAft>
                <a:spcPts val="600"/>
              </a:spcAft>
            </a:pPr>
            <a:r>
              <a:rPr lang="en-US" sz="1500" dirty="0">
                <a:solidFill>
                  <a:schemeClr val="bg1"/>
                </a:solidFill>
              </a:rPr>
              <a:t> </a:t>
            </a:r>
          </a:p>
        </p:txBody>
      </p:sp>
      <p:sp>
        <p:nvSpPr>
          <p:cNvPr id="10" name="Title 16">
            <a:extLst>
              <a:ext uri="{FF2B5EF4-FFF2-40B4-BE49-F238E27FC236}">
                <a16:creationId xmlns:a16="http://schemas.microsoft.com/office/drawing/2014/main" id="{B58FBB8F-8260-A54D-8351-EDC965FCAC9F}"/>
              </a:ext>
            </a:extLst>
          </p:cNvPr>
          <p:cNvSpPr txBox="1">
            <a:spLocks/>
          </p:cNvSpPr>
          <p:nvPr/>
        </p:nvSpPr>
        <p:spPr>
          <a:xfrm>
            <a:off x="1646385" y="5676522"/>
            <a:ext cx="9127177" cy="899665"/>
          </a:xfrm>
          <a:prstGeom prst="rect">
            <a:avLst/>
          </a:prstGeom>
          <a:solidFill>
            <a:srgbClr val="FFFDFC">
              <a:alpha val="43137"/>
            </a:srgb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200" b="1" dirty="0"/>
              <a:t>What does this mean for dev &amp; ops?</a:t>
            </a:r>
          </a:p>
        </p:txBody>
      </p:sp>
      <p:sp>
        <p:nvSpPr>
          <p:cNvPr id="11" name="TextBox 10">
            <a:extLst>
              <a:ext uri="{FF2B5EF4-FFF2-40B4-BE49-F238E27FC236}">
                <a16:creationId xmlns:a16="http://schemas.microsoft.com/office/drawing/2014/main" id="{1D7E5136-2C49-8346-93FD-758D64E3875E}"/>
              </a:ext>
            </a:extLst>
          </p:cNvPr>
          <p:cNvSpPr txBox="1"/>
          <p:nvPr/>
        </p:nvSpPr>
        <p:spPr>
          <a:xfrm>
            <a:off x="10577895" y="6578189"/>
            <a:ext cx="1955776" cy="307777"/>
          </a:xfrm>
          <a:prstGeom prst="rect">
            <a:avLst/>
          </a:prstGeom>
          <a:noFill/>
        </p:spPr>
        <p:txBody>
          <a:bodyPr wrap="square" rtlCol="0">
            <a:spAutoFit/>
          </a:bodyPr>
          <a:lstStyle/>
          <a:p>
            <a:r>
              <a:rPr lang="en-US" sz="1400" b="1" dirty="0"/>
              <a:t>@SheHacksPurple</a:t>
            </a:r>
          </a:p>
        </p:txBody>
      </p:sp>
      <p:sp>
        <p:nvSpPr>
          <p:cNvPr id="12" name="Content Placeholder 2">
            <a:extLst>
              <a:ext uri="{FF2B5EF4-FFF2-40B4-BE49-F238E27FC236}">
                <a16:creationId xmlns:a16="http://schemas.microsoft.com/office/drawing/2014/main" id="{FB113531-20E3-CC4D-806F-17B0D63E0ACD}"/>
              </a:ext>
            </a:extLst>
          </p:cNvPr>
          <p:cNvSpPr txBox="1">
            <a:spLocks/>
          </p:cNvSpPr>
          <p:nvPr/>
        </p:nvSpPr>
        <p:spPr>
          <a:xfrm>
            <a:off x="73392" y="6578189"/>
            <a:ext cx="2044563"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Tree>
    <p:extLst>
      <p:ext uri="{BB962C8B-B14F-4D97-AF65-F5344CB8AC3E}">
        <p14:creationId xmlns:p14="http://schemas.microsoft.com/office/powerpoint/2010/main" val="422795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FB73D9-9C1B-F043-B937-B30C46FEB164}"/>
              </a:ext>
            </a:extLst>
          </p:cNvPr>
          <p:cNvPicPr>
            <a:picLocks noChangeAspect="1"/>
          </p:cNvPicPr>
          <p:nvPr/>
        </p:nvPicPr>
        <p:blipFill>
          <a:blip r:embed="rId3"/>
          <a:stretch>
            <a:fillRect/>
          </a:stretch>
        </p:blipFill>
        <p:spPr>
          <a:xfrm>
            <a:off x="2524539" y="1469305"/>
            <a:ext cx="8056374" cy="5387700"/>
          </a:xfrm>
          <a:prstGeom prst="rect">
            <a:avLst/>
          </a:prstGeom>
        </p:spPr>
      </p:pic>
      <p:sp>
        <p:nvSpPr>
          <p:cNvPr id="4" name="TextBox 3">
            <a:extLst>
              <a:ext uri="{FF2B5EF4-FFF2-40B4-BE49-F238E27FC236}">
                <a16:creationId xmlns:a16="http://schemas.microsoft.com/office/drawing/2014/main" id="{7D5C27CA-D066-7040-ABBE-8F4F2BE5E27E}"/>
              </a:ext>
            </a:extLst>
          </p:cNvPr>
          <p:cNvSpPr txBox="1"/>
          <p:nvPr/>
        </p:nvSpPr>
        <p:spPr>
          <a:xfrm>
            <a:off x="6008912" y="1514342"/>
            <a:ext cx="4579919" cy="4838957"/>
          </a:xfrm>
          <a:prstGeom prst="rect">
            <a:avLst/>
          </a:prstGeom>
          <a:solidFill>
            <a:schemeClr val="tx1">
              <a:alpha val="80000"/>
            </a:schemeClr>
          </a:solidFill>
        </p:spPr>
        <p:txBody>
          <a:bodyPr wrap="square" lIns="182880" tIns="146304" rIns="182880" bIns="146304" rtlCol="0">
            <a:spAutoFit/>
          </a:bodyPr>
          <a:lstStyle/>
          <a:p>
            <a:pPr>
              <a:lnSpc>
                <a:spcPct val="90000"/>
              </a:lnSpc>
              <a:spcAft>
                <a:spcPts val="600"/>
              </a:spcAft>
            </a:pPr>
            <a:endParaRPr lang="en-CA" sz="800" dirty="0">
              <a:solidFill>
                <a:schemeClr val="bg1"/>
              </a:solidFill>
            </a:endParaRPr>
          </a:p>
          <a:p>
            <a:pPr>
              <a:lnSpc>
                <a:spcPct val="90000"/>
              </a:lnSpc>
              <a:spcAft>
                <a:spcPts val="600"/>
              </a:spcAft>
            </a:pPr>
            <a:r>
              <a:rPr lang="en-CA" sz="2900" dirty="0">
                <a:solidFill>
                  <a:schemeClr val="bg1"/>
                </a:solidFill>
              </a:rPr>
              <a:t>Positive testing determines that your application works as expected. If an error is encountered during positive testing, the </a:t>
            </a:r>
            <a:r>
              <a:rPr lang="en-CA" sz="2900" b="1" dirty="0">
                <a:solidFill>
                  <a:schemeClr val="bg1"/>
                </a:solidFill>
              </a:rPr>
              <a:t>test</a:t>
            </a:r>
            <a:r>
              <a:rPr lang="en-CA" sz="2900" dirty="0">
                <a:solidFill>
                  <a:schemeClr val="bg1"/>
                </a:solidFill>
              </a:rPr>
              <a:t> fails. </a:t>
            </a:r>
          </a:p>
          <a:p>
            <a:pPr>
              <a:lnSpc>
                <a:spcPct val="90000"/>
              </a:lnSpc>
              <a:spcAft>
                <a:spcPts val="600"/>
              </a:spcAft>
            </a:pPr>
            <a:r>
              <a:rPr lang="en-CA" sz="2900" b="1" dirty="0">
                <a:solidFill>
                  <a:schemeClr val="bg1"/>
                </a:solidFill>
              </a:rPr>
              <a:t>Negative</a:t>
            </a:r>
            <a:r>
              <a:rPr lang="en-CA" sz="2900" dirty="0">
                <a:solidFill>
                  <a:schemeClr val="bg1"/>
                </a:solidFill>
              </a:rPr>
              <a:t> testing ensures that your application can gracefully handle invalid input or unexpected user behavior.</a:t>
            </a:r>
          </a:p>
          <a:p>
            <a:pPr>
              <a:lnSpc>
                <a:spcPct val="90000"/>
              </a:lnSpc>
              <a:spcAft>
                <a:spcPts val="600"/>
              </a:spcAft>
            </a:pPr>
            <a:r>
              <a:rPr lang="en-US" sz="1500" dirty="0">
                <a:solidFill>
                  <a:schemeClr val="bg1"/>
                </a:solidFill>
              </a:rPr>
              <a:t> </a:t>
            </a:r>
          </a:p>
        </p:txBody>
      </p:sp>
      <p:sp>
        <p:nvSpPr>
          <p:cNvPr id="7" name="TextBox 6">
            <a:extLst>
              <a:ext uri="{FF2B5EF4-FFF2-40B4-BE49-F238E27FC236}">
                <a16:creationId xmlns:a16="http://schemas.microsoft.com/office/drawing/2014/main" id="{D66728C0-8B5F-934E-B923-A0EEF79976C6}"/>
              </a:ext>
            </a:extLst>
          </p:cNvPr>
          <p:cNvSpPr txBox="1"/>
          <p:nvPr/>
        </p:nvSpPr>
        <p:spPr>
          <a:xfrm>
            <a:off x="10577895" y="6578189"/>
            <a:ext cx="1955776" cy="307777"/>
          </a:xfrm>
          <a:prstGeom prst="rect">
            <a:avLst/>
          </a:prstGeom>
          <a:noFill/>
        </p:spPr>
        <p:txBody>
          <a:bodyPr wrap="square" rtlCol="0">
            <a:spAutoFit/>
          </a:bodyPr>
          <a:lstStyle/>
          <a:p>
            <a:r>
              <a:rPr lang="en-US" sz="1400" b="1" dirty="0"/>
              <a:t>@SheHacksPurple</a:t>
            </a:r>
          </a:p>
        </p:txBody>
      </p:sp>
      <p:sp>
        <p:nvSpPr>
          <p:cNvPr id="9" name="Content Placeholder 2">
            <a:extLst>
              <a:ext uri="{FF2B5EF4-FFF2-40B4-BE49-F238E27FC236}">
                <a16:creationId xmlns:a16="http://schemas.microsoft.com/office/drawing/2014/main" id="{EA1CCF90-51F5-D846-BEF2-3E80B8D9E425}"/>
              </a:ext>
            </a:extLst>
          </p:cNvPr>
          <p:cNvSpPr txBox="1">
            <a:spLocks/>
          </p:cNvSpPr>
          <p:nvPr/>
        </p:nvSpPr>
        <p:spPr>
          <a:xfrm>
            <a:off x="73392" y="6578189"/>
            <a:ext cx="2044563"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73392" y="1857055"/>
            <a:ext cx="3501081" cy="1729293"/>
          </a:xfrm>
          <a:solidFill>
            <a:srgbClr val="E8E8E6">
              <a:alpha val="69020"/>
            </a:srgbClr>
          </a:solidFill>
        </p:spPr>
        <p:txBody>
          <a:bodyPr>
            <a:normAutofit fontScale="90000"/>
          </a:bodyPr>
          <a:lstStyle/>
          <a:p>
            <a:pPr algn="ctr"/>
            <a:r>
              <a:rPr lang="en-US" sz="4600" b="1" dirty="0"/>
              <a:t>What does this </a:t>
            </a:r>
            <a:br>
              <a:rPr lang="en-US" sz="4600" b="1" dirty="0"/>
            </a:br>
            <a:r>
              <a:rPr lang="en-US" sz="4600" b="1" dirty="0"/>
              <a:t>mean for </a:t>
            </a:r>
            <a:br>
              <a:rPr lang="en-US" sz="4600" b="1" dirty="0"/>
            </a:br>
            <a:r>
              <a:rPr lang="en-US" sz="4900" b="1" dirty="0"/>
              <a:t>dev &amp; ops?</a:t>
            </a:r>
            <a:endParaRPr lang="en-US" sz="4600" b="1" dirty="0"/>
          </a:p>
        </p:txBody>
      </p:sp>
    </p:spTree>
    <p:extLst>
      <p:ext uri="{BB962C8B-B14F-4D97-AF65-F5344CB8AC3E}">
        <p14:creationId xmlns:p14="http://schemas.microsoft.com/office/powerpoint/2010/main" val="48185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1725930" y="1512670"/>
            <a:ext cx="8741880" cy="899665"/>
          </a:xfrm>
        </p:spPr>
        <p:txBody>
          <a:bodyPr/>
          <a:lstStyle/>
          <a:p>
            <a:r>
              <a:rPr lang="en-US" dirty="0"/>
              <a:t>What does this mean for dev &amp; ops?</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715296" y="1922551"/>
            <a:ext cx="9009025" cy="447507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3600" dirty="0">
              <a:gradFill>
                <a:gsLst>
                  <a:gs pos="1250">
                    <a:srgbClr val="FFB900"/>
                  </a:gs>
                  <a:gs pos="100000">
                    <a:srgbClr val="FFB900"/>
                  </a:gs>
                </a:gsLst>
                <a:lin ang="5400000" scaled="0"/>
              </a:gradFill>
            </a:endParaRPr>
          </a:p>
          <a:p>
            <a:r>
              <a:rPr lang="en-US" sz="3600" dirty="0">
                <a:gradFill>
                  <a:gsLst>
                    <a:gs pos="1250">
                      <a:srgbClr val="FFB900"/>
                    </a:gs>
                    <a:gs pos="100000">
                      <a:srgbClr val="FFB900"/>
                    </a:gs>
                  </a:gsLst>
                  <a:lin ang="5400000" scaled="0"/>
                </a:gradFill>
              </a:rPr>
              <a:t> </a:t>
            </a:r>
            <a:r>
              <a:rPr lang="en-US" sz="3600" dirty="0">
                <a:solidFill>
                  <a:srgbClr val="057FAF"/>
                </a:solidFill>
              </a:rPr>
              <a:t>The “Photo” Slide, #2</a:t>
            </a:r>
          </a:p>
          <a:p>
            <a:pPr marL="685800" lvl="1" indent="-457200">
              <a:buFont typeface="Arial" panose="020B0604020202020204" pitchFamily="34" charset="0"/>
              <a:buChar char="•"/>
            </a:pPr>
            <a:r>
              <a:rPr lang="en-US" sz="2800" dirty="0">
                <a:solidFill>
                  <a:srgbClr val="055E6D"/>
                </a:solidFill>
              </a:rPr>
              <a:t>Add negative use cases as unit tests, not just positive use cases (Morgan Roman, </a:t>
            </a:r>
            <a:r>
              <a:rPr lang="en-US" sz="2200" b="1" dirty="0">
                <a:solidFill>
                  <a:srgbClr val="055E6D"/>
                </a:solidFill>
              </a:rPr>
              <a:t>@</a:t>
            </a:r>
            <a:r>
              <a:rPr lang="en-US" sz="2200" b="1" dirty="0" err="1">
                <a:solidFill>
                  <a:srgbClr val="055E6D"/>
                </a:solidFill>
              </a:rPr>
              <a:t>Hackimedes</a:t>
            </a:r>
            <a:r>
              <a:rPr lang="en-US" sz="2800" dirty="0">
                <a:solidFill>
                  <a:srgbClr val="055E6D"/>
                </a:solidFill>
              </a:rPr>
              <a:t>)</a:t>
            </a:r>
          </a:p>
          <a:p>
            <a:pPr marL="685800" lvl="1" indent="-457200">
              <a:buFont typeface="Arial" panose="020B0604020202020204" pitchFamily="34" charset="0"/>
              <a:buChar char="•"/>
            </a:pPr>
            <a:r>
              <a:rPr lang="en-US" sz="2800" dirty="0">
                <a:solidFill>
                  <a:srgbClr val="055E6D"/>
                </a:solidFill>
              </a:rPr>
              <a:t>Helping AppSec team tune web proxy scanners (DAST)</a:t>
            </a:r>
          </a:p>
          <a:p>
            <a:pPr marL="685800" lvl="1" indent="-457200">
              <a:buFont typeface="Arial" panose="020B0604020202020204" pitchFamily="34" charset="0"/>
              <a:buChar char="•"/>
            </a:pPr>
            <a:r>
              <a:rPr lang="en-US" sz="2800" dirty="0">
                <a:solidFill>
                  <a:srgbClr val="055E6D"/>
                </a:solidFill>
              </a:rPr>
              <a:t>If the AppSec team creates a security pipeline for testing for you, use it!</a:t>
            </a:r>
          </a:p>
          <a:p>
            <a:pPr marL="685800" lvl="1" indent="-457200">
              <a:buFont typeface="Arial" panose="020B0604020202020204" pitchFamily="34" charset="0"/>
              <a:buChar char="•"/>
            </a:pPr>
            <a:r>
              <a:rPr lang="en-US" sz="2800" dirty="0">
                <a:solidFill>
                  <a:srgbClr val="055E6D"/>
                </a:solidFill>
              </a:rPr>
              <a:t>OWASP Dependency check, </a:t>
            </a:r>
            <a:r>
              <a:rPr lang="en-US" sz="2800" dirty="0" err="1">
                <a:solidFill>
                  <a:srgbClr val="055E6D"/>
                </a:solidFill>
              </a:rPr>
              <a:t>Retire.js</a:t>
            </a:r>
            <a:r>
              <a:rPr lang="en-US" sz="2800" dirty="0">
                <a:solidFill>
                  <a:srgbClr val="055E6D"/>
                </a:solidFill>
              </a:rPr>
              <a:t>, </a:t>
            </a:r>
            <a:r>
              <a:rPr lang="en-US" sz="2800" dirty="0" err="1">
                <a:solidFill>
                  <a:srgbClr val="055E6D"/>
                </a:solidFill>
              </a:rPr>
              <a:t>Synk</a:t>
            </a:r>
            <a:r>
              <a:rPr lang="en-US" sz="2800" dirty="0">
                <a:solidFill>
                  <a:srgbClr val="055E6D"/>
                </a:solidFill>
              </a:rPr>
              <a:t>, Black Duck, etc. Tools to remove known vulnerable code/ libraries/ components</a:t>
            </a:r>
          </a:p>
        </p:txBody>
      </p:sp>
      <p:sp>
        <p:nvSpPr>
          <p:cNvPr id="7" name="TextBox 6">
            <a:extLst>
              <a:ext uri="{FF2B5EF4-FFF2-40B4-BE49-F238E27FC236}">
                <a16:creationId xmlns:a16="http://schemas.microsoft.com/office/drawing/2014/main" id="{D8DAC065-51FE-1B48-A525-5D221F6B9A8C}"/>
              </a:ext>
            </a:extLst>
          </p:cNvPr>
          <p:cNvSpPr txBox="1"/>
          <p:nvPr/>
        </p:nvSpPr>
        <p:spPr>
          <a:xfrm>
            <a:off x="10591800" y="655182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25009401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029697"/>
            <a:ext cx="9144000" cy="3962400"/>
          </a:xfrm>
          <a:prstGeom prst="rect">
            <a:avLst/>
          </a:prstGeom>
          <a:solidFill>
            <a:srgbClr val="057FA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331031"/>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Faster Feedback</a:t>
            </a:r>
          </a:p>
        </p:txBody>
      </p:sp>
      <p:sp>
        <p:nvSpPr>
          <p:cNvPr id="6" name="TextBox 5">
            <a:extLst>
              <a:ext uri="{FF2B5EF4-FFF2-40B4-BE49-F238E27FC236}">
                <a16:creationId xmlns:a16="http://schemas.microsoft.com/office/drawing/2014/main" id="{90122A7F-DB3F-7546-A7CB-F2384F486ABF}"/>
              </a:ext>
            </a:extLst>
          </p:cNvPr>
          <p:cNvSpPr txBox="1"/>
          <p:nvPr/>
        </p:nvSpPr>
        <p:spPr>
          <a:xfrm>
            <a:off x="1524000" y="4388431"/>
            <a:ext cx="73914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Right -&gt; Left = Feedback </a:t>
            </a:r>
          </a:p>
        </p:txBody>
      </p:sp>
      <p:sp>
        <p:nvSpPr>
          <p:cNvPr id="8" name="TextBox 7">
            <a:extLst>
              <a:ext uri="{FF2B5EF4-FFF2-40B4-BE49-F238E27FC236}">
                <a16:creationId xmlns:a16="http://schemas.microsoft.com/office/drawing/2014/main" id="{42B075C0-1574-B146-9874-EC54CC6CC89F}"/>
              </a:ext>
            </a:extLst>
          </p:cNvPr>
          <p:cNvSpPr txBox="1"/>
          <p:nvPr/>
        </p:nvSpPr>
        <p:spPr>
          <a:xfrm>
            <a:off x="10591800" y="655182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619879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CF5E39A-97C5-8A4E-9DED-70D796E92294}"/>
              </a:ext>
            </a:extLst>
          </p:cNvPr>
          <p:cNvSpPr/>
          <p:nvPr/>
        </p:nvSpPr>
        <p:spPr bwMode="auto">
          <a:xfrm>
            <a:off x="1524000" y="2029697"/>
            <a:ext cx="9144000" cy="3962400"/>
          </a:xfrm>
          <a:prstGeom prst="rect">
            <a:avLst/>
          </a:prstGeom>
          <a:solidFill>
            <a:srgbClr val="057FA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a:extLst>
              <a:ext uri="{FF2B5EF4-FFF2-40B4-BE49-F238E27FC236}">
                <a16:creationId xmlns:a16="http://schemas.microsoft.com/office/drawing/2014/main" id="{9B49C1B5-C918-1348-AAED-11689A7E7BF3}"/>
              </a:ext>
            </a:extLst>
          </p:cNvPr>
          <p:cNvSpPr txBox="1"/>
          <p:nvPr/>
        </p:nvSpPr>
        <p:spPr>
          <a:xfrm>
            <a:off x="1524001" y="2331031"/>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Faster Feedback</a:t>
            </a:r>
          </a:p>
        </p:txBody>
      </p:sp>
      <p:sp>
        <p:nvSpPr>
          <p:cNvPr id="16" name="TextBox 15">
            <a:extLst>
              <a:ext uri="{FF2B5EF4-FFF2-40B4-BE49-F238E27FC236}">
                <a16:creationId xmlns:a16="http://schemas.microsoft.com/office/drawing/2014/main" id="{1F2027C0-49C3-9A4D-A75F-BE7961BD7FCC}"/>
              </a:ext>
            </a:extLst>
          </p:cNvPr>
          <p:cNvSpPr txBox="1"/>
          <p:nvPr/>
        </p:nvSpPr>
        <p:spPr>
          <a:xfrm>
            <a:off x="1542685" y="3216833"/>
            <a:ext cx="73914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Right -&gt; Left = Feedback </a:t>
            </a:r>
          </a:p>
        </p:txBody>
      </p:sp>
      <p:graphicFrame>
        <p:nvGraphicFramePr>
          <p:cNvPr id="8" name="Content Placeholder 5">
            <a:extLst>
              <a:ext uri="{FF2B5EF4-FFF2-40B4-BE49-F238E27FC236}">
                <a16:creationId xmlns:a16="http://schemas.microsoft.com/office/drawing/2014/main" id="{B1FD7DBE-9911-D847-BC2B-BA460612D401}"/>
              </a:ext>
            </a:extLst>
          </p:cNvPr>
          <p:cNvGraphicFramePr>
            <a:graphicFrameLocks/>
          </p:cNvGraphicFramePr>
          <p:nvPr>
            <p:extLst>
              <p:ext uri="{D42A27DB-BD31-4B8C-83A1-F6EECF244321}">
                <p14:modId xmlns:p14="http://schemas.microsoft.com/office/powerpoint/2010/main" val="256059802"/>
              </p:ext>
            </p:extLst>
          </p:nvPr>
        </p:nvGraphicFramePr>
        <p:xfrm>
          <a:off x="1523999" y="3523312"/>
          <a:ext cx="9125489" cy="2232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Left Arrow 5">
            <a:extLst>
              <a:ext uri="{FF2B5EF4-FFF2-40B4-BE49-F238E27FC236}">
                <a16:creationId xmlns:a16="http://schemas.microsoft.com/office/drawing/2014/main" id="{2F15CC01-E701-B648-A403-E294947B2EE0}"/>
              </a:ext>
            </a:extLst>
          </p:cNvPr>
          <p:cNvSpPr/>
          <p:nvPr/>
        </p:nvSpPr>
        <p:spPr>
          <a:xfrm>
            <a:off x="2406772" y="5207903"/>
            <a:ext cx="1182595" cy="722239"/>
          </a:xfrm>
          <a:prstGeom prst="leftArrow">
            <a:avLst/>
          </a:prstGeom>
          <a:solidFill>
            <a:srgbClr val="58C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Left Arrow 8">
            <a:extLst>
              <a:ext uri="{FF2B5EF4-FFF2-40B4-BE49-F238E27FC236}">
                <a16:creationId xmlns:a16="http://schemas.microsoft.com/office/drawing/2014/main" id="{198C15DD-DD69-BE4B-8EF7-61206BAD9B61}"/>
              </a:ext>
            </a:extLst>
          </p:cNvPr>
          <p:cNvSpPr/>
          <p:nvPr/>
        </p:nvSpPr>
        <p:spPr>
          <a:xfrm>
            <a:off x="8934085" y="5207903"/>
            <a:ext cx="1182595" cy="722239"/>
          </a:xfrm>
          <a:prstGeom prst="leftArrow">
            <a:avLst/>
          </a:prstGeom>
          <a:solidFill>
            <a:srgbClr val="58C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Left Arrow 9">
            <a:extLst>
              <a:ext uri="{FF2B5EF4-FFF2-40B4-BE49-F238E27FC236}">
                <a16:creationId xmlns:a16="http://schemas.microsoft.com/office/drawing/2014/main" id="{752449F8-73D4-2349-93C3-C2451E7271CB}"/>
              </a:ext>
            </a:extLst>
          </p:cNvPr>
          <p:cNvSpPr/>
          <p:nvPr/>
        </p:nvSpPr>
        <p:spPr>
          <a:xfrm>
            <a:off x="4038600" y="5207903"/>
            <a:ext cx="1182595" cy="722239"/>
          </a:xfrm>
          <a:prstGeom prst="leftArrow">
            <a:avLst/>
          </a:prstGeom>
          <a:solidFill>
            <a:srgbClr val="58C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Left Arrow 10">
            <a:extLst>
              <a:ext uri="{FF2B5EF4-FFF2-40B4-BE49-F238E27FC236}">
                <a16:creationId xmlns:a16="http://schemas.microsoft.com/office/drawing/2014/main" id="{8C2C9B0C-FB72-7D4B-81C7-1F8E14A76AC7}"/>
              </a:ext>
            </a:extLst>
          </p:cNvPr>
          <p:cNvSpPr/>
          <p:nvPr/>
        </p:nvSpPr>
        <p:spPr>
          <a:xfrm>
            <a:off x="5670428" y="5207903"/>
            <a:ext cx="1182595" cy="722239"/>
          </a:xfrm>
          <a:prstGeom prst="leftArrow">
            <a:avLst/>
          </a:prstGeom>
          <a:solidFill>
            <a:srgbClr val="58C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Left Arrow 11">
            <a:extLst>
              <a:ext uri="{FF2B5EF4-FFF2-40B4-BE49-F238E27FC236}">
                <a16:creationId xmlns:a16="http://schemas.microsoft.com/office/drawing/2014/main" id="{E3CCA3F7-D6C8-4A4F-8CAF-C978881C9B2E}"/>
              </a:ext>
            </a:extLst>
          </p:cNvPr>
          <p:cNvSpPr/>
          <p:nvPr/>
        </p:nvSpPr>
        <p:spPr>
          <a:xfrm>
            <a:off x="7302256" y="5207903"/>
            <a:ext cx="1182595" cy="722239"/>
          </a:xfrm>
          <a:prstGeom prst="leftArrow">
            <a:avLst/>
          </a:prstGeom>
          <a:solidFill>
            <a:srgbClr val="58C3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TextBox 12">
            <a:extLst>
              <a:ext uri="{FF2B5EF4-FFF2-40B4-BE49-F238E27FC236}">
                <a16:creationId xmlns:a16="http://schemas.microsoft.com/office/drawing/2014/main" id="{B1C7FADC-05C1-BF44-A343-953DBC927804}"/>
              </a:ext>
            </a:extLst>
          </p:cNvPr>
          <p:cNvSpPr txBox="1"/>
          <p:nvPr/>
        </p:nvSpPr>
        <p:spPr>
          <a:xfrm>
            <a:off x="6096001" y="2310249"/>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 Pushing Left!</a:t>
            </a:r>
          </a:p>
        </p:txBody>
      </p:sp>
      <p:sp>
        <p:nvSpPr>
          <p:cNvPr id="17" name="TextBox 16">
            <a:extLst>
              <a:ext uri="{FF2B5EF4-FFF2-40B4-BE49-F238E27FC236}">
                <a16:creationId xmlns:a16="http://schemas.microsoft.com/office/drawing/2014/main" id="{DADF817C-5D36-8144-A731-DEA9BDA9045C}"/>
              </a:ext>
            </a:extLst>
          </p:cNvPr>
          <p:cNvSpPr txBox="1"/>
          <p:nvPr/>
        </p:nvSpPr>
        <p:spPr>
          <a:xfrm>
            <a:off x="10591800" y="655182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330119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animBg="1"/>
      <p:bldP spid="9" grpId="0" animBg="1"/>
      <p:bldP spid="10" grpId="0" animBg="1"/>
      <p:bldP spid="11" grpId="0" animBg="1"/>
      <p:bldP spid="12" grpId="0" animBg="1"/>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950264" y="1887983"/>
            <a:ext cx="8423724" cy="880723"/>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685800">
              <a:defRPr/>
            </a:pPr>
            <a:endParaRPr lang="en-US" sz="3300" dirty="0">
              <a:solidFill>
                <a:srgbClr val="252B35"/>
              </a:solidFill>
              <a:latin typeface="Raleway Light" panose="020B0403030101060003" pitchFamily="34" charset="0"/>
            </a:endParaRPr>
          </a:p>
        </p:txBody>
      </p:sp>
      <p:sp>
        <p:nvSpPr>
          <p:cNvPr id="12" name="TextBox 11"/>
          <p:cNvSpPr txBox="1"/>
          <p:nvPr/>
        </p:nvSpPr>
        <p:spPr>
          <a:xfrm>
            <a:off x="278547" y="2457271"/>
            <a:ext cx="11731335" cy="517706"/>
          </a:xfrm>
          <a:prstGeom prst="rect">
            <a:avLst/>
          </a:prstGeom>
          <a:noFill/>
        </p:spPr>
        <p:txBody>
          <a:bodyPr wrap="square" rtlCol="1">
            <a:spAutoFit/>
          </a:bodyPr>
          <a:lstStyle/>
          <a:p>
            <a:pPr defTabSz="685800">
              <a:lnSpc>
                <a:spcPct val="150000"/>
              </a:lnSpc>
              <a:defRPr/>
            </a:pPr>
            <a:r>
              <a:rPr lang="en-US" sz="2100" dirty="0">
                <a:solidFill>
                  <a:srgbClr val="055E6D"/>
                </a:solidFill>
                <a:latin typeface="Raleway" panose="020B0503030101060003" pitchFamily="34" charset="0"/>
              </a:rPr>
              <a:t>Fixing costs of quality &amp; security issues rises significantly as the development cycle advances </a:t>
            </a:r>
          </a:p>
        </p:txBody>
      </p:sp>
      <p:sp>
        <p:nvSpPr>
          <p:cNvPr id="15" name="Rectangle: Rounded Corners 14"/>
          <p:cNvSpPr/>
          <p:nvPr/>
        </p:nvSpPr>
        <p:spPr>
          <a:xfrm>
            <a:off x="727361" y="3259290"/>
            <a:ext cx="2566378" cy="22097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055E6D"/>
              </a:solidFill>
              <a:latin typeface="Segoe UI"/>
            </a:endParaRPr>
          </a:p>
        </p:txBody>
      </p:sp>
      <p:pic>
        <p:nvPicPr>
          <p:cNvPr id="16" name="Picture 15"/>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31716" y="3601666"/>
            <a:ext cx="1157415" cy="991351"/>
          </a:xfrm>
          <a:prstGeom prst="rect">
            <a:avLst/>
          </a:prstGeom>
        </p:spPr>
      </p:pic>
      <p:sp>
        <p:nvSpPr>
          <p:cNvPr id="17" name="TextBox 16"/>
          <p:cNvSpPr txBox="1"/>
          <p:nvPr/>
        </p:nvSpPr>
        <p:spPr>
          <a:xfrm>
            <a:off x="1555870" y="3461841"/>
            <a:ext cx="1252417" cy="338554"/>
          </a:xfrm>
          <a:prstGeom prst="rect">
            <a:avLst/>
          </a:prstGeom>
          <a:noFill/>
        </p:spPr>
        <p:txBody>
          <a:bodyPr wrap="square" rtlCol="0">
            <a:spAutoFit/>
          </a:bodyPr>
          <a:lstStyle/>
          <a:p>
            <a:pPr defTabSz="685800">
              <a:defRPr/>
            </a:pPr>
            <a:r>
              <a:rPr lang="en-US" sz="1600" dirty="0">
                <a:solidFill>
                  <a:schemeClr val="bg1"/>
                </a:solidFill>
                <a:latin typeface="Raleway Light" panose="020B0403030101060003" pitchFamily="34" charset="0"/>
              </a:rPr>
              <a:t>CODING</a:t>
            </a:r>
          </a:p>
        </p:txBody>
      </p:sp>
      <p:sp>
        <p:nvSpPr>
          <p:cNvPr id="18" name="Rectangle: Rounded Corners 17"/>
          <p:cNvSpPr/>
          <p:nvPr/>
        </p:nvSpPr>
        <p:spPr>
          <a:xfrm>
            <a:off x="3945079" y="3287424"/>
            <a:ext cx="2029414" cy="21816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55E6D"/>
              </a:solidFill>
              <a:latin typeface="Segoe UI"/>
            </a:endParaRPr>
          </a:p>
        </p:txBody>
      </p:sp>
      <p:sp>
        <p:nvSpPr>
          <p:cNvPr id="19" name="Rectangle: Rounded Corners 18"/>
          <p:cNvSpPr/>
          <p:nvPr/>
        </p:nvSpPr>
        <p:spPr>
          <a:xfrm>
            <a:off x="6691451" y="3259289"/>
            <a:ext cx="1925764" cy="21691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55E6D"/>
              </a:solidFill>
              <a:latin typeface="Segoe UI"/>
            </a:endParaRPr>
          </a:p>
        </p:txBody>
      </p:sp>
      <p:sp>
        <p:nvSpPr>
          <p:cNvPr id="20" name="Rectangle: Rounded Corners 19"/>
          <p:cNvSpPr/>
          <p:nvPr/>
        </p:nvSpPr>
        <p:spPr>
          <a:xfrm>
            <a:off x="9344558" y="3259288"/>
            <a:ext cx="2140862" cy="21691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55E6D"/>
              </a:solidFill>
              <a:latin typeface="Segoe UI"/>
            </a:endParaRPr>
          </a:p>
        </p:txBody>
      </p:sp>
      <p:sp>
        <p:nvSpPr>
          <p:cNvPr id="21" name="TextBox 20"/>
          <p:cNvSpPr txBox="1"/>
          <p:nvPr/>
        </p:nvSpPr>
        <p:spPr>
          <a:xfrm>
            <a:off x="9809019" y="3461841"/>
            <a:ext cx="1905143" cy="338554"/>
          </a:xfrm>
          <a:prstGeom prst="rect">
            <a:avLst/>
          </a:prstGeom>
          <a:noFill/>
        </p:spPr>
        <p:txBody>
          <a:bodyPr wrap="square" rtlCol="0">
            <a:spAutoFit/>
          </a:bodyPr>
          <a:lstStyle/>
          <a:p>
            <a:pPr defTabSz="685800">
              <a:defRPr/>
            </a:pPr>
            <a:r>
              <a:rPr lang="en-US" sz="1600" dirty="0">
                <a:solidFill>
                  <a:schemeClr val="bg1"/>
                </a:solidFill>
                <a:latin typeface="Raleway Light" panose="020B0403030101060003" pitchFamily="34" charset="0"/>
              </a:rPr>
              <a:t>PRODUCTION</a:t>
            </a:r>
          </a:p>
        </p:txBody>
      </p:sp>
      <p:sp>
        <p:nvSpPr>
          <p:cNvPr id="22" name="TextBox 21"/>
          <p:cNvSpPr txBox="1"/>
          <p:nvPr/>
        </p:nvSpPr>
        <p:spPr>
          <a:xfrm>
            <a:off x="6950712" y="3461841"/>
            <a:ext cx="1574625" cy="338554"/>
          </a:xfrm>
          <a:prstGeom prst="rect">
            <a:avLst/>
          </a:prstGeom>
          <a:noFill/>
        </p:spPr>
        <p:txBody>
          <a:bodyPr wrap="square" rtlCol="0">
            <a:spAutoFit/>
          </a:bodyPr>
          <a:lstStyle/>
          <a:p>
            <a:pPr defTabSz="685800">
              <a:defRPr/>
            </a:pPr>
            <a:r>
              <a:rPr lang="en-US" sz="1600" dirty="0">
                <a:solidFill>
                  <a:schemeClr val="bg1"/>
                </a:solidFill>
                <a:latin typeface="Raleway Light" panose="020B0403030101060003" pitchFamily="34" charset="0"/>
              </a:rPr>
              <a:t>QA &amp; SECURITY</a:t>
            </a:r>
          </a:p>
        </p:txBody>
      </p:sp>
      <p:sp>
        <p:nvSpPr>
          <p:cNvPr id="23" name="TextBox 22"/>
          <p:cNvSpPr txBox="1"/>
          <p:nvPr/>
        </p:nvSpPr>
        <p:spPr>
          <a:xfrm>
            <a:off x="4389429" y="3461841"/>
            <a:ext cx="1012744" cy="338554"/>
          </a:xfrm>
          <a:prstGeom prst="rect">
            <a:avLst/>
          </a:prstGeom>
          <a:noFill/>
        </p:spPr>
        <p:txBody>
          <a:bodyPr wrap="square" rtlCol="0">
            <a:spAutoFit/>
          </a:bodyPr>
          <a:lstStyle/>
          <a:p>
            <a:pPr defTabSz="685800">
              <a:defRPr/>
            </a:pPr>
            <a:r>
              <a:rPr lang="en-US" sz="1600" dirty="0">
                <a:solidFill>
                  <a:schemeClr val="bg1"/>
                </a:solidFill>
                <a:latin typeface="Raleway Light" panose="020B0403030101060003" pitchFamily="34" charset="0"/>
              </a:rPr>
              <a:t>BUILD</a:t>
            </a:r>
          </a:p>
        </p:txBody>
      </p:sp>
      <p:sp>
        <p:nvSpPr>
          <p:cNvPr id="24" name="TextBox 23"/>
          <p:cNvSpPr txBox="1"/>
          <p:nvPr/>
        </p:nvSpPr>
        <p:spPr>
          <a:xfrm>
            <a:off x="46586" y="6551829"/>
            <a:ext cx="3303270" cy="276999"/>
          </a:xfrm>
          <a:prstGeom prst="rect">
            <a:avLst/>
          </a:prstGeom>
          <a:noFill/>
        </p:spPr>
        <p:txBody>
          <a:bodyPr wrap="square" rtlCol="0">
            <a:spAutoFit/>
          </a:bodyPr>
          <a:lstStyle/>
          <a:p>
            <a:pPr defTabSz="685800">
              <a:defRPr/>
            </a:pPr>
            <a:r>
              <a:rPr lang="en-US" sz="1200" dirty="0">
                <a:solidFill>
                  <a:srgbClr val="055E6D"/>
                </a:solidFill>
                <a:latin typeface="Raleway Light" panose="020B0403030101060003" pitchFamily="34" charset="0"/>
              </a:rPr>
              <a:t>Source: </a:t>
            </a:r>
            <a:r>
              <a:rPr lang="en-US" sz="1200" dirty="0" err="1">
                <a:solidFill>
                  <a:srgbClr val="055E6D"/>
                </a:solidFill>
                <a:latin typeface="Raleway Light" panose="020B0403030101060003" pitchFamily="34" charset="0"/>
              </a:rPr>
              <a:t>Ponemon</a:t>
            </a:r>
            <a:r>
              <a:rPr lang="en-US" sz="1200" dirty="0">
                <a:solidFill>
                  <a:srgbClr val="055E6D"/>
                </a:solidFill>
                <a:latin typeface="Raleway Light" panose="020B0403030101060003" pitchFamily="34" charset="0"/>
              </a:rPr>
              <a:t> Institute Research</a:t>
            </a:r>
          </a:p>
        </p:txBody>
      </p:sp>
      <p:pic>
        <p:nvPicPr>
          <p:cNvPr id="25" name="Picture 24"/>
          <p:cNvPicPr>
            <a:picLocks noChangeAspect="1"/>
          </p:cNvPicPr>
          <p:nvPr/>
        </p:nvPicPr>
        <p:blipFill>
          <a:blip r:embed="rId4"/>
          <a:stretch>
            <a:fillRect/>
          </a:stretch>
        </p:blipFill>
        <p:spPr>
          <a:xfrm>
            <a:off x="3665379" y="3564087"/>
            <a:ext cx="2390062" cy="1960429"/>
          </a:xfrm>
          <a:prstGeom prst="rect">
            <a:avLst/>
          </a:prstGeom>
        </p:spPr>
      </p:pic>
      <p:sp>
        <p:nvSpPr>
          <p:cNvPr id="26" name="Rectangle 25"/>
          <p:cNvSpPr/>
          <p:nvPr/>
        </p:nvSpPr>
        <p:spPr>
          <a:xfrm>
            <a:off x="803560" y="5772910"/>
            <a:ext cx="2372976" cy="530525"/>
          </a:xfrm>
          <a:prstGeom prst="rect">
            <a:avLst/>
          </a:prstGeom>
          <a:no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dirty="0">
                <a:solidFill>
                  <a:srgbClr val="055E6D"/>
                </a:solidFill>
                <a:effectLst>
                  <a:outerShdw blurRad="50800" dist="50800" dir="5400000" algn="ctr" rotWithShape="0">
                    <a:srgbClr val="000000">
                      <a:alpha val="0"/>
                    </a:srgbClr>
                  </a:outerShdw>
                </a:effectLst>
                <a:latin typeface="Raleway Light" panose="020B0403030101060003" pitchFamily="34" charset="0"/>
              </a:rPr>
              <a:t>$80/defect</a:t>
            </a:r>
          </a:p>
        </p:txBody>
      </p:sp>
      <p:sp>
        <p:nvSpPr>
          <p:cNvPr id="27" name="Rectangle 26"/>
          <p:cNvSpPr/>
          <p:nvPr/>
        </p:nvSpPr>
        <p:spPr>
          <a:xfrm>
            <a:off x="4160829" y="5772910"/>
            <a:ext cx="1661265" cy="530525"/>
          </a:xfrm>
          <a:prstGeom prst="rect">
            <a:avLst/>
          </a:prstGeom>
          <a:no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dirty="0">
                <a:solidFill>
                  <a:srgbClr val="055E6D"/>
                </a:solidFill>
                <a:latin typeface="Raleway Light" panose="020B0403030101060003" pitchFamily="34" charset="0"/>
              </a:rPr>
              <a:t>$240/defect</a:t>
            </a:r>
          </a:p>
        </p:txBody>
      </p:sp>
      <p:sp>
        <p:nvSpPr>
          <p:cNvPr id="28" name="Rectangle 27"/>
          <p:cNvSpPr/>
          <p:nvPr/>
        </p:nvSpPr>
        <p:spPr>
          <a:xfrm>
            <a:off x="6833757" y="5772910"/>
            <a:ext cx="1667334" cy="530525"/>
          </a:xfrm>
          <a:prstGeom prst="rect">
            <a:avLst/>
          </a:prstGeom>
          <a:no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dirty="0">
                <a:solidFill>
                  <a:srgbClr val="055E6D"/>
                </a:solidFill>
                <a:latin typeface="Raleway Light" panose="020B0403030101060003" pitchFamily="34" charset="0"/>
              </a:rPr>
              <a:t>$960/defect</a:t>
            </a:r>
          </a:p>
        </p:txBody>
      </p:sp>
      <p:sp>
        <p:nvSpPr>
          <p:cNvPr id="29" name="Rectangle 28"/>
          <p:cNvSpPr/>
          <p:nvPr/>
        </p:nvSpPr>
        <p:spPr>
          <a:xfrm>
            <a:off x="9410704" y="5772910"/>
            <a:ext cx="1908477" cy="530525"/>
          </a:xfrm>
          <a:prstGeom prst="rect">
            <a:avLst/>
          </a:prstGeom>
          <a:noFill/>
          <a:ln>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en-US" b="1" dirty="0">
                <a:solidFill>
                  <a:srgbClr val="055E6D"/>
                </a:solidFill>
                <a:latin typeface="Raleway Light" panose="020B0403030101060003" pitchFamily="34" charset="0"/>
              </a:rPr>
              <a:t>$7,600/defect</a:t>
            </a:r>
          </a:p>
        </p:txBody>
      </p:sp>
      <p:pic>
        <p:nvPicPr>
          <p:cNvPr id="30" name="Picture 29"/>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27361" y="4401537"/>
            <a:ext cx="1157415" cy="991351"/>
          </a:xfrm>
          <a:prstGeom prst="rect">
            <a:avLst/>
          </a:prstGeom>
        </p:spPr>
      </p:pic>
      <p:pic>
        <p:nvPicPr>
          <p:cNvPr id="31" name="Picture 30"/>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950026" y="4280310"/>
            <a:ext cx="1157415" cy="991351"/>
          </a:xfrm>
          <a:prstGeom prst="rect">
            <a:avLst/>
          </a:prstGeom>
        </p:spPr>
      </p:pic>
      <p:pic>
        <p:nvPicPr>
          <p:cNvPr id="32" name="Picture 31"/>
          <p:cNvPicPr>
            <a:picLocks noChangeAspect="1"/>
          </p:cNvPicPr>
          <p:nvPr/>
        </p:nvPicPr>
        <p:blipFill>
          <a:blip r:embed="rId5"/>
          <a:stretch>
            <a:fillRect/>
          </a:stretch>
        </p:blipFill>
        <p:spPr>
          <a:xfrm>
            <a:off x="6681358" y="3803078"/>
            <a:ext cx="1969012" cy="1524000"/>
          </a:xfrm>
          <a:prstGeom prst="rect">
            <a:avLst/>
          </a:prstGeom>
        </p:spPr>
      </p:pic>
      <p:pic>
        <p:nvPicPr>
          <p:cNvPr id="33" name="Picture 32"/>
          <p:cNvPicPr>
            <a:picLocks noChangeAspect="1"/>
          </p:cNvPicPr>
          <p:nvPr/>
        </p:nvPicPr>
        <p:blipFill>
          <a:blip r:embed="rId6"/>
          <a:stretch>
            <a:fillRect/>
          </a:stretch>
        </p:blipFill>
        <p:spPr>
          <a:xfrm>
            <a:off x="9344557" y="3710883"/>
            <a:ext cx="2263889" cy="1607753"/>
          </a:xfrm>
          <a:prstGeom prst="rect">
            <a:avLst/>
          </a:prstGeom>
        </p:spPr>
      </p:pic>
      <p:sp>
        <p:nvSpPr>
          <p:cNvPr id="34" name="Arrow: Right 33"/>
          <p:cNvSpPr/>
          <p:nvPr/>
        </p:nvSpPr>
        <p:spPr>
          <a:xfrm>
            <a:off x="3356268" y="4230773"/>
            <a:ext cx="558499" cy="344272"/>
          </a:xfrm>
          <a:prstGeom prst="rightArrow">
            <a:avLst/>
          </a:prstGeom>
          <a:solidFill>
            <a:srgbClr val="58C3C4">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55E6D"/>
              </a:solidFill>
              <a:latin typeface="Segoe UI"/>
            </a:endParaRPr>
          </a:p>
        </p:txBody>
      </p:sp>
      <p:sp>
        <p:nvSpPr>
          <p:cNvPr id="35" name="Arrow: Right 34"/>
          <p:cNvSpPr/>
          <p:nvPr/>
        </p:nvSpPr>
        <p:spPr>
          <a:xfrm>
            <a:off x="6055441" y="4224120"/>
            <a:ext cx="557727" cy="342139"/>
          </a:xfrm>
          <a:prstGeom prst="rightArrow">
            <a:avLst/>
          </a:prstGeom>
          <a:solidFill>
            <a:srgbClr val="58C3C4">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55E6D"/>
              </a:solidFill>
              <a:latin typeface="Segoe UI"/>
            </a:endParaRPr>
          </a:p>
        </p:txBody>
      </p:sp>
      <p:sp>
        <p:nvSpPr>
          <p:cNvPr id="36" name="Arrow: Right 35"/>
          <p:cNvSpPr/>
          <p:nvPr/>
        </p:nvSpPr>
        <p:spPr>
          <a:xfrm>
            <a:off x="8773397" y="4173687"/>
            <a:ext cx="448134" cy="344272"/>
          </a:xfrm>
          <a:prstGeom prst="rightArrow">
            <a:avLst/>
          </a:prstGeom>
          <a:solidFill>
            <a:srgbClr val="58C3C4">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55E6D"/>
              </a:solidFill>
              <a:latin typeface="Segoe UI"/>
            </a:endParaRPr>
          </a:p>
        </p:txBody>
      </p:sp>
      <p:sp>
        <p:nvSpPr>
          <p:cNvPr id="3" name="Title 2"/>
          <p:cNvSpPr>
            <a:spLocks noGrp="1"/>
          </p:cNvSpPr>
          <p:nvPr>
            <p:ph type="title"/>
          </p:nvPr>
        </p:nvSpPr>
        <p:spPr>
          <a:xfrm>
            <a:off x="1698221" y="1660220"/>
            <a:ext cx="8942070" cy="899665"/>
          </a:xfrm>
        </p:spPr>
        <p:txBody>
          <a:bodyPr/>
          <a:lstStyle/>
          <a:p>
            <a:r>
              <a:rPr lang="en-US" dirty="0"/>
              <a:t>DevOps and the “Shift Left” principal </a:t>
            </a:r>
          </a:p>
        </p:txBody>
      </p:sp>
      <p:sp>
        <p:nvSpPr>
          <p:cNvPr id="37" name="TextBox 36">
            <a:extLst>
              <a:ext uri="{FF2B5EF4-FFF2-40B4-BE49-F238E27FC236}">
                <a16:creationId xmlns:a16="http://schemas.microsoft.com/office/drawing/2014/main" id="{25ED6BA1-1868-6D45-BE35-E89D581AF967}"/>
              </a:ext>
            </a:extLst>
          </p:cNvPr>
          <p:cNvSpPr txBox="1"/>
          <p:nvPr/>
        </p:nvSpPr>
        <p:spPr>
          <a:xfrm>
            <a:off x="10591800" y="655182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262151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animBg="1"/>
      <p:bldP spid="19" grpId="0" animBg="1"/>
      <p:bldP spid="20" grpId="0" animBg="1"/>
      <p:bldP spid="21" grpId="0"/>
      <p:bldP spid="22" grpId="0"/>
      <p:bldP spid="23" grpId="0"/>
      <p:bldP spid="26" grpId="0" animBg="1"/>
      <p:bldP spid="27" grpId="0" animBg="1"/>
      <p:bldP spid="28" grpId="0" animBg="1"/>
      <p:bldP spid="29" grpId="0" animBg="1"/>
      <p:bldP spid="34" grpId="0" animBg="1"/>
      <p:bldP spid="35" grpId="0" animBg="1"/>
      <p:bldP spid="3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2131175" y="1411652"/>
            <a:ext cx="8741880" cy="899665"/>
          </a:xfrm>
        </p:spPr>
        <p:txBody>
          <a:bodyPr/>
          <a:lstStyle/>
          <a:p>
            <a:r>
              <a:rPr lang="en-US" dirty="0"/>
              <a:t>What does this mean for Security? </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802968" y="1067528"/>
            <a:ext cx="8636432" cy="447507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2800" dirty="0"/>
          </a:p>
        </p:txBody>
      </p:sp>
      <p:sp>
        <p:nvSpPr>
          <p:cNvPr id="14" name="TextBox 13">
            <a:extLst>
              <a:ext uri="{FF2B5EF4-FFF2-40B4-BE49-F238E27FC236}">
                <a16:creationId xmlns:a16="http://schemas.microsoft.com/office/drawing/2014/main" id="{DBC52B8D-324C-8E4C-B020-5ECBF9039AAD}"/>
              </a:ext>
            </a:extLst>
          </p:cNvPr>
          <p:cNvSpPr txBox="1"/>
          <p:nvPr/>
        </p:nvSpPr>
        <p:spPr>
          <a:xfrm>
            <a:off x="10703817" y="6578189"/>
            <a:ext cx="1588628" cy="307777"/>
          </a:xfrm>
          <a:prstGeom prst="rect">
            <a:avLst/>
          </a:prstGeom>
          <a:noFill/>
        </p:spPr>
        <p:txBody>
          <a:bodyPr wrap="square" rtlCol="0">
            <a:spAutoFit/>
          </a:bodyPr>
          <a:lstStyle/>
          <a:p>
            <a:r>
              <a:rPr lang="en-US" sz="1400" b="1" dirty="0"/>
              <a:t>@SheHacksPurple</a:t>
            </a:r>
          </a:p>
        </p:txBody>
      </p:sp>
      <p:sp>
        <p:nvSpPr>
          <p:cNvPr id="12" name="Content Placeholder 2">
            <a:extLst>
              <a:ext uri="{FF2B5EF4-FFF2-40B4-BE49-F238E27FC236}">
                <a16:creationId xmlns:a16="http://schemas.microsoft.com/office/drawing/2014/main" id="{05EFE04C-9735-3F45-8C9C-718553DAB9D4}"/>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pic>
        <p:nvPicPr>
          <p:cNvPr id="3" name="Picture 2">
            <a:extLst>
              <a:ext uri="{FF2B5EF4-FFF2-40B4-BE49-F238E27FC236}">
                <a16:creationId xmlns:a16="http://schemas.microsoft.com/office/drawing/2014/main" id="{D5418D87-A279-114A-A780-C04F8752CE14}"/>
              </a:ext>
            </a:extLst>
          </p:cNvPr>
          <p:cNvPicPr>
            <a:picLocks noChangeAspect="1"/>
          </p:cNvPicPr>
          <p:nvPr/>
        </p:nvPicPr>
        <p:blipFill>
          <a:blip r:embed="rId3"/>
          <a:stretch>
            <a:fillRect/>
          </a:stretch>
        </p:blipFill>
        <p:spPr>
          <a:xfrm>
            <a:off x="2805544" y="2225739"/>
            <a:ext cx="6897255" cy="4612540"/>
          </a:xfrm>
          <a:prstGeom prst="rect">
            <a:avLst/>
          </a:prstGeom>
        </p:spPr>
      </p:pic>
      <p:sp>
        <p:nvSpPr>
          <p:cNvPr id="7" name="TextBox 6">
            <a:extLst>
              <a:ext uri="{FF2B5EF4-FFF2-40B4-BE49-F238E27FC236}">
                <a16:creationId xmlns:a16="http://schemas.microsoft.com/office/drawing/2014/main" id="{D413EA0F-6344-7649-9569-BC496634DB68}"/>
              </a:ext>
            </a:extLst>
          </p:cNvPr>
          <p:cNvSpPr txBox="1"/>
          <p:nvPr/>
        </p:nvSpPr>
        <p:spPr>
          <a:xfrm>
            <a:off x="2687084" y="6019559"/>
            <a:ext cx="3505200" cy="849463"/>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4000" b="1" spc="-300" dirty="0">
                <a:solidFill>
                  <a:schemeClr val="bg1">
                    <a:lumMod val="20000"/>
                    <a:lumOff val="80000"/>
                  </a:schemeClr>
                </a:solidFill>
                <a:latin typeface="+mj-lt"/>
              </a:rPr>
              <a:t>Faster Feedback</a:t>
            </a:r>
          </a:p>
        </p:txBody>
      </p:sp>
      <p:sp>
        <p:nvSpPr>
          <p:cNvPr id="8" name="TextBox 7">
            <a:extLst>
              <a:ext uri="{FF2B5EF4-FFF2-40B4-BE49-F238E27FC236}">
                <a16:creationId xmlns:a16="http://schemas.microsoft.com/office/drawing/2014/main" id="{9475FE2D-B8BB-C545-9996-A4EFA1BE7A04}"/>
              </a:ext>
            </a:extLst>
          </p:cNvPr>
          <p:cNvSpPr txBox="1"/>
          <p:nvPr/>
        </p:nvSpPr>
        <p:spPr>
          <a:xfrm>
            <a:off x="5611092" y="6015469"/>
            <a:ext cx="3505200" cy="849463"/>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4000" b="1" spc="-300" dirty="0">
                <a:solidFill>
                  <a:schemeClr val="bg1"/>
                </a:solidFill>
                <a:latin typeface="+mj-lt"/>
              </a:rPr>
              <a:t>= Shifting Left</a:t>
            </a:r>
          </a:p>
        </p:txBody>
      </p:sp>
    </p:spTree>
    <p:extLst>
      <p:ext uri="{BB962C8B-B14F-4D97-AF65-F5344CB8AC3E}">
        <p14:creationId xmlns:p14="http://schemas.microsoft.com/office/powerpoint/2010/main" val="91364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960324" y="1722373"/>
            <a:ext cx="4768388" cy="1267691"/>
          </a:xfrm>
        </p:spPr>
        <p:txBody>
          <a:bodyPr>
            <a:normAutofit fontScale="90000"/>
          </a:bodyPr>
          <a:lstStyle/>
          <a:p>
            <a:pPr algn="ctr"/>
            <a:r>
              <a:rPr lang="en-US" dirty="0"/>
              <a:t>What does this mean </a:t>
            </a:r>
            <a:br>
              <a:rPr lang="en-US" dirty="0"/>
            </a:br>
            <a:r>
              <a:rPr lang="en-US" dirty="0"/>
              <a:t>for dev &amp; ops?</a:t>
            </a:r>
          </a:p>
        </p:txBody>
      </p:sp>
      <p:pic>
        <p:nvPicPr>
          <p:cNvPr id="3" name="Picture 2">
            <a:extLst>
              <a:ext uri="{FF2B5EF4-FFF2-40B4-BE49-F238E27FC236}">
                <a16:creationId xmlns:a16="http://schemas.microsoft.com/office/drawing/2014/main" id="{0C6A14FB-9B08-3C41-9FC6-A3262569A78C}"/>
              </a:ext>
            </a:extLst>
          </p:cNvPr>
          <p:cNvPicPr>
            <a:picLocks noChangeAspect="1"/>
          </p:cNvPicPr>
          <p:nvPr/>
        </p:nvPicPr>
        <p:blipFill>
          <a:blip r:embed="rId3"/>
          <a:stretch>
            <a:fillRect/>
          </a:stretch>
        </p:blipFill>
        <p:spPr>
          <a:xfrm>
            <a:off x="6823888" y="1475509"/>
            <a:ext cx="3599541" cy="5382491"/>
          </a:xfrm>
          <a:prstGeom prst="rect">
            <a:avLst/>
          </a:prstGeom>
        </p:spPr>
      </p:pic>
      <p:sp>
        <p:nvSpPr>
          <p:cNvPr id="4" name="TextBox 3">
            <a:extLst>
              <a:ext uri="{FF2B5EF4-FFF2-40B4-BE49-F238E27FC236}">
                <a16:creationId xmlns:a16="http://schemas.microsoft.com/office/drawing/2014/main" id="{F0BF9933-F6F5-6E42-B940-8CC571C34B59}"/>
              </a:ext>
            </a:extLst>
          </p:cNvPr>
          <p:cNvSpPr txBox="1"/>
          <p:nvPr/>
        </p:nvSpPr>
        <p:spPr>
          <a:xfrm>
            <a:off x="1905000" y="2362200"/>
            <a:ext cx="3886200" cy="627864"/>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a:gradFill>
                <a:gsLst>
                  <a:gs pos="2917">
                    <a:schemeClr val="tx1"/>
                  </a:gs>
                  <a:gs pos="30000">
                    <a:schemeClr val="tx1"/>
                  </a:gs>
                </a:gsLst>
                <a:lin ang="5400000" scaled="0"/>
              </a:gradFill>
            </a:endParaRPr>
          </a:p>
        </p:txBody>
      </p:sp>
      <p:sp>
        <p:nvSpPr>
          <p:cNvPr id="6" name="TextBox 5">
            <a:extLst>
              <a:ext uri="{FF2B5EF4-FFF2-40B4-BE49-F238E27FC236}">
                <a16:creationId xmlns:a16="http://schemas.microsoft.com/office/drawing/2014/main" id="{D5FAA889-805A-974B-BE93-B83CB1F12BD5}"/>
              </a:ext>
            </a:extLst>
          </p:cNvPr>
          <p:cNvSpPr txBox="1"/>
          <p:nvPr/>
        </p:nvSpPr>
        <p:spPr>
          <a:xfrm>
            <a:off x="655983" y="3282293"/>
            <a:ext cx="5377071" cy="2576090"/>
          </a:xfrm>
          <a:prstGeom prst="rect">
            <a:avLst/>
          </a:prstGeom>
          <a:noFill/>
        </p:spPr>
        <p:txBody>
          <a:bodyPr wrap="square" lIns="182880" tIns="146304" rIns="182880" bIns="146304" rtlCol="0">
            <a:spAutoFit/>
          </a:bodyPr>
          <a:lstStyle/>
          <a:p>
            <a:pPr algn="ctr">
              <a:lnSpc>
                <a:spcPct val="90000"/>
              </a:lnSpc>
              <a:spcAft>
                <a:spcPts val="600"/>
              </a:spcAft>
            </a:pPr>
            <a:r>
              <a:rPr lang="en-US" sz="3200" dirty="0">
                <a:solidFill>
                  <a:srgbClr val="055E6D"/>
                </a:solidFill>
              </a:rPr>
              <a:t>Telling the security team what you are concerned about.</a:t>
            </a:r>
          </a:p>
          <a:p>
            <a:pPr algn="ctr">
              <a:lnSpc>
                <a:spcPct val="90000"/>
              </a:lnSpc>
              <a:spcAft>
                <a:spcPts val="600"/>
              </a:spcAft>
            </a:pPr>
            <a:endParaRPr lang="en-US" sz="2000" dirty="0">
              <a:solidFill>
                <a:srgbClr val="055E6D"/>
              </a:solidFill>
            </a:endParaRPr>
          </a:p>
          <a:p>
            <a:pPr algn="ctr">
              <a:lnSpc>
                <a:spcPct val="90000"/>
              </a:lnSpc>
              <a:spcAft>
                <a:spcPts val="600"/>
              </a:spcAft>
            </a:pPr>
            <a:r>
              <a:rPr lang="en-US" sz="3200" dirty="0">
                <a:solidFill>
                  <a:srgbClr val="055E6D"/>
                </a:solidFill>
              </a:rPr>
              <a:t>Feedback goes both ways.</a:t>
            </a:r>
          </a:p>
          <a:p>
            <a:pPr algn="ctr">
              <a:lnSpc>
                <a:spcPct val="90000"/>
              </a:lnSpc>
              <a:spcAft>
                <a:spcPts val="600"/>
              </a:spcAft>
            </a:pPr>
            <a:endParaRPr lang="en-US" sz="3200" dirty="0" err="1">
              <a:solidFill>
                <a:srgbClr val="055E6D"/>
              </a:solidFill>
            </a:endParaRPr>
          </a:p>
        </p:txBody>
      </p:sp>
      <p:sp>
        <p:nvSpPr>
          <p:cNvPr id="9" name="TextBox 8">
            <a:extLst>
              <a:ext uri="{FF2B5EF4-FFF2-40B4-BE49-F238E27FC236}">
                <a16:creationId xmlns:a16="http://schemas.microsoft.com/office/drawing/2014/main" id="{F2DF543C-46B2-FA4E-9AEF-DA474771CE92}"/>
              </a:ext>
            </a:extLst>
          </p:cNvPr>
          <p:cNvSpPr txBox="1"/>
          <p:nvPr/>
        </p:nvSpPr>
        <p:spPr>
          <a:xfrm>
            <a:off x="10703817" y="6578189"/>
            <a:ext cx="1588628" cy="307777"/>
          </a:xfrm>
          <a:prstGeom prst="rect">
            <a:avLst/>
          </a:prstGeom>
          <a:noFill/>
        </p:spPr>
        <p:txBody>
          <a:bodyPr wrap="square" rtlCol="0">
            <a:spAutoFit/>
          </a:bodyPr>
          <a:lstStyle/>
          <a:p>
            <a:r>
              <a:rPr lang="en-US" sz="1400" b="1" dirty="0"/>
              <a:t>@SheHacksPurple</a:t>
            </a:r>
          </a:p>
        </p:txBody>
      </p:sp>
      <p:sp>
        <p:nvSpPr>
          <p:cNvPr id="10" name="Content Placeholder 2">
            <a:extLst>
              <a:ext uri="{FF2B5EF4-FFF2-40B4-BE49-F238E27FC236}">
                <a16:creationId xmlns:a16="http://schemas.microsoft.com/office/drawing/2014/main" id="{7B06F330-41B8-5344-9673-D45705B76A5D}"/>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Tree>
    <p:extLst>
      <p:ext uri="{BB962C8B-B14F-4D97-AF65-F5344CB8AC3E}">
        <p14:creationId xmlns:p14="http://schemas.microsoft.com/office/powerpoint/2010/main" val="190847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1524000" y="2524238"/>
            <a:ext cx="9144000" cy="220060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a:solidFill>
                  <a:srgbClr val="057FAF"/>
                </a:solidFill>
                <a:latin typeface="+mj-lt"/>
              </a:rPr>
              <a:t>Security being part</a:t>
            </a:r>
          </a:p>
          <a:p>
            <a:pPr marL="346075" indent="-346075" algn="ctr">
              <a:lnSpc>
                <a:spcPct val="90000"/>
              </a:lnSpc>
              <a:spcAft>
                <a:spcPts val="600"/>
              </a:spcAft>
              <a:tabLst>
                <a:tab pos="284163" algn="l"/>
              </a:tabLst>
            </a:pPr>
            <a:r>
              <a:rPr lang="en-US" sz="6600" spc="-150" dirty="0">
                <a:solidFill>
                  <a:srgbClr val="057FAF"/>
                </a:solidFill>
                <a:latin typeface="+mj-lt"/>
              </a:rPr>
              <a:t>of your daily work.</a:t>
            </a:r>
          </a:p>
        </p:txBody>
      </p:sp>
      <p:pic>
        <p:nvPicPr>
          <p:cNvPr id="9" name="Picture 8">
            <a:extLst>
              <a:ext uri="{FF2B5EF4-FFF2-40B4-BE49-F238E27FC236}">
                <a16:creationId xmlns:a16="http://schemas.microsoft.com/office/drawing/2014/main" id="{552FEA97-40A7-6648-9060-40F2BD13C008}"/>
              </a:ext>
            </a:extLst>
          </p:cNvPr>
          <p:cNvPicPr>
            <a:picLocks noChangeAspect="1"/>
          </p:cNvPicPr>
          <p:nvPr/>
        </p:nvPicPr>
        <p:blipFill rotWithShape="1">
          <a:blip r:embed="rId3"/>
          <a:srcRect l="4609" t="13747" r="4217" b="15811"/>
          <a:stretch/>
        </p:blipFill>
        <p:spPr>
          <a:xfrm>
            <a:off x="1088960" y="1428463"/>
            <a:ext cx="10370127" cy="5219812"/>
          </a:xfrm>
          <a:prstGeom prst="rect">
            <a:avLst/>
          </a:prstGeom>
        </p:spPr>
      </p:pic>
    </p:spTree>
    <p:extLst>
      <p:ext uri="{BB962C8B-B14F-4D97-AF65-F5344CB8AC3E}">
        <p14:creationId xmlns:p14="http://schemas.microsoft.com/office/powerpoint/2010/main" val="123118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BC52B8D-324C-8E4C-B020-5ECBF9039AAD}"/>
              </a:ext>
            </a:extLst>
          </p:cNvPr>
          <p:cNvSpPr txBox="1"/>
          <p:nvPr/>
        </p:nvSpPr>
        <p:spPr>
          <a:xfrm>
            <a:off x="10734991" y="6578189"/>
            <a:ext cx="1955776" cy="307777"/>
          </a:xfrm>
          <a:prstGeom prst="rect">
            <a:avLst/>
          </a:prstGeom>
          <a:noFill/>
        </p:spPr>
        <p:txBody>
          <a:bodyPr wrap="square" rtlCol="0">
            <a:spAutoFit/>
          </a:bodyPr>
          <a:lstStyle/>
          <a:p>
            <a:r>
              <a:rPr lang="en-US" sz="1400" b="1" dirty="0"/>
              <a:t>@SheHacksPurple</a:t>
            </a:r>
          </a:p>
        </p:txBody>
      </p:sp>
      <p:sp>
        <p:nvSpPr>
          <p:cNvPr id="2" name="Rectangle 1">
            <a:extLst>
              <a:ext uri="{FF2B5EF4-FFF2-40B4-BE49-F238E27FC236}">
                <a16:creationId xmlns:a16="http://schemas.microsoft.com/office/drawing/2014/main" id="{7CDC5498-C96D-2840-9933-B3ACE1EBBE6D}"/>
              </a:ext>
            </a:extLst>
          </p:cNvPr>
          <p:cNvSpPr/>
          <p:nvPr/>
        </p:nvSpPr>
        <p:spPr>
          <a:xfrm>
            <a:off x="2057400" y="1189176"/>
            <a:ext cx="4152574" cy="369332"/>
          </a:xfrm>
          <a:prstGeom prst="rect">
            <a:avLst/>
          </a:prstGeom>
        </p:spPr>
        <p:txBody>
          <a:bodyPr wrap="square">
            <a:spAutoFit/>
          </a:bodyPr>
          <a:lstStyle/>
          <a:p>
            <a:r>
              <a:rPr lang="en-CA" dirty="0">
                <a:solidFill>
                  <a:srgbClr val="000000"/>
                </a:solidFill>
                <a:latin typeface="-webkit-standard"/>
              </a:rPr>
              <a:t> </a:t>
            </a:r>
            <a:endParaRPr lang="en-US" dirty="0"/>
          </a:p>
        </p:txBody>
      </p:sp>
      <p:pic>
        <p:nvPicPr>
          <p:cNvPr id="10" name="Picture 9">
            <a:extLst>
              <a:ext uri="{FF2B5EF4-FFF2-40B4-BE49-F238E27FC236}">
                <a16:creationId xmlns:a16="http://schemas.microsoft.com/office/drawing/2014/main" id="{5146F39E-EB7F-224E-83EA-6D17598A0298}"/>
              </a:ext>
            </a:extLst>
          </p:cNvPr>
          <p:cNvPicPr>
            <a:picLocks noChangeAspect="1"/>
          </p:cNvPicPr>
          <p:nvPr/>
        </p:nvPicPr>
        <p:blipFill>
          <a:blip r:embed="rId3"/>
          <a:stretch>
            <a:fillRect/>
          </a:stretch>
        </p:blipFill>
        <p:spPr>
          <a:xfrm>
            <a:off x="870898" y="1485771"/>
            <a:ext cx="9904172" cy="5560875"/>
          </a:xfrm>
          <a:prstGeom prst="rect">
            <a:avLst/>
          </a:prstGeom>
        </p:spPr>
      </p:pic>
      <p:pic>
        <p:nvPicPr>
          <p:cNvPr id="7" name="Picture 6">
            <a:extLst>
              <a:ext uri="{FF2B5EF4-FFF2-40B4-BE49-F238E27FC236}">
                <a16:creationId xmlns:a16="http://schemas.microsoft.com/office/drawing/2014/main" id="{CAEBFD4F-1B8D-3A43-A714-C6ECC9148A46}"/>
              </a:ext>
            </a:extLst>
          </p:cNvPr>
          <p:cNvPicPr>
            <a:picLocks noChangeAspect="1"/>
          </p:cNvPicPr>
          <p:nvPr/>
        </p:nvPicPr>
        <p:blipFill>
          <a:blip r:embed="rId4"/>
          <a:stretch>
            <a:fillRect/>
          </a:stretch>
        </p:blipFill>
        <p:spPr>
          <a:xfrm>
            <a:off x="2746204" y="5908410"/>
            <a:ext cx="6550197" cy="1044715"/>
          </a:xfrm>
          <a:prstGeom prst="rect">
            <a:avLst/>
          </a:prstGeom>
        </p:spPr>
      </p:pic>
      <p:sp>
        <p:nvSpPr>
          <p:cNvPr id="8" name="Left Arrow 7">
            <a:extLst>
              <a:ext uri="{FF2B5EF4-FFF2-40B4-BE49-F238E27FC236}">
                <a16:creationId xmlns:a16="http://schemas.microsoft.com/office/drawing/2014/main" id="{51C7E6F5-65DA-9F48-8F80-538F47A9F08D}"/>
              </a:ext>
            </a:extLst>
          </p:cNvPr>
          <p:cNvSpPr/>
          <p:nvPr/>
        </p:nvSpPr>
        <p:spPr>
          <a:xfrm>
            <a:off x="6657190" y="5102496"/>
            <a:ext cx="734211" cy="543237"/>
          </a:xfrm>
          <a:prstGeom prst="leftArrow">
            <a:avLst/>
          </a:prstGeom>
          <a:solidFill>
            <a:srgbClr val="0A0A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7178030" y="1818281"/>
            <a:ext cx="9127177" cy="899665"/>
          </a:xfrm>
        </p:spPr>
        <p:txBody>
          <a:bodyPr>
            <a:noAutofit/>
          </a:bodyPr>
          <a:lstStyle/>
          <a:p>
            <a:r>
              <a:rPr lang="en-US" sz="2800" b="1" dirty="0">
                <a:solidFill>
                  <a:srgbClr val="58C3C4"/>
                </a:solidFill>
              </a:rPr>
              <a:t>Side Tangent: </a:t>
            </a:r>
            <a:br>
              <a:rPr lang="en-US" sz="2800" b="1" dirty="0">
                <a:solidFill>
                  <a:srgbClr val="58C3C4"/>
                </a:solidFill>
              </a:rPr>
            </a:br>
            <a:r>
              <a:rPr lang="en-CA" sz="2400" b="1" dirty="0">
                <a:solidFill>
                  <a:srgbClr val="58C3C4"/>
                </a:solidFill>
              </a:rPr>
              <a:t>The SecDevOpronomicon</a:t>
            </a:r>
            <a:endParaRPr lang="en-US" sz="2400" b="1" dirty="0">
              <a:solidFill>
                <a:srgbClr val="58C3C4"/>
              </a:solidFill>
            </a:endParaRPr>
          </a:p>
        </p:txBody>
      </p:sp>
    </p:spTree>
    <p:extLst>
      <p:ext uri="{BB962C8B-B14F-4D97-AF65-F5344CB8AC3E}">
        <p14:creationId xmlns:p14="http://schemas.microsoft.com/office/powerpoint/2010/main" val="90651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1341466" y="2090399"/>
            <a:ext cx="4726824" cy="899665"/>
          </a:xfrm>
        </p:spPr>
        <p:txBody>
          <a:bodyPr>
            <a:normAutofit fontScale="90000"/>
          </a:bodyPr>
          <a:lstStyle/>
          <a:p>
            <a:pPr algn="ctr"/>
            <a:r>
              <a:rPr lang="en-US" dirty="0">
                <a:solidFill>
                  <a:srgbClr val="055E6D"/>
                </a:solidFill>
              </a:rPr>
              <a:t>What does this mean </a:t>
            </a:r>
            <a:br>
              <a:rPr lang="en-US" dirty="0">
                <a:solidFill>
                  <a:srgbClr val="055E6D"/>
                </a:solidFill>
              </a:rPr>
            </a:br>
            <a:r>
              <a:rPr lang="en-US" dirty="0">
                <a:solidFill>
                  <a:srgbClr val="055E6D"/>
                </a:solidFill>
              </a:rPr>
              <a:t>for dev &amp; ops?</a:t>
            </a:r>
          </a:p>
        </p:txBody>
      </p:sp>
      <p:sp>
        <p:nvSpPr>
          <p:cNvPr id="4" name="TextBox 3">
            <a:extLst>
              <a:ext uri="{FF2B5EF4-FFF2-40B4-BE49-F238E27FC236}">
                <a16:creationId xmlns:a16="http://schemas.microsoft.com/office/drawing/2014/main" id="{F0BF9933-F6F5-6E42-B940-8CC571C34B59}"/>
              </a:ext>
            </a:extLst>
          </p:cNvPr>
          <p:cNvSpPr txBox="1"/>
          <p:nvPr/>
        </p:nvSpPr>
        <p:spPr>
          <a:xfrm>
            <a:off x="1905000" y="2362200"/>
            <a:ext cx="3886200" cy="627864"/>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a:gradFill>
                <a:gsLst>
                  <a:gs pos="2917">
                    <a:schemeClr val="tx1"/>
                  </a:gs>
                  <a:gs pos="30000">
                    <a:schemeClr val="tx1"/>
                  </a:gs>
                </a:gsLst>
                <a:lin ang="5400000" scaled="0"/>
              </a:gradFill>
            </a:endParaRPr>
          </a:p>
        </p:txBody>
      </p:sp>
      <p:pic>
        <p:nvPicPr>
          <p:cNvPr id="7" name="Picture 6">
            <a:extLst>
              <a:ext uri="{FF2B5EF4-FFF2-40B4-BE49-F238E27FC236}">
                <a16:creationId xmlns:a16="http://schemas.microsoft.com/office/drawing/2014/main" id="{4E125E25-64A6-BA4B-A9B6-66183C5CBC0D}"/>
              </a:ext>
            </a:extLst>
          </p:cNvPr>
          <p:cNvPicPr>
            <a:picLocks noChangeAspect="1"/>
          </p:cNvPicPr>
          <p:nvPr/>
        </p:nvPicPr>
        <p:blipFill>
          <a:blip r:embed="rId3"/>
          <a:stretch>
            <a:fillRect/>
          </a:stretch>
        </p:blipFill>
        <p:spPr>
          <a:xfrm>
            <a:off x="6605679" y="1639100"/>
            <a:ext cx="4059487" cy="5029200"/>
          </a:xfrm>
          <a:prstGeom prst="rect">
            <a:avLst/>
          </a:prstGeom>
        </p:spPr>
      </p:pic>
      <p:sp>
        <p:nvSpPr>
          <p:cNvPr id="10" name="TextBox 9">
            <a:extLst>
              <a:ext uri="{FF2B5EF4-FFF2-40B4-BE49-F238E27FC236}">
                <a16:creationId xmlns:a16="http://schemas.microsoft.com/office/drawing/2014/main" id="{C408C7C5-52CB-6A46-87AB-B07E206B8FE4}"/>
              </a:ext>
            </a:extLst>
          </p:cNvPr>
          <p:cNvSpPr txBox="1"/>
          <p:nvPr/>
        </p:nvSpPr>
        <p:spPr>
          <a:xfrm>
            <a:off x="606287" y="3266575"/>
            <a:ext cx="5960741" cy="3339376"/>
          </a:xfrm>
          <a:prstGeom prst="rect">
            <a:avLst/>
          </a:prstGeom>
          <a:noFill/>
        </p:spPr>
        <p:txBody>
          <a:bodyPr wrap="square" lIns="182880" tIns="146304" rIns="182880" bIns="146304" rtlCol="0">
            <a:spAutoFit/>
          </a:bodyPr>
          <a:lstStyle/>
          <a:p>
            <a:pPr>
              <a:lnSpc>
                <a:spcPct val="90000"/>
              </a:lnSpc>
              <a:spcAft>
                <a:spcPts val="600"/>
              </a:spcAft>
            </a:pPr>
            <a:r>
              <a:rPr lang="en-US" sz="3200" dirty="0">
                <a:solidFill>
                  <a:srgbClr val="057FAF"/>
                </a:solidFill>
              </a:rPr>
              <a:t>Participating in Security Activities</a:t>
            </a:r>
          </a:p>
          <a:p>
            <a:pPr marL="457200" indent="-457200">
              <a:lnSpc>
                <a:spcPct val="90000"/>
              </a:lnSpc>
              <a:spcAft>
                <a:spcPts val="600"/>
              </a:spcAft>
              <a:buFont typeface="Arial" panose="020B0604020202020204" pitchFamily="34" charset="0"/>
              <a:buChar char="•"/>
            </a:pPr>
            <a:r>
              <a:rPr lang="en-US" sz="3200" dirty="0">
                <a:solidFill>
                  <a:srgbClr val="057FAF"/>
                </a:solidFill>
              </a:rPr>
              <a:t>Incidents</a:t>
            </a:r>
          </a:p>
          <a:p>
            <a:pPr marL="457200" indent="-457200">
              <a:lnSpc>
                <a:spcPct val="90000"/>
              </a:lnSpc>
              <a:spcAft>
                <a:spcPts val="600"/>
              </a:spcAft>
              <a:buFont typeface="Arial" panose="020B0604020202020204" pitchFamily="34" charset="0"/>
              <a:buChar char="•"/>
            </a:pPr>
            <a:r>
              <a:rPr lang="en-US" sz="3200" dirty="0">
                <a:solidFill>
                  <a:srgbClr val="057FAF"/>
                </a:solidFill>
              </a:rPr>
              <a:t>Threat Modelling</a:t>
            </a:r>
          </a:p>
          <a:p>
            <a:pPr marL="457200" indent="-457200">
              <a:lnSpc>
                <a:spcPct val="90000"/>
              </a:lnSpc>
              <a:spcAft>
                <a:spcPts val="600"/>
              </a:spcAft>
              <a:buFont typeface="Arial" panose="020B0604020202020204" pitchFamily="34" charset="0"/>
              <a:buChar char="•"/>
            </a:pPr>
            <a:r>
              <a:rPr lang="en-US" sz="3200" dirty="0">
                <a:solidFill>
                  <a:srgbClr val="057FAF"/>
                </a:solidFill>
              </a:rPr>
              <a:t>Security Sprints</a:t>
            </a:r>
          </a:p>
          <a:p>
            <a:pPr marL="457200" indent="-457200">
              <a:lnSpc>
                <a:spcPct val="90000"/>
              </a:lnSpc>
              <a:spcAft>
                <a:spcPts val="600"/>
              </a:spcAft>
              <a:buFont typeface="Arial" panose="020B0604020202020204" pitchFamily="34" charset="0"/>
              <a:buChar char="•"/>
            </a:pPr>
            <a:r>
              <a:rPr lang="en-US" sz="3200" dirty="0">
                <a:solidFill>
                  <a:srgbClr val="057FAF"/>
                </a:solidFill>
              </a:rPr>
              <a:t>Etc.</a:t>
            </a:r>
          </a:p>
          <a:p>
            <a:pPr>
              <a:lnSpc>
                <a:spcPct val="90000"/>
              </a:lnSpc>
              <a:spcAft>
                <a:spcPts val="600"/>
              </a:spcAft>
            </a:pPr>
            <a:endParaRPr lang="en-US" sz="3200" dirty="0" err="1">
              <a:solidFill>
                <a:srgbClr val="057FAF"/>
              </a:solidFill>
            </a:endParaRPr>
          </a:p>
        </p:txBody>
      </p:sp>
      <p:sp>
        <p:nvSpPr>
          <p:cNvPr id="9" name="TextBox 8">
            <a:extLst>
              <a:ext uri="{FF2B5EF4-FFF2-40B4-BE49-F238E27FC236}">
                <a16:creationId xmlns:a16="http://schemas.microsoft.com/office/drawing/2014/main" id="{63465438-6A53-9D4C-80FB-B73F0656B94B}"/>
              </a:ext>
            </a:extLst>
          </p:cNvPr>
          <p:cNvSpPr txBox="1"/>
          <p:nvPr/>
        </p:nvSpPr>
        <p:spPr>
          <a:xfrm>
            <a:off x="10703817" y="6578189"/>
            <a:ext cx="1588628" cy="307777"/>
          </a:xfrm>
          <a:prstGeom prst="rect">
            <a:avLst/>
          </a:prstGeom>
          <a:noFill/>
        </p:spPr>
        <p:txBody>
          <a:bodyPr wrap="square" rtlCol="0">
            <a:spAutoFit/>
          </a:bodyPr>
          <a:lstStyle/>
          <a:p>
            <a:r>
              <a:rPr lang="en-US" sz="1400" b="1" dirty="0"/>
              <a:t>@SheHacksPurple</a:t>
            </a:r>
          </a:p>
        </p:txBody>
      </p:sp>
      <p:sp>
        <p:nvSpPr>
          <p:cNvPr id="11" name="Content Placeholder 2">
            <a:extLst>
              <a:ext uri="{FF2B5EF4-FFF2-40B4-BE49-F238E27FC236}">
                <a16:creationId xmlns:a16="http://schemas.microsoft.com/office/drawing/2014/main" id="{0C8D1B2B-9F1E-7C48-BEFD-7EA8231D2F8C}"/>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Tree>
    <p:extLst>
      <p:ext uri="{BB962C8B-B14F-4D97-AF65-F5344CB8AC3E}">
        <p14:creationId xmlns:p14="http://schemas.microsoft.com/office/powerpoint/2010/main" val="283672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1725930" y="1557205"/>
            <a:ext cx="8741880" cy="899665"/>
          </a:xfrm>
        </p:spPr>
        <p:txBody>
          <a:bodyPr/>
          <a:lstStyle/>
          <a:p>
            <a:r>
              <a:rPr lang="en-US" dirty="0">
                <a:solidFill>
                  <a:srgbClr val="055E6D"/>
                </a:solidFill>
              </a:rPr>
              <a:t>What does this mean for dev &amp; ops?</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715297" y="1878012"/>
            <a:ext cx="8636432" cy="447507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3600" dirty="0">
              <a:solidFill>
                <a:srgbClr val="057FAF"/>
              </a:solidFill>
            </a:endParaRPr>
          </a:p>
          <a:p>
            <a:r>
              <a:rPr lang="en-US" sz="3600" dirty="0">
                <a:solidFill>
                  <a:srgbClr val="057FAF"/>
                </a:solidFill>
              </a:rPr>
              <a:t> The “Photo” Slide, #3</a:t>
            </a:r>
          </a:p>
          <a:p>
            <a:pPr marL="685800" lvl="1" indent="-457200">
              <a:buFont typeface="Arial" panose="020B0604020202020204" pitchFamily="34" charset="0"/>
              <a:buChar char="•"/>
            </a:pPr>
            <a:r>
              <a:rPr lang="en-US" sz="2800" dirty="0">
                <a:solidFill>
                  <a:srgbClr val="057FAF"/>
                </a:solidFill>
              </a:rPr>
              <a:t>Faster feedback loops = fixing bugs sooner </a:t>
            </a:r>
          </a:p>
          <a:p>
            <a:pPr marL="685800" lvl="1" indent="-457200">
              <a:buFont typeface="Arial" panose="020B0604020202020204" pitchFamily="34" charset="0"/>
              <a:buChar char="•"/>
            </a:pPr>
            <a:r>
              <a:rPr lang="en-US" sz="2800" dirty="0">
                <a:solidFill>
                  <a:srgbClr val="057FAF"/>
                </a:solidFill>
              </a:rPr>
              <a:t>Breaking the build if you introduce security issues</a:t>
            </a:r>
          </a:p>
          <a:p>
            <a:pPr marL="685800" lvl="1" indent="-457200">
              <a:buFont typeface="Arial" panose="020B0604020202020204" pitchFamily="34" charset="0"/>
              <a:buChar char="•"/>
            </a:pPr>
            <a:r>
              <a:rPr lang="en-US" sz="2800" dirty="0">
                <a:solidFill>
                  <a:srgbClr val="057FAF"/>
                </a:solidFill>
              </a:rPr>
              <a:t>Adding security sprints to your project timeline</a:t>
            </a:r>
          </a:p>
          <a:p>
            <a:pPr marL="685800" lvl="1" indent="-457200">
              <a:buFont typeface="Arial" panose="020B0604020202020204" pitchFamily="34" charset="0"/>
              <a:buChar char="•"/>
            </a:pPr>
            <a:r>
              <a:rPr lang="en-US" sz="2800" dirty="0">
                <a:solidFill>
                  <a:srgbClr val="057FAF"/>
                </a:solidFill>
              </a:rPr>
              <a:t>Participating in Threat modelling activities </a:t>
            </a:r>
          </a:p>
          <a:p>
            <a:pPr marL="685800" lvl="1" indent="-457200">
              <a:buFont typeface="Arial" panose="020B0604020202020204" pitchFamily="34" charset="0"/>
              <a:buChar char="•"/>
            </a:pPr>
            <a:r>
              <a:rPr lang="en-US" sz="2800" dirty="0">
                <a:solidFill>
                  <a:srgbClr val="057FAF"/>
                </a:solidFill>
              </a:rPr>
              <a:t>Participating in incident response, if need be</a:t>
            </a:r>
          </a:p>
          <a:p>
            <a:pPr marL="685800" lvl="1" indent="-457200">
              <a:buFont typeface="Arial" panose="020B0604020202020204" pitchFamily="34" charset="0"/>
              <a:buChar char="•"/>
            </a:pPr>
            <a:r>
              <a:rPr lang="en-US" sz="2800" dirty="0">
                <a:solidFill>
                  <a:srgbClr val="057FAF"/>
                </a:solidFill>
              </a:rPr>
              <a:t>Learning to use security tools</a:t>
            </a:r>
          </a:p>
          <a:p>
            <a:pPr marL="685800" lvl="1" indent="-457200">
              <a:buFont typeface="Arial" panose="020B0604020202020204" pitchFamily="34" charset="0"/>
              <a:buChar char="•"/>
            </a:pPr>
            <a:r>
              <a:rPr lang="en-US" sz="2800" dirty="0">
                <a:solidFill>
                  <a:srgbClr val="057FAF"/>
                </a:solidFill>
              </a:rPr>
              <a:t>Security becomes part of the definition of quality</a:t>
            </a:r>
          </a:p>
          <a:p>
            <a:pPr marL="685800" lvl="1" indent="-457200">
              <a:buFont typeface="Arial" panose="020B0604020202020204" pitchFamily="34" charset="0"/>
              <a:buChar char="•"/>
            </a:pPr>
            <a:endParaRPr lang="en-US" sz="2800" dirty="0">
              <a:solidFill>
                <a:srgbClr val="057FAF"/>
              </a:solidFill>
            </a:endParaRPr>
          </a:p>
        </p:txBody>
      </p:sp>
      <p:sp>
        <p:nvSpPr>
          <p:cNvPr id="14" name="TextBox 13">
            <a:extLst>
              <a:ext uri="{FF2B5EF4-FFF2-40B4-BE49-F238E27FC236}">
                <a16:creationId xmlns:a16="http://schemas.microsoft.com/office/drawing/2014/main" id="{DBC52B8D-324C-8E4C-B020-5ECBF9039AAD}"/>
              </a:ext>
            </a:extLst>
          </p:cNvPr>
          <p:cNvSpPr txBox="1"/>
          <p:nvPr/>
        </p:nvSpPr>
        <p:spPr>
          <a:xfrm>
            <a:off x="9093224" y="6578189"/>
            <a:ext cx="19557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2830380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50295A-8F4C-9747-B835-4FB4F91939EA}"/>
              </a:ext>
            </a:extLst>
          </p:cNvPr>
          <p:cNvSpPr/>
          <p:nvPr/>
        </p:nvSpPr>
        <p:spPr bwMode="auto">
          <a:xfrm>
            <a:off x="1524000" y="2071261"/>
            <a:ext cx="9144000" cy="3962400"/>
          </a:xfrm>
          <a:prstGeom prst="rect">
            <a:avLst/>
          </a:prstGeom>
          <a:solidFill>
            <a:srgbClr val="58C3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a:extLst>
              <a:ext uri="{FF2B5EF4-FFF2-40B4-BE49-F238E27FC236}">
                <a16:creationId xmlns:a16="http://schemas.microsoft.com/office/drawing/2014/main" id="{6E3AB3E4-F53C-334F-B22F-57C3A115F917}"/>
              </a:ext>
            </a:extLst>
          </p:cNvPr>
          <p:cNvSpPr txBox="1"/>
          <p:nvPr/>
        </p:nvSpPr>
        <p:spPr>
          <a:xfrm>
            <a:off x="1524001" y="2528460"/>
            <a:ext cx="9143999" cy="1098762"/>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5800" b="1" spc="-300" dirty="0">
                <a:gradFill>
                  <a:gsLst>
                    <a:gs pos="2917">
                      <a:schemeClr val="bg1"/>
                    </a:gs>
                    <a:gs pos="30000">
                      <a:schemeClr val="bg1"/>
                    </a:gs>
                  </a:gsLst>
                  <a:lin ang="5400000" scaled="0"/>
                </a:gradFill>
                <a:latin typeface="+mj-lt"/>
              </a:rPr>
              <a:t>Continuous Learning</a:t>
            </a:r>
          </a:p>
        </p:txBody>
      </p:sp>
      <p:sp>
        <p:nvSpPr>
          <p:cNvPr id="6" name="TextBox 5">
            <a:extLst>
              <a:ext uri="{FF2B5EF4-FFF2-40B4-BE49-F238E27FC236}">
                <a16:creationId xmlns:a16="http://schemas.microsoft.com/office/drawing/2014/main" id="{90122A7F-DB3F-7546-A7CB-F2384F486ABF}"/>
              </a:ext>
            </a:extLst>
          </p:cNvPr>
          <p:cNvSpPr txBox="1"/>
          <p:nvPr/>
        </p:nvSpPr>
        <p:spPr>
          <a:xfrm>
            <a:off x="2438400" y="4126719"/>
            <a:ext cx="2971800" cy="794064"/>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3600" dirty="0">
                <a:gradFill>
                  <a:gsLst>
                    <a:gs pos="2917">
                      <a:schemeClr val="bg1"/>
                    </a:gs>
                    <a:gs pos="30000">
                      <a:schemeClr val="bg1"/>
                    </a:gs>
                  </a:gsLst>
                  <a:lin ang="5400000" scaled="0"/>
                </a:gradFill>
                <a:latin typeface="+mj-lt"/>
              </a:rPr>
              <a:t>Full Circle</a:t>
            </a:r>
          </a:p>
        </p:txBody>
      </p:sp>
      <p:sp>
        <p:nvSpPr>
          <p:cNvPr id="7" name="TextBox 6">
            <a:extLst>
              <a:ext uri="{FF2B5EF4-FFF2-40B4-BE49-F238E27FC236}">
                <a16:creationId xmlns:a16="http://schemas.microsoft.com/office/drawing/2014/main" id="{167AADCF-4CE8-0140-A1E7-EBED427DB6B5}"/>
              </a:ext>
            </a:extLst>
          </p:cNvPr>
          <p:cNvSpPr txBox="1"/>
          <p:nvPr/>
        </p:nvSpPr>
        <p:spPr>
          <a:xfrm>
            <a:off x="9093224" y="6578189"/>
            <a:ext cx="17271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50926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802968" y="1067528"/>
            <a:ext cx="8636432" cy="447507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2800" dirty="0"/>
          </a:p>
        </p:txBody>
      </p:sp>
      <p:pic>
        <p:nvPicPr>
          <p:cNvPr id="9" name="Picture 8">
            <a:extLst>
              <a:ext uri="{FF2B5EF4-FFF2-40B4-BE49-F238E27FC236}">
                <a16:creationId xmlns:a16="http://schemas.microsoft.com/office/drawing/2014/main" id="{7F632AC8-0C17-CE48-809F-41C562AE9A6D}"/>
              </a:ext>
            </a:extLst>
          </p:cNvPr>
          <p:cNvPicPr>
            <a:picLocks noChangeAspect="1"/>
          </p:cNvPicPr>
          <p:nvPr/>
        </p:nvPicPr>
        <p:blipFill>
          <a:blip r:embed="rId3"/>
          <a:stretch>
            <a:fillRect/>
          </a:stretch>
        </p:blipFill>
        <p:spPr>
          <a:xfrm>
            <a:off x="2071705" y="1475509"/>
            <a:ext cx="8048591" cy="5382495"/>
          </a:xfrm>
          <a:prstGeom prst="rect">
            <a:avLst/>
          </a:prstGeom>
        </p:spPr>
      </p:pic>
      <p:sp>
        <p:nvSpPr>
          <p:cNvPr id="7" name="TextBox 6">
            <a:extLst>
              <a:ext uri="{FF2B5EF4-FFF2-40B4-BE49-F238E27FC236}">
                <a16:creationId xmlns:a16="http://schemas.microsoft.com/office/drawing/2014/main" id="{F51D00E8-9786-A942-97FC-4256930E796B}"/>
              </a:ext>
            </a:extLst>
          </p:cNvPr>
          <p:cNvSpPr txBox="1"/>
          <p:nvPr/>
        </p:nvSpPr>
        <p:spPr>
          <a:xfrm>
            <a:off x="10703817" y="6578189"/>
            <a:ext cx="1588628" cy="307777"/>
          </a:xfrm>
          <a:prstGeom prst="rect">
            <a:avLst/>
          </a:prstGeom>
          <a:noFill/>
        </p:spPr>
        <p:txBody>
          <a:bodyPr wrap="square" rtlCol="0">
            <a:spAutoFit/>
          </a:bodyPr>
          <a:lstStyle/>
          <a:p>
            <a:r>
              <a:rPr lang="en-US" sz="1400" b="1" dirty="0"/>
              <a:t>@SheHacksPurple</a:t>
            </a:r>
          </a:p>
        </p:txBody>
      </p:sp>
      <p:sp>
        <p:nvSpPr>
          <p:cNvPr id="8" name="Content Placeholder 2">
            <a:extLst>
              <a:ext uri="{FF2B5EF4-FFF2-40B4-BE49-F238E27FC236}">
                <a16:creationId xmlns:a16="http://schemas.microsoft.com/office/drawing/2014/main" id="{BBC8BB5C-6687-F847-972E-585C76BE69EE}"/>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2071704" y="2930233"/>
            <a:ext cx="8048591" cy="1974272"/>
          </a:xfrm>
          <a:solidFill>
            <a:srgbClr val="9AC3F6">
              <a:alpha val="80000"/>
            </a:srgbClr>
          </a:solidFill>
          <a:ln>
            <a:solidFill>
              <a:srgbClr val="000000"/>
            </a:solidFill>
          </a:ln>
        </p:spPr>
        <p:txBody>
          <a:bodyPr>
            <a:noAutofit/>
          </a:bodyPr>
          <a:lstStyle/>
          <a:p>
            <a:pPr algn="ctr"/>
            <a:r>
              <a:rPr lang="en-US" sz="6600" dirty="0"/>
              <a:t>What does this mean</a:t>
            </a:r>
            <a:br>
              <a:rPr lang="en-US" sz="6600" dirty="0"/>
            </a:br>
            <a:r>
              <a:rPr lang="en-US" sz="6600" dirty="0"/>
              <a:t> for Security? </a:t>
            </a:r>
          </a:p>
        </p:txBody>
      </p:sp>
    </p:spTree>
    <p:extLst>
      <p:ext uri="{BB962C8B-B14F-4D97-AF65-F5344CB8AC3E}">
        <p14:creationId xmlns:p14="http://schemas.microsoft.com/office/powerpoint/2010/main" val="118210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CA5A7DE-013F-CF43-9EB4-3915C519B450}"/>
              </a:ext>
            </a:extLst>
          </p:cNvPr>
          <p:cNvPicPr>
            <a:picLocks noChangeAspect="1"/>
          </p:cNvPicPr>
          <p:nvPr/>
        </p:nvPicPr>
        <p:blipFill>
          <a:blip r:embed="rId3"/>
          <a:stretch>
            <a:fillRect/>
          </a:stretch>
        </p:blipFill>
        <p:spPr>
          <a:xfrm>
            <a:off x="2090299" y="1492440"/>
            <a:ext cx="8011403" cy="5357625"/>
          </a:xfrm>
          <a:prstGeom prst="rect">
            <a:avLst/>
          </a:prstGeom>
        </p:spPr>
      </p:pic>
      <p:sp>
        <p:nvSpPr>
          <p:cNvPr id="6" name="TextBox 5">
            <a:extLst>
              <a:ext uri="{FF2B5EF4-FFF2-40B4-BE49-F238E27FC236}">
                <a16:creationId xmlns:a16="http://schemas.microsoft.com/office/drawing/2014/main" id="{8AA37AEA-47B2-B745-B37D-432FF5DDBF28}"/>
              </a:ext>
            </a:extLst>
          </p:cNvPr>
          <p:cNvSpPr txBox="1"/>
          <p:nvPr/>
        </p:nvSpPr>
        <p:spPr>
          <a:xfrm>
            <a:off x="10703817" y="6578189"/>
            <a:ext cx="1588628" cy="307777"/>
          </a:xfrm>
          <a:prstGeom prst="rect">
            <a:avLst/>
          </a:prstGeom>
          <a:noFill/>
        </p:spPr>
        <p:txBody>
          <a:bodyPr wrap="square" rtlCol="0">
            <a:spAutoFit/>
          </a:bodyPr>
          <a:lstStyle/>
          <a:p>
            <a:r>
              <a:rPr lang="en-US" sz="1400" b="1" dirty="0"/>
              <a:t>@SheHacksPurple</a:t>
            </a:r>
          </a:p>
        </p:txBody>
      </p:sp>
      <p:sp>
        <p:nvSpPr>
          <p:cNvPr id="7" name="Content Placeholder 2">
            <a:extLst>
              <a:ext uri="{FF2B5EF4-FFF2-40B4-BE49-F238E27FC236}">
                <a16:creationId xmlns:a16="http://schemas.microsoft.com/office/drawing/2014/main" id="{330F94BB-7B08-CE47-B7A9-AC09445A8988}"/>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3299361" y="1888177"/>
            <a:ext cx="5593279" cy="1175657"/>
          </a:xfrm>
          <a:solidFill>
            <a:srgbClr val="F2F0F1">
              <a:alpha val="51000"/>
            </a:srgbClr>
          </a:solidFill>
        </p:spPr>
        <p:txBody>
          <a:bodyPr>
            <a:noAutofit/>
          </a:bodyPr>
          <a:lstStyle/>
          <a:p>
            <a:pPr algn="ctr"/>
            <a:r>
              <a:rPr lang="en-US" sz="4800" b="1" dirty="0"/>
              <a:t>What does this mean </a:t>
            </a:r>
            <a:br>
              <a:rPr lang="en-US" sz="4800" b="1" dirty="0"/>
            </a:br>
            <a:r>
              <a:rPr lang="en-US" sz="4800" b="1" dirty="0"/>
              <a:t>for dev &amp; ops?</a:t>
            </a:r>
          </a:p>
        </p:txBody>
      </p:sp>
    </p:spTree>
    <p:extLst>
      <p:ext uri="{BB962C8B-B14F-4D97-AF65-F5344CB8AC3E}">
        <p14:creationId xmlns:p14="http://schemas.microsoft.com/office/powerpoint/2010/main" val="16298018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958812-14C4-1F4F-A830-798E19E5EEA4}"/>
              </a:ext>
            </a:extLst>
          </p:cNvPr>
          <p:cNvPicPr>
            <a:picLocks noChangeAspect="1"/>
          </p:cNvPicPr>
          <p:nvPr/>
        </p:nvPicPr>
        <p:blipFill>
          <a:blip r:embed="rId3"/>
          <a:stretch>
            <a:fillRect/>
          </a:stretch>
        </p:blipFill>
        <p:spPr>
          <a:xfrm>
            <a:off x="2219037" y="1496511"/>
            <a:ext cx="8484779" cy="5674196"/>
          </a:xfrm>
          <a:prstGeom prst="rect">
            <a:avLst/>
          </a:prstGeom>
        </p:spPr>
      </p:pic>
      <p:sp>
        <p:nvSpPr>
          <p:cNvPr id="7" name="TextBox 6">
            <a:extLst>
              <a:ext uri="{FF2B5EF4-FFF2-40B4-BE49-F238E27FC236}">
                <a16:creationId xmlns:a16="http://schemas.microsoft.com/office/drawing/2014/main" id="{91517D1D-8607-DB4A-8147-A5551666EA86}"/>
              </a:ext>
            </a:extLst>
          </p:cNvPr>
          <p:cNvSpPr txBox="1"/>
          <p:nvPr/>
        </p:nvSpPr>
        <p:spPr>
          <a:xfrm>
            <a:off x="10703817" y="6578189"/>
            <a:ext cx="1588628" cy="307777"/>
          </a:xfrm>
          <a:prstGeom prst="rect">
            <a:avLst/>
          </a:prstGeom>
          <a:noFill/>
        </p:spPr>
        <p:txBody>
          <a:bodyPr wrap="square" rtlCol="0">
            <a:spAutoFit/>
          </a:bodyPr>
          <a:lstStyle/>
          <a:p>
            <a:r>
              <a:rPr lang="en-US" sz="1400" b="1" dirty="0"/>
              <a:t>@SheHacksPurple</a:t>
            </a:r>
          </a:p>
        </p:txBody>
      </p:sp>
      <p:sp>
        <p:nvSpPr>
          <p:cNvPr id="9" name="Content Placeholder 2">
            <a:extLst>
              <a:ext uri="{FF2B5EF4-FFF2-40B4-BE49-F238E27FC236}">
                <a16:creationId xmlns:a16="http://schemas.microsoft.com/office/drawing/2014/main" id="{F9320EF7-5A96-5C42-9FAB-C5B2E80B1158}"/>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4784437" y="1496511"/>
            <a:ext cx="3145640" cy="3229037"/>
          </a:xfrm>
        </p:spPr>
        <p:txBody>
          <a:bodyPr/>
          <a:lstStyle/>
          <a:p>
            <a:pPr algn="ctr"/>
            <a:r>
              <a:rPr lang="en-US" dirty="0"/>
              <a:t>What does this mean for dev &amp; ops?</a:t>
            </a:r>
          </a:p>
        </p:txBody>
      </p:sp>
    </p:spTree>
    <p:extLst>
      <p:ext uri="{BB962C8B-B14F-4D97-AF65-F5344CB8AC3E}">
        <p14:creationId xmlns:p14="http://schemas.microsoft.com/office/powerpoint/2010/main" val="5468970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1715297" y="1567719"/>
            <a:ext cx="8741880" cy="899665"/>
          </a:xfrm>
        </p:spPr>
        <p:txBody>
          <a:bodyPr/>
          <a:lstStyle/>
          <a:p>
            <a:r>
              <a:rPr lang="en-US" dirty="0">
                <a:solidFill>
                  <a:srgbClr val="055E6D"/>
                </a:solidFill>
              </a:rPr>
              <a:t>What does this mean for dev &amp; ops?</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1715297" y="1910674"/>
            <a:ext cx="8636432" cy="4952273"/>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endParaRPr lang="en-US" sz="3600" dirty="0">
              <a:solidFill>
                <a:srgbClr val="055E6D"/>
              </a:solidFill>
            </a:endParaRPr>
          </a:p>
          <a:p>
            <a:r>
              <a:rPr lang="en-US" sz="3600" dirty="0">
                <a:solidFill>
                  <a:srgbClr val="055E6D"/>
                </a:solidFill>
              </a:rPr>
              <a:t> </a:t>
            </a:r>
            <a:r>
              <a:rPr lang="en-US" sz="3600" dirty="0">
                <a:solidFill>
                  <a:srgbClr val="057FAF"/>
                </a:solidFill>
              </a:rPr>
              <a:t>The “Photo” Slide, #4</a:t>
            </a:r>
          </a:p>
          <a:p>
            <a:pPr marL="685800" lvl="1" indent="-457200">
              <a:buFont typeface="Arial" panose="020B0604020202020204" pitchFamily="34" charset="0"/>
              <a:buChar char="•"/>
            </a:pPr>
            <a:r>
              <a:rPr lang="en-US" sz="2800" dirty="0">
                <a:solidFill>
                  <a:srgbClr val="055E6D"/>
                </a:solidFill>
              </a:rPr>
              <a:t>Accept security training if offered</a:t>
            </a:r>
          </a:p>
          <a:p>
            <a:pPr marL="685800" lvl="1" indent="-457200">
              <a:buFont typeface="Arial" panose="020B0604020202020204" pitchFamily="34" charset="0"/>
              <a:buChar char="•"/>
            </a:pPr>
            <a:r>
              <a:rPr lang="en-US" sz="2800" dirty="0">
                <a:solidFill>
                  <a:srgbClr val="055E6D"/>
                </a:solidFill>
              </a:rPr>
              <a:t>Train yourself </a:t>
            </a:r>
          </a:p>
          <a:p>
            <a:pPr marL="685800" lvl="1" indent="-457200">
              <a:buFont typeface="Arial" panose="020B0604020202020204" pitchFamily="34" charset="0"/>
              <a:buChar char="•"/>
            </a:pPr>
            <a:r>
              <a:rPr lang="en-US" sz="2800" dirty="0">
                <a:solidFill>
                  <a:srgbClr val="055E6D"/>
                </a:solidFill>
              </a:rPr>
              <a:t>Share information widely when you fix security issues</a:t>
            </a:r>
          </a:p>
          <a:p>
            <a:pPr marL="685800" lvl="1" indent="-457200">
              <a:buFont typeface="Arial" panose="020B0604020202020204" pitchFamily="34" charset="0"/>
              <a:buChar char="•"/>
            </a:pPr>
            <a:r>
              <a:rPr lang="en-US" sz="2800" dirty="0">
                <a:solidFill>
                  <a:srgbClr val="055E6D"/>
                </a:solidFill>
              </a:rPr>
              <a:t>Participate in Security Simulations</a:t>
            </a:r>
          </a:p>
          <a:p>
            <a:pPr marL="685800" lvl="1" indent="-457200">
              <a:buFont typeface="Arial" panose="020B0604020202020204" pitchFamily="34" charset="0"/>
              <a:buChar char="•"/>
            </a:pPr>
            <a:r>
              <a:rPr lang="en-US" sz="2800" dirty="0">
                <a:solidFill>
                  <a:srgbClr val="055E6D"/>
                </a:solidFill>
              </a:rPr>
              <a:t>Ask for and analyze metrics from security testing, look for patterns or systemic issues</a:t>
            </a:r>
          </a:p>
          <a:p>
            <a:pPr marL="685800" lvl="1" indent="-457200">
              <a:buFont typeface="Arial" panose="020B0604020202020204" pitchFamily="34" charset="0"/>
              <a:buChar char="•"/>
            </a:pPr>
            <a:r>
              <a:rPr lang="en-US" sz="2800" dirty="0">
                <a:solidFill>
                  <a:srgbClr val="055E6D"/>
                </a:solidFill>
              </a:rPr>
              <a:t>Ensure you perform blameless introspection</a:t>
            </a:r>
          </a:p>
        </p:txBody>
      </p:sp>
      <p:sp>
        <p:nvSpPr>
          <p:cNvPr id="14" name="TextBox 13">
            <a:extLst>
              <a:ext uri="{FF2B5EF4-FFF2-40B4-BE49-F238E27FC236}">
                <a16:creationId xmlns:a16="http://schemas.microsoft.com/office/drawing/2014/main" id="{DBC52B8D-324C-8E4C-B020-5ECBF9039AAD}"/>
              </a:ext>
            </a:extLst>
          </p:cNvPr>
          <p:cNvSpPr txBox="1"/>
          <p:nvPr/>
        </p:nvSpPr>
        <p:spPr>
          <a:xfrm>
            <a:off x="9093224" y="6578189"/>
            <a:ext cx="19557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33520458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95579" y="2396016"/>
            <a:ext cx="4347329" cy="1569660"/>
          </a:xfrm>
        </p:spPr>
        <p:txBody>
          <a:bodyPr/>
          <a:lstStyle/>
          <a:p>
            <a:r>
              <a:rPr lang="en-US" sz="5000" dirty="0"/>
              <a:t>Security is Everybody’s Job</a:t>
            </a:r>
          </a:p>
        </p:txBody>
      </p:sp>
      <p:sp>
        <p:nvSpPr>
          <p:cNvPr id="3" name="Rectangle 2">
            <a:extLst>
              <a:ext uri="{FF2B5EF4-FFF2-40B4-BE49-F238E27FC236}">
                <a16:creationId xmlns:a16="http://schemas.microsoft.com/office/drawing/2014/main" id="{25B53D5F-8148-A84A-9F2D-C5B7E126A814}"/>
              </a:ext>
            </a:extLst>
          </p:cNvPr>
          <p:cNvSpPr/>
          <p:nvPr/>
        </p:nvSpPr>
        <p:spPr>
          <a:xfrm>
            <a:off x="4286993" y="5597237"/>
            <a:ext cx="3657600" cy="584775"/>
          </a:xfrm>
          <a:prstGeom prst="rect">
            <a:avLst/>
          </a:prstGeom>
        </p:spPr>
        <p:txBody>
          <a:bodyPr wrap="square">
            <a:spAutoFit/>
          </a:bodyPr>
          <a:lstStyle/>
          <a:p>
            <a:pPr algn="ctr"/>
            <a:r>
              <a:rPr lang="en-CA" sz="3200" b="1" i="1" dirty="0">
                <a:solidFill>
                  <a:srgbClr val="055E6D"/>
                </a:solidFill>
                <a:latin typeface="Century Gothic" panose="020B0502020202020204" pitchFamily="34" charset="0"/>
              </a:rPr>
              <a:t>Culture Change</a:t>
            </a:r>
          </a:p>
        </p:txBody>
      </p:sp>
      <p:pic>
        <p:nvPicPr>
          <p:cNvPr id="7" name="Picture 6">
            <a:extLst>
              <a:ext uri="{FF2B5EF4-FFF2-40B4-BE49-F238E27FC236}">
                <a16:creationId xmlns:a16="http://schemas.microsoft.com/office/drawing/2014/main" id="{B33C70E4-8D89-004A-AEE9-1F82788FB222}"/>
              </a:ext>
            </a:extLst>
          </p:cNvPr>
          <p:cNvPicPr>
            <a:picLocks noChangeAspect="1"/>
          </p:cNvPicPr>
          <p:nvPr/>
        </p:nvPicPr>
        <p:blipFill>
          <a:blip r:embed="rId3"/>
          <a:stretch>
            <a:fillRect/>
          </a:stretch>
        </p:blipFill>
        <p:spPr>
          <a:xfrm>
            <a:off x="5509205" y="1694382"/>
            <a:ext cx="4561907" cy="2972928"/>
          </a:xfrm>
          <a:prstGeom prst="rect">
            <a:avLst/>
          </a:prstGeom>
        </p:spPr>
      </p:pic>
      <p:sp>
        <p:nvSpPr>
          <p:cNvPr id="8" name="TextBox 7">
            <a:extLst>
              <a:ext uri="{FF2B5EF4-FFF2-40B4-BE49-F238E27FC236}">
                <a16:creationId xmlns:a16="http://schemas.microsoft.com/office/drawing/2014/main" id="{D9F79620-784D-BC48-B93F-C8EAB0F1BC00}"/>
              </a:ext>
            </a:extLst>
          </p:cNvPr>
          <p:cNvSpPr txBox="1"/>
          <p:nvPr/>
        </p:nvSpPr>
        <p:spPr>
          <a:xfrm>
            <a:off x="9093224" y="6578189"/>
            <a:ext cx="19557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1275309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DEA36E-C831-4746-B2CD-835CFDFA2AF3}"/>
              </a:ext>
            </a:extLst>
          </p:cNvPr>
          <p:cNvPicPr>
            <a:picLocks noChangeAspect="1"/>
          </p:cNvPicPr>
          <p:nvPr/>
        </p:nvPicPr>
        <p:blipFill>
          <a:blip r:embed="rId3"/>
          <a:stretch>
            <a:fillRect/>
          </a:stretch>
        </p:blipFill>
        <p:spPr>
          <a:xfrm>
            <a:off x="4102237" y="1498485"/>
            <a:ext cx="8087050" cy="5408215"/>
          </a:xfrm>
          <a:prstGeom prst="rect">
            <a:avLst/>
          </a:prstGeom>
        </p:spPr>
      </p:pic>
      <p:sp>
        <p:nvSpPr>
          <p:cNvPr id="10" name="Content Placeholder 2">
            <a:extLst>
              <a:ext uri="{FF2B5EF4-FFF2-40B4-BE49-F238E27FC236}">
                <a16:creationId xmlns:a16="http://schemas.microsoft.com/office/drawing/2014/main" id="{24E096F1-A4C9-9F4B-BD5B-AD6D1A918AFE}"/>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4718119" y="4392619"/>
            <a:ext cx="2476692" cy="3836981"/>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pPr algn="ctr"/>
            <a:r>
              <a:rPr lang="en-US" sz="3600" dirty="0">
                <a:solidFill>
                  <a:srgbClr val="58C3C4"/>
                </a:solidFill>
              </a:rPr>
              <a:t>Celebrate </a:t>
            </a:r>
          </a:p>
          <a:p>
            <a:pPr algn="ctr"/>
            <a:r>
              <a:rPr lang="en-US" sz="3600" dirty="0">
                <a:solidFill>
                  <a:srgbClr val="58C3C4"/>
                </a:solidFill>
              </a:rPr>
              <a:t>Security </a:t>
            </a:r>
          </a:p>
          <a:p>
            <a:pPr algn="ctr"/>
            <a:r>
              <a:rPr lang="en-US" sz="3600" dirty="0">
                <a:solidFill>
                  <a:srgbClr val="58C3C4"/>
                </a:solidFill>
              </a:rPr>
              <a:t>Wins!</a:t>
            </a:r>
          </a:p>
          <a:p>
            <a:pPr marL="685800" lvl="1" indent="-457200" algn="ctr">
              <a:buFont typeface="Arial" panose="020B0604020202020204" pitchFamily="34" charset="0"/>
              <a:buChar char="•"/>
            </a:pPr>
            <a:endParaRPr lang="en-US" sz="2800" dirty="0">
              <a:solidFill>
                <a:srgbClr val="58C3C4"/>
              </a:solidFill>
            </a:endParaRPr>
          </a:p>
          <a:p>
            <a:pPr marL="685800" lvl="1" indent="-457200" algn="ctr">
              <a:buFont typeface="Arial" panose="020B0604020202020204" pitchFamily="34" charset="0"/>
              <a:buChar char="•"/>
            </a:pPr>
            <a:endParaRPr lang="en-US" sz="2800" dirty="0">
              <a:solidFill>
                <a:srgbClr val="58C3C4"/>
              </a:solidFill>
            </a:endParaRPr>
          </a:p>
          <a:p>
            <a:pPr marL="685800" lvl="1" indent="-457200" algn="ctr">
              <a:buFont typeface="Arial" panose="020B0604020202020204" pitchFamily="34" charset="0"/>
              <a:buChar char="•"/>
            </a:pPr>
            <a:endParaRPr lang="en-US" sz="2800" dirty="0">
              <a:solidFill>
                <a:srgbClr val="58C3C4"/>
              </a:solidFill>
            </a:endParaRPr>
          </a:p>
          <a:p>
            <a:pPr marL="685800" lvl="1" indent="-457200" algn="ctr">
              <a:buFont typeface="Arial" panose="020B0604020202020204" pitchFamily="34" charset="0"/>
              <a:buChar char="•"/>
            </a:pPr>
            <a:endParaRPr lang="en-US" sz="2800" dirty="0">
              <a:solidFill>
                <a:srgbClr val="58C3C4"/>
              </a:solidFill>
            </a:endParaRPr>
          </a:p>
          <a:p>
            <a:pPr marL="685800" lvl="1" indent="-457200" algn="ctr">
              <a:buFont typeface="Arial" panose="020B0604020202020204" pitchFamily="34" charset="0"/>
              <a:buChar char="•"/>
            </a:pPr>
            <a:endParaRPr lang="en-US" sz="2800" dirty="0">
              <a:solidFill>
                <a:srgbClr val="58C3C4"/>
              </a:solidFill>
            </a:endParaRPr>
          </a:p>
          <a:p>
            <a:pPr marL="685800" lvl="1" indent="-457200" algn="ctr">
              <a:buFont typeface="Arial" panose="020B0604020202020204" pitchFamily="34" charset="0"/>
              <a:buChar char="•"/>
            </a:pPr>
            <a:endParaRPr lang="en-US" sz="2800" dirty="0">
              <a:solidFill>
                <a:srgbClr val="58C3C4"/>
              </a:solidFill>
            </a:endParaRPr>
          </a:p>
        </p:txBody>
      </p:sp>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387753" y="2266641"/>
            <a:ext cx="3472180" cy="2899125"/>
          </a:xfrm>
        </p:spPr>
        <p:txBody>
          <a:bodyPr>
            <a:normAutofit/>
          </a:bodyPr>
          <a:lstStyle/>
          <a:p>
            <a:pPr algn="ctr"/>
            <a:r>
              <a:rPr lang="en-US" sz="6000" b="1" dirty="0">
                <a:solidFill>
                  <a:srgbClr val="055E6D"/>
                </a:solidFill>
              </a:rPr>
              <a:t>Reinforce </a:t>
            </a:r>
            <a:br>
              <a:rPr lang="en-US" sz="6000" b="1" dirty="0">
                <a:solidFill>
                  <a:srgbClr val="055E6D"/>
                </a:solidFill>
              </a:rPr>
            </a:br>
            <a:r>
              <a:rPr lang="en-US" sz="6000" b="1" dirty="0">
                <a:solidFill>
                  <a:srgbClr val="055E6D"/>
                </a:solidFill>
              </a:rPr>
              <a:t>Culture </a:t>
            </a:r>
            <a:br>
              <a:rPr lang="en-US" sz="6000" b="1" dirty="0">
                <a:solidFill>
                  <a:srgbClr val="055E6D"/>
                </a:solidFill>
              </a:rPr>
            </a:br>
            <a:r>
              <a:rPr lang="en-US" sz="6000" b="1" dirty="0">
                <a:solidFill>
                  <a:srgbClr val="055E6D"/>
                </a:solidFill>
              </a:rPr>
              <a:t>Change</a:t>
            </a:r>
          </a:p>
        </p:txBody>
      </p:sp>
      <p:sp>
        <p:nvSpPr>
          <p:cNvPr id="8" name="TextBox 7">
            <a:extLst>
              <a:ext uri="{FF2B5EF4-FFF2-40B4-BE49-F238E27FC236}">
                <a16:creationId xmlns:a16="http://schemas.microsoft.com/office/drawing/2014/main" id="{4EB6771B-56F9-5641-B3D0-D1FC4783134E}"/>
              </a:ext>
            </a:extLst>
          </p:cNvPr>
          <p:cNvSpPr txBox="1"/>
          <p:nvPr/>
        </p:nvSpPr>
        <p:spPr>
          <a:xfrm>
            <a:off x="10703817" y="6578189"/>
            <a:ext cx="1588628" cy="307777"/>
          </a:xfrm>
          <a:prstGeom prst="rect">
            <a:avLst/>
          </a:prstGeom>
          <a:noFill/>
        </p:spPr>
        <p:txBody>
          <a:bodyPr wrap="square" rtlCol="0">
            <a:spAutoFit/>
          </a:bodyPr>
          <a:lstStyle/>
          <a:p>
            <a:r>
              <a:rPr lang="en-US" sz="1400" b="1" dirty="0">
                <a:solidFill>
                  <a:schemeClr val="bg1"/>
                </a:solidFill>
              </a:rPr>
              <a:t>@SheHacksPurple</a:t>
            </a:r>
          </a:p>
        </p:txBody>
      </p:sp>
    </p:spTree>
    <p:extLst>
      <p:ext uri="{BB962C8B-B14F-4D97-AF65-F5344CB8AC3E}">
        <p14:creationId xmlns:p14="http://schemas.microsoft.com/office/powerpoint/2010/main" val="423284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a:extLst>
              <a:ext uri="{FF2B5EF4-FFF2-40B4-BE49-F238E27FC236}">
                <a16:creationId xmlns:a16="http://schemas.microsoft.com/office/drawing/2014/main" id="{C1E0723D-B784-0B4F-AD01-EFE32357FE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8595" y="1476624"/>
            <a:ext cx="7614810" cy="5381376"/>
          </a:xfrm>
          <a:prstGeom prst="rect">
            <a:avLst/>
          </a:prstGeom>
        </p:spPr>
      </p:pic>
      <p:sp>
        <p:nvSpPr>
          <p:cNvPr id="5" name="TextBox 4">
            <a:extLst>
              <a:ext uri="{FF2B5EF4-FFF2-40B4-BE49-F238E27FC236}">
                <a16:creationId xmlns:a16="http://schemas.microsoft.com/office/drawing/2014/main" id="{B644EB39-4DCA-4CDA-9D77-A4A777DE266D}"/>
              </a:ext>
            </a:extLst>
          </p:cNvPr>
          <p:cNvSpPr txBox="1"/>
          <p:nvPr/>
        </p:nvSpPr>
        <p:spPr>
          <a:xfrm>
            <a:off x="1676400" y="1636777"/>
            <a:ext cx="8839200" cy="794064"/>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3600" b="1" spc="-150" dirty="0">
                <a:solidFill>
                  <a:srgbClr val="58C3C4"/>
                </a:solidFill>
                <a:latin typeface="+mj-lt"/>
              </a:rPr>
              <a:t>How some security people see DevOps</a:t>
            </a:r>
          </a:p>
        </p:txBody>
      </p:sp>
      <p:sp>
        <p:nvSpPr>
          <p:cNvPr id="6" name="TextBox 5">
            <a:extLst>
              <a:ext uri="{FF2B5EF4-FFF2-40B4-BE49-F238E27FC236}">
                <a16:creationId xmlns:a16="http://schemas.microsoft.com/office/drawing/2014/main" id="{609F697A-2CFA-9440-9FF5-815CDD5D7FCA}"/>
              </a:ext>
            </a:extLst>
          </p:cNvPr>
          <p:cNvSpPr txBox="1"/>
          <p:nvPr/>
        </p:nvSpPr>
        <p:spPr>
          <a:xfrm>
            <a:off x="10173883" y="6578189"/>
            <a:ext cx="1803376" cy="307777"/>
          </a:xfrm>
          <a:prstGeom prst="rect">
            <a:avLst/>
          </a:prstGeom>
          <a:noFill/>
        </p:spPr>
        <p:txBody>
          <a:bodyPr wrap="square" rtlCol="0">
            <a:spAutoFit/>
          </a:bodyPr>
          <a:lstStyle/>
          <a:p>
            <a:r>
              <a:rPr lang="en-US" sz="1400" b="1" dirty="0"/>
              <a:t>@SheHacksPurple</a:t>
            </a:r>
          </a:p>
        </p:txBody>
      </p:sp>
      <p:sp>
        <p:nvSpPr>
          <p:cNvPr id="10" name="Content Placeholder 2">
            <a:extLst>
              <a:ext uri="{FF2B5EF4-FFF2-40B4-BE49-F238E27FC236}">
                <a16:creationId xmlns:a16="http://schemas.microsoft.com/office/drawing/2014/main" id="{36F07AB6-ED95-1149-8DAF-1249D0658610}"/>
              </a:ext>
            </a:extLst>
          </p:cNvPr>
          <p:cNvSpPr txBox="1">
            <a:spLocks/>
          </p:cNvSpPr>
          <p:nvPr/>
        </p:nvSpPr>
        <p:spPr>
          <a:xfrm>
            <a:off x="-35625" y="6578189"/>
            <a:ext cx="7412868"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Slide Credit: Pete </a:t>
            </a:r>
            <a:r>
              <a:rPr lang="en-US" sz="1600" dirty="0" err="1"/>
              <a:t>Cheslock</a:t>
            </a:r>
            <a:endParaRPr lang="en-US" sz="1600" dirty="0"/>
          </a:p>
        </p:txBody>
      </p:sp>
    </p:spTree>
    <p:extLst>
      <p:ext uri="{BB962C8B-B14F-4D97-AF65-F5344CB8AC3E}">
        <p14:creationId xmlns:p14="http://schemas.microsoft.com/office/powerpoint/2010/main" val="1999619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C21655-B5F6-214A-9657-30E241138C0D}"/>
              </a:ext>
            </a:extLst>
          </p:cNvPr>
          <p:cNvPicPr>
            <a:picLocks noChangeAspect="1"/>
          </p:cNvPicPr>
          <p:nvPr/>
        </p:nvPicPr>
        <p:blipFill>
          <a:blip r:embed="rId3"/>
          <a:stretch>
            <a:fillRect/>
          </a:stretch>
        </p:blipFill>
        <p:spPr>
          <a:xfrm>
            <a:off x="4179086" y="1499364"/>
            <a:ext cx="8012914" cy="5358636"/>
          </a:xfrm>
          <a:prstGeom prst="rect">
            <a:avLst/>
          </a:prstGeom>
        </p:spPr>
      </p:pic>
      <p:sp>
        <p:nvSpPr>
          <p:cNvPr id="9" name="Content Placeholder 2">
            <a:extLst>
              <a:ext uri="{FF2B5EF4-FFF2-40B4-BE49-F238E27FC236}">
                <a16:creationId xmlns:a16="http://schemas.microsoft.com/office/drawing/2014/main" id="{91525D78-E38D-4E47-91CA-A722BF66D218}"/>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7" name="TextBox 6">
            <a:extLst>
              <a:ext uri="{FF2B5EF4-FFF2-40B4-BE49-F238E27FC236}">
                <a16:creationId xmlns:a16="http://schemas.microsoft.com/office/drawing/2014/main" id="{D803D5E1-9431-974B-8210-DF355962F485}"/>
              </a:ext>
            </a:extLst>
          </p:cNvPr>
          <p:cNvSpPr txBox="1"/>
          <p:nvPr/>
        </p:nvSpPr>
        <p:spPr>
          <a:xfrm>
            <a:off x="10406939" y="6578189"/>
            <a:ext cx="1588628" cy="307777"/>
          </a:xfrm>
          <a:prstGeom prst="rect">
            <a:avLst/>
          </a:prstGeom>
          <a:noFill/>
        </p:spPr>
        <p:txBody>
          <a:bodyPr wrap="square" rtlCol="0">
            <a:spAutoFit/>
          </a:bodyPr>
          <a:lstStyle/>
          <a:p>
            <a:r>
              <a:rPr lang="en-US" sz="1400" b="1" dirty="0">
                <a:solidFill>
                  <a:srgbClr val="58C3C4"/>
                </a:solidFill>
              </a:rPr>
              <a:t>@SheHacksPurple</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4280370" y="4750129"/>
            <a:ext cx="8952703" cy="2196927"/>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r>
              <a:rPr lang="en-US" sz="4400" dirty="0">
                <a:solidFill>
                  <a:srgbClr val="58C3C4"/>
                </a:solidFill>
              </a:rPr>
              <a:t>                     Work More Closely: </a:t>
            </a:r>
          </a:p>
          <a:p>
            <a:endParaRPr lang="en-US" sz="3600" dirty="0">
              <a:solidFill>
                <a:srgbClr val="057FAF"/>
              </a:solidFill>
            </a:endParaRPr>
          </a:p>
          <a:p>
            <a:r>
              <a:rPr lang="en-US" sz="4400" dirty="0">
                <a:solidFill>
                  <a:srgbClr val="58C3C4"/>
                </a:solidFill>
              </a:rPr>
              <a:t>Security + Dev + Ops</a:t>
            </a:r>
          </a:p>
          <a:p>
            <a:pPr marL="228600" lvl="1"/>
            <a:endParaRPr lang="en-US" sz="3600" dirty="0">
              <a:solidFill>
                <a:srgbClr val="58C3C4"/>
              </a:solidFill>
            </a:endParaRPr>
          </a:p>
          <a:p>
            <a:pPr marL="685800" lvl="1" indent="-457200">
              <a:buFont typeface="Arial" panose="020B0604020202020204" pitchFamily="34" charset="0"/>
              <a:buChar char="•"/>
            </a:pPr>
            <a:endParaRPr lang="en-US" sz="3600" dirty="0">
              <a:solidFill>
                <a:srgbClr val="58C3C4"/>
              </a:solidFill>
            </a:endParaRPr>
          </a:p>
          <a:p>
            <a:pPr marL="685800" lvl="1" indent="-457200">
              <a:buFont typeface="Arial" panose="020B0604020202020204" pitchFamily="34" charset="0"/>
              <a:buChar char="•"/>
            </a:pPr>
            <a:endParaRPr lang="en-US" sz="3600" dirty="0">
              <a:solidFill>
                <a:srgbClr val="58C3C4"/>
              </a:solidFill>
            </a:endParaRPr>
          </a:p>
        </p:txBody>
      </p:sp>
      <p:sp>
        <p:nvSpPr>
          <p:cNvPr id="10" name="Title 16">
            <a:extLst>
              <a:ext uri="{FF2B5EF4-FFF2-40B4-BE49-F238E27FC236}">
                <a16:creationId xmlns:a16="http://schemas.microsoft.com/office/drawing/2014/main" id="{07D5375C-008F-234E-851C-AB106E141FB1}"/>
              </a:ext>
            </a:extLst>
          </p:cNvPr>
          <p:cNvSpPr txBox="1">
            <a:spLocks/>
          </p:cNvSpPr>
          <p:nvPr/>
        </p:nvSpPr>
        <p:spPr>
          <a:xfrm>
            <a:off x="387753" y="2266641"/>
            <a:ext cx="3472180" cy="2899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rgbClr val="055E6D"/>
                </a:solidFill>
              </a:rPr>
              <a:t>Reinforce </a:t>
            </a:r>
            <a:br>
              <a:rPr lang="en-US" sz="6000" b="1" dirty="0">
                <a:solidFill>
                  <a:srgbClr val="055E6D"/>
                </a:solidFill>
              </a:rPr>
            </a:br>
            <a:r>
              <a:rPr lang="en-US" sz="6000" b="1" dirty="0">
                <a:solidFill>
                  <a:srgbClr val="055E6D"/>
                </a:solidFill>
              </a:rPr>
              <a:t>Culture </a:t>
            </a:r>
            <a:br>
              <a:rPr lang="en-US" sz="6000" b="1" dirty="0">
                <a:solidFill>
                  <a:srgbClr val="055E6D"/>
                </a:solidFill>
              </a:rPr>
            </a:br>
            <a:r>
              <a:rPr lang="en-US" sz="6000" b="1" dirty="0">
                <a:solidFill>
                  <a:srgbClr val="055E6D"/>
                </a:solidFill>
              </a:rPr>
              <a:t>Change</a:t>
            </a:r>
          </a:p>
        </p:txBody>
      </p:sp>
    </p:spTree>
    <p:extLst>
      <p:ext uri="{BB962C8B-B14F-4D97-AF65-F5344CB8AC3E}">
        <p14:creationId xmlns:p14="http://schemas.microsoft.com/office/powerpoint/2010/main" val="119138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87F102-6EA5-E144-A816-127F230C29BF}"/>
              </a:ext>
            </a:extLst>
          </p:cNvPr>
          <p:cNvPicPr>
            <a:picLocks noChangeAspect="1"/>
          </p:cNvPicPr>
          <p:nvPr/>
        </p:nvPicPr>
        <p:blipFill>
          <a:blip r:embed="rId3"/>
          <a:stretch>
            <a:fillRect/>
          </a:stretch>
        </p:blipFill>
        <p:spPr>
          <a:xfrm>
            <a:off x="4128736" y="1501804"/>
            <a:ext cx="8075221" cy="5400305"/>
          </a:xfrm>
          <a:prstGeom prst="rect">
            <a:avLst/>
          </a:prstGeom>
        </p:spPr>
      </p:pic>
      <p:sp>
        <p:nvSpPr>
          <p:cNvPr id="9" name="Content Placeholder 2">
            <a:extLst>
              <a:ext uri="{FF2B5EF4-FFF2-40B4-BE49-F238E27FC236}">
                <a16:creationId xmlns:a16="http://schemas.microsoft.com/office/drawing/2014/main" id="{66CCAB93-C1D2-3946-BCBF-E8B8912F79F1}"/>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7" name="TextBox 6">
            <a:extLst>
              <a:ext uri="{FF2B5EF4-FFF2-40B4-BE49-F238E27FC236}">
                <a16:creationId xmlns:a16="http://schemas.microsoft.com/office/drawing/2014/main" id="{59A3FA87-55F0-2D4B-B1A8-66EFFCF0591C}"/>
              </a:ext>
            </a:extLst>
          </p:cNvPr>
          <p:cNvSpPr txBox="1"/>
          <p:nvPr/>
        </p:nvSpPr>
        <p:spPr>
          <a:xfrm>
            <a:off x="10703817" y="6578189"/>
            <a:ext cx="1588628" cy="307777"/>
          </a:xfrm>
          <a:prstGeom prst="rect">
            <a:avLst/>
          </a:prstGeom>
          <a:noFill/>
        </p:spPr>
        <p:txBody>
          <a:bodyPr wrap="square" rtlCol="0">
            <a:spAutoFit/>
          </a:bodyPr>
          <a:lstStyle/>
          <a:p>
            <a:r>
              <a:rPr lang="en-US" sz="1400" b="1" dirty="0"/>
              <a:t>@</a:t>
            </a:r>
            <a:r>
              <a:rPr lang="en-US" sz="1400" b="1" dirty="0">
                <a:solidFill>
                  <a:srgbClr val="58C3C4"/>
                </a:solidFill>
              </a:rPr>
              <a:t>SheHacksPurple</a:t>
            </a:r>
          </a:p>
        </p:txBody>
      </p:sp>
      <p:sp>
        <p:nvSpPr>
          <p:cNvPr id="8" name="Title 16">
            <a:extLst>
              <a:ext uri="{FF2B5EF4-FFF2-40B4-BE49-F238E27FC236}">
                <a16:creationId xmlns:a16="http://schemas.microsoft.com/office/drawing/2014/main" id="{656026DB-E6AC-9A4A-96D2-421F26E01CA5}"/>
              </a:ext>
            </a:extLst>
          </p:cNvPr>
          <p:cNvSpPr txBox="1">
            <a:spLocks/>
          </p:cNvSpPr>
          <p:nvPr/>
        </p:nvSpPr>
        <p:spPr>
          <a:xfrm>
            <a:off x="387753" y="2266641"/>
            <a:ext cx="3472180" cy="2899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rgbClr val="055E6D"/>
                </a:solidFill>
              </a:rPr>
              <a:t>Reinforce </a:t>
            </a:r>
            <a:br>
              <a:rPr lang="en-US" sz="6000" b="1" dirty="0">
                <a:solidFill>
                  <a:srgbClr val="055E6D"/>
                </a:solidFill>
              </a:rPr>
            </a:br>
            <a:r>
              <a:rPr lang="en-US" sz="6000" b="1" dirty="0">
                <a:solidFill>
                  <a:srgbClr val="055E6D"/>
                </a:solidFill>
              </a:rPr>
              <a:t>Culture </a:t>
            </a:r>
            <a:br>
              <a:rPr lang="en-US" sz="6000" b="1" dirty="0">
                <a:solidFill>
                  <a:srgbClr val="055E6D"/>
                </a:solidFill>
              </a:rPr>
            </a:br>
            <a:r>
              <a:rPr lang="en-US" sz="6000" b="1" dirty="0">
                <a:solidFill>
                  <a:srgbClr val="055E6D"/>
                </a:solidFill>
              </a:rPr>
              <a:t>Change</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4382001" y="1757356"/>
            <a:ext cx="2125682" cy="1066073"/>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pPr algn="ctr"/>
            <a:r>
              <a:rPr lang="en-US" sz="3600" dirty="0">
                <a:solidFill>
                  <a:srgbClr val="057FAF"/>
                </a:solidFill>
              </a:rPr>
              <a:t>No More </a:t>
            </a:r>
          </a:p>
          <a:p>
            <a:pPr algn="ctr"/>
            <a:r>
              <a:rPr lang="en-US" sz="3600" dirty="0">
                <a:solidFill>
                  <a:srgbClr val="057FAF"/>
                </a:solidFill>
              </a:rPr>
              <a:t>Blaming</a:t>
            </a:r>
          </a:p>
          <a:p>
            <a:pPr marL="228600" lvl="1" algn="ctr"/>
            <a:endParaRPr lang="en-US" sz="2800" dirty="0">
              <a:solidFill>
                <a:srgbClr val="057FAF"/>
              </a:solidFill>
            </a:endParaRPr>
          </a:p>
          <a:p>
            <a:pPr marL="685800" lvl="1" indent="-457200" algn="ctr">
              <a:buFont typeface="Arial" panose="020B0604020202020204" pitchFamily="34" charset="0"/>
              <a:buChar char="•"/>
            </a:pPr>
            <a:endParaRPr lang="en-US" sz="2800" dirty="0">
              <a:solidFill>
                <a:srgbClr val="057FAF"/>
              </a:solidFill>
            </a:endParaRPr>
          </a:p>
          <a:p>
            <a:pPr marL="685800" lvl="1" indent="-457200" algn="ctr">
              <a:buFont typeface="Arial" panose="020B0604020202020204" pitchFamily="34" charset="0"/>
              <a:buChar char="•"/>
            </a:pPr>
            <a:endParaRPr lang="en-US" sz="2800" dirty="0">
              <a:solidFill>
                <a:srgbClr val="057FAF"/>
              </a:solidFill>
            </a:endParaRPr>
          </a:p>
        </p:txBody>
      </p:sp>
    </p:spTree>
    <p:extLst>
      <p:ext uri="{BB962C8B-B14F-4D97-AF65-F5344CB8AC3E}">
        <p14:creationId xmlns:p14="http://schemas.microsoft.com/office/powerpoint/2010/main" val="3848776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E52E81-11E1-D746-8300-58B13E575D22}"/>
              </a:ext>
            </a:extLst>
          </p:cNvPr>
          <p:cNvPicPr>
            <a:picLocks noChangeAspect="1"/>
          </p:cNvPicPr>
          <p:nvPr/>
        </p:nvPicPr>
        <p:blipFill>
          <a:blip r:embed="rId3"/>
          <a:stretch>
            <a:fillRect/>
          </a:stretch>
        </p:blipFill>
        <p:spPr>
          <a:xfrm>
            <a:off x="4052642" y="1414804"/>
            <a:ext cx="8139358" cy="5443196"/>
          </a:xfrm>
          <a:prstGeom prst="rect">
            <a:avLst/>
          </a:prstGeom>
        </p:spPr>
      </p:pic>
      <p:sp>
        <p:nvSpPr>
          <p:cNvPr id="9" name="Content Placeholder 2">
            <a:extLst>
              <a:ext uri="{FF2B5EF4-FFF2-40B4-BE49-F238E27FC236}">
                <a16:creationId xmlns:a16="http://schemas.microsoft.com/office/drawing/2014/main" id="{2EA9C001-D66B-5A4A-943F-0AFD264F177F}"/>
              </a:ext>
            </a:extLst>
          </p:cNvPr>
          <p:cNvSpPr txBox="1">
            <a:spLocks/>
          </p:cNvSpPr>
          <p:nvPr/>
        </p:nvSpPr>
        <p:spPr>
          <a:xfrm>
            <a:off x="-17817" y="6587728"/>
            <a:ext cx="2236854" cy="298238"/>
          </a:xfrm>
          <a:prstGeom prst="rect">
            <a:avLst/>
          </a:prstGeom>
        </p:spPr>
        <p:txBody>
          <a:bodyPr vert="horz" lIns="68580" tIns="34290" rIns="68580" bIns="3429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Photo: #</a:t>
            </a:r>
            <a:r>
              <a:rPr lang="en-US" sz="1600" dirty="0" err="1"/>
              <a:t>WOCTechChat</a:t>
            </a:r>
            <a:endParaRPr lang="en-US" sz="1600" dirty="0"/>
          </a:p>
        </p:txBody>
      </p:sp>
      <p:sp>
        <p:nvSpPr>
          <p:cNvPr id="8" name="Title 16">
            <a:extLst>
              <a:ext uri="{FF2B5EF4-FFF2-40B4-BE49-F238E27FC236}">
                <a16:creationId xmlns:a16="http://schemas.microsoft.com/office/drawing/2014/main" id="{38641F8C-8BFD-2C4F-B0D4-82C77391BA6D}"/>
              </a:ext>
            </a:extLst>
          </p:cNvPr>
          <p:cNvSpPr txBox="1">
            <a:spLocks/>
          </p:cNvSpPr>
          <p:nvPr/>
        </p:nvSpPr>
        <p:spPr>
          <a:xfrm>
            <a:off x="387753" y="2266641"/>
            <a:ext cx="3472180" cy="28991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rgbClr val="055E6D"/>
                </a:solidFill>
              </a:rPr>
              <a:t>Reinforce </a:t>
            </a:r>
            <a:br>
              <a:rPr lang="en-US" sz="6000" b="1" dirty="0">
                <a:solidFill>
                  <a:srgbClr val="055E6D"/>
                </a:solidFill>
              </a:rPr>
            </a:br>
            <a:r>
              <a:rPr lang="en-US" sz="6000" b="1" dirty="0">
                <a:solidFill>
                  <a:srgbClr val="055E6D"/>
                </a:solidFill>
              </a:rPr>
              <a:t>Culture </a:t>
            </a:r>
            <a:br>
              <a:rPr lang="en-US" sz="6000" b="1" dirty="0">
                <a:solidFill>
                  <a:srgbClr val="055E6D"/>
                </a:solidFill>
              </a:rPr>
            </a:br>
            <a:r>
              <a:rPr lang="en-US" sz="6000" b="1" dirty="0">
                <a:solidFill>
                  <a:srgbClr val="055E6D"/>
                </a:solidFill>
              </a:rPr>
              <a:t>Change</a:t>
            </a:r>
          </a:p>
        </p:txBody>
      </p:sp>
      <p:sp>
        <p:nvSpPr>
          <p:cNvPr id="7" name="TextBox 6">
            <a:extLst>
              <a:ext uri="{FF2B5EF4-FFF2-40B4-BE49-F238E27FC236}">
                <a16:creationId xmlns:a16="http://schemas.microsoft.com/office/drawing/2014/main" id="{6059113D-5FDD-154A-AF07-7CA4E06060CE}"/>
              </a:ext>
            </a:extLst>
          </p:cNvPr>
          <p:cNvSpPr txBox="1"/>
          <p:nvPr/>
        </p:nvSpPr>
        <p:spPr>
          <a:xfrm>
            <a:off x="10703817" y="6578189"/>
            <a:ext cx="1588628" cy="307777"/>
          </a:xfrm>
          <a:prstGeom prst="rect">
            <a:avLst/>
          </a:prstGeom>
          <a:noFill/>
        </p:spPr>
        <p:txBody>
          <a:bodyPr wrap="square" rtlCol="0">
            <a:spAutoFit/>
          </a:bodyPr>
          <a:lstStyle/>
          <a:p>
            <a:r>
              <a:rPr lang="en-US" sz="1400" b="1" dirty="0"/>
              <a:t>@</a:t>
            </a:r>
            <a:r>
              <a:rPr lang="en-US" sz="1400" b="1" dirty="0">
                <a:solidFill>
                  <a:srgbClr val="58C3C4"/>
                </a:solidFill>
              </a:rPr>
              <a:t>SheHacksPurple</a:t>
            </a:r>
          </a:p>
        </p:txBody>
      </p:sp>
      <p:sp>
        <p:nvSpPr>
          <p:cNvPr id="6" name="Text Placeholder 5">
            <a:extLst>
              <a:ext uri="{FF2B5EF4-FFF2-40B4-BE49-F238E27FC236}">
                <a16:creationId xmlns:a16="http://schemas.microsoft.com/office/drawing/2014/main" id="{002A9CCB-5D27-DD4E-8711-99CE7832FD50}"/>
              </a:ext>
            </a:extLst>
          </p:cNvPr>
          <p:cNvSpPr txBox="1">
            <a:spLocks/>
          </p:cNvSpPr>
          <p:nvPr/>
        </p:nvSpPr>
        <p:spPr>
          <a:xfrm>
            <a:off x="4272450" y="1637543"/>
            <a:ext cx="8952703" cy="1066073"/>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r>
              <a:rPr lang="en-US" sz="4000" dirty="0">
                <a:solidFill>
                  <a:srgbClr val="58C3C4"/>
                </a:solidFill>
              </a:rPr>
              <a:t>Be a Security Champion</a:t>
            </a:r>
          </a:p>
          <a:p>
            <a:pPr marL="228600" lvl="1"/>
            <a:endParaRPr lang="en-US" sz="3200" dirty="0">
              <a:solidFill>
                <a:srgbClr val="58C3C4"/>
              </a:solidFill>
            </a:endParaRPr>
          </a:p>
          <a:p>
            <a:pPr marL="685800" lvl="1" indent="-457200">
              <a:buFont typeface="Arial" panose="020B0604020202020204" pitchFamily="34" charset="0"/>
              <a:buChar char="•"/>
            </a:pPr>
            <a:endParaRPr lang="en-US" sz="3200" dirty="0">
              <a:solidFill>
                <a:srgbClr val="58C3C4"/>
              </a:solidFill>
            </a:endParaRPr>
          </a:p>
          <a:p>
            <a:pPr marL="685800" lvl="1" indent="-457200">
              <a:buFont typeface="Arial" panose="020B0604020202020204" pitchFamily="34" charset="0"/>
              <a:buChar char="•"/>
            </a:pPr>
            <a:endParaRPr lang="en-US" sz="3200" dirty="0">
              <a:solidFill>
                <a:srgbClr val="58C3C4"/>
              </a:solidFill>
            </a:endParaRPr>
          </a:p>
        </p:txBody>
      </p:sp>
    </p:spTree>
    <p:extLst>
      <p:ext uri="{BB962C8B-B14F-4D97-AF65-F5344CB8AC3E}">
        <p14:creationId xmlns:p14="http://schemas.microsoft.com/office/powerpoint/2010/main" val="394414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BC52B8D-324C-8E4C-B020-5ECBF9039AAD}"/>
              </a:ext>
            </a:extLst>
          </p:cNvPr>
          <p:cNvSpPr txBox="1"/>
          <p:nvPr/>
        </p:nvSpPr>
        <p:spPr>
          <a:xfrm>
            <a:off x="10609708" y="6550223"/>
            <a:ext cx="1955776" cy="307777"/>
          </a:xfrm>
          <a:prstGeom prst="rect">
            <a:avLst/>
          </a:prstGeom>
          <a:noFill/>
        </p:spPr>
        <p:txBody>
          <a:bodyPr wrap="square" rtlCol="0">
            <a:spAutoFit/>
          </a:bodyPr>
          <a:lstStyle/>
          <a:p>
            <a:r>
              <a:rPr lang="en-US" sz="1400" b="1" dirty="0"/>
              <a:t>@SheHacksPurple</a:t>
            </a:r>
          </a:p>
        </p:txBody>
      </p:sp>
      <p:sp>
        <p:nvSpPr>
          <p:cNvPr id="7" name="Rectangle 6">
            <a:extLst>
              <a:ext uri="{FF2B5EF4-FFF2-40B4-BE49-F238E27FC236}">
                <a16:creationId xmlns:a16="http://schemas.microsoft.com/office/drawing/2014/main" id="{0DC450F9-01D7-4A40-832B-83989A951797}"/>
              </a:ext>
            </a:extLst>
          </p:cNvPr>
          <p:cNvSpPr/>
          <p:nvPr/>
        </p:nvSpPr>
        <p:spPr bwMode="auto">
          <a:xfrm>
            <a:off x="1151910" y="2315689"/>
            <a:ext cx="9849345" cy="4037609"/>
          </a:xfrm>
          <a:prstGeom prst="rect">
            <a:avLst/>
          </a:prstGeom>
          <a:solidFill>
            <a:srgbClr val="055E6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54B783F6-FE0E-1442-BA61-2F2C7CF348EA}"/>
              </a:ext>
            </a:extLst>
          </p:cNvPr>
          <p:cNvSpPr>
            <a:spLocks noGrp="1"/>
          </p:cNvSpPr>
          <p:nvPr>
            <p:ph type="title"/>
          </p:nvPr>
        </p:nvSpPr>
        <p:spPr>
          <a:xfrm>
            <a:off x="2775527" y="3557484"/>
            <a:ext cx="10515600" cy="1325563"/>
          </a:xfrm>
        </p:spPr>
        <p:txBody>
          <a:bodyPr>
            <a:normAutofit/>
          </a:bodyPr>
          <a:lstStyle/>
          <a:p>
            <a:r>
              <a:rPr lang="en-US" sz="8800" dirty="0">
                <a:solidFill>
                  <a:schemeClr val="bg1"/>
                </a:solidFill>
              </a:rPr>
              <a:t>Call To Action</a:t>
            </a:r>
          </a:p>
        </p:txBody>
      </p:sp>
    </p:spTree>
    <p:extLst>
      <p:ext uri="{BB962C8B-B14F-4D97-AF65-F5344CB8AC3E}">
        <p14:creationId xmlns:p14="http://schemas.microsoft.com/office/powerpoint/2010/main" val="29291888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BC52B8D-324C-8E4C-B020-5ECBF9039AAD}"/>
              </a:ext>
            </a:extLst>
          </p:cNvPr>
          <p:cNvSpPr txBox="1"/>
          <p:nvPr/>
        </p:nvSpPr>
        <p:spPr>
          <a:xfrm>
            <a:off x="10609708" y="6550223"/>
            <a:ext cx="1955776" cy="307777"/>
          </a:xfrm>
          <a:prstGeom prst="rect">
            <a:avLst/>
          </a:prstGeom>
          <a:noFill/>
        </p:spPr>
        <p:txBody>
          <a:bodyPr wrap="square" rtlCol="0">
            <a:spAutoFit/>
          </a:bodyPr>
          <a:lstStyle/>
          <a:p>
            <a:r>
              <a:rPr lang="en-US" sz="1400" b="1" dirty="0"/>
              <a:t>@SheHacksPurple</a:t>
            </a:r>
          </a:p>
        </p:txBody>
      </p:sp>
      <p:sp>
        <p:nvSpPr>
          <p:cNvPr id="7" name="Rectangle 6">
            <a:extLst>
              <a:ext uri="{FF2B5EF4-FFF2-40B4-BE49-F238E27FC236}">
                <a16:creationId xmlns:a16="http://schemas.microsoft.com/office/drawing/2014/main" id="{0DC450F9-01D7-4A40-832B-83989A951797}"/>
              </a:ext>
            </a:extLst>
          </p:cNvPr>
          <p:cNvSpPr/>
          <p:nvPr/>
        </p:nvSpPr>
        <p:spPr bwMode="auto">
          <a:xfrm>
            <a:off x="1151910" y="2315689"/>
            <a:ext cx="9849345" cy="4037609"/>
          </a:xfrm>
          <a:prstGeom prst="rect">
            <a:avLst/>
          </a:prstGeom>
          <a:solidFill>
            <a:srgbClr val="055E6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4464" tIns="107571" rIns="134464" bIns="107571" numCol="1" spcCol="0" rtlCol="0" fromWordArt="0" anchor="t" anchorCtr="0" forceAA="0" compatLnSpc="1">
            <a:prstTxWarp prst="textNoShape">
              <a:avLst/>
            </a:prstTxWarp>
            <a:noAutofit/>
          </a:bodyPr>
          <a:lstStyle/>
          <a:p>
            <a:pPr algn="ctr" defTabSz="685647" fontAlgn="base">
              <a:lnSpc>
                <a:spcPct val="90000"/>
              </a:lnSpc>
              <a:spcBef>
                <a:spcPct val="0"/>
              </a:spcBef>
              <a:spcAft>
                <a:spcPct val="0"/>
              </a:spcAft>
            </a:pPr>
            <a:endParaRPr lang="en-US" sz="1765"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extBox 8">
            <a:extLst>
              <a:ext uri="{FF2B5EF4-FFF2-40B4-BE49-F238E27FC236}">
                <a16:creationId xmlns:a16="http://schemas.microsoft.com/office/drawing/2014/main" id="{8232EA38-E057-F242-9E08-6A70E27B2955}"/>
              </a:ext>
            </a:extLst>
          </p:cNvPr>
          <p:cNvSpPr txBox="1"/>
          <p:nvPr/>
        </p:nvSpPr>
        <p:spPr>
          <a:xfrm>
            <a:off x="1548863" y="3098010"/>
            <a:ext cx="4547137" cy="2233564"/>
          </a:xfrm>
          <a:prstGeom prst="rect">
            <a:avLst/>
          </a:prstGeom>
          <a:noFill/>
        </p:spPr>
        <p:txBody>
          <a:bodyPr wrap="square" lIns="134464" tIns="107571" rIns="134464" bIns="107571" rtlCol="0">
            <a:spAutoFit/>
          </a:bodyPr>
          <a:lstStyle/>
          <a:p>
            <a:pPr marL="254469" indent="-254469">
              <a:lnSpc>
                <a:spcPct val="90000"/>
              </a:lnSpc>
              <a:spcAft>
                <a:spcPts val="441"/>
              </a:spcAft>
              <a:tabLst>
                <a:tab pos="208945" algn="l"/>
              </a:tabLst>
            </a:pPr>
            <a:r>
              <a:rPr lang="en-US" sz="4853" spc="-221" dirty="0">
                <a:gradFill>
                  <a:gsLst>
                    <a:gs pos="2917">
                      <a:schemeClr val="bg1"/>
                    </a:gs>
                    <a:gs pos="30000">
                      <a:schemeClr val="bg1"/>
                    </a:gs>
                  </a:gsLst>
                  <a:lin ang="5400000" scaled="0"/>
                </a:gradFill>
                <a:latin typeface="+mj-lt"/>
              </a:rPr>
              <a:t>The definition of quality must include “secure”. </a:t>
            </a:r>
          </a:p>
        </p:txBody>
      </p:sp>
      <p:sp>
        <p:nvSpPr>
          <p:cNvPr id="3" name="Title 2">
            <a:extLst>
              <a:ext uri="{FF2B5EF4-FFF2-40B4-BE49-F238E27FC236}">
                <a16:creationId xmlns:a16="http://schemas.microsoft.com/office/drawing/2014/main" id="{54B783F6-FE0E-1442-BA61-2F2C7CF348EA}"/>
              </a:ext>
            </a:extLst>
          </p:cNvPr>
          <p:cNvSpPr>
            <a:spLocks noGrp="1"/>
          </p:cNvSpPr>
          <p:nvPr>
            <p:ph type="title"/>
          </p:nvPr>
        </p:nvSpPr>
        <p:spPr>
          <a:xfrm>
            <a:off x="94108" y="1259127"/>
            <a:ext cx="10515600" cy="1325563"/>
          </a:xfrm>
        </p:spPr>
        <p:txBody>
          <a:bodyPr/>
          <a:lstStyle/>
          <a:p>
            <a:r>
              <a:rPr lang="en-US" dirty="0"/>
              <a:t>Call To Action</a:t>
            </a:r>
          </a:p>
        </p:txBody>
      </p:sp>
      <p:sp>
        <p:nvSpPr>
          <p:cNvPr id="10" name="TextBox 9">
            <a:extLst>
              <a:ext uri="{FF2B5EF4-FFF2-40B4-BE49-F238E27FC236}">
                <a16:creationId xmlns:a16="http://schemas.microsoft.com/office/drawing/2014/main" id="{4F641F4C-076B-AD41-88E5-D1CCC8741DD3}"/>
              </a:ext>
            </a:extLst>
          </p:cNvPr>
          <p:cNvSpPr txBox="1"/>
          <p:nvPr/>
        </p:nvSpPr>
        <p:spPr>
          <a:xfrm>
            <a:off x="7162800" y="2843648"/>
            <a:ext cx="3305010" cy="2742289"/>
          </a:xfrm>
          <a:prstGeom prst="rect">
            <a:avLst/>
          </a:prstGeom>
          <a:noFill/>
        </p:spPr>
        <p:txBody>
          <a:bodyPr wrap="square" lIns="182880" tIns="146304" rIns="182880" bIns="146304" rtlCol="0">
            <a:spAutoFit/>
          </a:bodyPr>
          <a:lstStyle/>
          <a:p>
            <a:pPr marL="346075" indent="-346075">
              <a:lnSpc>
                <a:spcPct val="90000"/>
              </a:lnSpc>
              <a:spcAft>
                <a:spcPts val="600"/>
              </a:spcAft>
              <a:tabLst>
                <a:tab pos="284163" algn="l"/>
              </a:tabLst>
            </a:pPr>
            <a:r>
              <a:rPr lang="en-US" sz="4000" dirty="0">
                <a:gradFill>
                  <a:gsLst>
                    <a:gs pos="2917">
                      <a:schemeClr val="bg1"/>
                    </a:gs>
                    <a:gs pos="30000">
                      <a:schemeClr val="bg1"/>
                    </a:gs>
                  </a:gsLst>
                  <a:lin ang="5400000" scaled="0"/>
                </a:gradFill>
                <a:latin typeface="+mj-lt"/>
              </a:rPr>
              <a:t>Resilience</a:t>
            </a:r>
          </a:p>
          <a:p>
            <a:pPr marL="346075" indent="-346075">
              <a:lnSpc>
                <a:spcPct val="90000"/>
              </a:lnSpc>
              <a:spcAft>
                <a:spcPts val="600"/>
              </a:spcAft>
              <a:tabLst>
                <a:tab pos="284163" algn="l"/>
              </a:tabLst>
            </a:pPr>
            <a:r>
              <a:rPr lang="en-US" sz="4000" dirty="0">
                <a:gradFill>
                  <a:gsLst>
                    <a:gs pos="2917">
                      <a:schemeClr val="bg1"/>
                    </a:gs>
                    <a:gs pos="30000">
                      <a:schemeClr val="bg1"/>
                    </a:gs>
                  </a:gsLst>
                  <a:lin ang="5400000" scaled="0"/>
                </a:gradFill>
                <a:latin typeface="+mj-lt"/>
              </a:rPr>
              <a:t>Learning</a:t>
            </a:r>
          </a:p>
          <a:p>
            <a:pPr marL="346075" indent="-346075">
              <a:lnSpc>
                <a:spcPct val="90000"/>
              </a:lnSpc>
              <a:spcAft>
                <a:spcPts val="600"/>
              </a:spcAft>
              <a:tabLst>
                <a:tab pos="284163" algn="l"/>
              </a:tabLst>
            </a:pPr>
            <a:r>
              <a:rPr lang="en-US" sz="4000" dirty="0">
                <a:gradFill>
                  <a:gsLst>
                    <a:gs pos="2917">
                      <a:schemeClr val="bg1"/>
                    </a:gs>
                    <a:gs pos="30000">
                      <a:schemeClr val="bg1"/>
                    </a:gs>
                  </a:gsLst>
                  <a:lin ang="5400000" scaled="0"/>
                </a:gradFill>
                <a:latin typeface="+mj-lt"/>
              </a:rPr>
              <a:t>Speed</a:t>
            </a:r>
          </a:p>
          <a:p>
            <a:pPr marL="346075" indent="-346075">
              <a:lnSpc>
                <a:spcPct val="90000"/>
              </a:lnSpc>
              <a:spcAft>
                <a:spcPts val="600"/>
              </a:spcAft>
              <a:tabLst>
                <a:tab pos="284163" algn="l"/>
              </a:tabLst>
            </a:pPr>
            <a:r>
              <a:rPr lang="en-US" sz="4000" dirty="0">
                <a:gradFill>
                  <a:gsLst>
                    <a:gs pos="2917">
                      <a:schemeClr val="bg1"/>
                    </a:gs>
                    <a:gs pos="30000">
                      <a:schemeClr val="bg1"/>
                    </a:gs>
                  </a:gsLst>
                  <a:lin ang="5400000" scaled="0"/>
                </a:gradFill>
                <a:latin typeface="+mj-lt"/>
              </a:rPr>
              <a:t>Feedback</a:t>
            </a:r>
          </a:p>
        </p:txBody>
      </p:sp>
    </p:spTree>
    <p:extLst>
      <p:ext uri="{BB962C8B-B14F-4D97-AF65-F5344CB8AC3E}">
        <p14:creationId xmlns:p14="http://schemas.microsoft.com/office/powerpoint/2010/main" val="406993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88674" y="2728547"/>
            <a:ext cx="4572000" cy="1071062"/>
          </a:xfrm>
          <a:solidFill>
            <a:srgbClr val="58C3C4">
              <a:alpha val="91000"/>
            </a:srgbClr>
          </a:solidFill>
        </p:spPr>
        <p:txBody>
          <a:bodyPr/>
          <a:lstStyle/>
          <a:p>
            <a:pPr algn="ctr"/>
            <a:r>
              <a:rPr lang="en-US" sz="6400" dirty="0"/>
              <a:t>Conclusion</a:t>
            </a:r>
          </a:p>
        </p:txBody>
      </p:sp>
      <p:sp>
        <p:nvSpPr>
          <p:cNvPr id="3" name="TextBox 2">
            <a:extLst>
              <a:ext uri="{FF2B5EF4-FFF2-40B4-BE49-F238E27FC236}">
                <a16:creationId xmlns:a16="http://schemas.microsoft.com/office/drawing/2014/main" id="{63087063-BD8E-6443-B450-09B2F06D01FB}"/>
              </a:ext>
            </a:extLst>
          </p:cNvPr>
          <p:cNvSpPr txBox="1"/>
          <p:nvPr/>
        </p:nvSpPr>
        <p:spPr>
          <a:xfrm>
            <a:off x="9093224" y="6578189"/>
            <a:ext cx="1879576" cy="307777"/>
          </a:xfrm>
          <a:prstGeom prst="rect">
            <a:avLst/>
          </a:prstGeom>
          <a:noFill/>
        </p:spPr>
        <p:txBody>
          <a:bodyPr wrap="square" rtlCol="0">
            <a:spAutoFit/>
          </a:bodyPr>
          <a:lstStyle/>
          <a:p>
            <a:r>
              <a:rPr lang="en-US" sz="1400" b="1" dirty="0"/>
              <a:t>@SheHacksPurple</a:t>
            </a:r>
          </a:p>
        </p:txBody>
      </p:sp>
    </p:spTree>
    <p:extLst>
      <p:ext uri="{BB962C8B-B14F-4D97-AF65-F5344CB8AC3E}">
        <p14:creationId xmlns:p14="http://schemas.microsoft.com/office/powerpoint/2010/main" val="219032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4EEDFC1-A6EE-4FBE-A258-8C1592853BBE}"/>
              </a:ext>
            </a:extLst>
          </p:cNvPr>
          <p:cNvPicPr>
            <a:picLocks noChangeAspect="1"/>
          </p:cNvPicPr>
          <p:nvPr/>
        </p:nvPicPr>
        <p:blipFill rotWithShape="1">
          <a:blip r:embed="rId3"/>
          <a:srcRect l="4609" t="13747" r="4217" b="15811"/>
          <a:stretch/>
        </p:blipFill>
        <p:spPr>
          <a:xfrm>
            <a:off x="762000" y="1520042"/>
            <a:ext cx="10896600" cy="5128233"/>
          </a:xfrm>
          <a:prstGeom prst="rect">
            <a:avLst/>
          </a:prstGeom>
        </p:spPr>
      </p:pic>
      <p:sp>
        <p:nvSpPr>
          <p:cNvPr id="2" name="Title 1">
            <a:extLst>
              <a:ext uri="{FF2B5EF4-FFF2-40B4-BE49-F238E27FC236}">
                <a16:creationId xmlns:a16="http://schemas.microsoft.com/office/drawing/2014/main" id="{58D14FC5-5406-4C94-B8D3-8057DD3A687C}"/>
              </a:ext>
            </a:extLst>
          </p:cNvPr>
          <p:cNvSpPr>
            <a:spLocks noGrp="1"/>
          </p:cNvSpPr>
          <p:nvPr>
            <p:ph type="title"/>
          </p:nvPr>
        </p:nvSpPr>
        <p:spPr>
          <a:xfrm>
            <a:off x="74605" y="1520042"/>
            <a:ext cx="2407338" cy="1128155"/>
          </a:xfrm>
        </p:spPr>
        <p:txBody>
          <a:bodyPr>
            <a:normAutofit/>
          </a:bodyPr>
          <a:lstStyle/>
          <a:p>
            <a:r>
              <a:rPr lang="en-US" sz="4000" dirty="0">
                <a:solidFill>
                  <a:srgbClr val="057FAF"/>
                </a:solidFill>
              </a:rPr>
              <a:t>Resources</a:t>
            </a:r>
          </a:p>
        </p:txBody>
      </p:sp>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1524000" y="2362200"/>
            <a:ext cx="9144000" cy="220060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a:solidFill>
                  <a:srgbClr val="055E6D"/>
                </a:solidFill>
                <a:latin typeface="+mj-lt"/>
              </a:rPr>
              <a:t>The Microsoft </a:t>
            </a:r>
          </a:p>
          <a:p>
            <a:pPr marL="346075" indent="-346075" algn="ctr">
              <a:lnSpc>
                <a:spcPct val="90000"/>
              </a:lnSpc>
              <a:spcAft>
                <a:spcPts val="600"/>
              </a:spcAft>
              <a:tabLst>
                <a:tab pos="284163" algn="l"/>
              </a:tabLst>
            </a:pPr>
            <a:r>
              <a:rPr lang="en-US" sz="6600" spc="-150" dirty="0">
                <a:solidFill>
                  <a:srgbClr val="055E6D"/>
                </a:solidFill>
                <a:latin typeface="+mj-lt"/>
              </a:rPr>
              <a:t>DevOps Journey</a:t>
            </a:r>
          </a:p>
        </p:txBody>
      </p:sp>
      <p:sp>
        <p:nvSpPr>
          <p:cNvPr id="9" name="TextBox 8">
            <a:extLst>
              <a:ext uri="{FF2B5EF4-FFF2-40B4-BE49-F238E27FC236}">
                <a16:creationId xmlns:a16="http://schemas.microsoft.com/office/drawing/2014/main" id="{D38EDF93-2F75-B845-B34E-208BC1AE05FD}"/>
              </a:ext>
            </a:extLst>
          </p:cNvPr>
          <p:cNvSpPr txBox="1"/>
          <p:nvPr/>
        </p:nvSpPr>
        <p:spPr>
          <a:xfrm>
            <a:off x="1715379" y="4803994"/>
            <a:ext cx="9144000" cy="911019"/>
          </a:xfrm>
          <a:prstGeom prst="rect">
            <a:avLst/>
          </a:prstGeom>
          <a:noFill/>
        </p:spPr>
        <p:txBody>
          <a:bodyPr wrap="square" lIns="182880" tIns="146304" rIns="182880" bIns="146304" rtlCol="0">
            <a:spAutoFit/>
          </a:bodyPr>
          <a:lstStyle/>
          <a:p>
            <a:pPr algn="ctr">
              <a:defRPr/>
            </a:pPr>
            <a:r>
              <a:rPr lang="en-CA" sz="4000" dirty="0">
                <a:solidFill>
                  <a:srgbClr val="057FAF"/>
                </a:solidFill>
                <a:latin typeface="Segoe UI Light" pitchFamily="34" charset="0"/>
              </a:rPr>
              <a:t>https://</a:t>
            </a:r>
            <a:r>
              <a:rPr lang="en-CA" sz="4000" dirty="0" err="1">
                <a:solidFill>
                  <a:srgbClr val="057FAF"/>
                </a:solidFill>
                <a:latin typeface="Segoe UI Light" pitchFamily="34" charset="0"/>
              </a:rPr>
              <a:t>stories.visualstudio.com</a:t>
            </a:r>
            <a:r>
              <a:rPr lang="en-CA" sz="4000" dirty="0">
                <a:solidFill>
                  <a:srgbClr val="057FAF"/>
                </a:solidFill>
                <a:latin typeface="Segoe UI Light" pitchFamily="34" charset="0"/>
              </a:rPr>
              <a:t>/ </a:t>
            </a:r>
          </a:p>
        </p:txBody>
      </p:sp>
    </p:spTree>
    <p:extLst>
      <p:ext uri="{BB962C8B-B14F-4D97-AF65-F5344CB8AC3E}">
        <p14:creationId xmlns:p14="http://schemas.microsoft.com/office/powerpoint/2010/main" val="322106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a:extLst>
              <a:ext uri="{FF2B5EF4-FFF2-40B4-BE49-F238E27FC236}">
                <a16:creationId xmlns:a16="http://schemas.microsoft.com/office/drawing/2014/main" id="{E90D14C6-0F0A-8346-90BC-07E71F23477F}"/>
              </a:ext>
            </a:extLst>
          </p:cNvPr>
          <p:cNvSpPr>
            <a:spLocks noGrp="1"/>
          </p:cNvSpPr>
          <p:nvPr>
            <p:ph type="title"/>
          </p:nvPr>
        </p:nvSpPr>
        <p:spPr>
          <a:xfrm>
            <a:off x="1699178" y="1884517"/>
            <a:ext cx="8741880" cy="899665"/>
          </a:xfrm>
        </p:spPr>
        <p:txBody>
          <a:bodyPr/>
          <a:lstStyle/>
          <a:p>
            <a:pPr algn="ctr"/>
            <a:r>
              <a:rPr lang="en-US" b="1" dirty="0">
                <a:solidFill>
                  <a:srgbClr val="055E6D"/>
                </a:solidFill>
              </a:rPr>
              <a:t>OWASP DevSlop Has Your Back</a:t>
            </a:r>
          </a:p>
        </p:txBody>
      </p:sp>
      <p:sp>
        <p:nvSpPr>
          <p:cNvPr id="14" name="TextBox 13">
            <a:extLst>
              <a:ext uri="{FF2B5EF4-FFF2-40B4-BE49-F238E27FC236}">
                <a16:creationId xmlns:a16="http://schemas.microsoft.com/office/drawing/2014/main" id="{DBC52B8D-324C-8E4C-B020-5ECBF9039AAD}"/>
              </a:ext>
            </a:extLst>
          </p:cNvPr>
          <p:cNvSpPr txBox="1"/>
          <p:nvPr/>
        </p:nvSpPr>
        <p:spPr>
          <a:xfrm>
            <a:off x="10660767" y="6599710"/>
            <a:ext cx="1955776" cy="307777"/>
          </a:xfrm>
          <a:prstGeom prst="rect">
            <a:avLst/>
          </a:prstGeom>
          <a:noFill/>
        </p:spPr>
        <p:txBody>
          <a:bodyPr wrap="square" rtlCol="0">
            <a:spAutoFit/>
          </a:bodyPr>
          <a:lstStyle/>
          <a:p>
            <a:r>
              <a:rPr lang="en-US" sz="1400" b="1" dirty="0"/>
              <a:t>@SheHacksPurple</a:t>
            </a:r>
          </a:p>
        </p:txBody>
      </p:sp>
      <p:pic>
        <p:nvPicPr>
          <p:cNvPr id="3" name="Picture 2">
            <a:extLst>
              <a:ext uri="{FF2B5EF4-FFF2-40B4-BE49-F238E27FC236}">
                <a16:creationId xmlns:a16="http://schemas.microsoft.com/office/drawing/2014/main" id="{9F3D85CC-927B-6C44-9691-57AC1E0E61FD}"/>
              </a:ext>
            </a:extLst>
          </p:cNvPr>
          <p:cNvPicPr>
            <a:picLocks noChangeAspect="1"/>
          </p:cNvPicPr>
          <p:nvPr/>
        </p:nvPicPr>
        <p:blipFill>
          <a:blip r:embed="rId3"/>
          <a:stretch>
            <a:fillRect/>
          </a:stretch>
        </p:blipFill>
        <p:spPr>
          <a:xfrm>
            <a:off x="2948540" y="2682423"/>
            <a:ext cx="6243156" cy="3467328"/>
          </a:xfrm>
          <a:prstGeom prst="rect">
            <a:avLst/>
          </a:prstGeom>
        </p:spPr>
      </p:pic>
      <p:sp>
        <p:nvSpPr>
          <p:cNvPr id="7" name="Text Placeholder 5">
            <a:extLst>
              <a:ext uri="{FF2B5EF4-FFF2-40B4-BE49-F238E27FC236}">
                <a16:creationId xmlns:a16="http://schemas.microsoft.com/office/drawing/2014/main" id="{2C524AF1-1F05-6947-B367-AAAADB3B2523}"/>
              </a:ext>
            </a:extLst>
          </p:cNvPr>
          <p:cNvSpPr txBox="1">
            <a:spLocks/>
          </p:cNvSpPr>
          <p:nvPr/>
        </p:nvSpPr>
        <p:spPr>
          <a:xfrm>
            <a:off x="1693862" y="6402779"/>
            <a:ext cx="8752513" cy="1370873"/>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pPr algn="ctr"/>
            <a:r>
              <a:rPr lang="en-US" sz="2600" dirty="0"/>
              <a:t>https://</a:t>
            </a:r>
            <a:r>
              <a:rPr lang="en-US" sz="2600" dirty="0" err="1"/>
              <a:t>www.owasp.org</a:t>
            </a:r>
            <a:r>
              <a:rPr lang="en-US" sz="2600" dirty="0"/>
              <a:t>/</a:t>
            </a:r>
            <a:r>
              <a:rPr lang="en-US" sz="2600" dirty="0" err="1"/>
              <a:t>index.php</a:t>
            </a:r>
            <a:r>
              <a:rPr lang="en-US" sz="2600" dirty="0"/>
              <a:t>/</a:t>
            </a:r>
            <a:r>
              <a:rPr lang="en-US" sz="2600" dirty="0" err="1"/>
              <a:t>OWASP_DevSlop_Project</a:t>
            </a:r>
            <a:endParaRPr lang="en-US" sz="2600" dirty="0"/>
          </a:p>
          <a:p>
            <a:pPr marL="685800" lvl="1" indent="-457200" algn="ctr">
              <a:buFont typeface="Arial" panose="020B0604020202020204" pitchFamily="34" charset="0"/>
              <a:buChar char="•"/>
            </a:pPr>
            <a:endParaRPr lang="en-US" sz="2600" dirty="0"/>
          </a:p>
        </p:txBody>
      </p:sp>
      <p:pic>
        <p:nvPicPr>
          <p:cNvPr id="8" name="Picture 7">
            <a:extLst>
              <a:ext uri="{FF2B5EF4-FFF2-40B4-BE49-F238E27FC236}">
                <a16:creationId xmlns:a16="http://schemas.microsoft.com/office/drawing/2014/main" id="{EE00991B-0EA8-0C44-910C-CFBFA4BC68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73934" y="2157082"/>
            <a:ext cx="525341" cy="52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5">
            <a:extLst>
              <a:ext uri="{FF2B5EF4-FFF2-40B4-BE49-F238E27FC236}">
                <a16:creationId xmlns:a16="http://schemas.microsoft.com/office/drawing/2014/main" id="{78806244-36C7-BC44-A200-51D70C0FCCA6}"/>
              </a:ext>
            </a:extLst>
          </p:cNvPr>
          <p:cNvSpPr txBox="1">
            <a:spLocks/>
          </p:cNvSpPr>
          <p:nvPr/>
        </p:nvSpPr>
        <p:spPr>
          <a:xfrm>
            <a:off x="-2896787" y="4905392"/>
            <a:ext cx="8752513" cy="1370873"/>
          </a:xfrm>
        </p:spPr>
        <p:txBody>
          <a:bodyPr/>
          <a:lstStyle>
            <a:defPPr>
              <a:defRPr lang="en-US"/>
            </a:defPPr>
            <a:lvl1pPr marL="0" algn="l" defTabSz="768113" rtl="0" eaLnBrk="1" latinLnBrk="0" hangingPunct="1">
              <a:defRPr sz="1482" kern="1200">
                <a:solidFill>
                  <a:schemeClr val="tx1"/>
                </a:solidFill>
                <a:latin typeface="+mn-lt"/>
                <a:ea typeface="+mn-ea"/>
                <a:cs typeface="+mn-cs"/>
              </a:defRPr>
            </a:lvl1pPr>
            <a:lvl2pPr marL="384057" algn="l" defTabSz="768113" rtl="0" eaLnBrk="1" latinLnBrk="0" hangingPunct="1">
              <a:defRPr sz="1482" kern="1200">
                <a:solidFill>
                  <a:schemeClr val="tx1"/>
                </a:solidFill>
                <a:latin typeface="+mn-lt"/>
                <a:ea typeface="+mn-ea"/>
                <a:cs typeface="+mn-cs"/>
              </a:defRPr>
            </a:lvl2pPr>
            <a:lvl3pPr marL="768113" algn="l" defTabSz="768113" rtl="0" eaLnBrk="1" latinLnBrk="0" hangingPunct="1">
              <a:defRPr sz="1482" kern="1200">
                <a:solidFill>
                  <a:schemeClr val="tx1"/>
                </a:solidFill>
                <a:latin typeface="+mn-lt"/>
                <a:ea typeface="+mn-ea"/>
                <a:cs typeface="+mn-cs"/>
              </a:defRPr>
            </a:lvl3pPr>
            <a:lvl4pPr marL="1152170" algn="l" defTabSz="768113" rtl="0" eaLnBrk="1" latinLnBrk="0" hangingPunct="1">
              <a:defRPr sz="1482" kern="1200">
                <a:solidFill>
                  <a:schemeClr val="tx1"/>
                </a:solidFill>
                <a:latin typeface="+mn-lt"/>
                <a:ea typeface="+mn-ea"/>
                <a:cs typeface="+mn-cs"/>
              </a:defRPr>
            </a:lvl4pPr>
            <a:lvl5pPr marL="1536226" algn="l" defTabSz="768113" rtl="0" eaLnBrk="1" latinLnBrk="0" hangingPunct="1">
              <a:defRPr sz="1482" kern="1200">
                <a:solidFill>
                  <a:schemeClr val="tx1"/>
                </a:solidFill>
                <a:latin typeface="+mn-lt"/>
                <a:ea typeface="+mn-ea"/>
                <a:cs typeface="+mn-cs"/>
              </a:defRPr>
            </a:lvl5pPr>
            <a:lvl6pPr marL="1920283" algn="l" defTabSz="768113" rtl="0" eaLnBrk="1" latinLnBrk="0" hangingPunct="1">
              <a:defRPr sz="1482" kern="1200">
                <a:solidFill>
                  <a:schemeClr val="tx1"/>
                </a:solidFill>
                <a:latin typeface="+mn-lt"/>
                <a:ea typeface="+mn-ea"/>
                <a:cs typeface="+mn-cs"/>
              </a:defRPr>
            </a:lvl6pPr>
            <a:lvl7pPr marL="2304339" algn="l" defTabSz="768113" rtl="0" eaLnBrk="1" latinLnBrk="0" hangingPunct="1">
              <a:defRPr sz="1482" kern="1200">
                <a:solidFill>
                  <a:schemeClr val="tx1"/>
                </a:solidFill>
                <a:latin typeface="+mn-lt"/>
                <a:ea typeface="+mn-ea"/>
                <a:cs typeface="+mn-cs"/>
              </a:defRPr>
            </a:lvl7pPr>
            <a:lvl8pPr marL="2688396" algn="l" defTabSz="768113" rtl="0" eaLnBrk="1" latinLnBrk="0" hangingPunct="1">
              <a:defRPr sz="1482" kern="1200">
                <a:solidFill>
                  <a:schemeClr val="tx1"/>
                </a:solidFill>
                <a:latin typeface="+mn-lt"/>
                <a:ea typeface="+mn-ea"/>
                <a:cs typeface="+mn-cs"/>
              </a:defRPr>
            </a:lvl8pPr>
            <a:lvl9pPr marL="3072453" algn="l" defTabSz="768113" rtl="0" eaLnBrk="1" latinLnBrk="0" hangingPunct="1">
              <a:defRPr sz="1482" kern="1200">
                <a:solidFill>
                  <a:schemeClr val="tx1"/>
                </a:solidFill>
                <a:latin typeface="+mn-lt"/>
                <a:ea typeface="+mn-ea"/>
                <a:cs typeface="+mn-cs"/>
              </a:defRPr>
            </a:lvl9pPr>
          </a:lstStyle>
          <a:p>
            <a:pPr algn="ctr"/>
            <a:r>
              <a:rPr lang="en-US" sz="4400" dirty="0" err="1">
                <a:solidFill>
                  <a:srgbClr val="055E6D"/>
                </a:solidFill>
              </a:rPr>
              <a:t>DevSlop</a:t>
            </a:r>
            <a:r>
              <a:rPr lang="en-US" sz="3600" dirty="0" err="1">
                <a:solidFill>
                  <a:srgbClr val="055E6D"/>
                </a:solidFill>
              </a:rPr>
              <a:t>.co</a:t>
            </a:r>
            <a:endParaRPr lang="en-US" sz="2800" dirty="0">
              <a:solidFill>
                <a:srgbClr val="055E6D"/>
              </a:solidFill>
            </a:endParaRPr>
          </a:p>
          <a:p>
            <a:pPr marL="685800" lvl="1" indent="-457200" algn="ctr">
              <a:buFont typeface="Arial" panose="020B0604020202020204" pitchFamily="34" charset="0"/>
              <a:buChar char="•"/>
            </a:pPr>
            <a:endParaRPr lang="en-US" sz="2800" dirty="0">
              <a:solidFill>
                <a:srgbClr val="055E6D"/>
              </a:solidFill>
            </a:endParaRPr>
          </a:p>
        </p:txBody>
      </p:sp>
    </p:spTree>
    <p:extLst>
      <p:ext uri="{BB962C8B-B14F-4D97-AF65-F5344CB8AC3E}">
        <p14:creationId xmlns:p14="http://schemas.microsoft.com/office/powerpoint/2010/main" val="37355234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2667000" y="1859744"/>
            <a:ext cx="7086600" cy="2788456"/>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000" spc="-150" dirty="0">
                <a:solidFill>
                  <a:srgbClr val="055E6D"/>
                </a:solidFill>
                <a:latin typeface="+mj-lt"/>
              </a:rPr>
              <a:t>Links for Getting Started in Application Security</a:t>
            </a:r>
          </a:p>
        </p:txBody>
      </p:sp>
      <p:sp>
        <p:nvSpPr>
          <p:cNvPr id="9" name="TextBox 8">
            <a:extLst>
              <a:ext uri="{FF2B5EF4-FFF2-40B4-BE49-F238E27FC236}">
                <a16:creationId xmlns:a16="http://schemas.microsoft.com/office/drawing/2014/main" id="{D38EDF93-2F75-B845-B34E-208BC1AE05FD}"/>
              </a:ext>
            </a:extLst>
          </p:cNvPr>
          <p:cNvSpPr txBox="1"/>
          <p:nvPr/>
        </p:nvSpPr>
        <p:spPr>
          <a:xfrm>
            <a:off x="2673928" y="4761335"/>
            <a:ext cx="7086601" cy="757130"/>
          </a:xfrm>
          <a:prstGeom prst="rect">
            <a:avLst/>
          </a:prstGeom>
          <a:noFill/>
        </p:spPr>
        <p:txBody>
          <a:bodyPr wrap="square" lIns="182880" tIns="146304" rIns="182880" bIns="146304" rtlCol="0">
            <a:spAutoFit/>
          </a:bodyPr>
          <a:lstStyle/>
          <a:p>
            <a:pPr algn="ctr">
              <a:defRPr/>
            </a:pPr>
            <a:r>
              <a:rPr lang="en-CA" sz="3000" dirty="0">
                <a:solidFill>
                  <a:srgbClr val="057FAF"/>
                </a:solidFill>
                <a:latin typeface="Segoe UI Light" pitchFamily="34" charset="0"/>
              </a:rPr>
              <a:t>https://</a:t>
            </a:r>
            <a:r>
              <a:rPr lang="en-CA" sz="3000" dirty="0" err="1">
                <a:solidFill>
                  <a:srgbClr val="057FAF"/>
                </a:solidFill>
                <a:latin typeface="Segoe UI Light" pitchFamily="34" charset="0"/>
              </a:rPr>
              <a:t>aka.ms</a:t>
            </a:r>
            <a:r>
              <a:rPr lang="en-CA" sz="3000" dirty="0">
                <a:solidFill>
                  <a:srgbClr val="057FAF"/>
                </a:solidFill>
                <a:latin typeface="Segoe UI Light" pitchFamily="34" charset="0"/>
              </a:rPr>
              <a:t>/</a:t>
            </a:r>
            <a:r>
              <a:rPr lang="en-CA" sz="3000" dirty="0" err="1">
                <a:solidFill>
                  <a:srgbClr val="057FAF"/>
                </a:solidFill>
                <a:latin typeface="Segoe UI Light" pitchFamily="34" charset="0"/>
              </a:rPr>
              <a:t>GettingStartedWithAppSec</a:t>
            </a:r>
            <a:endParaRPr lang="en-CA" sz="3000" dirty="0">
              <a:solidFill>
                <a:srgbClr val="057FAF"/>
              </a:solidFill>
              <a:latin typeface="Segoe UI Light" pitchFamily="34" charset="0"/>
            </a:endParaRPr>
          </a:p>
        </p:txBody>
      </p:sp>
      <p:sp>
        <p:nvSpPr>
          <p:cNvPr id="11" name="Title 1">
            <a:extLst>
              <a:ext uri="{FF2B5EF4-FFF2-40B4-BE49-F238E27FC236}">
                <a16:creationId xmlns:a16="http://schemas.microsoft.com/office/drawing/2014/main" id="{9905485A-D7C9-4F46-B2F9-19C33C527256}"/>
              </a:ext>
            </a:extLst>
          </p:cNvPr>
          <p:cNvSpPr>
            <a:spLocks noGrp="1"/>
          </p:cNvSpPr>
          <p:nvPr>
            <p:ph type="title"/>
          </p:nvPr>
        </p:nvSpPr>
        <p:spPr>
          <a:xfrm>
            <a:off x="74605" y="1520042"/>
            <a:ext cx="2407338" cy="1128155"/>
          </a:xfrm>
        </p:spPr>
        <p:txBody>
          <a:bodyPr>
            <a:normAutofit/>
          </a:bodyPr>
          <a:lstStyle/>
          <a:p>
            <a:r>
              <a:rPr lang="en-US" sz="4000" dirty="0">
                <a:solidFill>
                  <a:srgbClr val="057FAF"/>
                </a:solidFill>
              </a:rPr>
              <a:t>Resources</a:t>
            </a:r>
          </a:p>
        </p:txBody>
      </p:sp>
      <p:pic>
        <p:nvPicPr>
          <p:cNvPr id="12" name="Picture 11">
            <a:extLst>
              <a:ext uri="{FF2B5EF4-FFF2-40B4-BE49-F238E27FC236}">
                <a16:creationId xmlns:a16="http://schemas.microsoft.com/office/drawing/2014/main" id="{946B11E9-539B-504B-837A-3773ABB194C6}"/>
              </a:ext>
            </a:extLst>
          </p:cNvPr>
          <p:cNvPicPr>
            <a:picLocks noChangeAspect="1"/>
          </p:cNvPicPr>
          <p:nvPr/>
        </p:nvPicPr>
        <p:blipFill rotWithShape="1">
          <a:blip r:embed="rId3"/>
          <a:srcRect l="4609" t="13747" r="4217" b="15811"/>
          <a:stretch/>
        </p:blipFill>
        <p:spPr>
          <a:xfrm>
            <a:off x="762000" y="1520042"/>
            <a:ext cx="10896600" cy="5128233"/>
          </a:xfrm>
          <a:prstGeom prst="rect">
            <a:avLst/>
          </a:prstGeom>
        </p:spPr>
      </p:pic>
    </p:spTree>
    <p:extLst>
      <p:ext uri="{BB962C8B-B14F-4D97-AF65-F5344CB8AC3E}">
        <p14:creationId xmlns:p14="http://schemas.microsoft.com/office/powerpoint/2010/main" val="2229206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2667000" y="2080397"/>
            <a:ext cx="7086600" cy="220060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a:solidFill>
                  <a:srgbClr val="055E6D"/>
                </a:solidFill>
                <a:latin typeface="+mj-lt"/>
              </a:rPr>
              <a:t>Security Learns</a:t>
            </a:r>
          </a:p>
          <a:p>
            <a:pPr marL="346075" indent="-346075" algn="ctr">
              <a:lnSpc>
                <a:spcPct val="90000"/>
              </a:lnSpc>
              <a:spcAft>
                <a:spcPts val="600"/>
              </a:spcAft>
              <a:tabLst>
                <a:tab pos="284163" algn="l"/>
              </a:tabLst>
            </a:pPr>
            <a:r>
              <a:rPr lang="en-US" sz="6600" spc="-150" dirty="0">
                <a:solidFill>
                  <a:srgbClr val="055E6D"/>
                </a:solidFill>
                <a:latin typeface="+mj-lt"/>
              </a:rPr>
              <a:t>To Sprint</a:t>
            </a:r>
          </a:p>
        </p:txBody>
      </p:sp>
      <p:sp>
        <p:nvSpPr>
          <p:cNvPr id="10" name="TextBox 9">
            <a:extLst>
              <a:ext uri="{FF2B5EF4-FFF2-40B4-BE49-F238E27FC236}">
                <a16:creationId xmlns:a16="http://schemas.microsoft.com/office/drawing/2014/main" id="{71C3C615-3B7D-714C-AF5C-0BBEBC849730}"/>
              </a:ext>
            </a:extLst>
          </p:cNvPr>
          <p:cNvSpPr txBox="1"/>
          <p:nvPr/>
        </p:nvSpPr>
        <p:spPr>
          <a:xfrm>
            <a:off x="2902375" y="4564716"/>
            <a:ext cx="6387251" cy="1103639"/>
          </a:xfrm>
          <a:prstGeom prst="rect">
            <a:avLst/>
          </a:prstGeom>
          <a:noFill/>
        </p:spPr>
        <p:txBody>
          <a:bodyPr wrap="square" lIns="134464" tIns="107571" rIns="134464" bIns="107571" rtlCol="0">
            <a:spAutoFit/>
          </a:bodyPr>
          <a:lstStyle/>
          <a:p>
            <a:pPr marL="254469" indent="-254469" algn="ctr">
              <a:lnSpc>
                <a:spcPct val="90000"/>
              </a:lnSpc>
              <a:spcAft>
                <a:spcPts val="441"/>
              </a:spcAft>
              <a:tabLst>
                <a:tab pos="208945" algn="l"/>
              </a:tabLst>
            </a:pPr>
            <a:r>
              <a:rPr lang="en-US" sz="3200" dirty="0">
                <a:gradFill>
                  <a:gsLst>
                    <a:gs pos="2917">
                      <a:schemeClr val="tx1"/>
                    </a:gs>
                    <a:gs pos="30000">
                      <a:schemeClr val="tx1"/>
                    </a:gs>
                  </a:gsLst>
                  <a:lin ang="5400000" scaled="0"/>
                </a:gradFill>
                <a:latin typeface="+mj-lt"/>
              </a:rPr>
              <a:t>Learn Security’s View of </a:t>
            </a:r>
            <a:r>
              <a:rPr lang="en-US" sz="3200" dirty="0" err="1">
                <a:gradFill>
                  <a:gsLst>
                    <a:gs pos="2917">
                      <a:schemeClr val="tx1"/>
                    </a:gs>
                    <a:gs pos="30000">
                      <a:schemeClr val="tx1"/>
                    </a:gs>
                  </a:gsLst>
                  <a:lin ang="5400000" scaled="0"/>
                </a:gradFill>
                <a:latin typeface="+mj-lt"/>
              </a:rPr>
              <a:t>DevSecOps</a:t>
            </a:r>
            <a:r>
              <a:rPr lang="en-US" sz="3200" dirty="0">
                <a:gradFill>
                  <a:gsLst>
                    <a:gs pos="2917">
                      <a:schemeClr val="tx1"/>
                    </a:gs>
                    <a:gs pos="30000">
                      <a:schemeClr val="tx1"/>
                    </a:gs>
                  </a:gsLst>
                  <a:lin ang="5400000" scaled="0"/>
                </a:gradFill>
                <a:latin typeface="+mj-lt"/>
              </a:rPr>
              <a:t> in the Companion Talk</a:t>
            </a:r>
          </a:p>
        </p:txBody>
      </p:sp>
    </p:spTree>
    <p:extLst>
      <p:ext uri="{BB962C8B-B14F-4D97-AF65-F5344CB8AC3E}">
        <p14:creationId xmlns:p14="http://schemas.microsoft.com/office/powerpoint/2010/main" val="14781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70093C0-89A9-CD41-96EF-8827F79015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7440" y="1490472"/>
            <a:ext cx="9037121" cy="4718226"/>
          </a:xfrm>
          <a:prstGeom prst="rect">
            <a:avLst/>
          </a:prstGeom>
        </p:spPr>
      </p:pic>
      <p:sp>
        <p:nvSpPr>
          <p:cNvPr id="5" name="TextBox 4">
            <a:extLst>
              <a:ext uri="{FF2B5EF4-FFF2-40B4-BE49-F238E27FC236}">
                <a16:creationId xmlns:a16="http://schemas.microsoft.com/office/drawing/2014/main" id="{B644EB39-4DCA-4CDA-9D77-A4A777DE266D}"/>
              </a:ext>
            </a:extLst>
          </p:cNvPr>
          <p:cNvSpPr txBox="1"/>
          <p:nvPr/>
        </p:nvSpPr>
        <p:spPr>
          <a:xfrm>
            <a:off x="1676400" y="5990796"/>
            <a:ext cx="8839200" cy="1043363"/>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5400" b="1" spc="-150" dirty="0">
                <a:latin typeface="+mj-lt"/>
              </a:rPr>
              <a:t>How I see DevOps: DevSecOps</a:t>
            </a:r>
          </a:p>
        </p:txBody>
      </p:sp>
      <p:sp>
        <p:nvSpPr>
          <p:cNvPr id="8" name="TextBox 7">
            <a:extLst>
              <a:ext uri="{FF2B5EF4-FFF2-40B4-BE49-F238E27FC236}">
                <a16:creationId xmlns:a16="http://schemas.microsoft.com/office/drawing/2014/main" id="{0D6B2718-B325-D440-89D8-2ED3F86C6FCD}"/>
              </a:ext>
            </a:extLst>
          </p:cNvPr>
          <p:cNvSpPr txBox="1"/>
          <p:nvPr/>
        </p:nvSpPr>
        <p:spPr>
          <a:xfrm>
            <a:off x="10628376" y="6577448"/>
            <a:ext cx="1803376" cy="307777"/>
          </a:xfrm>
          <a:prstGeom prst="rect">
            <a:avLst/>
          </a:prstGeom>
          <a:noFill/>
        </p:spPr>
        <p:txBody>
          <a:bodyPr wrap="square" rtlCol="0">
            <a:spAutoFit/>
          </a:bodyPr>
          <a:lstStyle/>
          <a:p>
            <a:r>
              <a:rPr lang="en-US" sz="1400" b="1" dirty="0"/>
              <a:t>@SheHacksPurple</a:t>
            </a:r>
          </a:p>
        </p:txBody>
      </p:sp>
      <p:sp>
        <p:nvSpPr>
          <p:cNvPr id="9" name="Content Placeholder 2">
            <a:extLst>
              <a:ext uri="{FF2B5EF4-FFF2-40B4-BE49-F238E27FC236}">
                <a16:creationId xmlns:a16="http://schemas.microsoft.com/office/drawing/2014/main" id="{B9724D3B-9616-D743-8BA5-B22F6097D160}"/>
              </a:ext>
            </a:extLst>
          </p:cNvPr>
          <p:cNvSpPr txBox="1">
            <a:spLocks/>
          </p:cNvSpPr>
          <p:nvPr/>
        </p:nvSpPr>
        <p:spPr>
          <a:xfrm>
            <a:off x="0" y="6245679"/>
            <a:ext cx="7412868" cy="3394472"/>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Slide Credit: </a:t>
            </a:r>
          </a:p>
          <a:p>
            <a:pPr marL="0" indent="0">
              <a:buNone/>
            </a:pPr>
            <a:r>
              <a:rPr lang="en-US" sz="1600" dirty="0" err="1"/>
              <a:t>DevSecCon</a:t>
            </a:r>
            <a:endParaRPr lang="en-US" sz="1600" dirty="0"/>
          </a:p>
        </p:txBody>
      </p:sp>
    </p:spTree>
    <p:extLst>
      <p:ext uri="{BB962C8B-B14F-4D97-AF65-F5344CB8AC3E}">
        <p14:creationId xmlns:p14="http://schemas.microsoft.com/office/powerpoint/2010/main" val="400009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2667000" y="2121001"/>
            <a:ext cx="7086600" cy="112646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000" spc="-150" dirty="0">
                <a:solidFill>
                  <a:srgbClr val="055E6D"/>
                </a:solidFill>
                <a:latin typeface="+mj-lt"/>
              </a:rPr>
              <a:t>Follow me?</a:t>
            </a:r>
          </a:p>
        </p:txBody>
      </p:sp>
      <p:sp>
        <p:nvSpPr>
          <p:cNvPr id="9" name="TextBox 8">
            <a:extLst>
              <a:ext uri="{FF2B5EF4-FFF2-40B4-BE49-F238E27FC236}">
                <a16:creationId xmlns:a16="http://schemas.microsoft.com/office/drawing/2014/main" id="{D38EDF93-2F75-B845-B34E-208BC1AE05FD}"/>
              </a:ext>
            </a:extLst>
          </p:cNvPr>
          <p:cNvSpPr txBox="1"/>
          <p:nvPr/>
        </p:nvSpPr>
        <p:spPr>
          <a:xfrm>
            <a:off x="2667000" y="3113695"/>
            <a:ext cx="7086601" cy="2542234"/>
          </a:xfrm>
          <a:prstGeom prst="rect">
            <a:avLst/>
          </a:prstGeom>
          <a:noFill/>
        </p:spPr>
        <p:txBody>
          <a:bodyPr wrap="square" lIns="182880" tIns="146304" rIns="182880" bIns="146304" rtlCol="0">
            <a:spAutoFit/>
          </a:bodyPr>
          <a:lstStyle/>
          <a:p>
            <a:pPr algn="ctr">
              <a:defRPr/>
            </a:pPr>
            <a:r>
              <a:rPr lang="en-CA" sz="3000" dirty="0">
                <a:latin typeface="Segoe UI Light" pitchFamily="34" charset="0"/>
              </a:rPr>
              <a:t>Twitter: @SheHacksPurple</a:t>
            </a:r>
          </a:p>
          <a:p>
            <a:pPr algn="ctr">
              <a:defRPr/>
            </a:pPr>
            <a:endParaRPr lang="en-CA" sz="1400" dirty="0">
              <a:latin typeface="Segoe UI Light" pitchFamily="34" charset="0"/>
            </a:endParaRPr>
          </a:p>
          <a:p>
            <a:pPr algn="ctr">
              <a:defRPr/>
            </a:pPr>
            <a:r>
              <a:rPr lang="en-CA" sz="3000" dirty="0">
                <a:latin typeface="Segoe UI Light" pitchFamily="34" charset="0"/>
                <a:hlinkClick r:id="rId3"/>
              </a:rPr>
              <a:t>https://medium.com/@shehackspurple</a:t>
            </a:r>
            <a:endParaRPr lang="en-CA" sz="3000" dirty="0">
              <a:latin typeface="Segoe UI Light" pitchFamily="34" charset="0"/>
            </a:endParaRPr>
          </a:p>
          <a:p>
            <a:pPr algn="ctr">
              <a:defRPr/>
            </a:pPr>
            <a:r>
              <a:rPr lang="en-CA" sz="1200" dirty="0">
                <a:latin typeface="Segoe UI Light" pitchFamily="34" charset="0"/>
              </a:rPr>
              <a:t> </a:t>
            </a:r>
          </a:p>
          <a:p>
            <a:pPr algn="ctr">
              <a:defRPr/>
            </a:pPr>
            <a:r>
              <a:rPr lang="en-CA" sz="3000" dirty="0">
                <a:latin typeface="Segoe UI Light" pitchFamily="34" charset="0"/>
                <a:hlinkClick r:id="rId4"/>
              </a:rPr>
              <a:t>https://DevSlop.co</a:t>
            </a:r>
            <a:r>
              <a:rPr lang="en-CA" sz="3000" dirty="0">
                <a:latin typeface="Segoe UI Light" pitchFamily="34" charset="0"/>
              </a:rPr>
              <a:t> </a:t>
            </a:r>
          </a:p>
          <a:p>
            <a:pPr algn="ctr">
              <a:defRPr/>
            </a:pPr>
            <a:endParaRPr lang="en-CA" sz="3000" dirty="0">
              <a:latin typeface="Segoe UI Light" pitchFamily="34" charset="0"/>
            </a:endParaRPr>
          </a:p>
        </p:txBody>
      </p:sp>
      <p:sp>
        <p:nvSpPr>
          <p:cNvPr id="12" name="Title 1">
            <a:extLst>
              <a:ext uri="{FF2B5EF4-FFF2-40B4-BE49-F238E27FC236}">
                <a16:creationId xmlns:a16="http://schemas.microsoft.com/office/drawing/2014/main" id="{D453B4B2-1D2A-0843-BDF0-DF953E5AA82D}"/>
              </a:ext>
            </a:extLst>
          </p:cNvPr>
          <p:cNvSpPr>
            <a:spLocks noGrp="1"/>
          </p:cNvSpPr>
          <p:nvPr>
            <p:ph type="title"/>
          </p:nvPr>
        </p:nvSpPr>
        <p:spPr>
          <a:xfrm>
            <a:off x="74605" y="1520042"/>
            <a:ext cx="2407338" cy="1128155"/>
          </a:xfrm>
        </p:spPr>
        <p:txBody>
          <a:bodyPr>
            <a:normAutofit/>
          </a:bodyPr>
          <a:lstStyle/>
          <a:p>
            <a:r>
              <a:rPr lang="en-US" sz="4000" dirty="0">
                <a:solidFill>
                  <a:srgbClr val="057FAF"/>
                </a:solidFill>
              </a:rPr>
              <a:t>Resources</a:t>
            </a:r>
          </a:p>
        </p:txBody>
      </p:sp>
      <p:pic>
        <p:nvPicPr>
          <p:cNvPr id="13" name="Picture 12">
            <a:extLst>
              <a:ext uri="{FF2B5EF4-FFF2-40B4-BE49-F238E27FC236}">
                <a16:creationId xmlns:a16="http://schemas.microsoft.com/office/drawing/2014/main" id="{A2A5C343-1009-C049-A131-030BA95BD445}"/>
              </a:ext>
            </a:extLst>
          </p:cNvPr>
          <p:cNvPicPr>
            <a:picLocks noChangeAspect="1"/>
          </p:cNvPicPr>
          <p:nvPr/>
        </p:nvPicPr>
        <p:blipFill rotWithShape="1">
          <a:blip r:embed="rId5"/>
          <a:srcRect l="4609" t="13747" r="4217" b="15811"/>
          <a:stretch/>
        </p:blipFill>
        <p:spPr>
          <a:xfrm>
            <a:off x="762000" y="1520042"/>
            <a:ext cx="10896600" cy="5128233"/>
          </a:xfrm>
          <a:prstGeom prst="rect">
            <a:avLst/>
          </a:prstGeom>
        </p:spPr>
      </p:pic>
    </p:spTree>
    <p:extLst>
      <p:ext uri="{BB962C8B-B14F-4D97-AF65-F5344CB8AC3E}">
        <p14:creationId xmlns:p14="http://schemas.microsoft.com/office/powerpoint/2010/main" val="252983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1600200" y="2524238"/>
            <a:ext cx="9144000" cy="220060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400" spc="-150" dirty="0">
                <a:solidFill>
                  <a:srgbClr val="055E6D"/>
                </a:solidFill>
                <a:latin typeface="+mj-lt"/>
              </a:rPr>
              <a:t>Security is now a part</a:t>
            </a:r>
          </a:p>
          <a:p>
            <a:pPr marL="346075" indent="-346075" algn="ctr">
              <a:lnSpc>
                <a:spcPct val="90000"/>
              </a:lnSpc>
              <a:spcAft>
                <a:spcPts val="600"/>
              </a:spcAft>
              <a:tabLst>
                <a:tab pos="284163" algn="l"/>
              </a:tabLst>
            </a:pPr>
            <a:r>
              <a:rPr lang="en-US" sz="6400" spc="-150" dirty="0">
                <a:solidFill>
                  <a:srgbClr val="055E6D"/>
                </a:solidFill>
                <a:latin typeface="+mj-lt"/>
              </a:rPr>
              <a:t>of your daily work.</a:t>
            </a:r>
          </a:p>
        </p:txBody>
      </p:sp>
      <p:sp>
        <p:nvSpPr>
          <p:cNvPr id="9" name="Title 1">
            <a:extLst>
              <a:ext uri="{FF2B5EF4-FFF2-40B4-BE49-F238E27FC236}">
                <a16:creationId xmlns:a16="http://schemas.microsoft.com/office/drawing/2014/main" id="{8DEF6376-EF23-C946-8CBA-89E834EE6E95}"/>
              </a:ext>
            </a:extLst>
          </p:cNvPr>
          <p:cNvSpPr txBox="1">
            <a:spLocks/>
          </p:cNvSpPr>
          <p:nvPr/>
        </p:nvSpPr>
        <p:spPr>
          <a:xfrm>
            <a:off x="74605" y="1520042"/>
            <a:ext cx="2407338" cy="11281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a:solidFill>
                  <a:srgbClr val="057FAF"/>
                </a:solidFill>
              </a:rPr>
              <a:t>Resources</a:t>
            </a:r>
            <a:endParaRPr lang="en-US" sz="4000" dirty="0">
              <a:solidFill>
                <a:srgbClr val="057FAF"/>
              </a:solidFill>
            </a:endParaRPr>
          </a:p>
        </p:txBody>
      </p:sp>
      <p:pic>
        <p:nvPicPr>
          <p:cNvPr id="10" name="Picture 9">
            <a:extLst>
              <a:ext uri="{FF2B5EF4-FFF2-40B4-BE49-F238E27FC236}">
                <a16:creationId xmlns:a16="http://schemas.microsoft.com/office/drawing/2014/main" id="{4A82FE82-5BCC-DE4C-B471-F5E4E55F66A7}"/>
              </a:ext>
            </a:extLst>
          </p:cNvPr>
          <p:cNvPicPr>
            <a:picLocks noChangeAspect="1"/>
          </p:cNvPicPr>
          <p:nvPr/>
        </p:nvPicPr>
        <p:blipFill rotWithShape="1">
          <a:blip r:embed="rId3"/>
          <a:srcRect l="4609" t="13747" r="4217" b="15811"/>
          <a:stretch/>
        </p:blipFill>
        <p:spPr>
          <a:xfrm>
            <a:off x="762000" y="1520042"/>
            <a:ext cx="10896600" cy="5128233"/>
          </a:xfrm>
          <a:prstGeom prst="rect">
            <a:avLst/>
          </a:prstGeom>
        </p:spPr>
      </p:pic>
    </p:spTree>
    <p:extLst>
      <p:ext uri="{BB962C8B-B14F-4D97-AF65-F5344CB8AC3E}">
        <p14:creationId xmlns:p14="http://schemas.microsoft.com/office/powerpoint/2010/main" val="1659244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11049" y="2521909"/>
            <a:ext cx="1149674" cy="246221"/>
          </a:xfrm>
          <a:prstGeom prst="rect">
            <a:avLst/>
          </a:prstGeom>
          <a:noFill/>
        </p:spPr>
        <p:txBody>
          <a:bodyPr wrap="none" rtlCol="0">
            <a:spAutoFit/>
          </a:bodyPr>
          <a:lstStyle/>
          <a:p>
            <a:r>
              <a:rPr lang="en-US" sz="1000" dirty="0">
                <a:solidFill>
                  <a:schemeClr val="bg1"/>
                </a:solidFill>
                <a:latin typeface="Montserrat" charset="0"/>
                <a:ea typeface="Montserrat" charset="0"/>
                <a:cs typeface="Montserrat" charset="0"/>
              </a:rPr>
              <a:t>Subject divider</a:t>
            </a:r>
          </a:p>
        </p:txBody>
      </p:sp>
      <p:sp>
        <p:nvSpPr>
          <p:cNvPr id="18" name="TextBox 17"/>
          <p:cNvSpPr txBox="1"/>
          <p:nvPr/>
        </p:nvSpPr>
        <p:spPr>
          <a:xfrm>
            <a:off x="811049" y="5034510"/>
            <a:ext cx="1149674" cy="246221"/>
          </a:xfrm>
          <a:prstGeom prst="rect">
            <a:avLst/>
          </a:prstGeom>
          <a:noFill/>
        </p:spPr>
        <p:txBody>
          <a:bodyPr wrap="none" rtlCol="0">
            <a:spAutoFit/>
          </a:bodyPr>
          <a:lstStyle/>
          <a:p>
            <a:r>
              <a:rPr lang="en-US" sz="1000" dirty="0">
                <a:solidFill>
                  <a:schemeClr val="bg1"/>
                </a:solidFill>
                <a:latin typeface="Montserrat" charset="0"/>
                <a:ea typeface="Montserrat" charset="0"/>
                <a:cs typeface="Montserrat" charset="0"/>
              </a:rPr>
              <a:t>Subject divider</a:t>
            </a:r>
          </a:p>
        </p:txBody>
      </p:sp>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24" name="Picture 23"/>
          <p:cNvPicPr>
            <a:picLocks noChangeAspect="1"/>
          </p:cNvPicPr>
          <p:nvPr/>
        </p:nvPicPr>
        <p:blipFill>
          <a:blip r:embed="rId3"/>
          <a:stretch>
            <a:fillRect/>
          </a:stretch>
        </p:blipFill>
        <p:spPr>
          <a:xfrm>
            <a:off x="5148533" y="959195"/>
            <a:ext cx="2895600" cy="345743"/>
          </a:xfrm>
          <a:prstGeom prst="rect">
            <a:avLst/>
          </a:prstGeom>
        </p:spPr>
      </p:pic>
      <p:sp>
        <p:nvSpPr>
          <p:cNvPr id="25" name="TextBox 24"/>
          <p:cNvSpPr txBox="1"/>
          <p:nvPr/>
        </p:nvSpPr>
        <p:spPr>
          <a:xfrm>
            <a:off x="5269935" y="956428"/>
            <a:ext cx="2630082" cy="307777"/>
          </a:xfrm>
          <a:prstGeom prst="rect">
            <a:avLst/>
          </a:prstGeom>
          <a:noFill/>
        </p:spPr>
        <p:txBody>
          <a:bodyPr wrap="square" rtlCol="0">
            <a:spAutoFit/>
          </a:bodyPr>
          <a:lstStyle/>
          <a:p>
            <a:pPr algn="ctr"/>
            <a:r>
              <a:rPr lang="en-US" sz="1400" dirty="0">
                <a:solidFill>
                  <a:schemeClr val="bg1"/>
                </a:solidFill>
                <a:latin typeface="Montserrat Light" charset="0"/>
                <a:ea typeface="Montserrat Light" charset="0"/>
                <a:cs typeface="Montserrat Light" charset="0"/>
              </a:rPr>
              <a:t>Tanya Janca</a:t>
            </a:r>
          </a:p>
        </p:txBody>
      </p:sp>
      <p:sp>
        <p:nvSpPr>
          <p:cNvPr id="26" name="TextBox 25">
            <a:extLst>
              <a:ext uri="{FF2B5EF4-FFF2-40B4-BE49-F238E27FC236}">
                <a16:creationId xmlns:a16="http://schemas.microsoft.com/office/drawing/2014/main" id="{EE566260-BD1D-404F-BD49-F47FFD8BADC1}"/>
              </a:ext>
            </a:extLst>
          </p:cNvPr>
          <p:cNvSpPr txBox="1"/>
          <p:nvPr/>
        </p:nvSpPr>
        <p:spPr>
          <a:xfrm>
            <a:off x="4380807" y="217333"/>
            <a:ext cx="7116780"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Security is everybody’s job…Literally! </a:t>
            </a:r>
          </a:p>
        </p:txBody>
      </p:sp>
      <p:sp>
        <p:nvSpPr>
          <p:cNvPr id="27" name="TextBox 26">
            <a:extLst>
              <a:ext uri="{FF2B5EF4-FFF2-40B4-BE49-F238E27FC236}">
                <a16:creationId xmlns:a16="http://schemas.microsoft.com/office/drawing/2014/main" id="{CEFEEFD2-79B6-3C49-8D9C-8CB55F13E532}"/>
              </a:ext>
            </a:extLst>
          </p:cNvPr>
          <p:cNvSpPr txBox="1"/>
          <p:nvPr/>
        </p:nvSpPr>
        <p:spPr>
          <a:xfrm>
            <a:off x="2717814" y="3363535"/>
            <a:ext cx="6754046" cy="1073371"/>
          </a:xfrm>
          <a:prstGeom prst="rect">
            <a:avLst/>
          </a:prstGeom>
          <a:noFill/>
        </p:spPr>
        <p:txBody>
          <a:bodyPr wrap="square" rtlCol="0">
            <a:spAutoFit/>
          </a:bodyPr>
          <a:lstStyle/>
          <a:p>
            <a:pPr algn="ctr"/>
            <a:r>
              <a:rPr lang="en-US" sz="6375" b="1" dirty="0">
                <a:latin typeface="Al Tarikh" charset="-78"/>
                <a:ea typeface="Al Tarikh" charset="-78"/>
                <a:cs typeface="Al Tarikh" charset="-78"/>
              </a:rPr>
              <a:t>Thank  You</a:t>
            </a:r>
          </a:p>
        </p:txBody>
      </p:sp>
      <p:sp>
        <p:nvSpPr>
          <p:cNvPr id="32" name="Subtitle 2">
            <a:extLst>
              <a:ext uri="{FF2B5EF4-FFF2-40B4-BE49-F238E27FC236}">
                <a16:creationId xmlns:a16="http://schemas.microsoft.com/office/drawing/2014/main" id="{2620AAFB-B8CC-C841-A488-BB5D31306AFF}"/>
              </a:ext>
            </a:extLst>
          </p:cNvPr>
          <p:cNvSpPr txBox="1">
            <a:spLocks/>
          </p:cNvSpPr>
          <p:nvPr/>
        </p:nvSpPr>
        <p:spPr>
          <a:xfrm>
            <a:off x="-541085" y="6229529"/>
            <a:ext cx="3384376" cy="17281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lgn="ctr">
              <a:buNone/>
              <a:defRPr/>
            </a:pPr>
            <a:r>
              <a:rPr lang="en-US" sz="1400" dirty="0" err="1"/>
              <a:t>Tanya.Janca@Microsoft.com</a:t>
            </a:r>
            <a:endParaRPr lang="en-US" sz="1400" dirty="0"/>
          </a:p>
          <a:p>
            <a:pPr marL="0" indent="0" algn="ctr">
              <a:buNone/>
              <a:defRPr/>
            </a:pPr>
            <a:r>
              <a:rPr lang="en-US" sz="1400" dirty="0" err="1"/>
              <a:t>Tanya.Janca@owasp.org</a:t>
            </a:r>
            <a:endParaRPr lang="en-US" sz="1400" dirty="0"/>
          </a:p>
          <a:p>
            <a:pPr algn="ctr">
              <a:defRPr/>
            </a:pPr>
            <a:endParaRPr lang="en-US" sz="1400" dirty="0"/>
          </a:p>
        </p:txBody>
      </p:sp>
      <p:sp>
        <p:nvSpPr>
          <p:cNvPr id="33" name="TextBox 32">
            <a:extLst>
              <a:ext uri="{FF2B5EF4-FFF2-40B4-BE49-F238E27FC236}">
                <a16:creationId xmlns:a16="http://schemas.microsoft.com/office/drawing/2014/main" id="{93434FD4-AD10-F84C-868A-F5EB8D38CEF7}"/>
              </a:ext>
            </a:extLst>
          </p:cNvPr>
          <p:cNvSpPr txBox="1"/>
          <p:nvPr/>
        </p:nvSpPr>
        <p:spPr>
          <a:xfrm>
            <a:off x="10728979" y="6550223"/>
            <a:ext cx="1727176" cy="307777"/>
          </a:xfrm>
          <a:prstGeom prst="rect">
            <a:avLst/>
          </a:prstGeom>
          <a:noFill/>
        </p:spPr>
        <p:txBody>
          <a:bodyPr wrap="square" rtlCol="0">
            <a:spAutoFit/>
          </a:bodyPr>
          <a:lstStyle/>
          <a:p>
            <a:r>
              <a:rPr lang="en-US" sz="1400" b="1" dirty="0"/>
              <a:t>@SheHacksPurple</a:t>
            </a:r>
          </a:p>
        </p:txBody>
      </p:sp>
      <p:sp>
        <p:nvSpPr>
          <p:cNvPr id="2" name="Rectangle 1">
            <a:extLst>
              <a:ext uri="{FF2B5EF4-FFF2-40B4-BE49-F238E27FC236}">
                <a16:creationId xmlns:a16="http://schemas.microsoft.com/office/drawing/2014/main" id="{A311E4E0-BD75-0642-A50E-BF26AFBD28BA}"/>
              </a:ext>
            </a:extLst>
          </p:cNvPr>
          <p:cNvSpPr/>
          <p:nvPr/>
        </p:nvSpPr>
        <p:spPr>
          <a:xfrm>
            <a:off x="3791691" y="5495813"/>
            <a:ext cx="8504884" cy="646331"/>
          </a:xfrm>
          <a:prstGeom prst="rect">
            <a:avLst/>
          </a:prstGeom>
        </p:spPr>
        <p:txBody>
          <a:bodyPr wrap="square">
            <a:spAutoFit/>
          </a:bodyPr>
          <a:lstStyle/>
          <a:p>
            <a:r>
              <a:rPr lang="en-US" sz="3600" dirty="0"/>
              <a:t>http://</a:t>
            </a:r>
            <a:r>
              <a:rPr lang="en-US" sz="3600" dirty="0" err="1"/>
              <a:t>aka.ms</a:t>
            </a:r>
            <a:r>
              <a:rPr lang="en-US" sz="3600" dirty="0"/>
              <a:t>/</a:t>
            </a:r>
            <a:r>
              <a:rPr lang="en-US" sz="3600" dirty="0" err="1"/>
              <a:t>AppSecEU</a:t>
            </a:r>
            <a:endParaRPr lang="en-US" sz="3600" dirty="0"/>
          </a:p>
        </p:txBody>
      </p:sp>
    </p:spTree>
    <p:extLst>
      <p:ext uri="{BB962C8B-B14F-4D97-AF65-F5344CB8AC3E}">
        <p14:creationId xmlns:p14="http://schemas.microsoft.com/office/powerpoint/2010/main" val="587618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35C8ADD-1E0E-E145-A3C6-7376EF1C1A13}"/>
              </a:ext>
            </a:extLst>
          </p:cNvPr>
          <p:cNvSpPr txBox="1"/>
          <p:nvPr/>
        </p:nvSpPr>
        <p:spPr>
          <a:xfrm>
            <a:off x="9093224" y="6578189"/>
            <a:ext cx="1803376" cy="307777"/>
          </a:xfrm>
          <a:prstGeom prst="rect">
            <a:avLst/>
          </a:prstGeom>
          <a:noFill/>
        </p:spPr>
        <p:txBody>
          <a:bodyPr wrap="square" rtlCol="0">
            <a:spAutoFit/>
          </a:bodyPr>
          <a:lstStyle/>
          <a:p>
            <a:r>
              <a:rPr lang="en-US" sz="1400" b="1" dirty="0"/>
              <a:t>@SheHacksPurple</a:t>
            </a:r>
          </a:p>
        </p:txBody>
      </p:sp>
      <p:sp>
        <p:nvSpPr>
          <p:cNvPr id="8" name="TextBox 7">
            <a:extLst>
              <a:ext uri="{FF2B5EF4-FFF2-40B4-BE49-F238E27FC236}">
                <a16:creationId xmlns:a16="http://schemas.microsoft.com/office/drawing/2014/main" id="{98BF476D-2087-1F43-9954-49ABF9B141B7}"/>
              </a:ext>
            </a:extLst>
          </p:cNvPr>
          <p:cNvSpPr txBox="1"/>
          <p:nvPr/>
        </p:nvSpPr>
        <p:spPr>
          <a:xfrm>
            <a:off x="1524000" y="2819400"/>
            <a:ext cx="9144000" cy="1209562"/>
          </a:xfrm>
          <a:prstGeom prst="rect">
            <a:avLst/>
          </a:prstGeom>
          <a:noFill/>
        </p:spPr>
        <p:txBody>
          <a:bodyPr wrap="square" lIns="182880" tIns="146304" rIns="182880" bIns="146304" rtlCol="0">
            <a:spAutoFit/>
          </a:bodyPr>
          <a:lstStyle/>
          <a:p>
            <a:pPr marL="346075" indent="-346075" algn="ctr">
              <a:lnSpc>
                <a:spcPct val="90000"/>
              </a:lnSpc>
              <a:spcAft>
                <a:spcPts val="600"/>
              </a:spcAft>
              <a:tabLst>
                <a:tab pos="284163" algn="l"/>
              </a:tabLst>
            </a:pPr>
            <a:r>
              <a:rPr lang="en-US" sz="6600" spc="-150" dirty="0" err="1">
                <a:solidFill>
                  <a:srgbClr val="057FAF"/>
                </a:solidFill>
                <a:latin typeface="+mj-lt"/>
              </a:rPr>
              <a:t>DevSecOps</a:t>
            </a:r>
            <a:endParaRPr lang="en-US" sz="6600" spc="-150" dirty="0">
              <a:solidFill>
                <a:srgbClr val="057FAF"/>
              </a:solidFill>
              <a:latin typeface="+mj-lt"/>
            </a:endParaRPr>
          </a:p>
        </p:txBody>
      </p:sp>
      <p:pic>
        <p:nvPicPr>
          <p:cNvPr id="9" name="Picture 8">
            <a:extLst>
              <a:ext uri="{FF2B5EF4-FFF2-40B4-BE49-F238E27FC236}">
                <a16:creationId xmlns:a16="http://schemas.microsoft.com/office/drawing/2014/main" id="{FFBA9A24-A692-F54A-B351-985571E39CAA}"/>
              </a:ext>
            </a:extLst>
          </p:cNvPr>
          <p:cNvPicPr>
            <a:picLocks noChangeAspect="1"/>
          </p:cNvPicPr>
          <p:nvPr/>
        </p:nvPicPr>
        <p:blipFill rotWithShape="1">
          <a:blip r:embed="rId3"/>
          <a:srcRect l="4609" t="13747" r="4217" b="15811"/>
          <a:stretch/>
        </p:blipFill>
        <p:spPr>
          <a:xfrm>
            <a:off x="1088960" y="1428463"/>
            <a:ext cx="10370127" cy="5219812"/>
          </a:xfrm>
          <a:prstGeom prst="rect">
            <a:avLst/>
          </a:prstGeom>
        </p:spPr>
      </p:pic>
    </p:spTree>
    <p:extLst>
      <p:ext uri="{BB962C8B-B14F-4D97-AF65-F5344CB8AC3E}">
        <p14:creationId xmlns:p14="http://schemas.microsoft.com/office/powerpoint/2010/main" val="62045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68B05CB-8268-C348-9516-D7901A526A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6330" y="1632879"/>
            <a:ext cx="7373245" cy="4915497"/>
          </a:xfrm>
          <a:prstGeom prst="rect">
            <a:avLst/>
          </a:prstGeom>
        </p:spPr>
      </p:pic>
      <p:sp>
        <p:nvSpPr>
          <p:cNvPr id="7" name="TextBox 4">
            <a:extLst>
              <a:ext uri="{FF2B5EF4-FFF2-40B4-BE49-F238E27FC236}">
                <a16:creationId xmlns:a16="http://schemas.microsoft.com/office/drawing/2014/main" id="{783B36AB-279A-AD4E-9CE4-1245E21A7582}"/>
              </a:ext>
            </a:extLst>
          </p:cNvPr>
          <p:cNvSpPr txBox="1">
            <a:spLocks noChangeArrowheads="1"/>
          </p:cNvSpPr>
          <p:nvPr/>
        </p:nvSpPr>
        <p:spPr bwMode="auto">
          <a:xfrm>
            <a:off x="0" y="2972117"/>
            <a:ext cx="2752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I’m </a:t>
            </a:r>
          </a:p>
          <a:p>
            <a:pPr eaLnBrk="1" hangingPunct="1">
              <a:spcBef>
                <a:spcPct val="0"/>
              </a:spcBef>
              <a:buFontTx/>
              <a:buNone/>
            </a:pPr>
            <a:r>
              <a:rPr lang="en-US" altLang="en-US" sz="3600" b="1" dirty="0"/>
              <a:t>Tanya Janca.</a:t>
            </a:r>
          </a:p>
        </p:txBody>
      </p:sp>
      <p:sp>
        <p:nvSpPr>
          <p:cNvPr id="9" name="TextBox 8">
            <a:extLst>
              <a:ext uri="{FF2B5EF4-FFF2-40B4-BE49-F238E27FC236}">
                <a16:creationId xmlns:a16="http://schemas.microsoft.com/office/drawing/2014/main" id="{52EAC70B-4924-1840-A0F0-E5E20598658C}"/>
              </a:ext>
            </a:extLst>
          </p:cNvPr>
          <p:cNvSpPr txBox="1"/>
          <p:nvPr/>
        </p:nvSpPr>
        <p:spPr>
          <a:xfrm>
            <a:off x="9093224" y="6578189"/>
            <a:ext cx="2565376" cy="307777"/>
          </a:xfrm>
          <a:prstGeom prst="rect">
            <a:avLst/>
          </a:prstGeom>
          <a:noFill/>
        </p:spPr>
        <p:txBody>
          <a:bodyPr wrap="square" rtlCol="0">
            <a:spAutoFit/>
          </a:bodyPr>
          <a:lstStyle/>
          <a:p>
            <a:r>
              <a:rPr lang="en-US" sz="1400" b="1" dirty="0"/>
              <a:t>@SheHacksPurple</a:t>
            </a:r>
          </a:p>
        </p:txBody>
      </p:sp>
      <p:sp>
        <p:nvSpPr>
          <p:cNvPr id="10" name="TextBox 4">
            <a:extLst>
              <a:ext uri="{FF2B5EF4-FFF2-40B4-BE49-F238E27FC236}">
                <a16:creationId xmlns:a16="http://schemas.microsoft.com/office/drawing/2014/main" id="{7ED56DDD-FA34-874E-9244-DEC941995221}"/>
              </a:ext>
            </a:extLst>
          </p:cNvPr>
          <p:cNvSpPr txBox="1">
            <a:spLocks noChangeArrowheads="1"/>
          </p:cNvSpPr>
          <p:nvPr/>
        </p:nvSpPr>
        <p:spPr bwMode="auto">
          <a:xfrm>
            <a:off x="2596330" y="1574065"/>
            <a:ext cx="86106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4000" b="1" dirty="0">
                <a:solidFill>
                  <a:srgbClr val="58C3C4"/>
                </a:solidFill>
              </a:rPr>
              <a:t>AKA: </a:t>
            </a:r>
          </a:p>
          <a:p>
            <a:pPr eaLnBrk="1" hangingPunct="1">
              <a:spcBef>
                <a:spcPct val="0"/>
              </a:spcBef>
              <a:buFontTx/>
              <a:buNone/>
            </a:pPr>
            <a:r>
              <a:rPr lang="en-US" altLang="en-US" sz="4000" b="1" dirty="0">
                <a:solidFill>
                  <a:srgbClr val="58C3C4"/>
                </a:solidFill>
              </a:rPr>
              <a:t>  @SheHacksPurple</a:t>
            </a:r>
            <a:endParaRPr lang="en-US" altLang="en-US" sz="4000" dirty="0">
              <a:solidFill>
                <a:srgbClr val="58C3C4"/>
              </a:solidFill>
            </a:endParaRPr>
          </a:p>
        </p:txBody>
      </p:sp>
      <p:sp>
        <p:nvSpPr>
          <p:cNvPr id="6" name="TextBox 4">
            <a:extLst>
              <a:ext uri="{FF2B5EF4-FFF2-40B4-BE49-F238E27FC236}">
                <a16:creationId xmlns:a16="http://schemas.microsoft.com/office/drawing/2014/main" id="{00F070D6-3312-F04A-9721-219615CF7AE3}"/>
              </a:ext>
            </a:extLst>
          </p:cNvPr>
          <p:cNvSpPr txBox="1">
            <a:spLocks noChangeArrowheads="1"/>
          </p:cNvSpPr>
          <p:nvPr/>
        </p:nvSpPr>
        <p:spPr bwMode="auto">
          <a:xfrm>
            <a:off x="83880" y="1932856"/>
            <a:ext cx="233903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3600" b="1" dirty="0"/>
              <a:t>This is me.</a:t>
            </a:r>
          </a:p>
          <a:p>
            <a:pPr eaLnBrk="1" hangingPunct="1">
              <a:spcBef>
                <a:spcPct val="0"/>
              </a:spcBef>
              <a:buFontTx/>
              <a:buNone/>
            </a:pPr>
            <a:endParaRPr lang="en-US" altLang="en-US" sz="800" dirty="0"/>
          </a:p>
        </p:txBody>
      </p:sp>
      <p:pic>
        <p:nvPicPr>
          <p:cNvPr id="12" name="Picture 11">
            <a:extLst>
              <a:ext uri="{FF2B5EF4-FFF2-40B4-BE49-F238E27FC236}">
                <a16:creationId xmlns:a16="http://schemas.microsoft.com/office/drawing/2014/main" id="{8469F147-2966-CE4B-80BF-1A21E502DB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0334" y="1563624"/>
            <a:ext cx="7345491" cy="5049146"/>
          </a:xfrm>
          <a:prstGeom prst="rect">
            <a:avLst/>
          </a:prstGeom>
        </p:spPr>
      </p:pic>
    </p:spTree>
    <p:extLst>
      <p:ext uri="{BB962C8B-B14F-4D97-AF65-F5344CB8AC3E}">
        <p14:creationId xmlns:p14="http://schemas.microsoft.com/office/powerpoint/2010/main" val="293162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15698</TotalTime>
  <Words>3336</Words>
  <Application>Microsoft Macintosh PowerPoint</Application>
  <PresentationFormat>Widescreen</PresentationFormat>
  <Paragraphs>625</Paragraphs>
  <Slides>72</Slides>
  <Notes>57</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72</vt:i4>
      </vt:variant>
    </vt:vector>
  </HeadingPairs>
  <TitlesOfParts>
    <vt:vector size="89" baseType="lpstr">
      <vt:lpstr>ＭＳ Ｐゴシック</vt:lpstr>
      <vt:lpstr>-webkit-standard</vt:lpstr>
      <vt:lpstr>Al Tarikh</vt:lpstr>
      <vt:lpstr>Arial</vt:lpstr>
      <vt:lpstr>Calibri</vt:lpstr>
      <vt:lpstr>Calibri Light</vt:lpstr>
      <vt:lpstr>Century Gothic</vt:lpstr>
      <vt:lpstr>Helvetica</vt:lpstr>
      <vt:lpstr>Montserrat</vt:lpstr>
      <vt:lpstr>Montserrat Light</vt:lpstr>
      <vt:lpstr>Montserrat Ultra Light</vt:lpstr>
      <vt:lpstr>Raleway</vt:lpstr>
      <vt:lpstr>Raleway Light</vt:lpstr>
      <vt:lpstr>Segoe UI</vt:lpstr>
      <vt:lpstr>Segoe UI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Application Security</vt:lpstr>
      <vt:lpstr>PowerPoint Presentation</vt:lpstr>
      <vt:lpstr>Poor AppSec is a Problem!</vt:lpstr>
      <vt:lpstr>Application Security Missing!</vt:lpstr>
      <vt:lpstr>Security is Outnumbered!</vt:lpstr>
      <vt:lpstr>PowerPoint Presentation</vt:lpstr>
      <vt:lpstr>Waterfall Never Worked Well</vt:lpstr>
      <vt:lpstr>DevOps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this mean for Security? </vt:lpstr>
      <vt:lpstr>What does this mean for dev &amp; ops?</vt:lpstr>
      <vt:lpstr>What does this mean for dev &amp; ops?</vt:lpstr>
      <vt:lpstr>PowerPoint Presentation</vt:lpstr>
      <vt:lpstr>PowerPoint Presentation</vt:lpstr>
      <vt:lpstr>What does this  mean for  dev &amp; ops?</vt:lpstr>
      <vt:lpstr>What does this mean for dev &amp; ops?</vt:lpstr>
      <vt:lpstr>PowerPoint Presentation</vt:lpstr>
      <vt:lpstr>PowerPoint Presentation</vt:lpstr>
      <vt:lpstr>DevOps and the “Shift Left” principal </vt:lpstr>
      <vt:lpstr>What does this mean for Security? </vt:lpstr>
      <vt:lpstr>What does this mean  for dev &amp; ops?</vt:lpstr>
      <vt:lpstr>Side Tangent:  The SecDevOpronomicon</vt:lpstr>
      <vt:lpstr>What does this mean  for dev &amp; ops?</vt:lpstr>
      <vt:lpstr>What does this mean for dev &amp; ops?</vt:lpstr>
      <vt:lpstr>PowerPoint Presentation</vt:lpstr>
      <vt:lpstr>What does this mean  for Security? </vt:lpstr>
      <vt:lpstr>What does this mean  for dev &amp; ops?</vt:lpstr>
      <vt:lpstr>What does this mean for dev &amp; ops?</vt:lpstr>
      <vt:lpstr>What does this mean for dev &amp; ops?</vt:lpstr>
      <vt:lpstr>Security is Everybody’s Job</vt:lpstr>
      <vt:lpstr>Reinforce  Culture  Change</vt:lpstr>
      <vt:lpstr>PowerPoint Presentation</vt:lpstr>
      <vt:lpstr>PowerPoint Presentation</vt:lpstr>
      <vt:lpstr>PowerPoint Presentation</vt:lpstr>
      <vt:lpstr>Call To Action</vt:lpstr>
      <vt:lpstr>Call To Action</vt:lpstr>
      <vt:lpstr>Conclusion</vt:lpstr>
      <vt:lpstr>Resources</vt:lpstr>
      <vt:lpstr>OWASP DevSlop Has Your Back</vt:lpstr>
      <vt:lpstr>Resources</vt:lpstr>
      <vt:lpstr>PowerPoint Presentation</vt:lpstr>
      <vt:lpstr>Resources</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Tanya Janca</cp:lastModifiedBy>
  <cp:revision>100</cp:revision>
  <dcterms:created xsi:type="dcterms:W3CDTF">2017-09-12T15:05:14Z</dcterms:created>
  <dcterms:modified xsi:type="dcterms:W3CDTF">2018-07-07T15:56:21Z</dcterms:modified>
</cp:coreProperties>
</file>