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94" r:id="rId4"/>
    <p:sldId id="313" r:id="rId5"/>
    <p:sldId id="312" r:id="rId6"/>
    <p:sldId id="314" r:id="rId7"/>
    <p:sldId id="315" r:id="rId8"/>
    <p:sldId id="316" r:id="rId9"/>
    <p:sldId id="317" r:id="rId10"/>
    <p:sldId id="318" r:id="rId11"/>
    <p:sldId id="269" r:id="rId12"/>
    <p:sldId id="270" r:id="rId13"/>
    <p:sldId id="271" r:id="rId14"/>
    <p:sldId id="272" r:id="rId15"/>
    <p:sldId id="276" r:id="rId16"/>
    <p:sldId id="277" r:id="rId17"/>
    <p:sldId id="278" r:id="rId18"/>
    <p:sldId id="279" r:id="rId19"/>
    <p:sldId id="280" r:id="rId20"/>
    <p:sldId id="281" r:id="rId21"/>
    <p:sldId id="286" r:id="rId22"/>
    <p:sldId id="287" r:id="rId23"/>
    <p:sldId id="288" r:id="rId24"/>
    <p:sldId id="305" r:id="rId25"/>
    <p:sldId id="306" r:id="rId26"/>
    <p:sldId id="283" r:id="rId27"/>
    <p:sldId id="284" r:id="rId28"/>
    <p:sldId id="289" r:id="rId29"/>
    <p:sldId id="290" r:id="rId30"/>
    <p:sldId id="266" r:id="rId31"/>
    <p:sldId id="293" r:id="rId32"/>
    <p:sldId id="309" r:id="rId33"/>
    <p:sldId id="310" r:id="rId34"/>
    <p:sldId id="311" r:id="rId35"/>
    <p:sldId id="307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C3C4"/>
    <a:srgbClr val="057FAF"/>
    <a:srgbClr val="055E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 autoAdjust="0"/>
    <p:restoredTop sz="77644" autoAdjust="0"/>
  </p:normalViewPr>
  <p:slideViewPr>
    <p:cSldViewPr snapToGrid="0" snapToObjects="1">
      <p:cViewPr varScale="1">
        <p:scale>
          <a:sx n="97" d="100"/>
          <a:sy n="97" d="100"/>
        </p:scale>
        <p:origin x="107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223F20-C52C-4EFB-BEDF-7AF96FCCB274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417778-1CE3-44A8-8A37-08132192D746}">
      <dgm:prSet phldrT="[Text]"/>
      <dgm:spPr/>
      <dgm:t>
        <a:bodyPr/>
        <a:lstStyle/>
        <a:p>
          <a:r>
            <a:rPr lang="en-US" dirty="0"/>
            <a:t>Explain application and architecture</a:t>
          </a:r>
        </a:p>
      </dgm:t>
    </dgm:pt>
    <dgm:pt modelId="{3A35BB28-5D84-468C-A891-3F62209ACC8B}" type="parTrans" cxnId="{99D296FE-CC5D-4402-BDA4-13B856BC03E4}">
      <dgm:prSet/>
      <dgm:spPr/>
      <dgm:t>
        <a:bodyPr/>
        <a:lstStyle/>
        <a:p>
          <a:endParaRPr lang="en-US"/>
        </a:p>
      </dgm:t>
    </dgm:pt>
    <dgm:pt modelId="{5517D10B-1968-4BE2-9496-EC460E60BF6B}" type="sibTrans" cxnId="{99D296FE-CC5D-4402-BDA4-13B856BC03E4}">
      <dgm:prSet/>
      <dgm:spPr/>
      <dgm:t>
        <a:bodyPr/>
        <a:lstStyle/>
        <a:p>
          <a:endParaRPr lang="en-US"/>
        </a:p>
      </dgm:t>
    </dgm:pt>
    <dgm:pt modelId="{6F266812-7B9C-491C-93A9-C0AC8D8CEDD8}">
      <dgm:prSet phldrT="[Text]"/>
      <dgm:spPr/>
      <dgm:t>
        <a:bodyPr/>
        <a:lstStyle/>
        <a:p>
          <a:r>
            <a:rPr lang="en-US" dirty="0"/>
            <a:t>Discuss proposed changes</a:t>
          </a:r>
        </a:p>
      </dgm:t>
    </dgm:pt>
    <dgm:pt modelId="{B286A084-2FEB-4F01-8DE0-F3D36FF4A429}" type="sibTrans" cxnId="{7628D92D-9CCE-4449-9BE8-2C8AF659836D}">
      <dgm:prSet/>
      <dgm:spPr/>
      <dgm:t>
        <a:bodyPr/>
        <a:lstStyle/>
        <a:p>
          <a:endParaRPr lang="en-US"/>
        </a:p>
      </dgm:t>
    </dgm:pt>
    <dgm:pt modelId="{969CD5C1-5DE6-4045-A879-2ADBBA439349}" type="parTrans" cxnId="{7628D92D-9CCE-4449-9BE8-2C8AF659836D}">
      <dgm:prSet/>
      <dgm:spPr/>
      <dgm:t>
        <a:bodyPr/>
        <a:lstStyle/>
        <a:p>
          <a:endParaRPr lang="en-US"/>
        </a:p>
      </dgm:t>
    </dgm:pt>
    <dgm:pt modelId="{018F999F-0023-4628-9CC1-4A6139F1DF0D}">
      <dgm:prSet phldrT="[Text]"/>
      <dgm:spPr/>
      <dgm:t>
        <a:bodyPr/>
        <a:lstStyle/>
        <a:p>
          <a:r>
            <a:rPr lang="en-US" dirty="0"/>
            <a:t>Start to go through security aspects</a:t>
          </a:r>
        </a:p>
      </dgm:t>
    </dgm:pt>
    <dgm:pt modelId="{A77B2E33-B675-43D4-9B4A-DAB613FE412C}" type="sibTrans" cxnId="{55D68E2C-E302-4F5F-B7DE-DAAAA677B3B4}">
      <dgm:prSet/>
      <dgm:spPr/>
      <dgm:t>
        <a:bodyPr/>
        <a:lstStyle/>
        <a:p>
          <a:endParaRPr lang="en-US"/>
        </a:p>
      </dgm:t>
    </dgm:pt>
    <dgm:pt modelId="{643B96A5-7045-46E0-A32B-79BEE08FCB91}" type="parTrans" cxnId="{55D68E2C-E302-4F5F-B7DE-DAAAA677B3B4}">
      <dgm:prSet/>
      <dgm:spPr/>
      <dgm:t>
        <a:bodyPr/>
        <a:lstStyle/>
        <a:p>
          <a:endParaRPr lang="en-US"/>
        </a:p>
      </dgm:t>
    </dgm:pt>
    <dgm:pt modelId="{363FC306-6EAA-49FD-8E97-E48379FFC5B5}">
      <dgm:prSet phldrT="[Text]"/>
      <dgm:spPr/>
      <dgm:t>
        <a:bodyPr/>
        <a:lstStyle/>
        <a:p>
          <a:r>
            <a:rPr lang="en-US" dirty="0"/>
            <a:t>Run out of time in meeting</a:t>
          </a:r>
        </a:p>
      </dgm:t>
    </dgm:pt>
    <dgm:pt modelId="{8F15FC20-01C3-4BE0-A3ED-CF49F23E98D9}" type="sibTrans" cxnId="{F280EA39-2929-4B9C-A9CD-6B99F47CC2AD}">
      <dgm:prSet/>
      <dgm:spPr/>
      <dgm:t>
        <a:bodyPr/>
        <a:lstStyle/>
        <a:p>
          <a:endParaRPr lang="en-US"/>
        </a:p>
      </dgm:t>
    </dgm:pt>
    <dgm:pt modelId="{248F284C-B658-4604-98BB-B84938965A59}" type="parTrans" cxnId="{F280EA39-2929-4B9C-A9CD-6B99F47CC2AD}">
      <dgm:prSet/>
      <dgm:spPr/>
      <dgm:t>
        <a:bodyPr/>
        <a:lstStyle/>
        <a:p>
          <a:endParaRPr lang="en-US"/>
        </a:p>
      </dgm:t>
    </dgm:pt>
    <dgm:pt modelId="{200FC67D-FAA4-4A48-8056-3EA662BFCE4C}">
      <dgm:prSet phldrT="[Text]"/>
      <dgm:spPr/>
      <dgm:t>
        <a:bodyPr/>
        <a:lstStyle/>
        <a:p>
          <a:r>
            <a:rPr lang="en-US" dirty="0"/>
            <a:t>Wait two weeks for next calendar slot</a:t>
          </a:r>
        </a:p>
      </dgm:t>
    </dgm:pt>
    <dgm:pt modelId="{DADE97C0-565A-4C6D-ACD7-AA4A6AA656B6}" type="sibTrans" cxnId="{596C2838-2CB8-4555-A6ED-C4F7B9D746B2}">
      <dgm:prSet/>
      <dgm:spPr/>
      <dgm:t>
        <a:bodyPr/>
        <a:lstStyle/>
        <a:p>
          <a:endParaRPr lang="en-US"/>
        </a:p>
      </dgm:t>
    </dgm:pt>
    <dgm:pt modelId="{6A3BCE96-4DA8-4CD4-AABA-68ACE5497CCD}" type="parTrans" cxnId="{596C2838-2CB8-4555-A6ED-C4F7B9D746B2}">
      <dgm:prSet/>
      <dgm:spPr/>
      <dgm:t>
        <a:bodyPr/>
        <a:lstStyle/>
        <a:p>
          <a:endParaRPr lang="en-US"/>
        </a:p>
      </dgm:t>
    </dgm:pt>
    <dgm:pt modelId="{D22A9EF1-EAD6-4A4F-8C37-CEEC9D3FAB85}" type="pres">
      <dgm:prSet presAssocID="{4D223F20-C52C-4EFB-BEDF-7AF96FCCB274}" presName="cycle" presStyleCnt="0">
        <dgm:presLayoutVars>
          <dgm:dir/>
          <dgm:resizeHandles val="exact"/>
        </dgm:presLayoutVars>
      </dgm:prSet>
      <dgm:spPr/>
    </dgm:pt>
    <dgm:pt modelId="{4DE37C42-A8F4-4AE9-8AC5-D502BF0FA8F9}" type="pres">
      <dgm:prSet presAssocID="{EF417778-1CE3-44A8-8A37-08132192D746}" presName="dummy" presStyleCnt="0"/>
      <dgm:spPr/>
    </dgm:pt>
    <dgm:pt modelId="{EB72B9CB-468A-4C42-9F32-8E696474E3BE}" type="pres">
      <dgm:prSet presAssocID="{EF417778-1CE3-44A8-8A37-08132192D746}" presName="node" presStyleLbl="revTx" presStyleIdx="0" presStyleCnt="5">
        <dgm:presLayoutVars>
          <dgm:bulletEnabled val="1"/>
        </dgm:presLayoutVars>
      </dgm:prSet>
      <dgm:spPr/>
    </dgm:pt>
    <dgm:pt modelId="{3AF42EFE-D4E3-42B4-8AA3-DBC80E18072E}" type="pres">
      <dgm:prSet presAssocID="{5517D10B-1968-4BE2-9496-EC460E60BF6B}" presName="sibTrans" presStyleLbl="node1" presStyleIdx="0" presStyleCnt="5"/>
      <dgm:spPr/>
    </dgm:pt>
    <dgm:pt modelId="{39F7F28F-FEC3-4499-86E8-9D27E2015041}" type="pres">
      <dgm:prSet presAssocID="{6F266812-7B9C-491C-93A9-C0AC8D8CEDD8}" presName="dummy" presStyleCnt="0"/>
      <dgm:spPr/>
    </dgm:pt>
    <dgm:pt modelId="{6F2362AB-6EAF-4A4C-A388-7DA447EFCBDD}" type="pres">
      <dgm:prSet presAssocID="{6F266812-7B9C-491C-93A9-C0AC8D8CEDD8}" presName="node" presStyleLbl="revTx" presStyleIdx="1" presStyleCnt="5">
        <dgm:presLayoutVars>
          <dgm:bulletEnabled val="1"/>
        </dgm:presLayoutVars>
      </dgm:prSet>
      <dgm:spPr/>
    </dgm:pt>
    <dgm:pt modelId="{1BF2954D-06A5-403E-88CB-AE703BAC1F0C}" type="pres">
      <dgm:prSet presAssocID="{B286A084-2FEB-4F01-8DE0-F3D36FF4A429}" presName="sibTrans" presStyleLbl="node1" presStyleIdx="1" presStyleCnt="5"/>
      <dgm:spPr/>
    </dgm:pt>
    <dgm:pt modelId="{65D6C735-BDA7-46D5-ABF8-F8848E3A767E}" type="pres">
      <dgm:prSet presAssocID="{018F999F-0023-4628-9CC1-4A6139F1DF0D}" presName="dummy" presStyleCnt="0"/>
      <dgm:spPr/>
    </dgm:pt>
    <dgm:pt modelId="{B54651F4-E0E4-49B7-8999-5A46995E137D}" type="pres">
      <dgm:prSet presAssocID="{018F999F-0023-4628-9CC1-4A6139F1DF0D}" presName="node" presStyleLbl="revTx" presStyleIdx="2" presStyleCnt="5">
        <dgm:presLayoutVars>
          <dgm:bulletEnabled val="1"/>
        </dgm:presLayoutVars>
      </dgm:prSet>
      <dgm:spPr/>
    </dgm:pt>
    <dgm:pt modelId="{7F371E16-3585-4916-91C7-803B9B6ED5EC}" type="pres">
      <dgm:prSet presAssocID="{A77B2E33-B675-43D4-9B4A-DAB613FE412C}" presName="sibTrans" presStyleLbl="node1" presStyleIdx="2" presStyleCnt="5"/>
      <dgm:spPr/>
    </dgm:pt>
    <dgm:pt modelId="{00D52F91-A672-401E-9628-FB647CAF96CD}" type="pres">
      <dgm:prSet presAssocID="{363FC306-6EAA-49FD-8E97-E48379FFC5B5}" presName="dummy" presStyleCnt="0"/>
      <dgm:spPr/>
    </dgm:pt>
    <dgm:pt modelId="{21817551-3E15-4FDC-B05F-74274AF2659C}" type="pres">
      <dgm:prSet presAssocID="{363FC306-6EAA-49FD-8E97-E48379FFC5B5}" presName="node" presStyleLbl="revTx" presStyleIdx="3" presStyleCnt="5">
        <dgm:presLayoutVars>
          <dgm:bulletEnabled val="1"/>
        </dgm:presLayoutVars>
      </dgm:prSet>
      <dgm:spPr/>
    </dgm:pt>
    <dgm:pt modelId="{1120D074-6611-4730-A178-36D522A91B62}" type="pres">
      <dgm:prSet presAssocID="{8F15FC20-01C3-4BE0-A3ED-CF49F23E98D9}" presName="sibTrans" presStyleLbl="node1" presStyleIdx="3" presStyleCnt="5"/>
      <dgm:spPr/>
    </dgm:pt>
    <dgm:pt modelId="{C7B623EC-EBA5-4D8A-B329-D81CACC9F21C}" type="pres">
      <dgm:prSet presAssocID="{200FC67D-FAA4-4A48-8056-3EA662BFCE4C}" presName="dummy" presStyleCnt="0"/>
      <dgm:spPr/>
    </dgm:pt>
    <dgm:pt modelId="{31D543CC-9CB8-48F0-91F8-2E13B084189A}" type="pres">
      <dgm:prSet presAssocID="{200FC67D-FAA4-4A48-8056-3EA662BFCE4C}" presName="node" presStyleLbl="revTx" presStyleIdx="4" presStyleCnt="5">
        <dgm:presLayoutVars>
          <dgm:bulletEnabled val="1"/>
        </dgm:presLayoutVars>
      </dgm:prSet>
      <dgm:spPr/>
    </dgm:pt>
    <dgm:pt modelId="{89C47EAD-5E72-4D50-A378-2044B170B9EB}" type="pres">
      <dgm:prSet presAssocID="{DADE97C0-565A-4C6D-ACD7-AA4A6AA656B6}" presName="sibTrans" presStyleLbl="node1" presStyleIdx="4" presStyleCnt="5"/>
      <dgm:spPr/>
    </dgm:pt>
  </dgm:ptLst>
  <dgm:cxnLst>
    <dgm:cxn modelId="{8027AE0D-0A32-46F4-8426-5088AA45DE5D}" type="presOf" srcId="{018F999F-0023-4628-9CC1-4A6139F1DF0D}" destId="{B54651F4-E0E4-49B7-8999-5A46995E137D}" srcOrd="0" destOrd="0" presId="urn:microsoft.com/office/officeart/2005/8/layout/cycle1"/>
    <dgm:cxn modelId="{2BBB9826-07B6-4AF9-AE4C-643843ADF918}" type="presOf" srcId="{EF417778-1CE3-44A8-8A37-08132192D746}" destId="{EB72B9CB-468A-4C42-9F32-8E696474E3BE}" srcOrd="0" destOrd="0" presId="urn:microsoft.com/office/officeart/2005/8/layout/cycle1"/>
    <dgm:cxn modelId="{55D68E2C-E302-4F5F-B7DE-DAAAA677B3B4}" srcId="{4D223F20-C52C-4EFB-BEDF-7AF96FCCB274}" destId="{018F999F-0023-4628-9CC1-4A6139F1DF0D}" srcOrd="2" destOrd="0" parTransId="{643B96A5-7045-46E0-A32B-79BEE08FCB91}" sibTransId="{A77B2E33-B675-43D4-9B4A-DAB613FE412C}"/>
    <dgm:cxn modelId="{7628D92D-9CCE-4449-9BE8-2C8AF659836D}" srcId="{4D223F20-C52C-4EFB-BEDF-7AF96FCCB274}" destId="{6F266812-7B9C-491C-93A9-C0AC8D8CEDD8}" srcOrd="1" destOrd="0" parTransId="{969CD5C1-5DE6-4045-A879-2ADBBA439349}" sibTransId="{B286A084-2FEB-4F01-8DE0-F3D36FF4A429}"/>
    <dgm:cxn modelId="{DBCC5935-6570-4292-A291-A7B57239AADC}" type="presOf" srcId="{5517D10B-1968-4BE2-9496-EC460E60BF6B}" destId="{3AF42EFE-D4E3-42B4-8AA3-DBC80E18072E}" srcOrd="0" destOrd="0" presId="urn:microsoft.com/office/officeart/2005/8/layout/cycle1"/>
    <dgm:cxn modelId="{596C2838-2CB8-4555-A6ED-C4F7B9D746B2}" srcId="{4D223F20-C52C-4EFB-BEDF-7AF96FCCB274}" destId="{200FC67D-FAA4-4A48-8056-3EA662BFCE4C}" srcOrd="4" destOrd="0" parTransId="{6A3BCE96-4DA8-4CD4-AABA-68ACE5497CCD}" sibTransId="{DADE97C0-565A-4C6D-ACD7-AA4A6AA656B6}"/>
    <dgm:cxn modelId="{F280EA39-2929-4B9C-A9CD-6B99F47CC2AD}" srcId="{4D223F20-C52C-4EFB-BEDF-7AF96FCCB274}" destId="{363FC306-6EAA-49FD-8E97-E48379FFC5B5}" srcOrd="3" destOrd="0" parTransId="{248F284C-B658-4604-98BB-B84938965A59}" sibTransId="{8F15FC20-01C3-4BE0-A3ED-CF49F23E98D9}"/>
    <dgm:cxn modelId="{301DED3B-1931-431A-AC61-1C99C87B464F}" type="presOf" srcId="{8F15FC20-01C3-4BE0-A3ED-CF49F23E98D9}" destId="{1120D074-6611-4730-A178-36D522A91B62}" srcOrd="0" destOrd="0" presId="urn:microsoft.com/office/officeart/2005/8/layout/cycle1"/>
    <dgm:cxn modelId="{ABD14C40-DCF6-46A3-AB02-E9A9AC174118}" type="presOf" srcId="{B286A084-2FEB-4F01-8DE0-F3D36FF4A429}" destId="{1BF2954D-06A5-403E-88CB-AE703BAC1F0C}" srcOrd="0" destOrd="0" presId="urn:microsoft.com/office/officeart/2005/8/layout/cycle1"/>
    <dgm:cxn modelId="{648EC46B-3A52-4359-8995-3226CCE25AA8}" type="presOf" srcId="{DADE97C0-565A-4C6D-ACD7-AA4A6AA656B6}" destId="{89C47EAD-5E72-4D50-A378-2044B170B9EB}" srcOrd="0" destOrd="0" presId="urn:microsoft.com/office/officeart/2005/8/layout/cycle1"/>
    <dgm:cxn modelId="{FE62CD4B-DA85-4CDD-ADC8-C3A33CDB5B6B}" type="presOf" srcId="{6F266812-7B9C-491C-93A9-C0AC8D8CEDD8}" destId="{6F2362AB-6EAF-4A4C-A388-7DA447EFCBDD}" srcOrd="0" destOrd="0" presId="urn:microsoft.com/office/officeart/2005/8/layout/cycle1"/>
    <dgm:cxn modelId="{59D41184-758B-400C-85AE-47F7D636446A}" type="presOf" srcId="{4D223F20-C52C-4EFB-BEDF-7AF96FCCB274}" destId="{D22A9EF1-EAD6-4A4F-8C37-CEEC9D3FAB85}" srcOrd="0" destOrd="0" presId="urn:microsoft.com/office/officeart/2005/8/layout/cycle1"/>
    <dgm:cxn modelId="{7791568A-4E89-4484-B508-FDC6E8AE7DA6}" type="presOf" srcId="{363FC306-6EAA-49FD-8E97-E48379FFC5B5}" destId="{21817551-3E15-4FDC-B05F-74274AF2659C}" srcOrd="0" destOrd="0" presId="urn:microsoft.com/office/officeart/2005/8/layout/cycle1"/>
    <dgm:cxn modelId="{7A8E28B1-6321-4FD6-8AEA-79F13F05F1EA}" type="presOf" srcId="{A77B2E33-B675-43D4-9B4A-DAB613FE412C}" destId="{7F371E16-3585-4916-91C7-803B9B6ED5EC}" srcOrd="0" destOrd="0" presId="urn:microsoft.com/office/officeart/2005/8/layout/cycle1"/>
    <dgm:cxn modelId="{ADC956C9-0693-4199-9F48-51749E1158AF}" type="presOf" srcId="{200FC67D-FAA4-4A48-8056-3EA662BFCE4C}" destId="{31D543CC-9CB8-48F0-91F8-2E13B084189A}" srcOrd="0" destOrd="0" presId="urn:microsoft.com/office/officeart/2005/8/layout/cycle1"/>
    <dgm:cxn modelId="{99D296FE-CC5D-4402-BDA4-13B856BC03E4}" srcId="{4D223F20-C52C-4EFB-BEDF-7AF96FCCB274}" destId="{EF417778-1CE3-44A8-8A37-08132192D746}" srcOrd="0" destOrd="0" parTransId="{3A35BB28-5D84-468C-A891-3F62209ACC8B}" sibTransId="{5517D10B-1968-4BE2-9496-EC460E60BF6B}"/>
    <dgm:cxn modelId="{B1887EE9-8D90-430D-BFBA-A26F0E64F7A3}" type="presParOf" srcId="{D22A9EF1-EAD6-4A4F-8C37-CEEC9D3FAB85}" destId="{4DE37C42-A8F4-4AE9-8AC5-D502BF0FA8F9}" srcOrd="0" destOrd="0" presId="urn:microsoft.com/office/officeart/2005/8/layout/cycle1"/>
    <dgm:cxn modelId="{2F7D045B-840A-4744-8229-D36047A6171C}" type="presParOf" srcId="{D22A9EF1-EAD6-4A4F-8C37-CEEC9D3FAB85}" destId="{EB72B9CB-468A-4C42-9F32-8E696474E3BE}" srcOrd="1" destOrd="0" presId="urn:microsoft.com/office/officeart/2005/8/layout/cycle1"/>
    <dgm:cxn modelId="{0108D510-CED3-4F32-B034-4F49E2A28F18}" type="presParOf" srcId="{D22A9EF1-EAD6-4A4F-8C37-CEEC9D3FAB85}" destId="{3AF42EFE-D4E3-42B4-8AA3-DBC80E18072E}" srcOrd="2" destOrd="0" presId="urn:microsoft.com/office/officeart/2005/8/layout/cycle1"/>
    <dgm:cxn modelId="{378726A7-368D-4704-BFB1-675E7C359C9F}" type="presParOf" srcId="{D22A9EF1-EAD6-4A4F-8C37-CEEC9D3FAB85}" destId="{39F7F28F-FEC3-4499-86E8-9D27E2015041}" srcOrd="3" destOrd="0" presId="urn:microsoft.com/office/officeart/2005/8/layout/cycle1"/>
    <dgm:cxn modelId="{D26E317C-5C78-413B-8865-C1862DF05EC9}" type="presParOf" srcId="{D22A9EF1-EAD6-4A4F-8C37-CEEC9D3FAB85}" destId="{6F2362AB-6EAF-4A4C-A388-7DA447EFCBDD}" srcOrd="4" destOrd="0" presId="urn:microsoft.com/office/officeart/2005/8/layout/cycle1"/>
    <dgm:cxn modelId="{4A037A70-223B-4C56-96F1-D32D4B2EDB1E}" type="presParOf" srcId="{D22A9EF1-EAD6-4A4F-8C37-CEEC9D3FAB85}" destId="{1BF2954D-06A5-403E-88CB-AE703BAC1F0C}" srcOrd="5" destOrd="0" presId="urn:microsoft.com/office/officeart/2005/8/layout/cycle1"/>
    <dgm:cxn modelId="{61335128-2277-41C4-AB56-CBF7D6A1F789}" type="presParOf" srcId="{D22A9EF1-EAD6-4A4F-8C37-CEEC9D3FAB85}" destId="{65D6C735-BDA7-46D5-ABF8-F8848E3A767E}" srcOrd="6" destOrd="0" presId="urn:microsoft.com/office/officeart/2005/8/layout/cycle1"/>
    <dgm:cxn modelId="{FBC447EE-2EFD-4073-8462-730A757280E8}" type="presParOf" srcId="{D22A9EF1-EAD6-4A4F-8C37-CEEC9D3FAB85}" destId="{B54651F4-E0E4-49B7-8999-5A46995E137D}" srcOrd="7" destOrd="0" presId="urn:microsoft.com/office/officeart/2005/8/layout/cycle1"/>
    <dgm:cxn modelId="{D7018FC8-05E2-4231-80D0-D76BA802B485}" type="presParOf" srcId="{D22A9EF1-EAD6-4A4F-8C37-CEEC9D3FAB85}" destId="{7F371E16-3585-4916-91C7-803B9B6ED5EC}" srcOrd="8" destOrd="0" presId="urn:microsoft.com/office/officeart/2005/8/layout/cycle1"/>
    <dgm:cxn modelId="{6863DABA-1302-4ED9-B92C-3267249BCCB9}" type="presParOf" srcId="{D22A9EF1-EAD6-4A4F-8C37-CEEC9D3FAB85}" destId="{00D52F91-A672-401E-9628-FB647CAF96CD}" srcOrd="9" destOrd="0" presId="urn:microsoft.com/office/officeart/2005/8/layout/cycle1"/>
    <dgm:cxn modelId="{B2FE8C55-D353-4080-9445-2DC1076BFCA5}" type="presParOf" srcId="{D22A9EF1-EAD6-4A4F-8C37-CEEC9D3FAB85}" destId="{21817551-3E15-4FDC-B05F-74274AF2659C}" srcOrd="10" destOrd="0" presId="urn:microsoft.com/office/officeart/2005/8/layout/cycle1"/>
    <dgm:cxn modelId="{ACA646E5-99F6-4E6D-8B65-F59FAB444311}" type="presParOf" srcId="{D22A9EF1-EAD6-4A4F-8C37-CEEC9D3FAB85}" destId="{1120D074-6611-4730-A178-36D522A91B62}" srcOrd="11" destOrd="0" presId="urn:microsoft.com/office/officeart/2005/8/layout/cycle1"/>
    <dgm:cxn modelId="{C02CAA75-4A99-4275-B816-6521DBA41E99}" type="presParOf" srcId="{D22A9EF1-EAD6-4A4F-8C37-CEEC9D3FAB85}" destId="{C7B623EC-EBA5-4D8A-B329-D81CACC9F21C}" srcOrd="12" destOrd="0" presId="urn:microsoft.com/office/officeart/2005/8/layout/cycle1"/>
    <dgm:cxn modelId="{7F305432-68EA-409B-A131-48FE7DCD4F9C}" type="presParOf" srcId="{D22A9EF1-EAD6-4A4F-8C37-CEEC9D3FAB85}" destId="{31D543CC-9CB8-48F0-91F8-2E13B084189A}" srcOrd="13" destOrd="0" presId="urn:microsoft.com/office/officeart/2005/8/layout/cycle1"/>
    <dgm:cxn modelId="{A1E9CBE1-6029-4A63-A81A-D56FAD000EE9}" type="presParOf" srcId="{D22A9EF1-EAD6-4A4F-8C37-CEEC9D3FAB85}" destId="{89C47EAD-5E72-4D50-A378-2044B170B9EB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72B9CB-468A-4C42-9F32-8E696474E3BE}">
      <dsp:nvSpPr>
        <dsp:cNvPr id="0" name=""/>
        <dsp:cNvSpPr/>
      </dsp:nvSpPr>
      <dsp:spPr>
        <a:xfrm>
          <a:off x="7010835" y="39694"/>
          <a:ext cx="1329304" cy="1329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Explain application and architecture</a:t>
          </a:r>
        </a:p>
      </dsp:txBody>
      <dsp:txXfrm>
        <a:off x="7010835" y="39694"/>
        <a:ext cx="1329304" cy="1329304"/>
      </dsp:txXfrm>
    </dsp:sp>
    <dsp:sp modelId="{3AF42EFE-D4E3-42B4-8AA3-DBC80E18072E}">
      <dsp:nvSpPr>
        <dsp:cNvPr id="0" name=""/>
        <dsp:cNvSpPr/>
      </dsp:nvSpPr>
      <dsp:spPr>
        <a:xfrm>
          <a:off x="3883496" y="1197"/>
          <a:ext cx="4984364" cy="4984364"/>
        </a:xfrm>
        <a:prstGeom prst="circularArrow">
          <a:avLst>
            <a:gd name="adj1" fmla="val 5201"/>
            <a:gd name="adj2" fmla="val 335941"/>
            <a:gd name="adj3" fmla="val 21293126"/>
            <a:gd name="adj4" fmla="val 19766340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2362AB-6EAF-4A4C-A388-7DA447EFCBDD}">
      <dsp:nvSpPr>
        <dsp:cNvPr id="0" name=""/>
        <dsp:cNvSpPr/>
      </dsp:nvSpPr>
      <dsp:spPr>
        <a:xfrm>
          <a:off x="7814161" y="2512077"/>
          <a:ext cx="1329304" cy="1329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proposed changes</a:t>
          </a:r>
        </a:p>
      </dsp:txBody>
      <dsp:txXfrm>
        <a:off x="7814161" y="2512077"/>
        <a:ext cx="1329304" cy="1329304"/>
      </dsp:txXfrm>
    </dsp:sp>
    <dsp:sp modelId="{1BF2954D-06A5-403E-88CB-AE703BAC1F0C}">
      <dsp:nvSpPr>
        <dsp:cNvPr id="0" name=""/>
        <dsp:cNvSpPr/>
      </dsp:nvSpPr>
      <dsp:spPr>
        <a:xfrm>
          <a:off x="3883496" y="1197"/>
          <a:ext cx="4984364" cy="4984364"/>
        </a:xfrm>
        <a:prstGeom prst="circularArrow">
          <a:avLst>
            <a:gd name="adj1" fmla="val 5201"/>
            <a:gd name="adj2" fmla="val 335941"/>
            <a:gd name="adj3" fmla="val 4014578"/>
            <a:gd name="adj4" fmla="val 2253543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4651F4-E0E4-49B7-8999-5A46995E137D}">
      <dsp:nvSpPr>
        <dsp:cNvPr id="0" name=""/>
        <dsp:cNvSpPr/>
      </dsp:nvSpPr>
      <dsp:spPr>
        <a:xfrm>
          <a:off x="5711026" y="4040094"/>
          <a:ext cx="1329304" cy="1329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Start to go through security aspects</a:t>
          </a:r>
        </a:p>
      </dsp:txBody>
      <dsp:txXfrm>
        <a:off x="5711026" y="4040094"/>
        <a:ext cx="1329304" cy="1329304"/>
      </dsp:txXfrm>
    </dsp:sp>
    <dsp:sp modelId="{7F371E16-3585-4916-91C7-803B9B6ED5EC}">
      <dsp:nvSpPr>
        <dsp:cNvPr id="0" name=""/>
        <dsp:cNvSpPr/>
      </dsp:nvSpPr>
      <dsp:spPr>
        <a:xfrm>
          <a:off x="3883496" y="1197"/>
          <a:ext cx="4984364" cy="4984364"/>
        </a:xfrm>
        <a:prstGeom prst="circularArrow">
          <a:avLst>
            <a:gd name="adj1" fmla="val 5201"/>
            <a:gd name="adj2" fmla="val 335941"/>
            <a:gd name="adj3" fmla="val 8210516"/>
            <a:gd name="adj4" fmla="val 6449480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817551-3E15-4FDC-B05F-74274AF2659C}">
      <dsp:nvSpPr>
        <dsp:cNvPr id="0" name=""/>
        <dsp:cNvSpPr/>
      </dsp:nvSpPr>
      <dsp:spPr>
        <a:xfrm>
          <a:off x="3607892" y="2512077"/>
          <a:ext cx="1329304" cy="1329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Run out of time in meeting</a:t>
          </a:r>
        </a:p>
      </dsp:txBody>
      <dsp:txXfrm>
        <a:off x="3607892" y="2512077"/>
        <a:ext cx="1329304" cy="1329304"/>
      </dsp:txXfrm>
    </dsp:sp>
    <dsp:sp modelId="{1120D074-6611-4730-A178-36D522A91B62}">
      <dsp:nvSpPr>
        <dsp:cNvPr id="0" name=""/>
        <dsp:cNvSpPr/>
      </dsp:nvSpPr>
      <dsp:spPr>
        <a:xfrm>
          <a:off x="3883496" y="1197"/>
          <a:ext cx="4984364" cy="4984364"/>
        </a:xfrm>
        <a:prstGeom prst="circularArrow">
          <a:avLst>
            <a:gd name="adj1" fmla="val 5201"/>
            <a:gd name="adj2" fmla="val 335941"/>
            <a:gd name="adj3" fmla="val 12297718"/>
            <a:gd name="adj4" fmla="val 10770932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D543CC-9CB8-48F0-91F8-2E13B084189A}">
      <dsp:nvSpPr>
        <dsp:cNvPr id="0" name=""/>
        <dsp:cNvSpPr/>
      </dsp:nvSpPr>
      <dsp:spPr>
        <a:xfrm>
          <a:off x="4411218" y="39694"/>
          <a:ext cx="1329304" cy="1329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Wait two weeks for next calendar slot</a:t>
          </a:r>
        </a:p>
      </dsp:txBody>
      <dsp:txXfrm>
        <a:off x="4411218" y="39694"/>
        <a:ext cx="1329304" cy="1329304"/>
      </dsp:txXfrm>
    </dsp:sp>
    <dsp:sp modelId="{89C47EAD-5E72-4D50-A378-2044B170B9EB}">
      <dsp:nvSpPr>
        <dsp:cNvPr id="0" name=""/>
        <dsp:cNvSpPr/>
      </dsp:nvSpPr>
      <dsp:spPr>
        <a:xfrm>
          <a:off x="3883496" y="1197"/>
          <a:ext cx="4984364" cy="4984364"/>
        </a:xfrm>
        <a:prstGeom prst="circularArrow">
          <a:avLst>
            <a:gd name="adj1" fmla="val 5201"/>
            <a:gd name="adj2" fmla="val 335941"/>
            <a:gd name="adj3" fmla="val 16865567"/>
            <a:gd name="adj4" fmla="val 15198491"/>
            <a:gd name="adj5" fmla="val 60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09090-0FA4-439D-9509-922A40FD8374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E743C-D187-44C7-94EB-E73029F6EF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827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Me, Liberty, Belfast, Engineers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History and stories, the story of me threat modelling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0955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Wondered if it was just standard divergence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it seemed to be working for them all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valid reasons for doing things differently. Different people, different cases, different contexts. Some things fit better than others.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by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Randall Munroe</a:t>
            </a:r>
            <a:r>
              <a:rPr lang="en-US" dirty="0"/>
              <a:t> [CC BY-NC 2.5 (https://creativecommons.org/licenses/by-nc/2.5/)], from https://xkcd.com/927/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033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Eureka moment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Everyone is right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Agile approach</a:t>
            </a:r>
          </a:p>
          <a:p>
            <a:endParaRPr lang="en-US" dirty="0"/>
          </a:p>
          <a:p>
            <a:r>
              <a:rPr lang="en-US" dirty="0"/>
              <a:t>Image by Arlindi1999 [CC BY-SA 3.0 (https://creativecommons.org/licenses/by-sa/3.0)], from Wikimedia Commons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295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 threat model? List of threats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IETF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Oauth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model, elegant and simple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Threat list is our touchstone, all else should be in service of it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dirty="0"/>
              <a:t>https://tools.ietf.org/html/rfc6819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21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Component-based DFD, the standard approach for driving out a list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Basic but not without merit. Elegant. Not really a DFD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148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Process-based DFD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good for sharing, good for systems that haven’t been built yet. Agile!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Can get very noisy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Mention GDPR</a:t>
            </a:r>
          </a:p>
          <a:p>
            <a:endParaRPr lang="en-US" dirty="0"/>
          </a:p>
          <a:p>
            <a:r>
              <a:rPr lang="en-US" dirty="0"/>
              <a:t>Note: you could use the same DFD for threat modelling and for GDPR. Wouldn’t recommend it as different purposes. Entirely possible for one to inform the other, of course.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51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System Diagram with boundaries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Popular with security types (hence PASTA, Agile </a:t>
            </a:r>
            <a:r>
              <a:rPr lang="en-US" dirty="0" err="1"/>
              <a:t>AppSec</a:t>
            </a:r>
            <a:r>
              <a:rPr lang="en-US" dirty="0"/>
              <a:t> book)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Doesn’t require knowledge of applications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Good if it fits what you’re doing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Common understanding is the point of threat modelling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81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Attack Trees, originally from security systems. Start from the attackers goal and work backwards.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good for big systems, popular with civil service types.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Threat actor focus means that you can swap out the bottom layer and re-use. Mention misuse cases.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Segue into attack enumeration.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619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STRIDE as attack enumeration method, follows on from diagram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Basic but good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8052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Common Attack Pattern Enumeration &amp; Classification, from MITRE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Some security people may be more comfortable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For me, both too vague and too detailed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Other methods exist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Now you have list, what to do with it?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76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 small scale it’s easy to organize. Decide what you are doing and what you aren’t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Make sure that what you aren’t doing goes into your risk register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Mitigation via acceptance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Tests we’ll talk about later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497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Started threat modelling ten years ago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language story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5125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Once you have the prioritized list the real work begins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Mitigations flow to backlog, Agile!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Using the list.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Mitigations feed into a backlog and are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prioritised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risk - perfect fit for agile. (People who say something "doesn't fit in Agile" are almost always just looking for an excuse not to do it.)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/>
              <a:t>https://www.gettyimages.co.uk/license/667669317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77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Once you have the prioritized list the real work begins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Mitigations flow to backlog, Agile!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Using the list.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Mitigations feed into a backlog and are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prioritised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risk - perfect fit for agile. (People who say something "doesn't fit in Agile" are almost always just looking for an excuse not to do it.)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/>
              <a:t>https://www.gettyimages.co.uk/license/667669317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7535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Security issues are defects, mitigations are fixes, useless without tests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Verifying mitigations is good for audits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Apply modern Agile testing techniques like BDD; security </a:t>
            </a:r>
            <a:r>
              <a:rPr lang="en-US" dirty="0" err="1"/>
              <a:t>behaviours</a:t>
            </a: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https://commons.wikimedia.org/wiki/File:Testing22222.jpg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99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Now to put all this into action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Threat model a car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4734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Modelling out the system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Rough and vague, but some obvious issues and risks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Might do better with process-driven, but that would get noisy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0097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Attack tree, lets you focus in on specific attackers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Some duplication but clear focus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Can lead to tunnel vision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4177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All genuine issues found in cars in the last three years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Ranking and prioritizing will vary by domain, this is much simplified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https://www.wired.com/2015/07/hackers-remotely-kill-jeep-highway/https://www.wired.com/2015/07/hackers-remotely-kill-jeep-highway/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8477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Finding solutions to the threats and tests to prove them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487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Breaking the cycle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520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Started threat modelling ten years ago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ISACA and PASTA, didn’t fit with what I was doing.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Shostack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book, better but not right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Kevin Green, O’Reilly book, all not the same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618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Started threat modelling ten years ago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ISACA and PASTA, didn’t fit with what I was doing.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Shostack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book, better but not right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Kevin Green, O’Reilly book, all not the same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4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Started threat modelling ten years ago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ISACA and PASTA, didn’t fit with what I was doing.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Shostack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book, better but not right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Kevin Green, O’Reilly book, all not the same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132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Started threat modelling ten years ago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ISACA and PASTA, didn’t fit with what I was doing.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Shostack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book, better but not right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Kevin Green, O’Reilly book, all not the same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91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Started threat modelling ten years ago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ISACA and PASTA, didn’t fit with what I was doing.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Shostack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book, better but not right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Kevin Green, O’Reilly book, all not the same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174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Started threat modelling ten years ago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ISACA and PASTA, didn’t fit with what I was doing.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Shostack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book, better but not right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Kevin Green, O’Reilly book, all not the same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E743C-D187-44C7-94EB-E73029F6EF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548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15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8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17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127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05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8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40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9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4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B5E57-3F31-0F48-9E8F-92C572FC17D8}" type="datetimeFigureOut">
              <a:rPr lang="en-US" smtClean="0"/>
              <a:t>6/26/2018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51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jpeg"/><Relationship Id="rId10" Type="http://schemas.openxmlformats.org/officeDocument/2006/relationships/image" Target="../media/image9.png"/><Relationship Id="rId4" Type="http://schemas.openxmlformats.org/officeDocument/2006/relationships/image" Target="../media/image1.emf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1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jp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.emf"/><Relationship Id="rId9" Type="http://schemas.microsoft.com/office/2007/relationships/diagramDrawing" Target="../diagrams/drawin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liberty-it.co.uk/" TargetMode="External"/><Relationship Id="rId4" Type="http://schemas.openxmlformats.org/officeDocument/2006/relationships/hyperlink" Target="https://twitter.com/shinyemptyhea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8.jpeg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jpeg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jpeg"/><Relationship Id="rId4" Type="http://schemas.openxmlformats.org/officeDocument/2006/relationships/image" Target="../media/image1.emf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675" y="1557906"/>
            <a:ext cx="2895600" cy="3457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25225" y="217333"/>
            <a:ext cx="64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88077" y="1555139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2882"/>
            <a:ext cx="12192000" cy="47053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2038B2-4ED2-4C63-85B7-6AC69D5408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168" y="82296"/>
            <a:ext cx="3218360" cy="202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8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E7E347C-423B-4878-8A18-080C3C606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-44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7" name="Picture 2" descr="Related image">
            <a:extLst>
              <a:ext uri="{FF2B5EF4-FFF2-40B4-BE49-F238E27FC236}">
                <a16:creationId xmlns:a16="http://schemas.microsoft.com/office/drawing/2014/main" id="{E60CBCB1-4889-46BC-9998-C3C496453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24" y="1923973"/>
            <a:ext cx="2374011" cy="356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52A560-3307-48B9-A2DC-A0BB7111DA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3111644"/>
            <a:ext cx="1659569" cy="16595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43D1C4-E89C-4278-A3E9-EF10308EB6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8347" y="4126871"/>
            <a:ext cx="2395727" cy="27311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348D57-3C41-449F-83F6-23F6CA85DB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1666" y="1923973"/>
            <a:ext cx="2479479" cy="32530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3E316E-7DF3-4C8D-8C0F-EF765B73FC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12732" y="5393292"/>
            <a:ext cx="2473014" cy="11346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507983A-68D0-445F-86FA-588FFB8867F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56360" y="1769434"/>
            <a:ext cx="2172992" cy="23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70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0032E9E-D5ED-44FB-90BD-92F275E10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-44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5D42A4-6189-42F5-A218-099E21650B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2062" y="1703517"/>
            <a:ext cx="8046756" cy="455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04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F8F8721-B1FD-45FC-97E2-A86228697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7" name="Picture 2" descr="https://upload.wikimedia.org/wikipedia/commons/2/2f/Eureka_arkimedi.jpg">
            <a:extLst>
              <a:ext uri="{FF2B5EF4-FFF2-40B4-BE49-F238E27FC236}">
                <a16:creationId xmlns:a16="http://schemas.microsoft.com/office/drawing/2014/main" id="{DF366424-0A6E-4CAD-8C9A-1E2B8031A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15" y="1806053"/>
            <a:ext cx="4917787" cy="466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473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41D9428-D3E5-4F0E-8F25-21D875DBE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373B84-F469-4905-A8AE-9738E995C615}"/>
              </a:ext>
            </a:extLst>
          </p:cNvPr>
          <p:cNvSpPr txBox="1"/>
          <p:nvPr/>
        </p:nvSpPr>
        <p:spPr>
          <a:xfrm>
            <a:off x="600502" y="1679669"/>
            <a:ext cx="1130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IETF OAuth Threat Model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1D5BE6-CEC6-4636-91AE-9B2AD1F08F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7" y="2387555"/>
            <a:ext cx="12079386" cy="429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94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88453B9-9A56-4A68-868E-B27166091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EBEB5-9EF6-4703-9AC6-2722C4CE2C6D}"/>
              </a:ext>
            </a:extLst>
          </p:cNvPr>
          <p:cNvSpPr txBox="1"/>
          <p:nvPr/>
        </p:nvSpPr>
        <p:spPr>
          <a:xfrm>
            <a:off x="600502" y="1679669"/>
            <a:ext cx="1130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Component-based Data Flow Diagrams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247A22-F52D-41AA-B607-DB802F81EE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700" y="2919725"/>
            <a:ext cx="10922248" cy="284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13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0AC28CD-B1B3-4921-87D7-FBE2F89FB4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EBEB5-9EF6-4703-9AC6-2722C4CE2C6D}"/>
              </a:ext>
            </a:extLst>
          </p:cNvPr>
          <p:cNvSpPr txBox="1"/>
          <p:nvPr/>
        </p:nvSpPr>
        <p:spPr>
          <a:xfrm>
            <a:off x="600502" y="1679669"/>
            <a:ext cx="1130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Process-based Data Flow Diagrams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DA0F4A-1D9C-44D0-B79E-D1CDF5AD06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6001" y="2351161"/>
            <a:ext cx="6977671" cy="412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966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B9C9154-36A2-48B9-A70A-FB396676DE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EBEB5-9EF6-4703-9AC6-2722C4CE2C6D}"/>
              </a:ext>
            </a:extLst>
          </p:cNvPr>
          <p:cNvSpPr txBox="1"/>
          <p:nvPr/>
        </p:nvSpPr>
        <p:spPr>
          <a:xfrm>
            <a:off x="600502" y="1674931"/>
            <a:ext cx="1130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Architecture Diagrams with Trust Boundaries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F8CBD4-673C-4F0A-BA92-997934FDBF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3711" y="2451337"/>
            <a:ext cx="94202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02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542EA13-EBE9-4473-85B5-E6E8EA9E98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EBEB5-9EF6-4703-9AC6-2722C4CE2C6D}"/>
              </a:ext>
            </a:extLst>
          </p:cNvPr>
          <p:cNvSpPr txBox="1"/>
          <p:nvPr/>
        </p:nvSpPr>
        <p:spPr>
          <a:xfrm>
            <a:off x="600502" y="1679669"/>
            <a:ext cx="1130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Attack Trees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8B8E5-FFFA-4BB2-AF93-3190DDABD1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8940" y="2301125"/>
            <a:ext cx="6560595" cy="454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373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5691900-ABE1-4C0B-95BD-3D71C40233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27FFEE-66AE-4CAA-846B-0E23543165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9294" y="1532271"/>
            <a:ext cx="7766791" cy="531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15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4763D19-099C-4063-9329-C0A2062779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EBEB5-9EF6-4703-9AC6-2722C4CE2C6D}"/>
              </a:ext>
            </a:extLst>
          </p:cNvPr>
          <p:cNvSpPr txBox="1"/>
          <p:nvPr/>
        </p:nvSpPr>
        <p:spPr>
          <a:xfrm>
            <a:off x="600502" y="1579942"/>
            <a:ext cx="1130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CAPEC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F62083-796E-4C25-B3F5-F2F972BC5E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1490" y="2279176"/>
            <a:ext cx="8278150" cy="457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55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72FDA18-7A22-4D68-9D3B-9EC2169B0E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A023685-3B4E-423B-89BD-19259BA6A7AB}"/>
              </a:ext>
            </a:extLst>
          </p:cNvPr>
          <p:cNvSpPr txBox="1">
            <a:spLocks/>
          </p:cNvSpPr>
          <p:nvPr/>
        </p:nvSpPr>
        <p:spPr>
          <a:xfrm>
            <a:off x="4930561" y="4321731"/>
            <a:ext cx="6375452" cy="199372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Montserrat Light"/>
              </a:rPr>
              <a:t>Develop specialist and enterprise scale applications for Liberty Mutual.  </a:t>
            </a:r>
          </a:p>
          <a:p>
            <a:r>
              <a:rPr lang="en-US" dirty="0">
                <a:latin typeface="Montserrat Light"/>
              </a:rPr>
              <a:t>Based in Belfast and Dublin </a:t>
            </a:r>
          </a:p>
          <a:p>
            <a:r>
              <a:rPr lang="en-US" dirty="0">
                <a:latin typeface="Montserrat Light"/>
              </a:rPr>
              <a:t>Design and implement innovative solutions using both existing and emerging technologies.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EEA83A6-AAE6-44AD-8828-45D41DBAEA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114" y="3982079"/>
            <a:ext cx="3434699" cy="2145766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03341A8-D041-4CCD-A1E6-34BA44F94C58}"/>
              </a:ext>
            </a:extLst>
          </p:cNvPr>
          <p:cNvSpPr txBox="1">
            <a:spLocks/>
          </p:cNvSpPr>
          <p:nvPr/>
        </p:nvSpPr>
        <p:spPr>
          <a:xfrm>
            <a:off x="559871" y="1940313"/>
            <a:ext cx="5534966" cy="20417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7B8D3"/>
              </a:buClr>
              <a:buFont typeface="Arial"/>
              <a:buChar char="•"/>
              <a:defRPr sz="2800" kern="1200">
                <a:solidFill>
                  <a:srgbClr val="3C3C3B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7B8D3"/>
              </a:buClr>
              <a:buFont typeface="Arial"/>
              <a:buChar char="•"/>
              <a:defRPr sz="2400" kern="1200">
                <a:solidFill>
                  <a:srgbClr val="3C3C3B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7B8D3"/>
              </a:buClr>
              <a:buFont typeface="Arial"/>
              <a:buChar char="•"/>
              <a:defRPr sz="2000" kern="1200">
                <a:solidFill>
                  <a:srgbClr val="3C3C3B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7B8D3"/>
              </a:buClr>
              <a:buFont typeface="Arial"/>
              <a:buChar char="•"/>
              <a:defRPr sz="1800" kern="1200">
                <a:solidFill>
                  <a:srgbClr val="3C3C3B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7B8D3"/>
              </a:buClr>
              <a:buFont typeface="Arial"/>
              <a:buChar char="•"/>
              <a:defRPr sz="1800" kern="1200">
                <a:solidFill>
                  <a:srgbClr val="3C3C3B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Montserrat Light"/>
              </a:rPr>
              <a:t>Technologist and engineer</a:t>
            </a:r>
          </a:p>
          <a:p>
            <a:r>
              <a:rPr lang="en-US" dirty="0">
                <a:latin typeface="Montserrat Light"/>
              </a:rPr>
              <a:t>Focus on software solutions to security problems</a:t>
            </a:r>
          </a:p>
          <a:p>
            <a:r>
              <a:rPr lang="en-US" dirty="0">
                <a:latin typeface="Montserrat Light"/>
              </a:rPr>
              <a:t>Fascinated with history and the deep causes of events</a:t>
            </a:r>
          </a:p>
          <a:p>
            <a:endParaRPr lang="en-US" dirty="0">
              <a:latin typeface="Montserrat Light"/>
            </a:endParaRPr>
          </a:p>
          <a:p>
            <a:endParaRPr lang="en-US" dirty="0">
              <a:latin typeface="Montserrat Light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D325F31-DF3D-4F01-A5CB-6AAD973B6C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1418" y="1703517"/>
            <a:ext cx="1653220" cy="220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2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CEF411C-00D2-4B07-ACA8-5DAD31E12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EBEB5-9EF6-4703-9AC6-2722C4CE2C6D}"/>
              </a:ext>
            </a:extLst>
          </p:cNvPr>
          <p:cNvSpPr txBox="1"/>
          <p:nvPr/>
        </p:nvSpPr>
        <p:spPr>
          <a:xfrm>
            <a:off x="600502" y="1679669"/>
            <a:ext cx="1130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Organizing Threats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A4EC39-D546-41D3-AA55-D56CE24BD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212" y="2299201"/>
            <a:ext cx="103155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678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3AEA3EB-345C-4C69-8E5C-6A621A756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25285" y="842138"/>
            <a:ext cx="2280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Author name her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3856" y="2360605"/>
            <a:ext cx="42560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Montserrat Light"/>
              </a:rPr>
              <a:t>D</a:t>
            </a:r>
            <a:r>
              <a:rPr lang="en-US" sz="4800" dirty="0">
                <a:latin typeface="Montserrat Light"/>
              </a:rPr>
              <a:t>amage</a:t>
            </a:r>
            <a:br>
              <a:rPr lang="en-US" sz="4800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R</a:t>
            </a:r>
            <a:r>
              <a:rPr lang="en-US" sz="4800" dirty="0">
                <a:latin typeface="Montserrat Light"/>
              </a:rPr>
              <a:t>eproducibility</a:t>
            </a:r>
            <a:br>
              <a:rPr lang="en-US" sz="4800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E</a:t>
            </a:r>
            <a:r>
              <a:rPr lang="en-US" sz="4800" dirty="0">
                <a:latin typeface="Montserrat Light"/>
              </a:rPr>
              <a:t>xploitability</a:t>
            </a:r>
            <a:br>
              <a:rPr lang="en-US" sz="4800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A</a:t>
            </a:r>
            <a:r>
              <a:rPr lang="en-US" sz="4800" dirty="0">
                <a:latin typeface="Montserrat Light"/>
              </a:rPr>
              <a:t>ffected users</a:t>
            </a:r>
            <a:br>
              <a:rPr lang="en-US" sz="4800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D</a:t>
            </a:r>
            <a:r>
              <a:rPr lang="en-US" sz="4800" dirty="0">
                <a:latin typeface="Montserrat Light"/>
              </a:rPr>
              <a:t>iscoverability</a:t>
            </a:r>
            <a:endParaRPr lang="en-US" sz="4800" dirty="0">
              <a:latin typeface="Montserrat Light"/>
              <a:ea typeface="Montserrat Light" charset="0"/>
              <a:cs typeface="Montserrat Light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Prioritizing Threats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</p:spTree>
    <p:extLst>
      <p:ext uri="{BB962C8B-B14F-4D97-AF65-F5344CB8AC3E}">
        <p14:creationId xmlns:p14="http://schemas.microsoft.com/office/powerpoint/2010/main" val="22520478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78A9A2F-B345-41C4-895D-8E7B0D71F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25285" y="842138"/>
            <a:ext cx="2280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Author name her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3856" y="2360605"/>
            <a:ext cx="42560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Montserrat Light"/>
              </a:rPr>
              <a:t>D</a:t>
            </a:r>
            <a:r>
              <a:rPr lang="en-US" sz="4800" dirty="0">
                <a:latin typeface="Montserrat Light"/>
              </a:rPr>
              <a:t>amage</a:t>
            </a:r>
            <a:br>
              <a:rPr lang="en-US" sz="4800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R</a:t>
            </a:r>
            <a:r>
              <a:rPr lang="en-US" sz="4800" dirty="0">
                <a:latin typeface="Montserrat Light"/>
              </a:rPr>
              <a:t>eproducibility</a:t>
            </a:r>
            <a:br>
              <a:rPr lang="en-US" sz="4800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E</a:t>
            </a:r>
            <a:r>
              <a:rPr lang="en-US" sz="4800" dirty="0">
                <a:latin typeface="Montserrat Light"/>
              </a:rPr>
              <a:t>xploitability</a:t>
            </a:r>
            <a:br>
              <a:rPr lang="en-US" sz="4800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A</a:t>
            </a:r>
            <a:r>
              <a:rPr lang="en-US" sz="4800" dirty="0">
                <a:latin typeface="Montserrat Light"/>
              </a:rPr>
              <a:t>ffected users</a:t>
            </a:r>
            <a:br>
              <a:rPr lang="en-US" sz="4800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D</a:t>
            </a:r>
            <a:r>
              <a:rPr lang="en-US" sz="4800" dirty="0">
                <a:latin typeface="Montserrat Light"/>
              </a:rPr>
              <a:t>iscoverability</a:t>
            </a:r>
            <a:endParaRPr lang="en-US" sz="4800" dirty="0">
              <a:latin typeface="Montserrat Light"/>
              <a:ea typeface="Montserrat Light" charset="0"/>
              <a:cs typeface="Montserrat Light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Prioritizing Threats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6FFB17-0AB5-4544-993E-67F19631BE7C}"/>
              </a:ext>
            </a:extLst>
          </p:cNvPr>
          <p:cNvSpPr txBox="1"/>
          <p:nvPr/>
        </p:nvSpPr>
        <p:spPr>
          <a:xfrm>
            <a:off x="6875582" y="2729937"/>
            <a:ext cx="42560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Montserrat Light"/>
              </a:rPr>
              <a:t>F</a:t>
            </a:r>
            <a:r>
              <a:rPr lang="en-US" sz="4800" dirty="0">
                <a:latin typeface="Montserrat Light"/>
              </a:rPr>
              <a:t>actor</a:t>
            </a:r>
            <a:br>
              <a:rPr lang="en-US" sz="4800" b="1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A</a:t>
            </a:r>
            <a:r>
              <a:rPr lang="en-US" sz="4800" dirty="0">
                <a:latin typeface="Montserrat Light"/>
              </a:rPr>
              <a:t>nalysis of</a:t>
            </a:r>
            <a:br>
              <a:rPr lang="en-US" sz="4800" b="1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I</a:t>
            </a:r>
            <a:r>
              <a:rPr lang="en-US" sz="4800" dirty="0">
                <a:latin typeface="Montserrat Light"/>
              </a:rPr>
              <a:t>nformation</a:t>
            </a:r>
            <a:br>
              <a:rPr lang="en-US" sz="4800" b="1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R</a:t>
            </a:r>
            <a:r>
              <a:rPr lang="en-US" sz="4800" dirty="0">
                <a:latin typeface="Montserrat Light"/>
              </a:rPr>
              <a:t>isk</a:t>
            </a:r>
            <a:endParaRPr lang="en-US" sz="4800" dirty="0">
              <a:latin typeface="Montserrat Light"/>
              <a:ea typeface="Montserrat Light" charset="0"/>
              <a:cs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0304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B8FC3A3-531B-4D8B-9C86-C0F548383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25285" y="842138"/>
            <a:ext cx="2280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Author name her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Prioritizing Threats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6FFB17-0AB5-4544-993E-67F19631BE7C}"/>
              </a:ext>
            </a:extLst>
          </p:cNvPr>
          <p:cNvSpPr txBox="1"/>
          <p:nvPr/>
        </p:nvSpPr>
        <p:spPr>
          <a:xfrm>
            <a:off x="7539773" y="2716674"/>
            <a:ext cx="42560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Montserrat Light"/>
              </a:rPr>
              <a:t>C</a:t>
            </a:r>
            <a:r>
              <a:rPr lang="en-US" sz="4800" dirty="0">
                <a:latin typeface="Montserrat Light"/>
              </a:rPr>
              <a:t>ommon</a:t>
            </a:r>
            <a:br>
              <a:rPr lang="en-US" sz="4800" b="1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V</a:t>
            </a:r>
            <a:r>
              <a:rPr lang="en-US" sz="4800" dirty="0">
                <a:latin typeface="Montserrat Light"/>
              </a:rPr>
              <a:t>ulnerability</a:t>
            </a:r>
            <a:br>
              <a:rPr lang="en-US" sz="4800" b="1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S</a:t>
            </a:r>
            <a:r>
              <a:rPr lang="en-US" sz="4800" dirty="0">
                <a:latin typeface="Montserrat Light"/>
              </a:rPr>
              <a:t>coring</a:t>
            </a:r>
            <a:br>
              <a:rPr lang="en-US" sz="4800" b="1" dirty="0">
                <a:latin typeface="Montserrat Light"/>
              </a:rPr>
            </a:br>
            <a:r>
              <a:rPr lang="en-US" sz="4800" b="1" dirty="0">
                <a:latin typeface="Montserrat Light"/>
              </a:rPr>
              <a:t>S</a:t>
            </a:r>
            <a:r>
              <a:rPr lang="en-US" sz="4800" dirty="0">
                <a:latin typeface="Montserrat Light"/>
              </a:rPr>
              <a:t>ystem</a:t>
            </a:r>
            <a:endParaRPr lang="en-US" sz="4800" dirty="0">
              <a:latin typeface="Montserrat Light"/>
              <a:ea typeface="Montserrat Light" charset="0"/>
              <a:cs typeface="Montserrat Light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5DC8F25-C56D-4C86-B22C-31E062DCA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7" y="2834185"/>
            <a:ext cx="5277366" cy="263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856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DE441E-7E33-4510-962F-9B6C2F395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AED6E5-C715-4127-994A-8D67666FC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383" y="2556470"/>
            <a:ext cx="46291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6787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DE441E-7E33-4510-962F-9B6C2F395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E876289-0A82-4767-9129-96F33D3722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9502" y="2129594"/>
            <a:ext cx="5636891" cy="39398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B97252-BE7B-49ED-AD7B-E73B4B27DB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2384" y="3296381"/>
            <a:ext cx="1144370" cy="160627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AED6E5-C715-4127-994A-8D67666FC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383" y="2556470"/>
            <a:ext cx="46291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3259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259353A-7180-4E76-B840-53D4C3B02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EBEB5-9EF6-4703-9AC6-2722C4CE2C6D}"/>
              </a:ext>
            </a:extLst>
          </p:cNvPr>
          <p:cNvSpPr txBox="1"/>
          <p:nvPr/>
        </p:nvSpPr>
        <p:spPr>
          <a:xfrm>
            <a:off x="600502" y="1679669"/>
            <a:ext cx="1130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Testing Your Mitigations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4C2813-F909-4C9B-9B62-DB6CA2F8D7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82" y="2452048"/>
            <a:ext cx="3746724" cy="40048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079146-585A-4680-8403-6BC8C8FF64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4178" y="2452048"/>
            <a:ext cx="6386828" cy="432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2845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8BA5EC7-697E-494B-905F-71BD900206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EBEB5-9EF6-4703-9AC6-2722C4CE2C6D}"/>
              </a:ext>
            </a:extLst>
          </p:cNvPr>
          <p:cNvSpPr txBox="1"/>
          <p:nvPr/>
        </p:nvSpPr>
        <p:spPr>
          <a:xfrm>
            <a:off x="600502" y="1679669"/>
            <a:ext cx="11306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Example Time!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9772E5-4AEF-4D92-89DB-BDCDAE9034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6686" y="2387555"/>
            <a:ext cx="6214275" cy="414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5000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475C641-C45D-4B8D-8C09-82E5D42B9A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D1DCB6-86FB-4185-AC3A-073345ADD0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3438" y="1703517"/>
            <a:ext cx="7762797" cy="510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5368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AF7C4A9-9B79-4075-8E8A-04DB599DD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BAD936-8484-4EBB-BF13-A5B4922C11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543" y="1495660"/>
            <a:ext cx="9657722" cy="519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86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E7E347C-423B-4878-8A18-080C3C606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-44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0C9C1E69-FCFF-44F2-B086-A7AEE655E7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0529286"/>
              </p:ext>
            </p:extLst>
          </p:nvPr>
        </p:nvGraphicFramePr>
        <p:xfrm>
          <a:off x="-260630" y="1485743"/>
          <a:ext cx="12751358" cy="5372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9825360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051DA3E6-0546-472C-9988-D591203F91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10" y="2837285"/>
            <a:ext cx="5294506" cy="58784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5094" y="1679669"/>
            <a:ext cx="10335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List &amp; Prioritize Threats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1049" y="2840358"/>
            <a:ext cx="5236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The physical access port is used to disable the central locking</a:t>
            </a:r>
            <a:b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</a:br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and start the car without a valid key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1410" y="3382435"/>
            <a:ext cx="3457031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Exploitability: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Requires physical access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Damage: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Theft of car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Rating: 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Medium</a:t>
            </a:r>
            <a:endParaRPr lang="en-US" sz="1400" b="1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D992B48-C693-48EE-BB0E-88151B9F10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9558" y="2876091"/>
            <a:ext cx="4561756" cy="54904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4BE13D5-5413-4FA9-A193-3BBB977BE7E6}"/>
              </a:ext>
            </a:extLst>
          </p:cNvPr>
          <p:cNvSpPr txBox="1"/>
          <p:nvPr/>
        </p:nvSpPr>
        <p:spPr>
          <a:xfrm>
            <a:off x="6759198" y="2858224"/>
            <a:ext cx="4452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Remote Access is used to turn off the burglar alarm</a:t>
            </a:r>
            <a:b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</a:br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and unlock the car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61E8A79-83A1-4865-9057-7C7362076179}"/>
              </a:ext>
            </a:extLst>
          </p:cNvPr>
          <p:cNvSpPr txBox="1"/>
          <p:nvPr/>
        </p:nvSpPr>
        <p:spPr>
          <a:xfrm>
            <a:off x="6651847" y="3382435"/>
            <a:ext cx="34570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Exploitability: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Exploitable remotely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Damage: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Theft of car, theft of contents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Rating: 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High</a:t>
            </a:r>
            <a:endParaRPr lang="en-US" sz="1400" b="1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B1B7A3C-B301-4AC6-86C9-D36EC58DFC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09" y="4567553"/>
            <a:ext cx="4447123" cy="59319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97BF17CC-8712-4BE0-8F57-B2E4AD4DF5BE}"/>
              </a:ext>
            </a:extLst>
          </p:cNvPr>
          <p:cNvSpPr txBox="1"/>
          <p:nvPr/>
        </p:nvSpPr>
        <p:spPr>
          <a:xfrm>
            <a:off x="764733" y="4567552"/>
            <a:ext cx="432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Remote Access is used to extract the telematics</a:t>
            </a:r>
            <a:b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</a:br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information and determine the location of the car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DD8D4F6-695A-4CC8-9D14-AF4E0E75C550}"/>
              </a:ext>
            </a:extLst>
          </p:cNvPr>
          <p:cNvSpPr txBox="1"/>
          <p:nvPr/>
        </p:nvSpPr>
        <p:spPr>
          <a:xfrm>
            <a:off x="684038" y="5231121"/>
            <a:ext cx="34570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Exploitability: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Exploitable remotely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Damage: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Information loss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Rating: 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Low</a:t>
            </a:r>
            <a:endParaRPr lang="en-US" sz="1400" b="1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83F971C-A92E-4D93-985A-5214D4C76D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9558" y="4631782"/>
            <a:ext cx="4505211" cy="528966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63DF2ABC-8FF0-4812-9D1C-0BECC600280C}"/>
              </a:ext>
            </a:extLst>
          </p:cNvPr>
          <p:cNvSpPr txBox="1"/>
          <p:nvPr/>
        </p:nvSpPr>
        <p:spPr>
          <a:xfrm>
            <a:off x="6759198" y="4603877"/>
            <a:ext cx="4340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Remote Access is used to disable the transmission</a:t>
            </a:r>
            <a:b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</a:br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and cut engine power to the wheels during transit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844AB78-D5D8-4532-B7BF-F626F93137CA}"/>
              </a:ext>
            </a:extLst>
          </p:cNvPr>
          <p:cNvSpPr txBox="1"/>
          <p:nvPr/>
        </p:nvSpPr>
        <p:spPr>
          <a:xfrm>
            <a:off x="6649559" y="5231120"/>
            <a:ext cx="345703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Exploitability: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Exploitable remotely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Damage: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Loss of life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Rating: 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Critical</a:t>
            </a:r>
            <a:endParaRPr lang="en-US" sz="1400" b="1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3003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D0BD6A76-3EC7-46ED-AD61-D59B48A8E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268" y="2596174"/>
            <a:ext cx="7456715" cy="47912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5094" y="1679669"/>
            <a:ext cx="10335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Mitigate &amp; Test Threats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75907" y="2666457"/>
            <a:ext cx="7423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The physical access port is used by an </a:t>
            </a:r>
            <a:r>
              <a:rPr lang="en-US" sz="1600" dirty="0" err="1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unauthorised</a:t>
            </a:r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 person to access core car systems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66269" y="3005011"/>
            <a:ext cx="7456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Mitigation: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Individual PIN for each car, only available to authorized repair professionals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Test: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Access car port using PIN from another car</a:t>
            </a:r>
            <a:endParaRPr lang="en-US" sz="1400" b="1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AF4EAB1-C8FD-4C60-8028-7C178800D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9953" y="3842668"/>
            <a:ext cx="7456715" cy="479121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73555897-8806-4F81-87A1-0B9C0D8578E2}"/>
              </a:ext>
            </a:extLst>
          </p:cNvPr>
          <p:cNvSpPr txBox="1"/>
          <p:nvPr/>
        </p:nvSpPr>
        <p:spPr>
          <a:xfrm>
            <a:off x="2229593" y="3912951"/>
            <a:ext cx="6519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Remote access is used to access critical car systems such as the transmission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B2CE464-739F-4A7F-BDE2-690E20585DC2}"/>
              </a:ext>
            </a:extLst>
          </p:cNvPr>
          <p:cNvSpPr txBox="1"/>
          <p:nvPr/>
        </p:nvSpPr>
        <p:spPr>
          <a:xfrm>
            <a:off x="2119954" y="4251505"/>
            <a:ext cx="745671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Mitigation: 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Remove ability for remote access to be used on those systems by removing unnecessary functionality from the API &amp; segregating control to physical access only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Test: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Audit the API for </a:t>
            </a:r>
            <a:r>
              <a:rPr lang="en-US" sz="140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unnecessary functions</a:t>
            </a:r>
            <a:endParaRPr lang="en-US" sz="1400" b="1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58C1BD6-5357-443C-85CD-F084CBE9F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9951" y="5371052"/>
            <a:ext cx="7456715" cy="479121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908BC124-7B41-4139-8762-E81F17CEF5A4}"/>
              </a:ext>
            </a:extLst>
          </p:cNvPr>
          <p:cNvSpPr txBox="1"/>
          <p:nvPr/>
        </p:nvSpPr>
        <p:spPr>
          <a:xfrm>
            <a:off x="2229592" y="5443802"/>
            <a:ext cx="75713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Air conditioning is activated remotely and run overnight in order to drain car battery	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44A8C3-EAC8-4894-A799-7E67F232F22B}"/>
              </a:ext>
            </a:extLst>
          </p:cNvPr>
          <p:cNvSpPr txBox="1"/>
          <p:nvPr/>
        </p:nvSpPr>
        <p:spPr>
          <a:xfrm>
            <a:off x="2119952" y="5832592"/>
            <a:ext cx="76809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Mitigation: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Time-limit aircon activation remotely &amp; disable it when car battery is below 25% charge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Test:</a:t>
            </a: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Activate aircon remotely and run through scenarios that would drain the battery</a:t>
            </a:r>
            <a:endParaRPr lang="en-US" sz="1400" b="1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0881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4BF526C0-9B28-4222-9278-9649B3806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067" y="5004225"/>
            <a:ext cx="3318544" cy="4460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17568" y="1696126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Deconstructed Threat Model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15214" y="4988647"/>
            <a:ext cx="19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Find Threats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50CA1B2-DCC2-4D5B-A09B-20D04C807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543" y="2918893"/>
            <a:ext cx="3340205" cy="197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8793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4BF526C0-9B28-4222-9278-9649B3806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067" y="5004225"/>
            <a:ext cx="3318544" cy="4460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17568" y="1696126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Deconstructed Threat Model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15214" y="4988647"/>
            <a:ext cx="19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Find Threats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BEDC147-64E0-4671-9160-D80A8BBF0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026" y="4994866"/>
            <a:ext cx="3318544" cy="44608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771C95C-06F8-44D5-B763-C25439816DF2}"/>
              </a:ext>
            </a:extLst>
          </p:cNvPr>
          <p:cNvSpPr txBox="1"/>
          <p:nvPr/>
        </p:nvSpPr>
        <p:spPr>
          <a:xfrm>
            <a:off x="4973060" y="4964527"/>
            <a:ext cx="2493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Organize Threats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50CA1B2-DCC2-4D5B-A09B-20D04C807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543" y="2918893"/>
            <a:ext cx="3340205" cy="197340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DAFCA64-9D82-4A99-B568-64620464AA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0137" y="3015259"/>
            <a:ext cx="3354321" cy="146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3047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4BF526C0-9B28-4222-9278-9649B3806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067" y="5004225"/>
            <a:ext cx="3318544" cy="4460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17568" y="1696126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Deconstructed Threat Model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15214" y="4988647"/>
            <a:ext cx="19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Find Threats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BEDC147-64E0-4671-9160-D80A8BBF0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026" y="4994866"/>
            <a:ext cx="3318544" cy="44608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771C95C-06F8-44D5-B763-C25439816DF2}"/>
              </a:ext>
            </a:extLst>
          </p:cNvPr>
          <p:cNvSpPr txBox="1"/>
          <p:nvPr/>
        </p:nvSpPr>
        <p:spPr>
          <a:xfrm>
            <a:off x="4973060" y="4964527"/>
            <a:ext cx="2493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Organize Threats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79D6B26-AE85-4F5B-9B62-64A45E419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1985" y="5004225"/>
            <a:ext cx="3318544" cy="44608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D244C2C-9D14-44A1-8C11-DFACFF17E1DC}"/>
              </a:ext>
            </a:extLst>
          </p:cNvPr>
          <p:cNvSpPr txBox="1"/>
          <p:nvPr/>
        </p:nvSpPr>
        <p:spPr>
          <a:xfrm>
            <a:off x="8683132" y="4988647"/>
            <a:ext cx="1916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Take Action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50CA1B2-DCC2-4D5B-A09B-20D04C807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543" y="2918893"/>
            <a:ext cx="3340205" cy="197340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DAFCA64-9D82-4A99-B568-64620464AA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0137" y="3015259"/>
            <a:ext cx="3354321" cy="146499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264E5C2-8E44-4430-A8F3-CBF5888E4B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5731" y="2949772"/>
            <a:ext cx="2531049" cy="176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676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4BF526C0-9B28-4222-9278-9649B3806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0"/>
            <a:ext cx="12194323" cy="148618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E44CF7-6624-49BC-BA78-C353E34CB2C3}"/>
              </a:ext>
            </a:extLst>
          </p:cNvPr>
          <p:cNvSpPr txBox="1"/>
          <p:nvPr/>
        </p:nvSpPr>
        <p:spPr>
          <a:xfrm>
            <a:off x="1114066" y="5034436"/>
            <a:ext cx="102113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4"/>
              </a:rPr>
              <a:t>@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  <a:hlinkClick r:id="rId4"/>
              </a:rPr>
              <a:t>shinyemptyhead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algn="ctr">
              <a:lnSpc>
                <a:spcPct val="150000"/>
              </a:lnSpc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liberty-it.co.uk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7772F3-3B0C-4ECC-9F00-317131B1F19B}"/>
              </a:ext>
            </a:extLst>
          </p:cNvPr>
          <p:cNvSpPr txBox="1"/>
          <p:nvPr/>
        </p:nvSpPr>
        <p:spPr>
          <a:xfrm>
            <a:off x="990336" y="3547338"/>
            <a:ext cx="10211326" cy="92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dirty="0">
                <a:latin typeface="Montserrat Light" charset="0"/>
                <a:ea typeface="Montserrat Light" charset="0"/>
                <a:cs typeface="Montserrat Light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51531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E7E347C-423B-4878-8A18-080C3C606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-44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825C47-F294-4BB8-9028-F9E25F0076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5712" y="1673757"/>
            <a:ext cx="5800574" cy="505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185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E7E347C-423B-4878-8A18-080C3C606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-44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7" name="Picture 2" descr="Related image">
            <a:extLst>
              <a:ext uri="{FF2B5EF4-FFF2-40B4-BE49-F238E27FC236}">
                <a16:creationId xmlns:a16="http://schemas.microsoft.com/office/drawing/2014/main" id="{E60CBCB1-4889-46BC-9998-C3C496453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24" y="1923973"/>
            <a:ext cx="2374011" cy="356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946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E7E347C-423B-4878-8A18-080C3C606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-44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7" name="Picture 2" descr="Related image">
            <a:extLst>
              <a:ext uri="{FF2B5EF4-FFF2-40B4-BE49-F238E27FC236}">
                <a16:creationId xmlns:a16="http://schemas.microsoft.com/office/drawing/2014/main" id="{E60CBCB1-4889-46BC-9998-C3C496453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24" y="1923973"/>
            <a:ext cx="2374011" cy="356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507983A-68D0-445F-86FA-588FFB8867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6360" y="1769434"/>
            <a:ext cx="2172992" cy="23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601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E7E347C-423B-4878-8A18-080C3C606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-44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7" name="Picture 2" descr="Related image">
            <a:extLst>
              <a:ext uri="{FF2B5EF4-FFF2-40B4-BE49-F238E27FC236}">
                <a16:creationId xmlns:a16="http://schemas.microsoft.com/office/drawing/2014/main" id="{E60CBCB1-4889-46BC-9998-C3C496453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24" y="1923973"/>
            <a:ext cx="2374011" cy="356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43D1C4-E89C-4278-A3E9-EF10308EB6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8347" y="4126871"/>
            <a:ext cx="2395727" cy="27311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507983A-68D0-445F-86FA-588FFB8867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6360" y="1769434"/>
            <a:ext cx="2172992" cy="23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16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E7E347C-423B-4878-8A18-080C3C606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-44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7" name="Picture 2" descr="Related image">
            <a:extLst>
              <a:ext uri="{FF2B5EF4-FFF2-40B4-BE49-F238E27FC236}">
                <a16:creationId xmlns:a16="http://schemas.microsoft.com/office/drawing/2014/main" id="{E60CBCB1-4889-46BC-9998-C3C496453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24" y="1923973"/>
            <a:ext cx="2374011" cy="356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52A560-3307-48B9-A2DC-A0BB7111DA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3111644"/>
            <a:ext cx="1659569" cy="16595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43D1C4-E89C-4278-A3E9-EF10308EB6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8347" y="4126871"/>
            <a:ext cx="2395727" cy="27311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507983A-68D0-445F-86FA-588FFB8867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56360" y="1769434"/>
            <a:ext cx="2172992" cy="23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62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E7E347C-423B-4878-8A18-080C3C6066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" y="-44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Deconstructing Threat Modelling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Ciaran Conliffe</a:t>
            </a:r>
          </a:p>
        </p:txBody>
      </p:sp>
      <p:pic>
        <p:nvPicPr>
          <p:cNvPr id="7" name="Picture 2" descr="Related image">
            <a:extLst>
              <a:ext uri="{FF2B5EF4-FFF2-40B4-BE49-F238E27FC236}">
                <a16:creationId xmlns:a16="http://schemas.microsoft.com/office/drawing/2014/main" id="{E60CBCB1-4889-46BC-9998-C3C496453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24" y="1923973"/>
            <a:ext cx="2374011" cy="356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52A560-3307-48B9-A2DC-A0BB7111DA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3111644"/>
            <a:ext cx="1659569" cy="16595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43D1C4-E89C-4278-A3E9-EF10308EB6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8347" y="4126871"/>
            <a:ext cx="2395727" cy="27311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3E316E-7DF3-4C8D-8C0F-EF765B73FC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12732" y="5393292"/>
            <a:ext cx="2473014" cy="11346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507983A-68D0-445F-86FA-588FFB8867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56360" y="1769434"/>
            <a:ext cx="2172992" cy="235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86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1528</Words>
  <Application>Microsoft Office PowerPoint</Application>
  <PresentationFormat>Widescreen</PresentationFormat>
  <Paragraphs>285</Paragraphs>
  <Slides>35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</vt:lpstr>
      <vt:lpstr>Calibri</vt:lpstr>
      <vt:lpstr>Calibri Light</vt:lpstr>
      <vt:lpstr>Montserrat</vt:lpstr>
      <vt:lpstr>Montserrat Light</vt:lpstr>
      <vt:lpstr>Montserrat Ultra Light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Conliffe, Ciaran (LIT)</cp:lastModifiedBy>
  <cp:revision>78</cp:revision>
  <dcterms:created xsi:type="dcterms:W3CDTF">2017-09-12T15:05:14Z</dcterms:created>
  <dcterms:modified xsi:type="dcterms:W3CDTF">2018-06-26T16:13:36Z</dcterms:modified>
</cp:coreProperties>
</file>