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48" r:id="rId2"/>
  </p:sldMasterIdLst>
  <p:notesMasterIdLst>
    <p:notesMasterId r:id="rId38"/>
  </p:notesMasterIdLst>
  <p:handoutMasterIdLst>
    <p:handoutMasterId r:id="rId39"/>
  </p:handoutMasterIdLst>
  <p:sldIdLst>
    <p:sldId id="256" r:id="rId3"/>
    <p:sldId id="264"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2" r:id="rId20"/>
    <p:sldId id="287" r:id="rId21"/>
    <p:sldId id="283" r:id="rId22"/>
    <p:sldId id="284" r:id="rId23"/>
    <p:sldId id="295" r:id="rId24"/>
    <p:sldId id="294" r:id="rId25"/>
    <p:sldId id="296" r:id="rId26"/>
    <p:sldId id="297" r:id="rId27"/>
    <p:sldId id="298" r:id="rId28"/>
    <p:sldId id="300" r:id="rId29"/>
    <p:sldId id="291" r:id="rId30"/>
    <p:sldId id="286" r:id="rId31"/>
    <p:sldId id="292" r:id="rId32"/>
    <p:sldId id="288" r:id="rId33"/>
    <p:sldId id="301" r:id="rId34"/>
    <p:sldId id="289" r:id="rId35"/>
    <p:sldId id="281" r:id="rId36"/>
    <p:sldId id="30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18F205F-DD62-49EE-9AC8-B2E5272B7215}">
          <p14:sldIdLst>
            <p14:sldId id="256"/>
            <p14:sldId id="264"/>
            <p14:sldId id="266"/>
          </p14:sldIdLst>
        </p14:section>
        <p14:section name="About study" id="{C58BB20C-A7DE-4475-AF48-884017516E64}">
          <p14:sldIdLst>
            <p14:sldId id="267"/>
            <p14:sldId id="268"/>
            <p14:sldId id="269"/>
            <p14:sldId id="270"/>
          </p14:sldIdLst>
        </p14:section>
        <p14:section name="AppSec program purpose" id="{20B6E9B3-0A36-4355-892D-B85210742E4F}">
          <p14:sldIdLst>
            <p14:sldId id="271"/>
            <p14:sldId id="272"/>
            <p14:sldId id="273"/>
            <p14:sldId id="274"/>
            <p14:sldId id="275"/>
            <p14:sldId id="276"/>
            <p14:sldId id="277"/>
          </p14:sldIdLst>
        </p14:section>
        <p14:section name="Director attention targets" id="{6CDD12C8-1319-4AB8-93E0-D1153F701E61}">
          <p14:sldIdLst>
            <p14:sldId id="278"/>
            <p14:sldId id="279"/>
            <p14:sldId id="280"/>
            <p14:sldId id="282"/>
            <p14:sldId id="287"/>
            <p14:sldId id="283"/>
            <p14:sldId id="284"/>
            <p14:sldId id="295"/>
            <p14:sldId id="294"/>
            <p14:sldId id="296"/>
            <p14:sldId id="297"/>
            <p14:sldId id="298"/>
            <p14:sldId id="300"/>
            <p14:sldId id="291"/>
            <p14:sldId id="286"/>
            <p14:sldId id="292"/>
            <p14:sldId id="288"/>
            <p14:sldId id="301"/>
            <p14:sldId id="289"/>
            <p14:sldId id="281"/>
            <p14:sldId id="30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181AD"/>
    <a:srgbClr val="33335B"/>
    <a:srgbClr val="171A32"/>
    <a:srgbClr val="4C4C80"/>
    <a:srgbClr val="58C3C4"/>
    <a:srgbClr val="057FAF"/>
    <a:srgbClr val="055E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p:restoredTop sz="63474" autoAdjust="0"/>
  </p:normalViewPr>
  <p:slideViewPr>
    <p:cSldViewPr snapToGrid="0" snapToObjects="1">
      <p:cViewPr varScale="1">
        <p:scale>
          <a:sx n="67" d="100"/>
          <a:sy n="67" d="100"/>
        </p:scale>
        <p:origin x="1569" y="54"/>
      </p:cViewPr>
      <p:guideLst>
        <p:guide orient="horz" pos="2160"/>
        <p:guide pos="3840"/>
      </p:guideLst>
    </p:cSldViewPr>
  </p:slideViewPr>
  <p:notesTextViewPr>
    <p:cViewPr>
      <p:scale>
        <a:sx n="75" d="100"/>
        <a:sy n="75" d="100"/>
      </p:scale>
      <p:origin x="0" y="0"/>
    </p:cViewPr>
  </p:notesTextViewPr>
  <p:notesViewPr>
    <p:cSldViewPr snapToGrid="0" snapToObjects="1">
      <p:cViewPr varScale="1">
        <p:scale>
          <a:sx n="75" d="100"/>
          <a:sy n="75" d="100"/>
        </p:scale>
        <p:origin x="2424" y="5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D133BD-CA38-4622-BBD5-B5FA8D100EC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E4A58-9BAA-41EA-BD73-6862DDDEF6F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05B95E-57E9-46CA-B1DE-C1304921BCBF}" type="datetimeFigureOut">
              <a:rPr lang="en-US" smtClean="0"/>
              <a:t>7/6/18</a:t>
            </a:fld>
            <a:endParaRPr lang="en-US"/>
          </a:p>
        </p:txBody>
      </p:sp>
      <p:sp>
        <p:nvSpPr>
          <p:cNvPr id="4" name="Footer Placeholder 3">
            <a:extLst>
              <a:ext uri="{FF2B5EF4-FFF2-40B4-BE49-F238E27FC236}">
                <a16:creationId xmlns:a16="http://schemas.microsoft.com/office/drawing/2014/main" id="{412C40F9-751D-45AF-9CB9-56B4E2E9A1A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F1CE486-3D35-446C-9BC0-C61B279427C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CA832AD-4843-4DA4-9152-BDE6C1EB6F00}" type="slidenum">
              <a:rPr lang="en-US" smtClean="0"/>
              <a:t>‹#›</a:t>
            </a:fld>
            <a:endParaRPr lang="en-US"/>
          </a:p>
        </p:txBody>
      </p:sp>
    </p:spTree>
    <p:extLst>
      <p:ext uri="{BB962C8B-B14F-4D97-AF65-F5344CB8AC3E}">
        <p14:creationId xmlns:p14="http://schemas.microsoft.com/office/powerpoint/2010/main" val="4042178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45DFA4-6F0D-4CDC-9313-4DAE565A3595}" type="datetimeFigureOut">
              <a:rPr lang="en-US" smtClean="0"/>
              <a:t>7/6/18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10A6B0-F328-4B07-82DE-2DE5074A3F68}" type="slidenum">
              <a:rPr lang="en-US" smtClean="0"/>
              <a:t>‹#›</a:t>
            </a:fld>
            <a:endParaRPr lang="en-US"/>
          </a:p>
        </p:txBody>
      </p:sp>
    </p:spTree>
    <p:extLst>
      <p:ext uri="{BB962C8B-B14F-4D97-AF65-F5344CB8AC3E}">
        <p14:creationId xmlns:p14="http://schemas.microsoft.com/office/powerpoint/2010/main" val="2469280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academia.edu/download/40605563/gqm.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Good morning, today I’m going to present to you some insights from research into how organizations are managing their application security programs.</a:t>
            </a:r>
          </a:p>
          <a:p>
            <a:endParaRPr lang="en-US" dirty="0"/>
          </a:p>
        </p:txBody>
      </p:sp>
      <p:sp>
        <p:nvSpPr>
          <p:cNvPr id="4" name="Slide Number Placeholder 3"/>
          <p:cNvSpPr>
            <a:spLocks noGrp="1"/>
          </p:cNvSpPr>
          <p:nvPr>
            <p:ph type="sldNum" sz="quarter" idx="10"/>
          </p:nvPr>
        </p:nvSpPr>
        <p:spPr/>
        <p:txBody>
          <a:bodyPr/>
          <a:lstStyle/>
          <a:p>
            <a:fld id="{F010A6B0-F328-4B07-82DE-2DE5074A3F68}" type="slidenum">
              <a:rPr lang="en-US" smtClean="0"/>
              <a:t>1</a:t>
            </a:fld>
            <a:endParaRPr lang="en-US"/>
          </a:p>
        </p:txBody>
      </p:sp>
    </p:spTree>
    <p:extLst>
      <p:ext uri="{BB962C8B-B14F-4D97-AF65-F5344CB8AC3E}">
        <p14:creationId xmlns:p14="http://schemas.microsoft.com/office/powerpoint/2010/main" val="2118358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can imagine many different kinds of risk events.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Sensitive data could be: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logins/passwords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PINs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Emails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SSN (social security number)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VIN (vehicle identification number)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IMEI numbers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when we were thinking about these different kinds of risks and designing the study questions, we realized that we didn’t have a good definition of an application. After all, applications can refer to both individual executables as well as a system of interdependent executables running across multiple hosts and communicating via a network.</a:t>
            </a:r>
          </a:p>
          <a:p>
            <a:endParaRPr lang="en-US" dirty="0"/>
          </a:p>
          <a:p>
            <a:r>
              <a:rPr lang="en-US" dirty="0"/>
              <a:t>Even here, in these examples we can see quite a range of different types of components – from infrastructure, to third-part systems, libraries, and custom source code.</a:t>
            </a:r>
          </a:p>
          <a:p>
            <a:endParaRPr lang="en-US" dirty="0"/>
          </a:p>
          <a:p>
            <a:r>
              <a:rPr lang="en-US" dirty="0"/>
              <a:t>And, so, one of the questions that we added to our study was…</a:t>
            </a:r>
          </a:p>
          <a:p>
            <a:endParaRPr lang="en-US" dirty="0"/>
          </a:p>
          <a:p>
            <a:r>
              <a:rPr lang="en-US" dirty="0"/>
              <a:t>https://devcentral.f5.com/articles/return-of-bleichenbacher-the-robot-attack-cve-2017-6168-29119</a:t>
            </a:r>
          </a:p>
          <a:p>
            <a:r>
              <a:rPr lang="en-US" dirty="0"/>
              <a:t>https://www.bleepingcomputer.com/news/security/misconfigured-amazon-s3-buckets-expose-users-companies-to-stealthy-mitm-attacks/</a:t>
            </a:r>
          </a:p>
          <a:p>
            <a:r>
              <a:rPr lang="en-US" dirty="0"/>
              <a:t>Equifax</a:t>
            </a:r>
          </a:p>
        </p:txBody>
      </p:sp>
      <p:sp>
        <p:nvSpPr>
          <p:cNvPr id="4" name="Slide Number Placeholder 3"/>
          <p:cNvSpPr>
            <a:spLocks noGrp="1"/>
          </p:cNvSpPr>
          <p:nvPr>
            <p:ph type="sldNum" sz="quarter" idx="10"/>
          </p:nvPr>
        </p:nvSpPr>
        <p:spPr/>
        <p:txBody>
          <a:bodyPr/>
          <a:lstStyle/>
          <a:p>
            <a:fld id="{0169C940-7E95-1049-A296-CA3A312AE2D0}" type="slidenum">
              <a:rPr lang="en-US" smtClean="0"/>
              <a:t>11</a:t>
            </a:fld>
            <a:endParaRPr lang="en-US"/>
          </a:p>
        </p:txBody>
      </p:sp>
    </p:spTree>
    <p:extLst>
      <p:ext uri="{BB962C8B-B14F-4D97-AF65-F5344CB8AC3E}">
        <p14:creationId xmlns:p14="http://schemas.microsoft.com/office/powerpoint/2010/main" val="2277357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 asked practitioners…</a:t>
            </a:r>
          </a:p>
          <a:p>
            <a:endParaRPr lang="en-US" dirty="0"/>
          </a:p>
          <a:p>
            <a:r>
              <a:rPr lang="en-US" dirty="0"/>
              <a:t>Answering this question is important to know if practitioners are focusing more on</a:t>
            </a:r>
          </a:p>
          <a:p>
            <a:pPr marL="171450" indent="-171450">
              <a:buFont typeface="Arial" panose="020B0604020202020204" pitchFamily="34" charset="0"/>
              <a:buChar char="•"/>
            </a:pPr>
            <a:r>
              <a:rPr lang="en-US" dirty="0"/>
              <a:t>Application source code and the associated risks like SQL injection and cross-site scripting</a:t>
            </a:r>
          </a:p>
          <a:p>
            <a:pPr marL="171450" indent="-171450">
              <a:buFont typeface="Arial" panose="020B0604020202020204" pitchFamily="34" charset="0"/>
              <a:buChar char="•"/>
            </a:pPr>
            <a:r>
              <a:rPr lang="en-US" dirty="0"/>
              <a:t>Third-party applications and associated risk remediation activities of patching</a:t>
            </a:r>
          </a:p>
        </p:txBody>
      </p:sp>
      <p:sp>
        <p:nvSpPr>
          <p:cNvPr id="4" name="Slide Number Placeholder 3"/>
          <p:cNvSpPr>
            <a:spLocks noGrp="1"/>
          </p:cNvSpPr>
          <p:nvPr>
            <p:ph type="sldNum" sz="quarter" idx="10"/>
          </p:nvPr>
        </p:nvSpPr>
        <p:spPr/>
        <p:txBody>
          <a:bodyPr/>
          <a:lstStyle/>
          <a:p>
            <a:fld id="{0169C940-7E95-1049-A296-CA3A312AE2D0}" type="slidenum">
              <a:rPr lang="en-US" smtClean="0"/>
              <a:t>12</a:t>
            </a:fld>
            <a:endParaRPr lang="en-US"/>
          </a:p>
        </p:txBody>
      </p:sp>
    </p:spTree>
    <p:extLst>
      <p:ext uri="{BB962C8B-B14F-4D97-AF65-F5344CB8AC3E}">
        <p14:creationId xmlns:p14="http://schemas.microsoft.com/office/powerpoint/2010/main" val="29271768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here’s what we found.</a:t>
            </a:r>
          </a:p>
          <a:p>
            <a:endParaRPr lang="en-US" dirty="0"/>
          </a:p>
          <a:p>
            <a:r>
              <a:rPr lang="en-US" dirty="0"/>
              <a:t>42%</a:t>
            </a:r>
          </a:p>
          <a:p>
            <a:r>
              <a:rPr lang="en-US" dirty="0"/>
              <a:t>42%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Databases, application servers, queue services</a:t>
            </a:r>
          </a:p>
          <a:p>
            <a:endParaRPr lang="en-US" dirty="0"/>
          </a:p>
          <a:p>
            <a:r>
              <a:rPr lang="en-US" dirty="0"/>
              <a:t>16% – These people were mostly from the government independent verification &amp; validation groups and responsible for safety-critical systems like those found in medicine and aerospace. In those environments, there is a very low tolerance for risk and systems are certified as a whole – hardware, third-party software, custom source code, etc.</a:t>
            </a:r>
          </a:p>
          <a:p>
            <a:endParaRPr lang="en-US" dirty="0"/>
          </a:p>
          <a:p>
            <a:r>
              <a:rPr lang="en-US" dirty="0"/>
              <a:t>So, approximately 85% of practitioners are currently focused on the top three types of application components, leaving infrastructure security to IT departments. But, I will add that most practitioners saw a trend toward being responsible for ensuring the security of whole systems.</a:t>
            </a:r>
          </a:p>
        </p:txBody>
      </p:sp>
      <p:sp>
        <p:nvSpPr>
          <p:cNvPr id="4" name="Slide Number Placeholder 3"/>
          <p:cNvSpPr>
            <a:spLocks noGrp="1"/>
          </p:cNvSpPr>
          <p:nvPr>
            <p:ph type="sldNum" sz="quarter" idx="10"/>
          </p:nvPr>
        </p:nvSpPr>
        <p:spPr/>
        <p:txBody>
          <a:bodyPr/>
          <a:lstStyle/>
          <a:p>
            <a:fld id="{0169C940-7E95-1049-A296-CA3A312AE2D0}" type="slidenum">
              <a:rPr lang="en-US" smtClean="0"/>
              <a:t>13</a:t>
            </a:fld>
            <a:endParaRPr lang="en-US"/>
          </a:p>
        </p:txBody>
      </p:sp>
    </p:spTree>
    <p:extLst>
      <p:ext uri="{BB962C8B-B14F-4D97-AF65-F5344CB8AC3E}">
        <p14:creationId xmlns:p14="http://schemas.microsoft.com/office/powerpoint/2010/main" val="520277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last topic here in Part 2, how </a:t>
            </a:r>
            <a:r>
              <a:rPr lang="en-US" sz="1200" b="0" i="0" u="none" strike="noStrike" kern="1200" baseline="0" dirty="0" err="1">
                <a:solidFill>
                  <a:schemeClr val="tx1"/>
                </a:solidFill>
                <a:latin typeface="+mn-lt"/>
                <a:ea typeface="+mn-ea"/>
                <a:cs typeface="+mn-cs"/>
              </a:rPr>
              <a:t>AppSec</a:t>
            </a:r>
            <a:r>
              <a:rPr lang="en-US" sz="1200" b="0" i="0" u="none" strike="noStrike" kern="1200" baseline="0" dirty="0">
                <a:solidFill>
                  <a:schemeClr val="tx1"/>
                </a:solidFill>
                <a:latin typeface="+mn-lt"/>
                <a:ea typeface="+mn-ea"/>
                <a:cs typeface="+mn-cs"/>
              </a:rPr>
              <a:t> groups are organized.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seemed like everyone we spoke with used a “service bureau” model to maximize the value of their teams. In this model, there’s a central staff of analysts that review the applications produced by different development teams.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There are many types of services that these teams offer:</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static analysis security testing (SAST) tools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dynamic analysis security testing (DAST) tools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mn-ea"/>
                <a:cs typeface="+mn-cs"/>
              </a:rPr>
              <a:t>Interactive analysis security testing (IAST) tools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manual code review</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penetration testing</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architectural analysis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software composition analysis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security guidelines/requirements</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baseline="0" dirty="0">
                <a:solidFill>
                  <a:schemeClr val="tx1"/>
                </a:solidFill>
                <a:latin typeface="+mn-lt"/>
                <a:ea typeface="+mn-ea"/>
                <a:cs typeface="+mn-cs"/>
              </a:rPr>
              <a:t>Where in-house teams didn’t have the bandwidth, outside service providers and contractors were brought in. </a:t>
            </a: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dirty="0"/>
          </a:p>
          <a:p>
            <a:pPr marL="0" indent="0">
              <a:buFont typeface="Arial" panose="020B0604020202020204" pitchFamily="34" charset="0"/>
              <a:buNone/>
            </a:pPr>
            <a:r>
              <a:rPr lang="en-US" dirty="0"/>
              <a:t>CLICK!</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I’ll add that almost every organization was working to make developers more self-sufficient, through training.</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And that the growth frontier was around “shifting security to the left” by providing better clarity on security requirements and input on proposed architectures early in the design process. “Building security in” as we say.</a:t>
            </a:r>
          </a:p>
        </p:txBody>
      </p:sp>
      <p:sp>
        <p:nvSpPr>
          <p:cNvPr id="4" name="Slide Number Placeholder 3"/>
          <p:cNvSpPr>
            <a:spLocks noGrp="1"/>
          </p:cNvSpPr>
          <p:nvPr>
            <p:ph type="sldNum" sz="quarter" idx="10"/>
          </p:nvPr>
        </p:nvSpPr>
        <p:spPr/>
        <p:txBody>
          <a:bodyPr/>
          <a:lstStyle/>
          <a:p>
            <a:fld id="{0169C940-7E95-1049-A296-CA3A312AE2D0}" type="slidenum">
              <a:rPr lang="en-US" smtClean="0"/>
              <a:t>14</a:t>
            </a:fld>
            <a:endParaRPr lang="en-US"/>
          </a:p>
        </p:txBody>
      </p:sp>
    </p:spTree>
    <p:extLst>
      <p:ext uri="{BB962C8B-B14F-4D97-AF65-F5344CB8AC3E}">
        <p14:creationId xmlns:p14="http://schemas.microsoft.com/office/powerpoint/2010/main" val="1647645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that wraps up the first two sections about how we collected information and the purpose, boundaries, and organizational structure of </a:t>
            </a:r>
            <a:r>
              <a:rPr lang="en-US" dirty="0" err="1"/>
              <a:t>Appsec</a:t>
            </a:r>
            <a:r>
              <a:rPr lang="en-US" dirty="0"/>
              <a:t> groups.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We’ll now take a deeper look at what managers of programs are paying attention to and some of the metrics that they use to evaluate progress.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169C940-7E95-1049-A296-CA3A312AE2D0}" type="slidenum">
              <a:rPr lang="en-US" smtClean="0"/>
              <a:t>15</a:t>
            </a:fld>
            <a:endParaRPr lang="en-US"/>
          </a:p>
        </p:txBody>
      </p:sp>
    </p:spTree>
    <p:extLst>
      <p:ext uri="{BB962C8B-B14F-4D97-AF65-F5344CB8AC3E}">
        <p14:creationId xmlns:p14="http://schemas.microsoft.com/office/powerpoint/2010/main" val="32799282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method that we can use to organize this information is called the “goal question metric” method. It was originally defined at the NASA Goddard Space Flight Center and has since been adopted more widely.</a:t>
            </a:r>
          </a:p>
          <a:p>
            <a:endParaRPr lang="en-US" dirty="0"/>
          </a:p>
          <a:p>
            <a:r>
              <a:rPr lang="en-US" dirty="0"/>
              <a:t>Goal is a target for a product, process, or resource. So, something that we’re trying to achieve.</a:t>
            </a:r>
          </a:p>
          <a:p>
            <a:pPr lvl="1"/>
            <a:r>
              <a:rPr lang="en-US" dirty="0"/>
              <a:t>Products are things like prototypes, test suites, or documents</a:t>
            </a:r>
          </a:p>
          <a:p>
            <a:pPr lvl="1"/>
            <a:r>
              <a:rPr lang="en-US" dirty="0"/>
              <a:t>Processes are activities like specifying, designing, testing, interviewing</a:t>
            </a:r>
          </a:p>
          <a:p>
            <a:pPr lvl="1"/>
            <a:r>
              <a:rPr lang="en-US" dirty="0"/>
              <a:t>Resources are things used by processes to produce their outputs – personnel, hardware, software, office space</a:t>
            </a:r>
          </a:p>
          <a:p>
            <a:endParaRPr lang="en-US" dirty="0"/>
          </a:p>
          <a:p>
            <a:r>
              <a:rPr lang="en-US" dirty="0"/>
              <a:t>We take these goals and break them up with different questions</a:t>
            </a:r>
          </a:p>
          <a:p>
            <a:r>
              <a:rPr lang="en-US" dirty="0"/>
              <a:t>Questions try to characterize the goal thing being measured with respect to some kind of quality issue</a:t>
            </a:r>
          </a:p>
          <a:p>
            <a:endParaRPr lang="en-US" dirty="0"/>
          </a:p>
          <a:p>
            <a:r>
              <a:rPr lang="en-US" dirty="0"/>
              <a:t>And then we have metrics that formally define how we’re going to judge performance against our questions. That measurement could be subjective – that is subject to human judgement – or objective, like temperature or mass.</a:t>
            </a:r>
          </a:p>
          <a:p>
            <a:endParaRPr lang="en-US" dirty="0"/>
          </a:p>
          <a:p>
            <a:r>
              <a:rPr lang="en-US" dirty="0"/>
              <a:t>This all very abstract, so let’s look at an example.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Basili</a:t>
            </a:r>
            <a:r>
              <a:rPr lang="en-US" dirty="0"/>
              <a:t>, Victor R., Gianluigi </a:t>
            </a:r>
            <a:r>
              <a:rPr lang="en-US" dirty="0" err="1"/>
              <a:t>Caldiera</a:t>
            </a:r>
            <a:r>
              <a:rPr lang="en-US" dirty="0"/>
              <a:t>, and H. Dieter </a:t>
            </a:r>
            <a:r>
              <a:rPr lang="en-US" dirty="0" err="1"/>
              <a:t>Rombach</a:t>
            </a:r>
            <a:r>
              <a:rPr lang="en-US" dirty="0"/>
              <a:t>. “The Goal Question Metric Approach.” </a:t>
            </a:r>
            <a:r>
              <a:rPr lang="en-US" i="1" dirty="0"/>
              <a:t>Encyclopedia of Software Engineering</a:t>
            </a:r>
            <a:r>
              <a:rPr lang="en-US" dirty="0"/>
              <a:t> 2, no. 1994 (1994): 528–532. </a:t>
            </a:r>
            <a:r>
              <a:rPr lang="en-US" dirty="0">
                <a:hlinkClick r:id="rId3"/>
              </a:rPr>
              <a:t>http://www.academia.edu/download/40605563/gqm.pdf</a:t>
            </a:r>
            <a:r>
              <a:rPr lang="en-US" dirty="0"/>
              <a:t>.</a:t>
            </a:r>
          </a:p>
        </p:txBody>
      </p:sp>
      <p:sp>
        <p:nvSpPr>
          <p:cNvPr id="4" name="Slide Number Placeholder 3"/>
          <p:cNvSpPr>
            <a:spLocks noGrp="1"/>
          </p:cNvSpPr>
          <p:nvPr>
            <p:ph type="sldNum" sz="quarter" idx="10"/>
          </p:nvPr>
        </p:nvSpPr>
        <p:spPr/>
        <p:txBody>
          <a:bodyPr/>
          <a:lstStyle/>
          <a:p>
            <a:fld id="{0169C940-7E95-1049-A296-CA3A312AE2D0}" type="slidenum">
              <a:rPr lang="en-US" smtClean="0"/>
              <a:t>16</a:t>
            </a:fld>
            <a:endParaRPr lang="en-US"/>
          </a:p>
        </p:txBody>
      </p:sp>
    </p:spTree>
    <p:extLst>
      <p:ext uri="{BB962C8B-B14F-4D97-AF65-F5344CB8AC3E}">
        <p14:creationId xmlns:p14="http://schemas.microsoft.com/office/powerpoint/2010/main" val="12106358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goal</a:t>
            </a:r>
          </a:p>
          <a:p>
            <a:endParaRPr lang="en-US" dirty="0"/>
          </a:p>
          <a:p>
            <a:r>
              <a:rPr lang="en-US" dirty="0"/>
              <a:t>One of the facets of reducing risk in software applications is to know where the vulnerabilities are located. Therefore, a question we should ask is...</a:t>
            </a:r>
          </a:p>
          <a:p>
            <a:endParaRPr lang="en-US" dirty="0"/>
          </a:p>
          <a:p>
            <a:r>
              <a:rPr lang="en-US" dirty="0"/>
              <a:t>We can take then this question and objectively characterize vulnerabilities in several ways. The first, here, is defects reported by static analysis testing. We could also look at how many of these defects there are per SLOC – a defect density. A third metric we could imagine is from a high-level perspective looking across multiple project teams – the percent of systems that have been brought into the fold of a SDL.</a:t>
            </a:r>
          </a:p>
          <a:p>
            <a:endParaRPr lang="en-US" dirty="0"/>
          </a:p>
          <a:p>
            <a:r>
              <a:rPr lang="en-US" dirty="0"/>
              <a:t>This Is just one example.</a:t>
            </a:r>
          </a:p>
          <a:p>
            <a:r>
              <a:rPr lang="en-US" dirty="0"/>
              <a:t>In reality, we identified a whole tree of questions below that top-level goal of risk reduction.</a:t>
            </a:r>
          </a:p>
        </p:txBody>
      </p:sp>
      <p:sp>
        <p:nvSpPr>
          <p:cNvPr id="4" name="Slide Number Placeholder 3"/>
          <p:cNvSpPr>
            <a:spLocks noGrp="1"/>
          </p:cNvSpPr>
          <p:nvPr>
            <p:ph type="sldNum" sz="quarter" idx="10"/>
          </p:nvPr>
        </p:nvSpPr>
        <p:spPr/>
        <p:txBody>
          <a:bodyPr/>
          <a:lstStyle/>
          <a:p>
            <a:fld id="{0169C940-7E95-1049-A296-CA3A312AE2D0}" type="slidenum">
              <a:rPr lang="en-US" smtClean="0"/>
              <a:t>17</a:t>
            </a:fld>
            <a:endParaRPr lang="en-US"/>
          </a:p>
        </p:txBody>
      </p:sp>
    </p:spTree>
    <p:extLst>
      <p:ext uri="{BB962C8B-B14F-4D97-AF65-F5344CB8AC3E}">
        <p14:creationId xmlns:p14="http://schemas.microsoft.com/office/powerpoint/2010/main" val="15619891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were seven top-level questions that we found directors use to think about their programs.</a:t>
            </a:r>
          </a:p>
          <a:p>
            <a:endParaRPr lang="en-US" dirty="0"/>
          </a:p>
          <a:p>
            <a:r>
              <a:rPr lang="en-US" dirty="0"/>
              <a:t>Let’s take a quick look at each one here and then we can dig in more thoroughly. As we’ll see, there are many sub-questions that can be asked for each of these top-level questions. Choosing how far down you want to go into any one question is dependent on your specific circumstances.</a:t>
            </a:r>
          </a:p>
          <a:p>
            <a:endParaRPr lang="en-US" dirty="0"/>
          </a:p>
          <a:p>
            <a:r>
              <a:rPr lang="en-US" dirty="0"/>
              <a:t>1. The first question is about knowing your vulnerabilities. This was far and away the most common question since attacks target vulnerability and vulnerability is one of the key risk factors that you can control.</a:t>
            </a:r>
          </a:p>
          <a:p>
            <a:r>
              <a:rPr lang="en-US" dirty="0"/>
              <a:t>2. The second is asking “where are my blind spots?” As organizations grow in maturity, managers need to continually reevaluate if their </a:t>
            </a:r>
            <a:r>
              <a:rPr lang="en-US" dirty="0" err="1"/>
              <a:t>AppSec</a:t>
            </a:r>
            <a:r>
              <a:rPr lang="en-US" dirty="0"/>
              <a:t> program is complete – are all the necessary services being offered? Are all the teams and projects onboarded to the secure development lifecycle? If you have a dashboard showing vulnerabilities across different projects, are all the projects on that list? Within those projects, how much of a the code is covered by testing?</a:t>
            </a:r>
          </a:p>
          <a:p>
            <a:r>
              <a:rPr lang="en-US" dirty="0"/>
              <a:t>3. Communicating and demonstrating </a:t>
            </a:r>
            <a:r>
              <a:rPr lang="en-US" dirty="0" err="1"/>
              <a:t>AppSec’s</a:t>
            </a:r>
            <a:r>
              <a:rPr lang="en-US" dirty="0"/>
              <a:t> value to management. This question breaks down into sub-questions such as “are we meeting the industry standard of care?” and “is risk decreasing?”; “are we reducing risk without slowing down the development of new capabilities?”</a:t>
            </a:r>
          </a:p>
          <a:p>
            <a:r>
              <a:rPr lang="en-US" dirty="0"/>
              <a:t>4. Getting better at building in security over time. Many managers think about this as the percent of security requirements/controls that have been implemented. Another sub-question is to ask how long its taking to discover and remediate vulnerabilities.</a:t>
            </a:r>
          </a:p>
          <a:p>
            <a:r>
              <a:rPr lang="en-US" dirty="0"/>
              <a:t>5. Compliance. There are a number of external standards that organizations hold themselves accountable to. They also worry about internal requirements – for example, are vulnerabilities being resolved within the required time period?</a:t>
            </a:r>
          </a:p>
          <a:p>
            <a:r>
              <a:rPr lang="en-US" dirty="0"/>
              <a:t>6. Making life more difficult for adversaries. This was a less popular question, but an important one focused on developing secure architectures that are resilient. Defense in depth is a popular phrase that captures this question.</a:t>
            </a:r>
          </a:p>
          <a:p>
            <a:r>
              <a:rPr lang="en-US" dirty="0"/>
              <a:t>7. This last question was also not as common, but focused on sub-questions like “Is it less expensive to assure the security of software that is built in-house versus acquired from a third party?” and “What are the expected ongoing costs of security remediation for a system?”</a:t>
            </a:r>
          </a:p>
          <a:p>
            <a:endParaRPr lang="en-US" dirty="0"/>
          </a:p>
          <a:p>
            <a:r>
              <a:rPr lang="en-US" dirty="0"/>
              <a:t>Looking down this list, there’s maybe a loose need hierarchy here. The top questions are those faced earlier in a program’s existence. But it’s not perfectly true; many organizations care about compliance from the get-go.</a:t>
            </a:r>
          </a:p>
          <a:p>
            <a:endParaRPr lang="en-US" dirty="0"/>
          </a:p>
          <a:p>
            <a:r>
              <a:rPr lang="en-US" dirty="0"/>
              <a:t>More strongly correlated with maturity, is the depth to which these questions are answered. Less mature </a:t>
            </a:r>
            <a:r>
              <a:rPr lang="en-US" dirty="0" err="1"/>
              <a:t>AppSec</a:t>
            </a:r>
            <a:r>
              <a:rPr lang="en-US" dirty="0"/>
              <a:t> organizations will typically develop coarser answers to questions while more mature organizations have refined their practices to the point where finer-grained answers of sub-questions are relevant. For example, if you’re met your goal of onboarding all of your development teams to a SDL, you can start worrying about which teams or developers are introducing the more defects.</a:t>
            </a:r>
          </a:p>
          <a:p>
            <a:endParaRPr lang="en-US" dirty="0"/>
          </a:p>
        </p:txBody>
      </p:sp>
      <p:sp>
        <p:nvSpPr>
          <p:cNvPr id="4" name="Slide Number Placeholder 3"/>
          <p:cNvSpPr>
            <a:spLocks noGrp="1"/>
          </p:cNvSpPr>
          <p:nvPr>
            <p:ph type="sldNum" sz="quarter" idx="10"/>
          </p:nvPr>
        </p:nvSpPr>
        <p:spPr/>
        <p:txBody>
          <a:bodyPr/>
          <a:lstStyle/>
          <a:p>
            <a:fld id="{0169C940-7E95-1049-A296-CA3A312AE2D0}" type="slidenum">
              <a:rPr lang="en-US" smtClean="0"/>
              <a:t>18</a:t>
            </a:fld>
            <a:endParaRPr lang="en-US"/>
          </a:p>
        </p:txBody>
      </p:sp>
    </p:spTree>
    <p:extLst>
      <p:ext uri="{BB962C8B-B14F-4D97-AF65-F5344CB8AC3E}">
        <p14:creationId xmlns:p14="http://schemas.microsoft.com/office/powerpoint/2010/main" val="3386247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So, I’m going to come clean. These next nine slides are really pretty dry.</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I added them for completeness and so that you can look over the content later, in the comfort and privacy of wherever you get work done. But if I try to present everything here, you’ll all go glassy-eyed or stir crazy.</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So, I’m going to skip quickly through many of these upcoming slides so that I can keep your attention and just hit some highlights. Please feel free to pipe up if you want me to talk about anything in more depth.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Prioritization is a key concern. Everyone wants to focus on the highest ROI vulnerabilities first, but as we’ll see, figuring out what’s most important is easier said than done. This was really a huge gap that we identified – there really aren’t very good methods for assessing risk.</a:t>
            </a:r>
          </a:p>
        </p:txBody>
      </p:sp>
      <p:sp>
        <p:nvSpPr>
          <p:cNvPr id="4" name="Slide Number Placeholder 3"/>
          <p:cNvSpPr>
            <a:spLocks noGrp="1"/>
          </p:cNvSpPr>
          <p:nvPr>
            <p:ph type="sldNum" sz="quarter" idx="10"/>
          </p:nvPr>
        </p:nvSpPr>
        <p:spPr/>
        <p:txBody>
          <a:bodyPr/>
          <a:lstStyle/>
          <a:p>
            <a:fld id="{F010A6B0-F328-4B07-82DE-2DE5074A3F68}" type="slidenum">
              <a:rPr lang="en-US" smtClean="0"/>
              <a:t>19</a:t>
            </a:fld>
            <a:endParaRPr lang="en-US"/>
          </a:p>
        </p:txBody>
      </p:sp>
    </p:spTree>
    <p:extLst>
      <p:ext uri="{BB962C8B-B14F-4D97-AF65-F5344CB8AC3E}">
        <p14:creationId xmlns:p14="http://schemas.microsoft.com/office/powerpoint/2010/main" val="4148119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10A6B0-F328-4B07-82DE-2DE5074A3F68}" type="slidenum">
              <a:rPr lang="en-US" smtClean="0"/>
              <a:t>23</a:t>
            </a:fld>
            <a:endParaRPr lang="en-US"/>
          </a:p>
        </p:txBody>
      </p:sp>
    </p:spTree>
    <p:extLst>
      <p:ext uri="{BB962C8B-B14F-4D97-AF65-F5344CB8AC3E}">
        <p14:creationId xmlns:p14="http://schemas.microsoft.com/office/powerpoint/2010/main" val="780770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 first a little bit about me. I wear a couple of hats.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first hat is as someone who helps with new product development of Code </a:t>
            </a:r>
            <a:r>
              <a:rPr lang="en-US" dirty="0" err="1"/>
              <a:t>Dx</a:t>
            </a:r>
            <a:r>
              <a:rPr lang="en-US" dirty="0"/>
              <a:t>. Code </a:t>
            </a:r>
            <a:r>
              <a:rPr lang="en-US" dirty="0" err="1"/>
              <a:t>Dx</a:t>
            </a:r>
            <a:r>
              <a:rPr lang="en-US" dirty="0"/>
              <a:t> is product that you can buy. It provides automated </a:t>
            </a:r>
            <a:r>
              <a:rPr lang="en-US" b="1" dirty="0"/>
              <a:t>application vulnerability management. </a:t>
            </a:r>
            <a:r>
              <a:rPr lang="en-US" b="0" dirty="0"/>
              <a:t>That is, it </a:t>
            </a:r>
            <a:r>
              <a:rPr lang="en-US" dirty="0"/>
              <a:t>takes the findings from your security testing and puts them together into </a:t>
            </a:r>
            <a:r>
              <a:rPr lang="en-US" b="1" dirty="0"/>
              <a:t>a single set of correlated</a:t>
            </a:r>
            <a:r>
              <a:rPr lang="en-US" dirty="0"/>
              <a:t> </a:t>
            </a:r>
            <a:r>
              <a:rPr lang="en-US" b="1" dirty="0"/>
              <a:t>results</a:t>
            </a:r>
            <a:r>
              <a:rPr lang="en-US" dirty="0"/>
              <a:t>. There’s then advanced features that help you </a:t>
            </a:r>
            <a:r>
              <a:rPr lang="en-US" b="1" dirty="0"/>
              <a:t>prioritize and manage those vulnerabilities, and, ultimately get products to market faster</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presentation is based on research that we performed to help inform the product roadmap of Code </a:t>
            </a:r>
            <a:r>
              <a:rPr lang="en-US" dirty="0" err="1"/>
              <a:t>Dx</a:t>
            </a:r>
            <a:r>
              <a:rPr lang="en-US" dirty="0"/>
              <a:t> as well as inform research that we were doing at Secure Decisions.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brings me to the other hat that I wear. I’m also a Researcher at Secure Decisions. Secure Decisions is a cyber security R&amp;D division in a larger software engineering company. We focus </a:t>
            </a:r>
            <a:r>
              <a:rPr lang="en-US" b="0" dirty="0"/>
              <a:t>on improving human operator performance with cyber security systems and developing software solutions. Code </a:t>
            </a:r>
            <a:r>
              <a:rPr lang="en-US" b="0" dirty="0" err="1"/>
              <a:t>Dx</a:t>
            </a:r>
            <a:r>
              <a:rPr lang="en-US" b="0" dirty="0"/>
              <a:t> is one of our more successful research spin-offs. It started as a </a:t>
            </a:r>
            <a:r>
              <a:rPr lang="en-US" dirty="0"/>
              <a:t>Small Business Innovation Research project with the U.S. Department of Homeland Security. Since then, it’s grown into a full-fledge company that sells its flagship product, into many large commercial and government organizations.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 started out working in policy research at the RAND Corporation and then moved into a career of human-computer interaction, software design, and ultimately product management. And for the last bunch of years, I’ve been focused on developing technologies that improve application security.</a:t>
            </a:r>
          </a:p>
        </p:txBody>
      </p:sp>
      <p:sp>
        <p:nvSpPr>
          <p:cNvPr id="4" name="Slide Number Placeholder 3"/>
          <p:cNvSpPr>
            <a:spLocks noGrp="1"/>
          </p:cNvSpPr>
          <p:nvPr>
            <p:ph type="sldNum" sz="quarter" idx="10"/>
          </p:nvPr>
        </p:nvSpPr>
        <p:spPr/>
        <p:txBody>
          <a:bodyPr/>
          <a:lstStyle/>
          <a:p>
            <a:fld id="{F010A6B0-F328-4B07-82DE-2DE5074A3F68}" type="slidenum">
              <a:rPr lang="en-US" smtClean="0"/>
              <a:t>2</a:t>
            </a:fld>
            <a:endParaRPr lang="en-US"/>
          </a:p>
        </p:txBody>
      </p:sp>
    </p:spTree>
    <p:extLst>
      <p:ext uri="{BB962C8B-B14F-4D97-AF65-F5344CB8AC3E}">
        <p14:creationId xmlns:p14="http://schemas.microsoft.com/office/powerpoint/2010/main" val="7448481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10A6B0-F328-4B07-82DE-2DE5074A3F68}" type="slidenum">
              <a:rPr lang="en-US" smtClean="0"/>
              <a:t>24</a:t>
            </a:fld>
            <a:endParaRPr lang="en-US"/>
          </a:p>
        </p:txBody>
      </p:sp>
    </p:spTree>
    <p:extLst>
      <p:ext uri="{BB962C8B-B14F-4D97-AF65-F5344CB8AC3E}">
        <p14:creationId xmlns:p14="http://schemas.microsoft.com/office/powerpoint/2010/main" val="16008149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10A6B0-F328-4B07-82DE-2DE5074A3F68}" type="slidenum">
              <a:rPr lang="en-US" smtClean="0"/>
              <a:t>25</a:t>
            </a:fld>
            <a:endParaRPr lang="en-US"/>
          </a:p>
        </p:txBody>
      </p:sp>
    </p:spTree>
    <p:extLst>
      <p:ext uri="{BB962C8B-B14F-4D97-AF65-F5344CB8AC3E}">
        <p14:creationId xmlns:p14="http://schemas.microsoft.com/office/powerpoint/2010/main" val="4769257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10A6B0-F328-4B07-82DE-2DE5074A3F68}" type="slidenum">
              <a:rPr lang="en-US" smtClean="0"/>
              <a:t>26</a:t>
            </a:fld>
            <a:endParaRPr lang="en-US"/>
          </a:p>
        </p:txBody>
      </p:sp>
    </p:spTree>
    <p:extLst>
      <p:ext uri="{BB962C8B-B14F-4D97-AF65-F5344CB8AC3E}">
        <p14:creationId xmlns:p14="http://schemas.microsoft.com/office/powerpoint/2010/main" val="1780670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10A6B0-F328-4B07-82DE-2DE5074A3F68}" type="slidenum">
              <a:rPr lang="en-US" smtClean="0"/>
              <a:t>27</a:t>
            </a:fld>
            <a:endParaRPr lang="en-US"/>
          </a:p>
        </p:txBody>
      </p:sp>
    </p:spTree>
    <p:extLst>
      <p:ext uri="{BB962C8B-B14F-4D97-AF65-F5344CB8AC3E}">
        <p14:creationId xmlns:p14="http://schemas.microsoft.com/office/powerpoint/2010/main" val="23701424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People slice/group defects/vulnerabilities by many attributes:</a:t>
            </a:r>
          </a:p>
          <a:p>
            <a:pPr marL="171450" indent="-171450">
              <a:buFont typeface="Wingdings" panose="05000000000000000000" pitchFamily="2" charset="2"/>
              <a:buChar char="§"/>
            </a:pPr>
            <a:r>
              <a:rPr lang="en-US" sz="1200" dirty="0"/>
              <a:t>Severity </a:t>
            </a:r>
          </a:p>
          <a:p>
            <a:pPr marL="171450" indent="-171450">
              <a:buFont typeface="Wingdings" panose="05000000000000000000" pitchFamily="2" charset="2"/>
              <a:buChar char="§"/>
            </a:pPr>
            <a:r>
              <a:rPr lang="en-US" sz="1200" dirty="0"/>
              <a:t>Defect type</a:t>
            </a:r>
          </a:p>
          <a:p>
            <a:pPr marL="171450" indent="-171450">
              <a:buFont typeface="Wingdings" panose="05000000000000000000" pitchFamily="2" charset="2"/>
              <a:buChar char="§"/>
            </a:pPr>
            <a:r>
              <a:rPr lang="en-US" sz="1200" dirty="0"/>
              <a:t>Feature</a:t>
            </a:r>
          </a:p>
          <a:p>
            <a:pPr marL="171450" indent="-171450">
              <a:buFont typeface="Wingdings" panose="05000000000000000000" pitchFamily="2" charset="2"/>
              <a:buChar char="§"/>
            </a:pPr>
            <a:r>
              <a:rPr lang="en-US" sz="1200" dirty="0"/>
              <a:t>Release</a:t>
            </a:r>
          </a:p>
          <a:p>
            <a:pPr marL="171450" indent="-171450">
              <a:buFont typeface="Wingdings" panose="05000000000000000000" pitchFamily="2" charset="2"/>
              <a:buChar char="§"/>
            </a:pPr>
            <a:r>
              <a:rPr lang="en-US" sz="1200" dirty="0"/>
              <a:t>Asset criticality</a:t>
            </a:r>
          </a:p>
          <a:p>
            <a:pPr marL="171450" indent="-171450">
              <a:buFont typeface="Wingdings" panose="05000000000000000000" pitchFamily="2" charset="2"/>
              <a:buChar char="§"/>
            </a:pPr>
            <a:r>
              <a:rPr lang="en-US" sz="1200" dirty="0"/>
              <a:t>SDLC phase</a:t>
            </a:r>
          </a:p>
          <a:p>
            <a:pPr marL="171450" indent="-171450">
              <a:buFont typeface="Wingdings" panose="05000000000000000000" pitchFamily="2" charset="2"/>
              <a:buChar char="§"/>
            </a:pPr>
            <a:r>
              <a:rPr lang="en-US" sz="1200" dirty="0"/>
              <a:t>Triage status</a:t>
            </a:r>
          </a:p>
          <a:p>
            <a:pPr marL="171450" indent="-171450">
              <a:buFont typeface="Wingdings" panose="05000000000000000000" pitchFamily="2" charset="2"/>
              <a:buChar char="§"/>
            </a:pPr>
            <a:r>
              <a:rPr lang="en-US" sz="1200" dirty="0"/>
              <a:t>Project</a:t>
            </a:r>
          </a:p>
          <a:p>
            <a:pPr marL="171450" indent="-171450">
              <a:buFont typeface="Wingdings" panose="05000000000000000000" pitchFamily="2" charset="2"/>
              <a:buChar char="§"/>
            </a:pPr>
            <a:r>
              <a:rPr lang="en-US" sz="1200" dirty="0"/>
              <a:t>Team</a:t>
            </a:r>
          </a:p>
          <a:p>
            <a:endParaRPr lang="en-US" dirty="0"/>
          </a:p>
        </p:txBody>
      </p:sp>
      <p:sp>
        <p:nvSpPr>
          <p:cNvPr id="4" name="Slide Number Placeholder 3"/>
          <p:cNvSpPr>
            <a:spLocks noGrp="1"/>
          </p:cNvSpPr>
          <p:nvPr>
            <p:ph type="sldNum" sz="quarter" idx="10"/>
          </p:nvPr>
        </p:nvSpPr>
        <p:spPr/>
        <p:txBody>
          <a:bodyPr/>
          <a:lstStyle/>
          <a:p>
            <a:fld id="{F010A6B0-F328-4B07-82DE-2DE5074A3F68}" type="slidenum">
              <a:rPr lang="en-US" smtClean="0"/>
              <a:t>28</a:t>
            </a:fld>
            <a:endParaRPr lang="en-US"/>
          </a:p>
        </p:txBody>
      </p:sp>
    </p:spTree>
    <p:extLst>
      <p:ext uri="{BB962C8B-B14F-4D97-AF65-F5344CB8AC3E}">
        <p14:creationId xmlns:p14="http://schemas.microsoft.com/office/powerpoint/2010/main" val="1686423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10A6B0-F328-4B07-82DE-2DE5074A3F68}" type="slidenum">
              <a:rPr lang="en-US" smtClean="0"/>
              <a:t>29</a:t>
            </a:fld>
            <a:endParaRPr lang="en-US"/>
          </a:p>
        </p:txBody>
      </p:sp>
    </p:spTree>
    <p:extLst>
      <p:ext uri="{BB962C8B-B14F-4D97-AF65-F5344CB8AC3E}">
        <p14:creationId xmlns:p14="http://schemas.microsoft.com/office/powerpoint/2010/main" val="12250083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en-US" sz="1200" dirty="0"/>
              <a:t>Sample list of services:</a:t>
            </a:r>
          </a:p>
          <a:p>
            <a:pPr marL="285750" indent="-285750">
              <a:buFont typeface="Wingdings" panose="05000000000000000000" pitchFamily="2" charset="2"/>
              <a:buChar char="§"/>
            </a:pPr>
            <a:r>
              <a:rPr lang="en-US" sz="1200" dirty="0"/>
              <a:t>Static analysis security testing (SAST) tools</a:t>
            </a:r>
          </a:p>
          <a:p>
            <a:pPr marL="285750" indent="-285750">
              <a:buFont typeface="Wingdings" panose="05000000000000000000" pitchFamily="2" charset="2"/>
              <a:buChar char="§"/>
            </a:pPr>
            <a:r>
              <a:rPr lang="en-US" sz="1200" dirty="0"/>
              <a:t>Dynamic analysis security testing (DAST) tools</a:t>
            </a:r>
          </a:p>
          <a:p>
            <a:pPr marL="285750" lvl="0" indent="-285750">
              <a:buFont typeface="Wingdings" panose="05000000000000000000" pitchFamily="2" charset="2"/>
              <a:buChar char="§"/>
              <a:defRPr/>
            </a:pPr>
            <a:r>
              <a:rPr lang="en-US" sz="1200" dirty="0"/>
              <a:t>Interactive analysis security testing (IAST) tools</a:t>
            </a:r>
          </a:p>
          <a:p>
            <a:pPr marL="285750" indent="-285750">
              <a:buFont typeface="Wingdings" panose="05000000000000000000" pitchFamily="2" charset="2"/>
              <a:buChar char="§"/>
            </a:pPr>
            <a:r>
              <a:rPr lang="en-US" sz="1200" dirty="0"/>
              <a:t>Manual code review</a:t>
            </a:r>
          </a:p>
          <a:p>
            <a:pPr marL="285750" indent="-285750">
              <a:buFont typeface="Wingdings" panose="05000000000000000000" pitchFamily="2" charset="2"/>
              <a:buChar char="§"/>
            </a:pPr>
            <a:r>
              <a:rPr lang="en-US" sz="1200" dirty="0"/>
              <a:t>Penetration testing</a:t>
            </a:r>
          </a:p>
          <a:p>
            <a:pPr marL="285750" indent="-285750">
              <a:buFont typeface="Wingdings" panose="05000000000000000000" pitchFamily="2" charset="2"/>
              <a:buChar char="§"/>
            </a:pPr>
            <a:r>
              <a:rPr lang="en-US" sz="1200" dirty="0"/>
              <a:t>Architectural analysis</a:t>
            </a:r>
          </a:p>
          <a:p>
            <a:pPr marL="285750" indent="-285750">
              <a:buFont typeface="Wingdings" panose="05000000000000000000" pitchFamily="2" charset="2"/>
              <a:buChar char="§"/>
            </a:pPr>
            <a:r>
              <a:rPr lang="en-US" sz="1200" dirty="0"/>
              <a:t>software composition analysis</a:t>
            </a:r>
          </a:p>
        </p:txBody>
      </p:sp>
      <p:sp>
        <p:nvSpPr>
          <p:cNvPr id="4" name="Slide Number Placeholder 3"/>
          <p:cNvSpPr>
            <a:spLocks noGrp="1"/>
          </p:cNvSpPr>
          <p:nvPr>
            <p:ph type="sldNum" sz="quarter" idx="10"/>
          </p:nvPr>
        </p:nvSpPr>
        <p:spPr/>
        <p:txBody>
          <a:bodyPr/>
          <a:lstStyle/>
          <a:p>
            <a:fld id="{F010A6B0-F328-4B07-82DE-2DE5074A3F68}" type="slidenum">
              <a:rPr lang="en-US" smtClean="0"/>
              <a:t>30</a:t>
            </a:fld>
            <a:endParaRPr lang="en-US"/>
          </a:p>
        </p:txBody>
      </p:sp>
    </p:spTree>
    <p:extLst>
      <p:ext uri="{BB962C8B-B14F-4D97-AF65-F5344CB8AC3E}">
        <p14:creationId xmlns:p14="http://schemas.microsoft.com/office/powerpoint/2010/main" val="4809868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I mentioned earlier, we identified really a huge gap around quantifying risk.</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it turns out, a number of academics have been studying this for years. If I had to summarize the current situation, I’d say there really aren’t any very good methods for </a:t>
            </a:r>
            <a:r>
              <a:rPr lang="en-US" sz="1200" b="0" i="0" u="none" strike="noStrike" kern="1200" baseline="0">
                <a:solidFill>
                  <a:schemeClr val="tx1"/>
                </a:solidFill>
                <a:latin typeface="+mn-lt"/>
                <a:ea typeface="+mn-ea"/>
                <a:cs typeface="+mn-cs"/>
              </a:rPr>
              <a:t>reliably assessing risk</a:t>
            </a:r>
            <a:r>
              <a:rPr lang="en-US" sz="1200" b="0" i="0" u="none" strike="noStrike" kern="1200" baseline="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F010A6B0-F328-4B07-82DE-2DE5074A3F68}" type="slidenum">
              <a:rPr lang="en-US" smtClean="0"/>
              <a:t>31</a:t>
            </a:fld>
            <a:endParaRPr lang="en-US"/>
          </a:p>
        </p:txBody>
      </p:sp>
    </p:spTree>
    <p:extLst>
      <p:ext uri="{BB962C8B-B14F-4D97-AF65-F5344CB8AC3E}">
        <p14:creationId xmlns:p14="http://schemas.microsoft.com/office/powerpoint/2010/main" val="28415726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10A6B0-F328-4B07-82DE-2DE5074A3F68}" type="slidenum">
              <a:rPr lang="en-US" smtClean="0"/>
              <a:t>32</a:t>
            </a:fld>
            <a:endParaRPr lang="en-US"/>
          </a:p>
        </p:txBody>
      </p:sp>
    </p:spTree>
    <p:extLst>
      <p:ext uri="{BB962C8B-B14F-4D97-AF65-F5344CB8AC3E}">
        <p14:creationId xmlns:p14="http://schemas.microsoft.com/office/powerpoint/2010/main" val="20113074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 one measurement and tracking system dominated observed usage. Even within a single organization, multiple solutions are often used to measure and track different metrics.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organizations relied heavily on commercial application security testing tools as the primary source of application vulnerability data, but most augmented these data with results from manual code reviews and manual penetration testing.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 organizations correlated and normalized their raw testing data using a vulnerability management system to facilitate interpretation and triage of testing findings.</a:t>
            </a:r>
          </a:p>
          <a:p>
            <a:endParaRPr lang="en-US" dirty="0"/>
          </a:p>
        </p:txBody>
      </p:sp>
      <p:sp>
        <p:nvSpPr>
          <p:cNvPr id="4" name="Slide Number Placeholder 3"/>
          <p:cNvSpPr>
            <a:spLocks noGrp="1"/>
          </p:cNvSpPr>
          <p:nvPr>
            <p:ph type="sldNum" sz="quarter" idx="10"/>
          </p:nvPr>
        </p:nvSpPr>
        <p:spPr/>
        <p:txBody>
          <a:bodyPr/>
          <a:lstStyle/>
          <a:p>
            <a:fld id="{F010A6B0-F328-4B07-82DE-2DE5074A3F68}" type="slidenum">
              <a:rPr lang="en-US" smtClean="0"/>
              <a:t>33</a:t>
            </a:fld>
            <a:endParaRPr lang="en-US"/>
          </a:p>
        </p:txBody>
      </p:sp>
    </p:spTree>
    <p:extLst>
      <p:ext uri="{BB962C8B-B14F-4D97-AF65-F5344CB8AC3E}">
        <p14:creationId xmlns:p14="http://schemas.microsoft.com/office/powerpoint/2010/main" val="3800771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all great plays, this talk will be organized into three parts.</a:t>
            </a:r>
          </a:p>
          <a:p>
            <a:endParaRPr lang="en-US" dirty="0"/>
          </a:p>
          <a:p>
            <a:r>
              <a:rPr lang="en-US" dirty="0"/>
              <a:t>In part 1, I’ll tell you a little a bit about how we collected information and who we spoke with.</a:t>
            </a:r>
          </a:p>
          <a:p>
            <a:endParaRPr lang="en-US" dirty="0"/>
          </a:p>
          <a:p>
            <a:r>
              <a:rPr lang="en-US" dirty="0"/>
              <a:t>Part 2, will review some high-level basics about </a:t>
            </a:r>
            <a:r>
              <a:rPr lang="en-US" dirty="0" err="1"/>
              <a:t>AppSec</a:t>
            </a:r>
            <a:r>
              <a:rPr lang="en-US" dirty="0"/>
              <a:t> programs: their mission, what they focus on, and how they’re organized.</a:t>
            </a:r>
          </a:p>
          <a:p>
            <a:endParaRPr lang="en-US" dirty="0"/>
          </a:p>
          <a:p>
            <a:r>
              <a:rPr lang="en-US" dirty="0"/>
              <a:t>And in Part 3, we’ll do a fairly detailed walkthrough of what people are paying attention to as they manage their </a:t>
            </a:r>
            <a:r>
              <a:rPr lang="en-US" dirty="0" err="1"/>
              <a:t>AppSec</a:t>
            </a:r>
            <a:r>
              <a:rPr lang="en-US" dirty="0"/>
              <a:t> programs</a:t>
            </a:r>
          </a:p>
        </p:txBody>
      </p:sp>
      <p:sp>
        <p:nvSpPr>
          <p:cNvPr id="4" name="Slide Number Placeholder 3"/>
          <p:cNvSpPr>
            <a:spLocks noGrp="1"/>
          </p:cNvSpPr>
          <p:nvPr>
            <p:ph type="sldNum" sz="quarter" idx="10"/>
          </p:nvPr>
        </p:nvSpPr>
        <p:spPr/>
        <p:txBody>
          <a:bodyPr/>
          <a:lstStyle/>
          <a:p>
            <a:fld id="{0169C940-7E95-1049-A296-CA3A312AE2D0}" type="slidenum">
              <a:rPr lang="en-US" smtClean="0"/>
              <a:t>3</a:t>
            </a:fld>
            <a:endParaRPr lang="en-US"/>
          </a:p>
        </p:txBody>
      </p:sp>
    </p:spTree>
    <p:extLst>
      <p:ext uri="{BB962C8B-B14F-4D97-AF65-F5344CB8AC3E}">
        <p14:creationId xmlns:p14="http://schemas.microsoft.com/office/powerpoint/2010/main" val="3585492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 going to conclude with a popular cliché: Security is a journey, not a destination</a:t>
            </a:r>
          </a:p>
          <a:p>
            <a:endParaRPr lang="en-US" dirty="0"/>
          </a:p>
          <a:p>
            <a:r>
              <a:rPr lang="en-US" dirty="0"/>
              <a:t>Most of the people we spoke to talked about how what they pay attention to and the metrics that use to measure things have evolved over time. Some concerns become obsolete, other times goals are reached and continual improvement demands focusing on finer grains of detail.</a:t>
            </a:r>
          </a:p>
          <a:p>
            <a:endParaRPr lang="en-US" dirty="0"/>
          </a:p>
          <a:p>
            <a:r>
              <a:rPr lang="en-US" dirty="0"/>
              <a:t>For more information about the process of developing good, actionable metrics, I highly recommend this presentation that Shirley Payne gave in 2010.</a:t>
            </a:r>
          </a:p>
        </p:txBody>
      </p:sp>
      <p:sp>
        <p:nvSpPr>
          <p:cNvPr id="4" name="Slide Number Placeholder 3"/>
          <p:cNvSpPr>
            <a:spLocks noGrp="1"/>
          </p:cNvSpPr>
          <p:nvPr>
            <p:ph type="sldNum" sz="quarter" idx="10"/>
          </p:nvPr>
        </p:nvSpPr>
        <p:spPr/>
        <p:txBody>
          <a:bodyPr/>
          <a:lstStyle/>
          <a:p>
            <a:fld id="{0169C940-7E95-1049-A296-CA3A312AE2D0}" type="slidenum">
              <a:rPr lang="en-US" smtClean="0"/>
              <a:t>34</a:t>
            </a:fld>
            <a:endParaRPr lang="en-US"/>
          </a:p>
        </p:txBody>
      </p:sp>
    </p:spTree>
    <p:extLst>
      <p:ext uri="{BB962C8B-B14F-4D97-AF65-F5344CB8AC3E}">
        <p14:creationId xmlns:p14="http://schemas.microsoft.com/office/powerpoint/2010/main" val="2080630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end of last year, we started by looking at a lot of different published material. Our goal was to learn about how people think about and manage application security. We dug pretty deeply into some economic literature on rational choice security investment decision-making and risk quantification, but also surveyed less esoteric material like conference presentations and blog posts.</a:t>
            </a:r>
          </a:p>
          <a:p>
            <a:endParaRPr lang="en-US" dirty="0"/>
          </a:p>
          <a:p>
            <a:r>
              <a:rPr lang="en-US" dirty="0"/>
              <a:t>Some of what we read influenced our interviews with security practitioners. We spoke with 13 different people in commercial and government contexts. The format of those conversations was a semi-structured interview that lasted for about 1 hour.</a:t>
            </a:r>
          </a:p>
        </p:txBody>
      </p:sp>
      <p:sp>
        <p:nvSpPr>
          <p:cNvPr id="4" name="Slide Number Placeholder 3"/>
          <p:cNvSpPr>
            <a:spLocks noGrp="1"/>
          </p:cNvSpPr>
          <p:nvPr>
            <p:ph type="sldNum" sz="quarter" idx="10"/>
          </p:nvPr>
        </p:nvSpPr>
        <p:spPr/>
        <p:txBody>
          <a:bodyPr/>
          <a:lstStyle/>
          <a:p>
            <a:fld id="{A914AE84-0C58-D048-91FF-2BA6A30C4EE5}" type="slidenum">
              <a:rPr lang="en-US" smtClean="0"/>
              <a:t>5</a:t>
            </a:fld>
            <a:endParaRPr lang="en-US"/>
          </a:p>
        </p:txBody>
      </p:sp>
    </p:spTree>
    <p:extLst>
      <p:ext uri="{BB962C8B-B14F-4D97-AF65-F5344CB8AC3E}">
        <p14:creationId xmlns:p14="http://schemas.microsoft.com/office/powerpoint/2010/main" val="1800677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organizations that we spoke with fit into two categories: internal departments and external reviewers.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That first type is probably what everyone in the room today is most familiar with and it’s where most of this talk will focus.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Internal departments are a functional group that’s been assigned responsibility for ensuring security goals are met. Internal departments are not large. From the BSIMM8, we determined that there are only a median of 4.3 dedicated </a:t>
            </a:r>
            <a:r>
              <a:rPr lang="en-US" sz="1200" kern="1200" dirty="0" err="1">
                <a:solidFill>
                  <a:schemeClr val="tx1"/>
                </a:solidFill>
                <a:effectLst/>
                <a:latin typeface="+mn-lt"/>
                <a:ea typeface="+mn-ea"/>
                <a:cs typeface="+mn-cs"/>
              </a:rPr>
              <a:t>AppSec</a:t>
            </a:r>
            <a:r>
              <a:rPr lang="en-US" sz="1200" kern="1200" dirty="0">
                <a:solidFill>
                  <a:schemeClr val="tx1"/>
                </a:solidFill>
                <a:effectLst/>
                <a:latin typeface="+mn-lt"/>
                <a:ea typeface="+mn-ea"/>
                <a:cs typeface="+mn-cs"/>
              </a:rPr>
              <a:t> practitioners per 1,000 developers.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External review organizations are similar, but usually at arm’s length from whoever is performing development.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External reviewers were more verification driven (that is, measuring compliance with formally-defined requirements) </a:t>
            </a:r>
          </a:p>
          <a:p>
            <a:r>
              <a:rPr lang="en-US" sz="1200" kern="1200" dirty="0">
                <a:solidFill>
                  <a:schemeClr val="tx1"/>
                </a:solidFill>
                <a:effectLst/>
                <a:latin typeface="+mn-lt"/>
                <a:ea typeface="+mn-ea"/>
                <a:cs typeface="+mn-cs"/>
              </a:rPr>
              <a:t>Most of the external reviewer organizations were governmental; the bureaucratic structures that drive U.S. federal procurement mandate an external reviewer role.</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just to compare and contrast, internal departments were able to consider a broad range of means to achieving security, including influencing developer training, system architecture, and product requirements. The external reviewers had significantly fewer levers of control and what seemed to be a concomitant amount of frustration.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914AE84-0C58-D048-91FF-2BA6A30C4EE5}" type="slidenum">
              <a:rPr lang="en-US" smtClean="0"/>
              <a:t>6</a:t>
            </a:fld>
            <a:endParaRPr lang="en-US"/>
          </a:p>
        </p:txBody>
      </p:sp>
    </p:spTree>
    <p:extLst>
      <p:ext uri="{BB962C8B-B14F-4D97-AF65-F5344CB8AC3E}">
        <p14:creationId xmlns:p14="http://schemas.microsoft.com/office/powerpoint/2010/main" val="2696950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table that we’ll momentarily fill in.</a:t>
            </a:r>
          </a:p>
          <a:p>
            <a:endParaRPr lang="en-US" dirty="0"/>
          </a:p>
          <a:p>
            <a:r>
              <a:rPr lang="en-US" dirty="0"/>
              <a:t>Across the rows, you can see the internal departments and external review organizations. And along the top, we see two different roles: director and analyst. Despite a lot of variation in titles, everyone we spoke with seemed to generally fit into one of these two buckets. Perhaps this is due to the relatively small size of most </a:t>
            </a:r>
            <a:r>
              <a:rPr lang="en-US" dirty="0" err="1"/>
              <a:t>AppSec</a:t>
            </a:r>
            <a:r>
              <a:rPr lang="en-US" dirty="0"/>
              <a:t> organizations, but there wasn’t a lot of hierarchy.</a:t>
            </a:r>
          </a:p>
          <a:p>
            <a:endParaRPr lang="en-US" dirty="0"/>
          </a:p>
          <a:p>
            <a:r>
              <a:rPr lang="en-US" dirty="0"/>
              <a:t>Directors are responsible for defining the organization and ensuring its success. You can see there’s a lot of responsibility here.</a:t>
            </a:r>
          </a:p>
          <a:p>
            <a:endParaRPr lang="en-US" dirty="0"/>
          </a:p>
          <a:p>
            <a:r>
              <a:rPr lang="en-US" dirty="0"/>
              <a:t>And it’s a similar story in the external review-type organizations, just with fewer levers of control.</a:t>
            </a:r>
          </a:p>
          <a:p>
            <a:endParaRPr lang="en-US" dirty="0"/>
          </a:p>
          <a:p>
            <a:r>
              <a:rPr lang="en-US" dirty="0"/>
              <a:t>And on the right, we have the analysts. These are the people who are working directly with the tools and teams to scan software, prioritize findings, and provide security-specific domain knowledge to teams.</a:t>
            </a:r>
          </a:p>
          <a:p>
            <a:endParaRPr lang="en-US" dirty="0"/>
          </a:p>
          <a:p>
            <a:r>
              <a:rPr lang="en-US" dirty="0"/>
              <a:t>This concludes Part 1.</a:t>
            </a:r>
          </a:p>
        </p:txBody>
      </p:sp>
      <p:sp>
        <p:nvSpPr>
          <p:cNvPr id="4" name="Slide Number Placeholder 3"/>
          <p:cNvSpPr>
            <a:spLocks noGrp="1"/>
          </p:cNvSpPr>
          <p:nvPr>
            <p:ph type="sldNum" sz="quarter" idx="10"/>
          </p:nvPr>
        </p:nvSpPr>
        <p:spPr/>
        <p:txBody>
          <a:bodyPr/>
          <a:lstStyle/>
          <a:p>
            <a:fld id="{F010A6B0-F328-4B07-82DE-2DE5074A3F68}" type="slidenum">
              <a:rPr lang="en-US" smtClean="0"/>
              <a:t>7</a:t>
            </a:fld>
            <a:endParaRPr lang="en-US"/>
          </a:p>
        </p:txBody>
      </p:sp>
    </p:spTree>
    <p:extLst>
      <p:ext uri="{BB962C8B-B14F-4D97-AF65-F5344CB8AC3E}">
        <p14:creationId xmlns:p14="http://schemas.microsoft.com/office/powerpoint/2010/main" val="2497983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dirty="0"/>
              <a:t>In Part 2, we’ll look at the</a:t>
            </a:r>
          </a:p>
          <a:p>
            <a:pPr marL="171450" lvl="0" indent="-171450">
              <a:buFont typeface="Arial" panose="020B0604020202020204" pitchFamily="34" charset="0"/>
              <a:buChar char="•"/>
            </a:pPr>
            <a:r>
              <a:rPr lang="en-US" dirty="0"/>
              <a:t>Purpose</a:t>
            </a:r>
          </a:p>
          <a:p>
            <a:pPr marL="171450" lvl="0" indent="-171450">
              <a:buFont typeface="Arial" panose="020B0604020202020204" pitchFamily="34" charset="0"/>
              <a:buChar char="•"/>
            </a:pPr>
            <a:r>
              <a:rPr lang="en-US" dirty="0"/>
              <a:t>Boundaries</a:t>
            </a:r>
          </a:p>
          <a:p>
            <a:pPr marL="171450" lvl="0" indent="-171450">
              <a:buFont typeface="Arial" panose="020B0604020202020204" pitchFamily="34" charset="0"/>
              <a:buChar char="•"/>
            </a:pPr>
            <a:r>
              <a:rPr lang="en-US" dirty="0"/>
              <a:t>Organizational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of </a:t>
            </a:r>
            <a:r>
              <a:rPr lang="en-US" dirty="0" err="1"/>
              <a:t>AppSec</a:t>
            </a:r>
            <a:r>
              <a:rPr lang="en-US" dirty="0"/>
              <a:t> organizations.</a:t>
            </a:r>
          </a:p>
        </p:txBody>
      </p:sp>
      <p:sp>
        <p:nvSpPr>
          <p:cNvPr id="4" name="Slide Number Placeholder 3"/>
          <p:cNvSpPr>
            <a:spLocks noGrp="1"/>
          </p:cNvSpPr>
          <p:nvPr>
            <p:ph type="sldNum" sz="quarter" idx="10"/>
          </p:nvPr>
        </p:nvSpPr>
        <p:spPr/>
        <p:txBody>
          <a:bodyPr/>
          <a:lstStyle/>
          <a:p>
            <a:fld id="{0169C940-7E95-1049-A296-CA3A312AE2D0}" type="slidenum">
              <a:rPr lang="en-US" smtClean="0"/>
              <a:t>8</a:t>
            </a:fld>
            <a:endParaRPr lang="en-US"/>
          </a:p>
        </p:txBody>
      </p:sp>
    </p:spTree>
    <p:extLst>
      <p:ext uri="{BB962C8B-B14F-4D97-AF65-F5344CB8AC3E}">
        <p14:creationId xmlns:p14="http://schemas.microsoft.com/office/powerpoint/2010/main" val="1262528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all of the interviews, there was strong consensus that </a:t>
            </a:r>
            <a:r>
              <a:rPr lang="en-US" dirty="0" err="1"/>
              <a:t>AppSec</a:t>
            </a:r>
            <a:r>
              <a:rPr lang="en-US" dirty="0"/>
              <a:t> is a risk management activity.</a:t>
            </a:r>
          </a:p>
          <a:p>
            <a:endParaRPr lang="en-US" dirty="0"/>
          </a:p>
          <a:p>
            <a:r>
              <a:rPr lang="en-US" dirty="0"/>
              <a:t>The root goal is to find the right balance between </a:t>
            </a:r>
            <a:r>
              <a:rPr lang="en-US" b="1" dirty="0"/>
              <a:t>risk</a:t>
            </a:r>
            <a:r>
              <a:rPr lang="en-US" dirty="0"/>
              <a:t> and </a:t>
            </a:r>
            <a:r>
              <a:rPr lang="en-US" b="1" dirty="0"/>
              <a:t>remediation cost.</a:t>
            </a:r>
            <a:endParaRPr lang="en-US" dirty="0"/>
          </a:p>
          <a:p>
            <a:endParaRPr lang="en-US" dirty="0"/>
          </a:p>
          <a:p>
            <a:r>
              <a:rPr lang="en-US" dirty="0"/>
              <a:t>But not just any risks, just those risks that are caused by undesirable behaviors of software applications.</a:t>
            </a:r>
          </a:p>
        </p:txBody>
      </p:sp>
      <p:sp>
        <p:nvSpPr>
          <p:cNvPr id="4" name="Slide Number Placeholder 3"/>
          <p:cNvSpPr>
            <a:spLocks noGrp="1"/>
          </p:cNvSpPr>
          <p:nvPr>
            <p:ph type="sldNum" sz="quarter" idx="10"/>
          </p:nvPr>
        </p:nvSpPr>
        <p:spPr/>
        <p:txBody>
          <a:bodyPr/>
          <a:lstStyle/>
          <a:p>
            <a:fld id="{0169C940-7E95-1049-A296-CA3A312AE2D0}" type="slidenum">
              <a:rPr lang="en-US" smtClean="0"/>
              <a:t>9</a:t>
            </a:fld>
            <a:endParaRPr lang="en-US"/>
          </a:p>
        </p:txBody>
      </p:sp>
    </p:spTree>
    <p:extLst>
      <p:ext uri="{BB962C8B-B14F-4D97-AF65-F5344CB8AC3E}">
        <p14:creationId xmlns:p14="http://schemas.microsoft.com/office/powerpoint/2010/main" val="983843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to quickly level-set on terminology, risks are “events that may happen”.</a:t>
            </a:r>
          </a:p>
          <a:p>
            <a:endParaRPr lang="en-US" dirty="0"/>
          </a:p>
          <a:p>
            <a:r>
              <a:rPr lang="en-US" dirty="0"/>
              <a:t>Those events have outcomes. These outcomes can be either positive or negative, good or bad. People build software systems to try to make good outcomes come true – sell more insurance, make customers happier, use less materials in a manufacturing process, etc. Security is about ensuring that the bad outcomes either don’t happen, or aren’t as bad as they could be.</a:t>
            </a:r>
          </a:p>
          <a:p>
            <a:endParaRPr lang="en-US" dirty="0"/>
          </a:p>
          <a:p>
            <a:r>
              <a:rPr lang="en-US" dirty="0"/>
              <a:t>And because I majored in economics, I feel obligated to show you the formula for the expected value of a risk. Expected value is what a rational decision maker would consider if they were making some kind of decision about a risk. The way that we calculate…</a:t>
            </a:r>
          </a:p>
          <a:p>
            <a:endParaRPr lang="en-US" dirty="0"/>
          </a:p>
          <a:p>
            <a:r>
              <a:rPr lang="en-US" dirty="0"/>
              <a:t>This equation hints at three ways to decrease risk:</a:t>
            </a:r>
          </a:p>
          <a:p>
            <a:pPr marL="228600" indent="-228600">
              <a:buAutoNum type="arabicPeriod"/>
            </a:pPr>
            <a:r>
              <a:rPr lang="en-US" dirty="0"/>
              <a:t>A lot of threats are outside our control, but of the things that we can control we can reduce publicly-accessible attack surface of your infrastructure. That shrinks the number of things that can be attacked and thus the total number of attacks that take place. Another way to reduce the probability of an attack is to ensure patches have been applied for vulnerabilities that are widely accessible – for example, there’s an off-the-shelf exploit in Metasploit. When attacks are easy, any script kiddy can try them out, which increases the total number of attacks your going to see in your SIEM.</a:t>
            </a:r>
          </a:p>
          <a:p>
            <a:pPr marL="228600" indent="-228600">
              <a:buAutoNum type="arabicPeriod"/>
            </a:pPr>
            <a:r>
              <a:rPr lang="en-US" dirty="0"/>
              <a:t>Multi-layer defenses, and making attack chaining more difficult.</a:t>
            </a:r>
          </a:p>
          <a:p>
            <a:pPr marL="228600" indent="-228600">
              <a:buAutoNum type="arabicPeriod"/>
            </a:pPr>
            <a:r>
              <a:rPr lang="en-US" dirty="0"/>
              <a:t>And as for decreasing the cost/severity of bad outcomes, this looks like architectural design decisions that allow for degraded performance instead of catastrophic failure, or possibly a rapid recovery capability through automated deployments</a:t>
            </a:r>
          </a:p>
        </p:txBody>
      </p:sp>
      <p:sp>
        <p:nvSpPr>
          <p:cNvPr id="4" name="Slide Number Placeholder 3"/>
          <p:cNvSpPr>
            <a:spLocks noGrp="1"/>
          </p:cNvSpPr>
          <p:nvPr>
            <p:ph type="sldNum" sz="quarter" idx="10"/>
          </p:nvPr>
        </p:nvSpPr>
        <p:spPr/>
        <p:txBody>
          <a:bodyPr/>
          <a:lstStyle/>
          <a:p>
            <a:fld id="{0169C940-7E95-1049-A296-CA3A312AE2D0}" type="slidenum">
              <a:rPr lang="en-US" smtClean="0"/>
              <a:t>10</a:t>
            </a:fld>
            <a:endParaRPr lang="en-US"/>
          </a:p>
        </p:txBody>
      </p:sp>
    </p:spTree>
    <p:extLst>
      <p:ext uri="{BB962C8B-B14F-4D97-AF65-F5344CB8AC3E}">
        <p14:creationId xmlns:p14="http://schemas.microsoft.com/office/powerpoint/2010/main" val="1891002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6363090-9A50-412E-99A7-ECFAD84A2C45}" type="datetime1">
              <a:rPr lang="en-US" smtClean="0"/>
              <a:t>7/6/18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150615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0A17A1F-C74B-46F8-BE16-86E276400106}" type="datetime1">
              <a:rPr lang="en-US" smtClean="0"/>
              <a:t>7/6/18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362850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B866BE8-4025-4043-A018-8EB3B722527D}" type="datetime1">
              <a:rPr lang="en-US" smtClean="0"/>
              <a:t>7/6/18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7335996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278EED0-A7D6-42CD-91E3-D77BF33C1E12}" type="datetime1">
              <a:rPr lang="en-US" smtClean="0"/>
              <a:t>7/6/18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990148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5225" y="276686"/>
            <a:ext cx="7007890" cy="5762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95D6BB-66E2-4CE8-8AF6-E6F65241FAC8}" type="datetime1">
              <a:rPr lang="en-US" smtClean="0"/>
              <a:t>7/6/18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2523785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83D1C7-BC2E-4EE2-987D-218865436F58}" type="datetime1">
              <a:rPr lang="en-US" smtClean="0"/>
              <a:t>7/6/18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4457172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DDA6DAA-64F8-403F-AB44-A9275E9E812A}" type="datetime1">
              <a:rPr lang="en-US" smtClean="0"/>
              <a:t>7/6/18</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549884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13854" y="1747582"/>
            <a:ext cx="10554260" cy="576263"/>
          </a:xfrm>
          <a:prstGeom prst="rect">
            <a:avLst/>
          </a:prstGeom>
        </p:spPr>
        <p:txBody>
          <a:bodyPr/>
          <a:lstStyle>
            <a:lvl1pPr>
              <a:defRPr lang="en-US" sz="3600" kern="1200" dirty="0">
                <a:solidFill>
                  <a:srgbClr val="057FAF"/>
                </a:solidFill>
                <a:latin typeface="Montserrat Ultra Light" charset="0"/>
                <a:ea typeface="Montserrat Ultra Light" charset="0"/>
                <a:cs typeface="Montserrat Ultra Light" charset="0"/>
              </a:defRPr>
            </a:lvl1pPr>
          </a:lstStyle>
          <a:p>
            <a:r>
              <a:rPr lang="en-US" dirty="0"/>
              <a:t>Slide title</a:t>
            </a:r>
          </a:p>
        </p:txBody>
      </p:sp>
      <p:sp>
        <p:nvSpPr>
          <p:cNvPr id="3" name="Content Placeholder 2"/>
          <p:cNvSpPr>
            <a:spLocks noGrp="1"/>
          </p:cNvSpPr>
          <p:nvPr>
            <p:ph idx="1" hasCustomPrompt="1"/>
          </p:nvPr>
        </p:nvSpPr>
        <p:spPr>
          <a:xfrm>
            <a:off x="1037666" y="2369071"/>
            <a:ext cx="10515600" cy="3886685"/>
          </a:xfrm>
          <a:noFill/>
        </p:spPr>
        <p:txBody>
          <a:bodyPr>
            <a:noAutofit/>
          </a:bodyPr>
          <a:lstStyle>
            <a:lvl1pPr marL="0" indent="0">
              <a:buNone/>
              <a:defRPr sz="2400">
                <a:latin typeface="Montserrat Light"/>
              </a:defRPr>
            </a:lvl1pPr>
            <a:lvl2pPr marL="457200" indent="-228600">
              <a:buFont typeface="Wingdings" panose="05000000000000000000" pitchFamily="2" charset="2"/>
              <a:buChar char="§"/>
              <a:defRPr sz="2000">
                <a:latin typeface="Montserrat Light"/>
              </a:defRPr>
            </a:lvl2pPr>
            <a:lvl3pPr marL="914400" indent="-228600">
              <a:buFontTx/>
              <a:buChar char="–"/>
              <a:defRPr sz="2000">
                <a:latin typeface="Montserrat Light"/>
              </a:defRPr>
            </a:lvl3pPr>
            <a:lvl4pPr marL="1371600" indent="-228600">
              <a:buFont typeface="Courier New" panose="02070309020205020404" pitchFamily="49" charset="0"/>
              <a:buChar char="o"/>
              <a:defRPr sz="2000">
                <a:latin typeface="Montserrat Light"/>
              </a:defRPr>
            </a:lvl4pPr>
            <a:lvl5pPr marL="1828800" indent="-228600">
              <a:buFont typeface="Wingdings" panose="05000000000000000000" pitchFamily="2" charset="2"/>
              <a:buChar char="§"/>
              <a:defRPr sz="1600">
                <a:latin typeface="Montserrat Ligh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4" name="TextBox 23">
            <a:extLst>
              <a:ext uri="{FF2B5EF4-FFF2-40B4-BE49-F238E27FC236}">
                <a16:creationId xmlns:a16="http://schemas.microsoft.com/office/drawing/2014/main" id="{42008CB6-126B-40C3-B4A6-021745C96B34}"/>
              </a:ext>
            </a:extLst>
          </p:cNvPr>
          <p:cNvSpPr txBox="1"/>
          <p:nvPr userDrawn="1"/>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A view from above</a:t>
            </a:r>
          </a:p>
        </p:txBody>
      </p:sp>
      <p:sp>
        <p:nvSpPr>
          <p:cNvPr id="28" name="Date Placeholder 3">
            <a:extLst>
              <a:ext uri="{FF2B5EF4-FFF2-40B4-BE49-F238E27FC236}">
                <a16:creationId xmlns:a16="http://schemas.microsoft.com/office/drawing/2014/main" id="{3BBEABC0-AD9A-460F-8052-D42EA087A5D6}"/>
              </a:ext>
            </a:extLst>
          </p:cNvPr>
          <p:cNvSpPr>
            <a:spLocks noGrp="1"/>
          </p:cNvSpPr>
          <p:nvPr>
            <p:ph type="dt" sz="half" idx="2"/>
          </p:nvPr>
        </p:nvSpPr>
        <p:spPr>
          <a:xfrm>
            <a:off x="8758235" y="649922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D19BC4-F584-4CAC-BB4A-F17B15289E1E}" type="datetime1">
              <a:rPr lang="en-US" smtClean="0"/>
              <a:t>7/6/18</a:t>
            </a:fld>
            <a:endParaRPr lang="en-US" dirty="0"/>
          </a:p>
        </p:txBody>
      </p:sp>
      <p:sp>
        <p:nvSpPr>
          <p:cNvPr id="29" name="Footer Placeholder 4">
            <a:extLst>
              <a:ext uri="{FF2B5EF4-FFF2-40B4-BE49-F238E27FC236}">
                <a16:creationId xmlns:a16="http://schemas.microsoft.com/office/drawing/2014/main" id="{1423AA96-0EC6-40E5-8AFA-398CFCAAC712}"/>
              </a:ext>
            </a:extLst>
          </p:cNvPr>
          <p:cNvSpPr>
            <a:spLocks noGrp="1"/>
          </p:cNvSpPr>
          <p:nvPr>
            <p:ph type="ftr" sz="quarter" idx="3"/>
          </p:nvPr>
        </p:nvSpPr>
        <p:spPr>
          <a:xfrm>
            <a:off x="1766888" y="6499227"/>
            <a:ext cx="6434137"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30" name="Slide Number Placeholder 5">
            <a:extLst>
              <a:ext uri="{FF2B5EF4-FFF2-40B4-BE49-F238E27FC236}">
                <a16:creationId xmlns:a16="http://schemas.microsoft.com/office/drawing/2014/main" id="{9ADA0D48-5D13-4DE4-90F9-351FEFBE3ABF}"/>
              </a:ext>
            </a:extLst>
          </p:cNvPr>
          <p:cNvSpPr>
            <a:spLocks noGrp="1"/>
          </p:cNvSpPr>
          <p:nvPr>
            <p:ph type="sldNum" sz="quarter" idx="4"/>
          </p:nvPr>
        </p:nvSpPr>
        <p:spPr>
          <a:xfrm>
            <a:off x="11568114" y="6499228"/>
            <a:ext cx="56673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05DB12-B51B-B14F-BE6F-B5F60D62B14B}" type="slidenum">
              <a:rPr lang="en-US" smtClean="0"/>
              <a:pPr/>
              <a:t>‹#›</a:t>
            </a:fld>
            <a:endParaRPr lang="en-US"/>
          </a:p>
        </p:txBody>
      </p:sp>
    </p:spTree>
    <p:extLst>
      <p:ext uri="{BB962C8B-B14F-4D97-AF65-F5344CB8AC3E}">
        <p14:creationId xmlns:p14="http://schemas.microsoft.com/office/powerpoint/2010/main" val="535103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 left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13854" y="1747582"/>
            <a:ext cx="8579457" cy="576263"/>
          </a:xfrm>
          <a:prstGeom prst="rect">
            <a:avLst/>
          </a:prstGeom>
        </p:spPr>
        <p:txBody>
          <a:bodyPr/>
          <a:lstStyle>
            <a:lvl1pPr>
              <a:defRPr lang="en-US" sz="3600" kern="1200" dirty="0">
                <a:solidFill>
                  <a:srgbClr val="057FAF"/>
                </a:solidFill>
                <a:latin typeface="Montserrat Ultra Light" charset="0"/>
                <a:ea typeface="Montserrat Ultra Light" charset="0"/>
                <a:cs typeface="Montserrat Ultra Light" charset="0"/>
              </a:defRPr>
            </a:lvl1pPr>
          </a:lstStyle>
          <a:p>
            <a:r>
              <a:rPr lang="en-US" dirty="0"/>
              <a:t>Slide title</a:t>
            </a:r>
          </a:p>
        </p:txBody>
      </p:sp>
      <p:sp>
        <p:nvSpPr>
          <p:cNvPr id="3" name="Content Placeholder 2"/>
          <p:cNvSpPr>
            <a:spLocks noGrp="1"/>
          </p:cNvSpPr>
          <p:nvPr>
            <p:ph idx="1" hasCustomPrompt="1"/>
          </p:nvPr>
        </p:nvSpPr>
        <p:spPr>
          <a:xfrm>
            <a:off x="4009534" y="2369072"/>
            <a:ext cx="7543731" cy="1809750"/>
          </a:xfrm>
        </p:spPr>
        <p:txBody>
          <a:bodyPr>
            <a:noAutofit/>
          </a:bodyPr>
          <a:lstStyle>
            <a:lvl1pPr marL="0" indent="0">
              <a:buNone/>
              <a:defRPr sz="2400">
                <a:latin typeface="Montserrat Light"/>
              </a:defRPr>
            </a:lvl1pPr>
            <a:lvl2pPr marL="457200" indent="-228600">
              <a:buFont typeface="Wingdings" panose="05000000000000000000" pitchFamily="2" charset="2"/>
              <a:buChar char="§"/>
              <a:defRPr sz="2000">
                <a:latin typeface="Montserrat Light"/>
              </a:defRPr>
            </a:lvl2pPr>
            <a:lvl3pPr marL="914400" indent="-228600">
              <a:buFontTx/>
              <a:buChar char="–"/>
              <a:defRPr sz="2000">
                <a:latin typeface="Montserrat Light"/>
              </a:defRPr>
            </a:lvl3pPr>
            <a:lvl4pPr marL="1371600" indent="-228600">
              <a:buFont typeface="Courier New" panose="02070309020205020404" pitchFamily="49" charset="0"/>
              <a:buChar char="o"/>
              <a:defRPr sz="2000">
                <a:latin typeface="Montserrat Light"/>
              </a:defRPr>
            </a:lvl4pPr>
            <a:lvl5pPr marL="1828800" indent="-228600">
              <a:buFont typeface="Wingdings" panose="05000000000000000000" pitchFamily="2" charset="2"/>
              <a:buChar char="§"/>
              <a:defRPr sz="1600">
                <a:latin typeface="Montserrat Ligh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8" name="Date Placeholder 3">
            <a:extLst>
              <a:ext uri="{FF2B5EF4-FFF2-40B4-BE49-F238E27FC236}">
                <a16:creationId xmlns:a16="http://schemas.microsoft.com/office/drawing/2014/main" id="{3BBEABC0-AD9A-460F-8052-D42EA087A5D6}"/>
              </a:ext>
            </a:extLst>
          </p:cNvPr>
          <p:cNvSpPr>
            <a:spLocks noGrp="1"/>
          </p:cNvSpPr>
          <p:nvPr>
            <p:ph type="dt" sz="half" idx="2"/>
          </p:nvPr>
        </p:nvSpPr>
        <p:spPr>
          <a:xfrm>
            <a:off x="8758235" y="649922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89833E-64CA-433A-99BF-826312558405}" type="datetime1">
              <a:rPr lang="en-US" smtClean="0"/>
              <a:t>7/6/18</a:t>
            </a:fld>
            <a:endParaRPr lang="en-US" dirty="0"/>
          </a:p>
        </p:txBody>
      </p:sp>
      <p:sp>
        <p:nvSpPr>
          <p:cNvPr id="29" name="Footer Placeholder 4">
            <a:extLst>
              <a:ext uri="{FF2B5EF4-FFF2-40B4-BE49-F238E27FC236}">
                <a16:creationId xmlns:a16="http://schemas.microsoft.com/office/drawing/2014/main" id="{1423AA96-0EC6-40E5-8AFA-398CFCAAC712}"/>
              </a:ext>
            </a:extLst>
          </p:cNvPr>
          <p:cNvSpPr>
            <a:spLocks noGrp="1"/>
          </p:cNvSpPr>
          <p:nvPr>
            <p:ph type="ftr" sz="quarter" idx="3"/>
          </p:nvPr>
        </p:nvSpPr>
        <p:spPr>
          <a:xfrm>
            <a:off x="1766888" y="6499227"/>
            <a:ext cx="6434137"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30" name="Slide Number Placeholder 5">
            <a:extLst>
              <a:ext uri="{FF2B5EF4-FFF2-40B4-BE49-F238E27FC236}">
                <a16:creationId xmlns:a16="http://schemas.microsoft.com/office/drawing/2014/main" id="{9ADA0D48-5D13-4DE4-90F9-351FEFBE3ABF}"/>
              </a:ext>
            </a:extLst>
          </p:cNvPr>
          <p:cNvSpPr>
            <a:spLocks noGrp="1"/>
          </p:cNvSpPr>
          <p:nvPr>
            <p:ph type="sldNum" sz="quarter" idx="4"/>
          </p:nvPr>
        </p:nvSpPr>
        <p:spPr>
          <a:xfrm>
            <a:off x="11568114" y="6499228"/>
            <a:ext cx="56673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05DB12-B51B-B14F-BE6F-B5F60D62B14B}" type="slidenum">
              <a:rPr lang="en-US" smtClean="0"/>
              <a:pPr/>
              <a:t>‹#›</a:t>
            </a:fld>
            <a:endParaRPr lang="en-US"/>
          </a:p>
        </p:txBody>
      </p:sp>
      <p:sp>
        <p:nvSpPr>
          <p:cNvPr id="11" name="Content Placeholder 2">
            <a:extLst>
              <a:ext uri="{FF2B5EF4-FFF2-40B4-BE49-F238E27FC236}">
                <a16:creationId xmlns:a16="http://schemas.microsoft.com/office/drawing/2014/main" id="{DEB2B4E7-D3F8-4D34-B91A-FFD60561A094}"/>
              </a:ext>
            </a:extLst>
          </p:cNvPr>
          <p:cNvSpPr>
            <a:spLocks noGrp="1"/>
          </p:cNvSpPr>
          <p:nvPr>
            <p:ph idx="10" hasCustomPrompt="1"/>
          </p:nvPr>
        </p:nvSpPr>
        <p:spPr>
          <a:xfrm>
            <a:off x="4033258" y="4721165"/>
            <a:ext cx="7534856" cy="1355785"/>
          </a:xfrm>
        </p:spPr>
        <p:txBody>
          <a:bodyPr>
            <a:noAutofit/>
          </a:bodyPr>
          <a:lstStyle>
            <a:lvl1pPr marL="0" indent="0">
              <a:buNone/>
              <a:defRPr sz="2400">
                <a:latin typeface="Montserrat Light"/>
              </a:defRPr>
            </a:lvl1pPr>
            <a:lvl2pPr marL="457200" indent="-228600">
              <a:buFont typeface="Wingdings" panose="05000000000000000000" pitchFamily="2" charset="2"/>
              <a:buChar char="§"/>
              <a:defRPr sz="2000">
                <a:latin typeface="Montserrat Light"/>
              </a:defRPr>
            </a:lvl2pPr>
            <a:lvl3pPr marL="914400" indent="-228600">
              <a:buFontTx/>
              <a:buChar char="–"/>
              <a:defRPr sz="2000">
                <a:latin typeface="Montserrat Light"/>
              </a:defRPr>
            </a:lvl3pPr>
            <a:lvl4pPr marL="1371600" indent="-228600">
              <a:buFont typeface="Courier New" panose="02070309020205020404" pitchFamily="49" charset="0"/>
              <a:buChar char="o"/>
              <a:defRPr sz="2000">
                <a:latin typeface="Montserrat Light"/>
              </a:defRPr>
            </a:lvl4pPr>
            <a:lvl5pPr marL="1828800" indent="-228600">
              <a:buFont typeface="Wingdings" panose="05000000000000000000" pitchFamily="2" charset="2"/>
              <a:buChar char="§"/>
              <a:defRPr sz="1600">
                <a:latin typeface="Montserrat Ligh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32">
            <a:extLst>
              <a:ext uri="{FF2B5EF4-FFF2-40B4-BE49-F238E27FC236}">
                <a16:creationId xmlns:a16="http://schemas.microsoft.com/office/drawing/2014/main" id="{F730B5C4-AC27-4A47-8730-C181249A0BED}"/>
              </a:ext>
            </a:extLst>
          </p:cNvPr>
          <p:cNvSpPr>
            <a:spLocks noGrp="1"/>
          </p:cNvSpPr>
          <p:nvPr>
            <p:ph type="body" sz="quarter" idx="11" hasCustomPrompt="1"/>
          </p:nvPr>
        </p:nvSpPr>
        <p:spPr>
          <a:xfrm>
            <a:off x="4033259" y="4365839"/>
            <a:ext cx="7534856" cy="369887"/>
          </a:xfrm>
        </p:spPr>
        <p:txBody>
          <a:bodyPr>
            <a:normAutofit/>
          </a:bodyPr>
          <a:lstStyle>
            <a:lvl1pPr marL="0" indent="0">
              <a:buNone/>
              <a:defRPr lang="en-US" sz="2000" kern="1200" dirty="0" smtClean="0">
                <a:solidFill>
                  <a:srgbClr val="057FAF"/>
                </a:solidFill>
                <a:latin typeface="Montserrat" charset="0"/>
                <a:ea typeface="Montserrat" charset="0"/>
                <a:cs typeface="Montserrat" charset="0"/>
              </a:defRPr>
            </a:lvl1pPr>
          </a:lstStyle>
          <a:p>
            <a:pPr lvl="0"/>
            <a:r>
              <a:rPr lang="en-US" dirty="0"/>
              <a:t>This is a sub-title</a:t>
            </a:r>
          </a:p>
        </p:txBody>
      </p:sp>
    </p:spTree>
    <p:extLst>
      <p:ext uri="{BB962C8B-B14F-4D97-AF65-F5344CB8AC3E}">
        <p14:creationId xmlns:p14="http://schemas.microsoft.com/office/powerpoint/2010/main" val="1022151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two pa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13854" y="1747582"/>
            <a:ext cx="10554260" cy="576263"/>
          </a:xfrm>
          <a:prstGeom prst="rect">
            <a:avLst/>
          </a:prstGeom>
        </p:spPr>
        <p:txBody>
          <a:bodyPr/>
          <a:lstStyle>
            <a:lvl1pPr>
              <a:defRPr lang="en-US" sz="3600" kern="1200" dirty="0">
                <a:solidFill>
                  <a:srgbClr val="057FAF"/>
                </a:solidFill>
                <a:latin typeface="Montserrat Ultra Light" charset="0"/>
                <a:ea typeface="Montserrat Ultra Light" charset="0"/>
                <a:cs typeface="Montserrat Ultra Light" charset="0"/>
              </a:defRPr>
            </a:lvl1pPr>
          </a:lstStyle>
          <a:p>
            <a:r>
              <a:rPr lang="en-US" dirty="0"/>
              <a:t>Slide title</a:t>
            </a:r>
          </a:p>
        </p:txBody>
      </p:sp>
      <p:sp>
        <p:nvSpPr>
          <p:cNvPr id="3" name="Content Placeholder 2"/>
          <p:cNvSpPr>
            <a:spLocks noGrp="1"/>
          </p:cNvSpPr>
          <p:nvPr>
            <p:ph idx="1" hasCustomPrompt="1"/>
          </p:nvPr>
        </p:nvSpPr>
        <p:spPr>
          <a:xfrm>
            <a:off x="1037666" y="2369072"/>
            <a:ext cx="10515600" cy="1809750"/>
          </a:xfrm>
        </p:spPr>
        <p:txBody>
          <a:bodyPr>
            <a:noAutofit/>
          </a:bodyPr>
          <a:lstStyle>
            <a:lvl1pPr marL="0" indent="0">
              <a:buNone/>
              <a:defRPr sz="2400">
                <a:latin typeface="Montserrat Light"/>
              </a:defRPr>
            </a:lvl1pPr>
            <a:lvl2pPr marL="457200" indent="-228600">
              <a:buFont typeface="Wingdings" panose="05000000000000000000" pitchFamily="2" charset="2"/>
              <a:buChar char="§"/>
              <a:defRPr sz="2000">
                <a:latin typeface="Montserrat Light"/>
              </a:defRPr>
            </a:lvl2pPr>
            <a:lvl3pPr marL="914400" indent="-228600">
              <a:buFontTx/>
              <a:buChar char="–"/>
              <a:defRPr sz="2000">
                <a:latin typeface="Montserrat Light"/>
              </a:defRPr>
            </a:lvl3pPr>
            <a:lvl4pPr marL="1371600" indent="-228600">
              <a:buFont typeface="Courier New" panose="02070309020205020404" pitchFamily="49" charset="0"/>
              <a:buChar char="o"/>
              <a:defRPr sz="2000">
                <a:latin typeface="Montserrat Light"/>
              </a:defRPr>
            </a:lvl4pPr>
            <a:lvl5pPr marL="1828800" indent="-228600">
              <a:buFont typeface="Wingdings" panose="05000000000000000000" pitchFamily="2" charset="2"/>
              <a:buChar char="§"/>
              <a:defRPr sz="1600">
                <a:latin typeface="Montserrat Ligh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4" name="TextBox 23">
            <a:extLst>
              <a:ext uri="{FF2B5EF4-FFF2-40B4-BE49-F238E27FC236}">
                <a16:creationId xmlns:a16="http://schemas.microsoft.com/office/drawing/2014/main" id="{42008CB6-126B-40C3-B4A6-021745C96B34}"/>
              </a:ext>
            </a:extLst>
          </p:cNvPr>
          <p:cNvSpPr txBox="1"/>
          <p:nvPr userDrawn="1"/>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A view from above</a:t>
            </a:r>
          </a:p>
        </p:txBody>
      </p:sp>
      <p:sp>
        <p:nvSpPr>
          <p:cNvPr id="28" name="Date Placeholder 3">
            <a:extLst>
              <a:ext uri="{FF2B5EF4-FFF2-40B4-BE49-F238E27FC236}">
                <a16:creationId xmlns:a16="http://schemas.microsoft.com/office/drawing/2014/main" id="{3BBEABC0-AD9A-460F-8052-D42EA087A5D6}"/>
              </a:ext>
            </a:extLst>
          </p:cNvPr>
          <p:cNvSpPr>
            <a:spLocks noGrp="1"/>
          </p:cNvSpPr>
          <p:nvPr>
            <p:ph type="dt" sz="half" idx="2"/>
          </p:nvPr>
        </p:nvSpPr>
        <p:spPr>
          <a:xfrm>
            <a:off x="8758235" y="649922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6827A-D28D-4D39-81F0-1C5B5A4CCACF}" type="datetime1">
              <a:rPr lang="en-US" smtClean="0"/>
              <a:t>7/6/18</a:t>
            </a:fld>
            <a:endParaRPr lang="en-US" dirty="0"/>
          </a:p>
        </p:txBody>
      </p:sp>
      <p:sp>
        <p:nvSpPr>
          <p:cNvPr id="29" name="Footer Placeholder 4">
            <a:extLst>
              <a:ext uri="{FF2B5EF4-FFF2-40B4-BE49-F238E27FC236}">
                <a16:creationId xmlns:a16="http://schemas.microsoft.com/office/drawing/2014/main" id="{1423AA96-0EC6-40E5-8AFA-398CFCAAC712}"/>
              </a:ext>
            </a:extLst>
          </p:cNvPr>
          <p:cNvSpPr>
            <a:spLocks noGrp="1"/>
          </p:cNvSpPr>
          <p:nvPr>
            <p:ph type="ftr" sz="quarter" idx="3"/>
          </p:nvPr>
        </p:nvSpPr>
        <p:spPr>
          <a:xfrm>
            <a:off x="1766888" y="6499227"/>
            <a:ext cx="6434137"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30" name="Slide Number Placeholder 5">
            <a:extLst>
              <a:ext uri="{FF2B5EF4-FFF2-40B4-BE49-F238E27FC236}">
                <a16:creationId xmlns:a16="http://schemas.microsoft.com/office/drawing/2014/main" id="{9ADA0D48-5D13-4DE4-90F9-351FEFBE3ABF}"/>
              </a:ext>
            </a:extLst>
          </p:cNvPr>
          <p:cNvSpPr>
            <a:spLocks noGrp="1"/>
          </p:cNvSpPr>
          <p:nvPr>
            <p:ph type="sldNum" sz="quarter" idx="4"/>
          </p:nvPr>
        </p:nvSpPr>
        <p:spPr>
          <a:xfrm>
            <a:off x="11568114" y="6499228"/>
            <a:ext cx="56673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05DB12-B51B-B14F-BE6F-B5F60D62B14B}" type="slidenum">
              <a:rPr lang="en-US" smtClean="0"/>
              <a:pPr/>
              <a:t>‹#›</a:t>
            </a:fld>
            <a:endParaRPr lang="en-US"/>
          </a:p>
        </p:txBody>
      </p:sp>
      <p:sp>
        <p:nvSpPr>
          <p:cNvPr id="31" name="Content Placeholder 2">
            <a:extLst>
              <a:ext uri="{FF2B5EF4-FFF2-40B4-BE49-F238E27FC236}">
                <a16:creationId xmlns:a16="http://schemas.microsoft.com/office/drawing/2014/main" id="{33B372EA-95CF-42EC-B336-D5BB3B07F641}"/>
              </a:ext>
            </a:extLst>
          </p:cNvPr>
          <p:cNvSpPr>
            <a:spLocks noGrp="1"/>
          </p:cNvSpPr>
          <p:nvPr>
            <p:ph idx="10" hasCustomPrompt="1"/>
          </p:nvPr>
        </p:nvSpPr>
        <p:spPr>
          <a:xfrm>
            <a:off x="1057300" y="4721165"/>
            <a:ext cx="10510814" cy="1355785"/>
          </a:xfrm>
        </p:spPr>
        <p:txBody>
          <a:bodyPr>
            <a:noAutofit/>
          </a:bodyPr>
          <a:lstStyle>
            <a:lvl1pPr marL="0" indent="0">
              <a:buNone/>
              <a:defRPr sz="2400">
                <a:latin typeface="Montserrat Light"/>
              </a:defRPr>
            </a:lvl1pPr>
            <a:lvl2pPr marL="457200" indent="-228600">
              <a:buFont typeface="Wingdings" panose="05000000000000000000" pitchFamily="2" charset="2"/>
              <a:buChar char="§"/>
              <a:defRPr sz="2000">
                <a:latin typeface="Montserrat Light"/>
              </a:defRPr>
            </a:lvl2pPr>
            <a:lvl3pPr marL="914400" indent="-228600">
              <a:buFontTx/>
              <a:buChar char="–"/>
              <a:defRPr sz="2000">
                <a:latin typeface="Montserrat Light"/>
              </a:defRPr>
            </a:lvl3pPr>
            <a:lvl4pPr marL="1371600" indent="-228600">
              <a:buFont typeface="Courier New" panose="02070309020205020404" pitchFamily="49" charset="0"/>
              <a:buChar char="o"/>
              <a:defRPr sz="2000">
                <a:latin typeface="Montserrat Light"/>
              </a:defRPr>
            </a:lvl4pPr>
            <a:lvl5pPr marL="1828800" indent="-228600">
              <a:buFont typeface="Wingdings" panose="05000000000000000000" pitchFamily="2" charset="2"/>
              <a:buChar char="§"/>
              <a:defRPr sz="1600">
                <a:latin typeface="Montserrat Ligh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33" name="Text Placeholder 32">
            <a:extLst>
              <a:ext uri="{FF2B5EF4-FFF2-40B4-BE49-F238E27FC236}">
                <a16:creationId xmlns:a16="http://schemas.microsoft.com/office/drawing/2014/main" id="{1A721DEF-26D3-4CBF-8701-FBFBEFC8DFA9}"/>
              </a:ext>
            </a:extLst>
          </p:cNvPr>
          <p:cNvSpPr>
            <a:spLocks noGrp="1"/>
          </p:cNvSpPr>
          <p:nvPr>
            <p:ph type="body" sz="quarter" idx="11" hasCustomPrompt="1"/>
          </p:nvPr>
        </p:nvSpPr>
        <p:spPr>
          <a:xfrm>
            <a:off x="1045696" y="4365839"/>
            <a:ext cx="10522418" cy="369887"/>
          </a:xfrm>
        </p:spPr>
        <p:txBody>
          <a:bodyPr>
            <a:normAutofit/>
          </a:bodyPr>
          <a:lstStyle>
            <a:lvl1pPr marL="0" indent="0">
              <a:buNone/>
              <a:defRPr lang="en-US" sz="2000" kern="1200" dirty="0" smtClean="0">
                <a:solidFill>
                  <a:srgbClr val="057FAF"/>
                </a:solidFill>
                <a:latin typeface="Montserrat" charset="0"/>
                <a:ea typeface="Montserrat" charset="0"/>
                <a:cs typeface="Montserrat" charset="0"/>
              </a:defRPr>
            </a:lvl1pPr>
          </a:lstStyle>
          <a:p>
            <a:pPr lvl="0"/>
            <a:r>
              <a:rPr lang="en-US" dirty="0"/>
              <a:t>This is a sub-title</a:t>
            </a:r>
          </a:p>
        </p:txBody>
      </p:sp>
    </p:spTree>
    <p:extLst>
      <p:ext uri="{BB962C8B-B14F-4D97-AF65-F5344CB8AC3E}">
        <p14:creationId xmlns:p14="http://schemas.microsoft.com/office/powerpoint/2010/main" val="1697127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13854" y="1747582"/>
            <a:ext cx="10554260" cy="576263"/>
          </a:xfrm>
          <a:prstGeom prst="rect">
            <a:avLst/>
          </a:prstGeom>
        </p:spPr>
        <p:txBody>
          <a:bodyPr/>
          <a:lstStyle>
            <a:lvl1pPr>
              <a:defRPr lang="en-US" sz="3600" kern="1200" dirty="0">
                <a:solidFill>
                  <a:srgbClr val="057FAF"/>
                </a:solidFill>
                <a:latin typeface="Montserrat Ultra Light" charset="0"/>
                <a:ea typeface="Montserrat Ultra Light" charset="0"/>
                <a:cs typeface="Montserrat Ultra Light" charset="0"/>
              </a:defRPr>
            </a:lvl1pPr>
          </a:lstStyle>
          <a:p>
            <a:r>
              <a:rPr lang="en-US" dirty="0"/>
              <a:t>Slide title</a:t>
            </a:r>
          </a:p>
        </p:txBody>
      </p:sp>
      <p:sp>
        <p:nvSpPr>
          <p:cNvPr id="3" name="Date Placeholder 2"/>
          <p:cNvSpPr>
            <a:spLocks noGrp="1"/>
          </p:cNvSpPr>
          <p:nvPr>
            <p:ph type="dt" sz="half" idx="10"/>
          </p:nvPr>
        </p:nvSpPr>
        <p:spPr/>
        <p:txBody>
          <a:bodyPr/>
          <a:lstStyle/>
          <a:p>
            <a:fld id="{F5825DC6-5D1F-4A8D-973D-143F76E889CD}" type="datetime1">
              <a:rPr lang="en-US" smtClean="0"/>
              <a:t>7/6/18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366949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37BC4D-11BC-44C8-8C54-FC259A76287F}" type="datetime1">
              <a:rPr lang="en-US" smtClean="0"/>
              <a:t>7/6/18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892040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E33F9F9-AD29-40B9-8FEE-161E17B8765A}"/>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5" name="Picture 14">
            <a:extLst>
              <a:ext uri="{FF2B5EF4-FFF2-40B4-BE49-F238E27FC236}">
                <a16:creationId xmlns:a16="http://schemas.microsoft.com/office/drawing/2014/main" id="{EF85BC57-A0A4-40CB-B900-7EDA06498B30}"/>
              </a:ext>
            </a:extLst>
          </p:cNvPr>
          <p:cNvPicPr>
            <a:picLocks noChangeAspect="1"/>
          </p:cNvPicPr>
          <p:nvPr userDrawn="1"/>
        </p:nvPicPr>
        <p:blipFill>
          <a:blip r:embed="rId3"/>
          <a:stretch>
            <a:fillRect/>
          </a:stretch>
        </p:blipFill>
        <p:spPr>
          <a:xfrm>
            <a:off x="3230882" y="3029346"/>
            <a:ext cx="5730238" cy="485782"/>
          </a:xfrm>
          <a:prstGeom prst="rect">
            <a:avLst/>
          </a:prstGeom>
        </p:spPr>
      </p:pic>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
        <p:nvSpPr>
          <p:cNvPr id="20" name="Text Placeholder 19">
            <a:extLst>
              <a:ext uri="{FF2B5EF4-FFF2-40B4-BE49-F238E27FC236}">
                <a16:creationId xmlns:a16="http://schemas.microsoft.com/office/drawing/2014/main" id="{97A83F08-B60A-466F-8F36-D7C1C4EFD765}"/>
              </a:ext>
            </a:extLst>
          </p:cNvPr>
          <p:cNvSpPr>
            <a:spLocks noGrp="1"/>
          </p:cNvSpPr>
          <p:nvPr>
            <p:ph type="body" sz="quarter" idx="13" hasCustomPrompt="1"/>
          </p:nvPr>
        </p:nvSpPr>
        <p:spPr>
          <a:xfrm>
            <a:off x="3483996" y="3136228"/>
            <a:ext cx="5224006" cy="371475"/>
          </a:xfrm>
        </p:spPr>
        <p:txBody>
          <a:bodyPr>
            <a:normAutofit/>
          </a:bodyPr>
          <a:lstStyle>
            <a:lvl1pPr marL="0" indent="0" algn="ctr" defTabSz="914400" rtl="0" eaLnBrk="1" latinLnBrk="0" hangingPunct="1">
              <a:buNone/>
              <a:defRPr lang="en-US" sz="1600" kern="1200" dirty="0" smtClean="0">
                <a:solidFill>
                  <a:srgbClr val="055E6D"/>
                </a:solidFill>
                <a:latin typeface="Montserrat" charset="0"/>
                <a:ea typeface="Montserrat" charset="0"/>
                <a:cs typeface="Montserrat" charset="0"/>
              </a:defRPr>
            </a:lvl1pPr>
            <a:lvl2pPr marL="0" algn="ctr" defTabSz="914400" rtl="0" eaLnBrk="1" latinLnBrk="0" hangingPunct="1">
              <a:defRPr lang="en-US" sz="1400" kern="1200" dirty="0" smtClean="0">
                <a:solidFill>
                  <a:srgbClr val="055E6D"/>
                </a:solidFill>
                <a:latin typeface="Montserrat" charset="0"/>
                <a:ea typeface="Montserrat" charset="0"/>
                <a:cs typeface="Montserrat" charset="0"/>
              </a:defRPr>
            </a:lvl2pPr>
          </a:lstStyle>
          <a:p>
            <a:pPr lvl="0"/>
            <a:r>
              <a:rPr lang="en-US" dirty="0"/>
              <a:t>Fill this with any relevant information you might have</a:t>
            </a:r>
          </a:p>
        </p:txBody>
      </p:sp>
      <p:sp>
        <p:nvSpPr>
          <p:cNvPr id="22" name="Title 21">
            <a:extLst>
              <a:ext uri="{FF2B5EF4-FFF2-40B4-BE49-F238E27FC236}">
                <a16:creationId xmlns:a16="http://schemas.microsoft.com/office/drawing/2014/main" id="{95B89D5A-49B9-46CE-BFBB-CDD25FB1AC87}"/>
              </a:ext>
            </a:extLst>
          </p:cNvPr>
          <p:cNvSpPr>
            <a:spLocks noGrp="1"/>
          </p:cNvSpPr>
          <p:nvPr>
            <p:ph type="title" hasCustomPrompt="1"/>
          </p:nvPr>
        </p:nvSpPr>
        <p:spPr>
          <a:xfrm>
            <a:off x="0" y="1761100"/>
            <a:ext cx="12192000" cy="1500187"/>
          </a:xfrm>
          <a:prstGeom prst="rect">
            <a:avLst/>
          </a:prstGeom>
        </p:spPr>
        <p:txBody>
          <a:bodyPr anchor="t"/>
          <a:lstStyle>
            <a:lvl1pPr algn="ctr">
              <a:defRPr lang="en-US" sz="5400" kern="1200" noProof="0" dirty="0">
                <a:solidFill>
                  <a:schemeClr val="bg1">
                    <a:lumMod val="95000"/>
                  </a:schemeClr>
                </a:solidFill>
                <a:latin typeface="Montserrat Ultra Light" charset="0"/>
                <a:ea typeface="Montserrat Ultra Light" charset="0"/>
                <a:cs typeface="Montserrat Ultra Light" charset="0"/>
              </a:defRPr>
            </a:lvl1pPr>
          </a:lstStyle>
          <a:p>
            <a:pPr lvl="0"/>
            <a:r>
              <a:rPr lang="en-US" dirty="0"/>
              <a:t>Section title</a:t>
            </a:r>
          </a:p>
        </p:txBody>
      </p:sp>
    </p:spTree>
    <p:extLst>
      <p:ext uri="{BB962C8B-B14F-4D97-AF65-F5344CB8AC3E}">
        <p14:creationId xmlns:p14="http://schemas.microsoft.com/office/powerpoint/2010/main" val="739050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Header with tiny text">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E33F9F9-AD29-40B9-8FEE-161E17B8765A}"/>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5" name="Picture 14">
            <a:extLst>
              <a:ext uri="{FF2B5EF4-FFF2-40B4-BE49-F238E27FC236}">
                <a16:creationId xmlns:a16="http://schemas.microsoft.com/office/drawing/2014/main" id="{EF85BC57-A0A4-40CB-B900-7EDA06498B30}"/>
              </a:ext>
            </a:extLst>
          </p:cNvPr>
          <p:cNvPicPr>
            <a:picLocks noChangeAspect="1"/>
          </p:cNvPicPr>
          <p:nvPr userDrawn="1"/>
        </p:nvPicPr>
        <p:blipFill>
          <a:blip r:embed="rId3"/>
          <a:stretch>
            <a:fillRect/>
          </a:stretch>
        </p:blipFill>
        <p:spPr>
          <a:xfrm>
            <a:off x="3230882" y="3029346"/>
            <a:ext cx="5730238" cy="485782"/>
          </a:xfrm>
          <a:prstGeom prst="rect">
            <a:avLst/>
          </a:prstGeom>
        </p:spPr>
      </p:pic>
      <p:pic>
        <p:nvPicPr>
          <p:cNvPr id="17" name="Picture 16">
            <a:extLst>
              <a:ext uri="{FF2B5EF4-FFF2-40B4-BE49-F238E27FC236}">
                <a16:creationId xmlns:a16="http://schemas.microsoft.com/office/drawing/2014/main" id="{81C9754D-0681-4CE5-B5A5-7A4FF7BAC27D}"/>
              </a:ext>
            </a:extLst>
          </p:cNvPr>
          <p:cNvPicPr>
            <a:picLocks noChangeAspect="1"/>
          </p:cNvPicPr>
          <p:nvPr userDrawn="1"/>
        </p:nvPicPr>
        <p:blipFill>
          <a:blip r:embed="rId4"/>
          <a:stretch>
            <a:fillRect/>
          </a:stretch>
        </p:blipFill>
        <p:spPr>
          <a:xfrm>
            <a:off x="5689600" y="3882391"/>
            <a:ext cx="812800" cy="190500"/>
          </a:xfrm>
          <a:prstGeom prst="rect">
            <a:avLst/>
          </a:prstGeom>
        </p:spPr>
      </p:pic>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
        <p:nvSpPr>
          <p:cNvPr id="20" name="Text Placeholder 19">
            <a:extLst>
              <a:ext uri="{FF2B5EF4-FFF2-40B4-BE49-F238E27FC236}">
                <a16:creationId xmlns:a16="http://schemas.microsoft.com/office/drawing/2014/main" id="{97A83F08-B60A-466F-8F36-D7C1C4EFD765}"/>
              </a:ext>
            </a:extLst>
          </p:cNvPr>
          <p:cNvSpPr>
            <a:spLocks noGrp="1"/>
          </p:cNvSpPr>
          <p:nvPr>
            <p:ph type="body" sz="quarter" idx="13" hasCustomPrompt="1"/>
          </p:nvPr>
        </p:nvSpPr>
        <p:spPr>
          <a:xfrm>
            <a:off x="3483996" y="3136228"/>
            <a:ext cx="5224006" cy="371475"/>
          </a:xfrm>
        </p:spPr>
        <p:txBody>
          <a:bodyPr/>
          <a:lstStyle>
            <a:lvl1pPr marL="0" indent="0" algn="ctr" defTabSz="914400" rtl="0" eaLnBrk="1" latinLnBrk="0" hangingPunct="1">
              <a:buNone/>
              <a:defRPr lang="en-US" sz="1400" kern="1200" dirty="0" smtClean="0">
                <a:solidFill>
                  <a:srgbClr val="055E6D"/>
                </a:solidFill>
                <a:latin typeface="Montserrat" charset="0"/>
                <a:ea typeface="Montserrat" charset="0"/>
                <a:cs typeface="Montserrat" charset="0"/>
              </a:defRPr>
            </a:lvl1pPr>
            <a:lvl2pPr marL="0" algn="ctr" defTabSz="914400" rtl="0" eaLnBrk="1" latinLnBrk="0" hangingPunct="1">
              <a:defRPr lang="en-US" sz="1400" kern="1200" dirty="0" smtClean="0">
                <a:solidFill>
                  <a:srgbClr val="055E6D"/>
                </a:solidFill>
                <a:latin typeface="Montserrat" charset="0"/>
                <a:ea typeface="Montserrat" charset="0"/>
                <a:cs typeface="Montserrat" charset="0"/>
              </a:defRPr>
            </a:lvl2pPr>
          </a:lstStyle>
          <a:p>
            <a:pPr lvl="0"/>
            <a:r>
              <a:rPr lang="en-US" dirty="0"/>
              <a:t>Fill this with any relevant information you might have</a:t>
            </a:r>
          </a:p>
        </p:txBody>
      </p:sp>
      <p:sp>
        <p:nvSpPr>
          <p:cNvPr id="21" name="Text Placeholder 19">
            <a:extLst>
              <a:ext uri="{FF2B5EF4-FFF2-40B4-BE49-F238E27FC236}">
                <a16:creationId xmlns:a16="http://schemas.microsoft.com/office/drawing/2014/main" id="{5002401F-0855-4238-84B7-9D995D5D0000}"/>
              </a:ext>
            </a:extLst>
          </p:cNvPr>
          <p:cNvSpPr>
            <a:spLocks noGrp="1"/>
          </p:cNvSpPr>
          <p:nvPr>
            <p:ph type="body" sz="quarter" idx="14" hasCustomPrompt="1"/>
          </p:nvPr>
        </p:nvSpPr>
        <p:spPr>
          <a:xfrm>
            <a:off x="3575955" y="4357512"/>
            <a:ext cx="5224006" cy="839112"/>
          </a:xfrm>
        </p:spPr>
        <p:txBody>
          <a:bodyPr>
            <a:normAutofit/>
          </a:bodyPr>
          <a:lstStyle>
            <a:lvl1pPr marL="0" indent="0" algn="ctr" defTabSz="914400" rtl="0" eaLnBrk="1" latinLnBrk="0" hangingPunct="1">
              <a:buNone/>
              <a:defRPr lang="en-US" dirty="0" smtClean="0"/>
            </a:lvl1pPr>
            <a:lvl2pPr marL="0" algn="ctr" defTabSz="914400" rtl="0" eaLnBrk="1" latinLnBrk="0" hangingPunct="1">
              <a:defRPr lang="en-US" sz="1400" kern="1200" dirty="0" smtClean="0">
                <a:solidFill>
                  <a:srgbClr val="055E6D"/>
                </a:solidFill>
                <a:latin typeface="Montserrat" charset="0"/>
                <a:ea typeface="Montserrat" charset="0"/>
                <a:cs typeface="Montserrat" charset="0"/>
              </a:defRPr>
            </a:lvl2pPr>
          </a:lstStyle>
          <a:p>
            <a:pPr lvl="0"/>
            <a:r>
              <a:rPr lang="en-US" sz="1000" dirty="0">
                <a:solidFill>
                  <a:schemeClr val="bg1"/>
                </a:solidFill>
                <a:latin typeface="Montserrat Light" charset="0"/>
                <a:ea typeface="Montserrat Light" charset="0"/>
                <a:cs typeface="Montserrat Light" charset="0"/>
              </a:rPr>
              <a:t>Even more description for those with good eyesight</a:t>
            </a:r>
            <a:endParaRPr lang="en-US" dirty="0"/>
          </a:p>
        </p:txBody>
      </p:sp>
      <p:sp>
        <p:nvSpPr>
          <p:cNvPr id="22" name="Title 21">
            <a:extLst>
              <a:ext uri="{FF2B5EF4-FFF2-40B4-BE49-F238E27FC236}">
                <a16:creationId xmlns:a16="http://schemas.microsoft.com/office/drawing/2014/main" id="{95B89D5A-49B9-46CE-BFBB-CDD25FB1AC87}"/>
              </a:ext>
            </a:extLst>
          </p:cNvPr>
          <p:cNvSpPr>
            <a:spLocks noGrp="1"/>
          </p:cNvSpPr>
          <p:nvPr>
            <p:ph type="title" hasCustomPrompt="1"/>
          </p:nvPr>
        </p:nvSpPr>
        <p:spPr>
          <a:xfrm>
            <a:off x="0" y="1761100"/>
            <a:ext cx="12192000" cy="1500187"/>
          </a:xfrm>
          <a:prstGeom prst="rect">
            <a:avLst/>
          </a:prstGeom>
        </p:spPr>
        <p:txBody>
          <a:bodyPr anchor="t"/>
          <a:lstStyle>
            <a:lvl1pPr algn="ctr">
              <a:defRPr lang="en-US" sz="5400" kern="1200" noProof="0" dirty="0">
                <a:solidFill>
                  <a:schemeClr val="bg1">
                    <a:lumMod val="95000"/>
                  </a:schemeClr>
                </a:solidFill>
                <a:latin typeface="Montserrat Ultra Light" charset="0"/>
                <a:ea typeface="Montserrat Ultra Light" charset="0"/>
                <a:cs typeface="Montserrat Ultra Light" charset="0"/>
              </a:defRPr>
            </a:lvl1pPr>
          </a:lstStyle>
          <a:p>
            <a:pPr lvl="0"/>
            <a:r>
              <a:rPr lang="en-US" dirty="0"/>
              <a:t>Section title</a:t>
            </a:r>
          </a:p>
        </p:txBody>
      </p:sp>
    </p:spTree>
    <p:extLst>
      <p:ext uri="{BB962C8B-B14F-4D97-AF65-F5344CB8AC3E}">
        <p14:creationId xmlns:p14="http://schemas.microsoft.com/office/powerpoint/2010/main" val="1903255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025225" y="276686"/>
            <a:ext cx="7007890" cy="5762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0E0478C-C04F-4104-97D1-21D5984EE4D3}" type="datetime1">
              <a:rPr lang="en-US" smtClean="0"/>
              <a:t>7/6/18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8383517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image" Target="../media/image2.emf"/><Relationship Id="rId2" Type="http://schemas.openxmlformats.org/officeDocument/2006/relationships/slideLayout" Target="../slideLayouts/slideLayout3.xml"/><Relationship Id="rId16"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1085242-0250-46BC-B6C8-0AF2DE75A3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AC07327-ADC7-46D4-8376-17AC003CE6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B2C22B-EDBC-4872-8D75-53F723435E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BAD201-8FE4-44A6-B86F-FC8CFBCE125D}" type="datetime1">
              <a:rPr lang="en-US" smtClean="0"/>
              <a:t>7/6/18</a:t>
            </a:fld>
            <a:endParaRPr lang="en-US"/>
          </a:p>
        </p:txBody>
      </p:sp>
      <p:sp>
        <p:nvSpPr>
          <p:cNvPr id="5" name="Footer Placeholder 4">
            <a:extLst>
              <a:ext uri="{FF2B5EF4-FFF2-40B4-BE49-F238E27FC236}">
                <a16:creationId xmlns:a16="http://schemas.microsoft.com/office/drawing/2014/main" id="{E99D2DE0-C609-4C12-9009-A0C3AD880C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F49F350-C605-410D-8E8E-243E9184EE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830E42-EA06-4A84-A446-D3564CC18A0C}" type="slidenum">
              <a:rPr lang="en-US" smtClean="0"/>
              <a:t>‹#›</a:t>
            </a:fld>
            <a:endParaRPr lang="en-US"/>
          </a:p>
        </p:txBody>
      </p:sp>
    </p:spTree>
    <p:extLst>
      <p:ext uri="{BB962C8B-B14F-4D97-AF65-F5344CB8AC3E}">
        <p14:creationId xmlns:p14="http://schemas.microsoft.com/office/powerpoint/2010/main" val="598039830"/>
      </p:ext>
    </p:extLst>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latin typeface="+mn-lt"/>
                <a:ea typeface="+mn-ea"/>
                <a:cs typeface="+mn-cs"/>
              </a:rPr>
              <a:t>Click to edit Master text styles</a:t>
            </a:r>
          </a:p>
          <a:p>
            <a:pPr marL="457200" marR="0" lvl="1" indent="-2286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mn-lt"/>
                <a:ea typeface="+mn-ea"/>
                <a:cs typeface="+mn-cs"/>
              </a:rPr>
              <a:t>Second level</a:t>
            </a:r>
          </a:p>
          <a:p>
            <a:pPr marL="914400" marR="0" lvl="2" indent="-228600" algn="l" defTabSz="914400" rtl="0" eaLnBrk="1" fontAlgn="auto" latinLnBrk="0" hangingPunct="1">
              <a:lnSpc>
                <a:spcPct val="90000"/>
              </a:lnSpc>
              <a:spcBef>
                <a:spcPts val="500"/>
              </a:spcBef>
              <a:spcAft>
                <a:spcPts val="0"/>
              </a:spcAft>
              <a:buClrTx/>
              <a:buSzTx/>
              <a:buFontTx/>
              <a:buChar char="–"/>
              <a:tabLst/>
              <a:defRPr/>
            </a:pPr>
            <a:r>
              <a:rPr kumimoji="0" lang="en-US" sz="2000" b="0" i="0" u="none" strike="noStrike" kern="1200" cap="none" spc="0" normalizeH="0" baseline="0" noProof="0" dirty="0">
                <a:ln>
                  <a:noFill/>
                </a:ln>
                <a:solidFill>
                  <a:prstClr val="black"/>
                </a:solidFill>
                <a:effectLst/>
                <a:uLnTx/>
                <a:uFillTx/>
                <a:latin typeface="+mn-lt"/>
                <a:ea typeface="+mn-ea"/>
                <a:cs typeface="+mn-cs"/>
              </a:rPr>
              <a:t>Third level</a:t>
            </a:r>
          </a:p>
          <a:p>
            <a:pPr marL="1371600" marR="0" lvl="3" indent="-228600"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Fourth level</a:t>
            </a:r>
          </a:p>
        </p:txBody>
      </p:sp>
      <p:sp>
        <p:nvSpPr>
          <p:cNvPr id="4" name="Date Placeholder 3"/>
          <p:cNvSpPr>
            <a:spLocks noGrp="1"/>
          </p:cNvSpPr>
          <p:nvPr>
            <p:ph type="dt" sz="half" idx="2"/>
          </p:nvPr>
        </p:nvSpPr>
        <p:spPr>
          <a:xfrm>
            <a:off x="8758235" y="649922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B368FC-086D-4C88-B6F3-BB69D6D1407F}" type="datetime1">
              <a:rPr lang="en-US" smtClean="0"/>
              <a:t>7/6/18</a:t>
            </a:fld>
            <a:endParaRPr lang="en-US" dirty="0"/>
          </a:p>
        </p:txBody>
      </p:sp>
      <p:sp>
        <p:nvSpPr>
          <p:cNvPr id="5" name="Footer Placeholder 4"/>
          <p:cNvSpPr>
            <a:spLocks noGrp="1"/>
          </p:cNvSpPr>
          <p:nvPr>
            <p:ph type="ftr" sz="quarter" idx="3"/>
          </p:nvPr>
        </p:nvSpPr>
        <p:spPr>
          <a:xfrm>
            <a:off x="1766888" y="6499227"/>
            <a:ext cx="6434137"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1568114" y="6499228"/>
            <a:ext cx="56673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05DB12-B51B-B14F-BE6F-B5F60D62B14B}" type="slidenum">
              <a:rPr lang="en-US" smtClean="0"/>
              <a:pPr/>
              <a:t>‹#›</a:t>
            </a:fld>
            <a:endParaRPr lang="en-US" dirty="0"/>
          </a:p>
        </p:txBody>
      </p:sp>
      <p:pic>
        <p:nvPicPr>
          <p:cNvPr id="11" name="Picture 10">
            <a:extLst>
              <a:ext uri="{FF2B5EF4-FFF2-40B4-BE49-F238E27FC236}">
                <a16:creationId xmlns:a16="http://schemas.microsoft.com/office/drawing/2014/main" id="{43FAA9E3-1946-4734-88FA-A83585880483}"/>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pic>
        <p:nvPicPr>
          <p:cNvPr id="13" name="Picture 12">
            <a:extLst>
              <a:ext uri="{FF2B5EF4-FFF2-40B4-BE49-F238E27FC236}">
                <a16:creationId xmlns:a16="http://schemas.microsoft.com/office/drawing/2014/main" id="{ECCEB2ED-60DC-4CE2-BED6-AD55DE92A48D}"/>
              </a:ext>
            </a:extLst>
          </p:cNvPr>
          <p:cNvPicPr>
            <a:picLocks noChangeAspect="1"/>
          </p:cNvPicPr>
          <p:nvPr userDrawn="1"/>
        </p:nvPicPr>
        <p:blipFill>
          <a:blip r:embed="rId17"/>
          <a:stretch>
            <a:fillRect/>
          </a:stretch>
        </p:blipFill>
        <p:spPr>
          <a:xfrm>
            <a:off x="5148533" y="959195"/>
            <a:ext cx="2895600" cy="345743"/>
          </a:xfrm>
          <a:prstGeom prst="rect">
            <a:avLst/>
          </a:prstGeom>
        </p:spPr>
      </p:pic>
      <p:sp>
        <p:nvSpPr>
          <p:cNvPr id="14" name="TextBox 13">
            <a:extLst>
              <a:ext uri="{FF2B5EF4-FFF2-40B4-BE49-F238E27FC236}">
                <a16:creationId xmlns:a16="http://schemas.microsoft.com/office/drawing/2014/main" id="{BDA55DEF-FBB6-49A0-8C67-2AA709955F0B}"/>
              </a:ext>
            </a:extLst>
          </p:cNvPr>
          <p:cNvSpPr txBox="1"/>
          <p:nvPr userDrawn="1"/>
        </p:nvSpPr>
        <p:spPr>
          <a:xfrm>
            <a:off x="5269935" y="982190"/>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Chris Horn</a:t>
            </a:r>
          </a:p>
        </p:txBody>
      </p:sp>
      <p:sp>
        <p:nvSpPr>
          <p:cNvPr id="15" name="Title Placeholder 1">
            <a:extLst>
              <a:ext uri="{FF2B5EF4-FFF2-40B4-BE49-F238E27FC236}">
                <a16:creationId xmlns:a16="http://schemas.microsoft.com/office/drawing/2014/main" id="{4F626ED1-B130-4006-89AB-01EDD63D5CF7}"/>
              </a:ext>
            </a:extLst>
          </p:cNvPr>
          <p:cNvSpPr txBox="1">
            <a:spLocks/>
          </p:cNvSpPr>
          <p:nvPr userDrawn="1"/>
        </p:nvSpPr>
        <p:spPr>
          <a:xfrm>
            <a:off x="5025225" y="276950"/>
            <a:ext cx="6950262" cy="576263"/>
          </a:xfrm>
          <a:prstGeom prst="rect">
            <a:avLst/>
          </a:prstGeom>
        </p:spPr>
        <p:txBody>
          <a:bodyPr vert="horz" lIns="91440" tIns="45720" rIns="91440" bIns="45720" rtlCol="0" anchor="ctr">
            <a:noAutofit/>
          </a:bodyPr>
          <a:lstStyle>
            <a:lvl1pPr marL="0" algn="l" defTabSz="914400" rtl="0" eaLnBrk="1" latinLnBrk="0" hangingPunct="1">
              <a:lnSpc>
                <a:spcPct val="90000"/>
              </a:lnSpc>
              <a:spcBef>
                <a:spcPct val="0"/>
              </a:spcBef>
              <a:buNone/>
              <a:defRPr lang="en-US" sz="3600" kern="1200" dirty="0">
                <a:solidFill>
                  <a:schemeClr val="bg1"/>
                </a:solidFill>
                <a:latin typeface="Montserrat Ultra Light" charset="0"/>
                <a:ea typeface="+mj-ea"/>
                <a:cs typeface="+mj-cs"/>
              </a:defRPr>
            </a:lvl1pPr>
          </a:lstStyle>
          <a:p>
            <a:r>
              <a:rPr lang="en-US" dirty="0"/>
              <a:t>A view from above, </a:t>
            </a:r>
            <a:r>
              <a:rPr lang="en-US" dirty="0" err="1"/>
              <a:t>AppSec</a:t>
            </a:r>
            <a:r>
              <a:rPr lang="en-US" dirty="0"/>
              <a:t> mgmt.</a:t>
            </a:r>
          </a:p>
        </p:txBody>
      </p:sp>
    </p:spTree>
    <p:extLst>
      <p:ext uri="{BB962C8B-B14F-4D97-AF65-F5344CB8AC3E}">
        <p14:creationId xmlns:p14="http://schemas.microsoft.com/office/powerpoint/2010/main" val="1057519205"/>
      </p:ext>
    </p:extLst>
  </p:cSld>
  <p:clrMap bg1="lt1" tx1="dk1" bg2="lt2" tx2="dk2" accent1="accent1" accent2="accent2" accent3="accent3" accent4="accent4" accent5="accent5" accent6="accent6" hlink="hlink" folHlink="folHlink"/>
  <p:sldLayoutIdLst>
    <p:sldLayoutId id="2147483665" r:id="rId1"/>
    <p:sldLayoutId id="2147483661" r:id="rId2"/>
    <p:sldLayoutId id="2147483650" r:id="rId3"/>
    <p:sldLayoutId id="2147483654" r:id="rId4"/>
    <p:sldLayoutId id="2147483655" r:id="rId5"/>
    <p:sldLayoutId id="2147483651" r:id="rId6"/>
    <p:sldLayoutId id="2147483663" r:id="rId7"/>
    <p:sldLayoutId id="2147483652" r:id="rId8"/>
    <p:sldLayoutId id="2147483653" r:id="rId9"/>
    <p:sldLayoutId id="2147483656" r:id="rId10"/>
    <p:sldLayoutId id="2147483657" r:id="rId11"/>
    <p:sldLayoutId id="2147483658" r:id="rId12"/>
    <p:sldLayoutId id="2147483659" r:id="rId13"/>
    <p:sldLayoutId id="2147483662" r:id="rId14"/>
  </p:sldLayoutIdLst>
  <p:hf hdr="0" ftr="0" dt="0"/>
  <p:txStyles>
    <p:titleStyle>
      <a:lvl1pPr marL="0" algn="l" defTabSz="914400" rtl="0" eaLnBrk="1" latinLnBrk="0" hangingPunct="1">
        <a:lnSpc>
          <a:spcPct val="90000"/>
        </a:lnSpc>
        <a:spcBef>
          <a:spcPct val="0"/>
        </a:spcBef>
        <a:buNone/>
        <a:defRPr lang="en-US" sz="3600" kern="1200" dirty="0">
          <a:solidFill>
            <a:schemeClr val="bg1"/>
          </a:solidFill>
          <a:latin typeface="Montserrat Ultra Light" charset="0"/>
          <a:ea typeface="+mj-ea"/>
          <a:cs typeface="+mj-cs"/>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a:buChar char="•"/>
        <a:tabLst/>
        <a:defRPr lang="en-US" sz="2000" kern="1200" noProof="0" dirty="0" smtClean="0">
          <a:solidFill>
            <a:schemeClr val="tx1"/>
          </a:solidFill>
          <a:latin typeface="Montserrat Light"/>
          <a:ea typeface="+mn-ea"/>
          <a:cs typeface="+mn-cs"/>
        </a:defRPr>
      </a:lvl1pPr>
      <a:lvl2pPr marL="571500" marR="0" indent="-342900" algn="l" defTabSz="914400" rtl="0" eaLnBrk="1" fontAlgn="auto" latinLnBrk="0" hangingPunct="1">
        <a:lnSpc>
          <a:spcPct val="90000"/>
        </a:lnSpc>
        <a:spcBef>
          <a:spcPts val="500"/>
        </a:spcBef>
        <a:spcAft>
          <a:spcPts val="0"/>
        </a:spcAft>
        <a:buClrTx/>
        <a:buSzTx/>
        <a:buFont typeface="Arial"/>
        <a:buChar char="•"/>
        <a:tabLst/>
        <a:defRPr lang="en-US" sz="1600" kern="1200" noProof="0" dirty="0" smtClean="0">
          <a:solidFill>
            <a:schemeClr val="tx1"/>
          </a:solidFill>
          <a:latin typeface="Montserrat Light"/>
          <a:ea typeface="+mn-ea"/>
          <a:cs typeface="+mn-cs"/>
        </a:defRPr>
      </a:lvl2pPr>
      <a:lvl3pPr marL="1028700" marR="0" indent="-342900" algn="l" defTabSz="914400" rtl="0" eaLnBrk="1" fontAlgn="auto" latinLnBrk="0" hangingPunct="1">
        <a:lnSpc>
          <a:spcPct val="90000"/>
        </a:lnSpc>
        <a:spcBef>
          <a:spcPts val="500"/>
        </a:spcBef>
        <a:spcAft>
          <a:spcPts val="0"/>
        </a:spcAft>
        <a:buClrTx/>
        <a:buSzTx/>
        <a:buFont typeface="Arial"/>
        <a:buChar char="•"/>
        <a:tabLst/>
        <a:defRPr lang="en-US" sz="1600" kern="1200" noProof="0" dirty="0" smtClean="0">
          <a:solidFill>
            <a:schemeClr val="tx1"/>
          </a:solidFill>
          <a:latin typeface="Montserrat Light"/>
          <a:ea typeface="+mn-ea"/>
          <a:cs typeface="+mn-cs"/>
        </a:defRPr>
      </a:lvl3pPr>
      <a:lvl4pPr marL="1428750" marR="0" indent="-285750" algn="l" defTabSz="914400" rtl="0" eaLnBrk="1" fontAlgn="auto" latinLnBrk="0" hangingPunct="1">
        <a:lnSpc>
          <a:spcPct val="90000"/>
        </a:lnSpc>
        <a:spcBef>
          <a:spcPts val="500"/>
        </a:spcBef>
        <a:spcAft>
          <a:spcPts val="0"/>
        </a:spcAft>
        <a:buClrTx/>
        <a:buSzTx/>
        <a:buFont typeface="Arial"/>
        <a:buChar char="•"/>
        <a:tabLst/>
        <a:defRPr lang="en-US" sz="1600" kern="1200" noProof="0" dirty="0">
          <a:solidFill>
            <a:schemeClr val="tx1"/>
          </a:solidFill>
          <a:latin typeface="Montserrat Ligh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0.jp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events.educause.edu/sites/default/files/library/presentations/SEC10/SESS05/2010+EDUCAUSE+Security+Conference+-+A+Guide+to+Security+Metrics+-Final.pdf"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5166675" y="1557906"/>
            <a:ext cx="2895600" cy="345743"/>
          </a:xfrm>
          <a:prstGeom prst="rect">
            <a:avLst/>
          </a:prstGeom>
        </p:spPr>
      </p:pic>
      <p:sp>
        <p:nvSpPr>
          <p:cNvPr id="9" name="TextBox 8"/>
          <p:cNvSpPr txBox="1"/>
          <p:nvPr/>
        </p:nvSpPr>
        <p:spPr>
          <a:xfrm>
            <a:off x="5025225" y="217333"/>
            <a:ext cx="6472362" cy="830997"/>
          </a:xfrm>
          <a:prstGeom prst="rect">
            <a:avLst/>
          </a:prstGeom>
          <a:noFill/>
        </p:spPr>
        <p:txBody>
          <a:bodyPr wrap="square" rtlCol="0">
            <a:spAutoFit/>
          </a:bodyPr>
          <a:lstStyle/>
          <a:p>
            <a:r>
              <a:rPr lang="en-US" sz="4800" dirty="0">
                <a:solidFill>
                  <a:srgbClr val="057FAF"/>
                </a:solidFill>
                <a:latin typeface="Montserrat Ultra Light" charset="0"/>
                <a:ea typeface="Montserrat Ultra Light" charset="0"/>
                <a:cs typeface="Montserrat Ultra Light" charset="0"/>
              </a:rPr>
              <a:t>A View From Above</a:t>
            </a:r>
          </a:p>
        </p:txBody>
      </p:sp>
      <p:sp>
        <p:nvSpPr>
          <p:cNvPr id="10" name="TextBox 9"/>
          <p:cNvSpPr txBox="1"/>
          <p:nvPr/>
        </p:nvSpPr>
        <p:spPr>
          <a:xfrm>
            <a:off x="5082213" y="979996"/>
            <a:ext cx="6472362" cy="430887"/>
          </a:xfrm>
          <a:prstGeom prst="rect">
            <a:avLst/>
          </a:prstGeom>
          <a:noFill/>
        </p:spPr>
        <p:txBody>
          <a:bodyPr wrap="square" rtlCol="0">
            <a:spAutoFit/>
          </a:bodyPr>
          <a:lstStyle/>
          <a:p>
            <a:r>
              <a:rPr lang="en-US" sz="2200" dirty="0">
                <a:solidFill>
                  <a:srgbClr val="58C3C4"/>
                </a:solidFill>
                <a:latin typeface="Montserrat" charset="0"/>
                <a:ea typeface="Montserrat" charset="0"/>
                <a:cs typeface="Montserrat" charset="0"/>
              </a:rPr>
              <a:t>How organizations are managing their </a:t>
            </a:r>
            <a:r>
              <a:rPr lang="en-US" sz="2200" dirty="0" err="1">
                <a:solidFill>
                  <a:srgbClr val="58C3C4"/>
                </a:solidFill>
                <a:latin typeface="Montserrat" charset="0"/>
                <a:ea typeface="Montserrat" charset="0"/>
                <a:cs typeface="Montserrat" charset="0"/>
              </a:rPr>
              <a:t>AppSec</a:t>
            </a:r>
            <a:r>
              <a:rPr lang="en-US" sz="2200" dirty="0">
                <a:solidFill>
                  <a:srgbClr val="58C3C4"/>
                </a:solidFill>
                <a:latin typeface="Montserrat" charset="0"/>
                <a:ea typeface="Montserrat" charset="0"/>
                <a:cs typeface="Montserrat" charset="0"/>
              </a:rPr>
              <a:t> program</a:t>
            </a:r>
          </a:p>
        </p:txBody>
      </p:sp>
      <p:sp>
        <p:nvSpPr>
          <p:cNvPr id="15" name="TextBox 14"/>
          <p:cNvSpPr txBox="1"/>
          <p:nvPr/>
        </p:nvSpPr>
        <p:spPr>
          <a:xfrm>
            <a:off x="5288077" y="1580363"/>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Chris Horn</a:t>
            </a: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6" y="2172882"/>
            <a:ext cx="12192000" cy="4705350"/>
          </a:xfrm>
          <a:prstGeom prst="rect">
            <a:avLst/>
          </a:prstGeom>
        </p:spPr>
      </p:pic>
      <p:pic>
        <p:nvPicPr>
          <p:cNvPr id="12" name="Picture 11"/>
          <p:cNvPicPr>
            <a:picLocks noChangeAspect="1"/>
          </p:cNvPicPr>
          <p:nvPr/>
        </p:nvPicPr>
        <p:blipFill>
          <a:blip r:embed="rId5"/>
          <a:stretch>
            <a:fillRect/>
          </a:stretch>
        </p:blipFill>
        <p:spPr>
          <a:xfrm>
            <a:off x="198358" y="81639"/>
            <a:ext cx="3218360" cy="2020831"/>
          </a:xfrm>
          <a:prstGeom prst="rect">
            <a:avLst/>
          </a:prstGeom>
        </p:spPr>
      </p:pic>
      <p:sp>
        <p:nvSpPr>
          <p:cNvPr id="8" name="Rectangle 7">
            <a:extLst>
              <a:ext uri="{FF2B5EF4-FFF2-40B4-BE49-F238E27FC236}">
                <a16:creationId xmlns:a16="http://schemas.microsoft.com/office/drawing/2014/main" id="{CFAA4374-B86D-4F87-B8C1-C7C10D6D7EA0}"/>
              </a:ext>
            </a:extLst>
          </p:cNvPr>
          <p:cNvSpPr/>
          <p:nvPr/>
        </p:nvSpPr>
        <p:spPr>
          <a:xfrm>
            <a:off x="4773801" y="6358572"/>
            <a:ext cx="7323210" cy="461665"/>
          </a:xfrm>
          <a:prstGeom prst="rect">
            <a:avLst/>
          </a:prstGeom>
        </p:spPr>
        <p:txBody>
          <a:bodyPr wrap="square">
            <a:spAutoFit/>
          </a:bodyPr>
          <a:lstStyle/>
          <a:p>
            <a:pPr algn="r"/>
            <a:r>
              <a:rPr lang="en-US" sz="1200" dirty="0">
                <a:solidFill>
                  <a:schemeClr val="bg1">
                    <a:lumMod val="75000"/>
                  </a:schemeClr>
                </a:solidFill>
                <a:latin typeface="Calibri Light" panose="020F0302020204030204" pitchFamily="34" charset="0"/>
                <a:cs typeface="Calibri Light" panose="020F0302020204030204" pitchFamily="34" charset="0"/>
              </a:rPr>
              <a:t>This material is based on research sponsored by the Department of Homeland Security (DHS) Science and Technology Directorate, Cyber Security Division (DHS S&amp;T/CSD) via contract number HHSP233201600058C.</a:t>
            </a:r>
          </a:p>
        </p:txBody>
      </p:sp>
      <p:sp>
        <p:nvSpPr>
          <p:cNvPr id="2" name="Slide Number Placeholder 1">
            <a:extLst>
              <a:ext uri="{FF2B5EF4-FFF2-40B4-BE49-F238E27FC236}">
                <a16:creationId xmlns:a16="http://schemas.microsoft.com/office/drawing/2014/main" id="{94FCF245-A5CA-4482-8ADE-366847FF28BA}"/>
              </a:ext>
            </a:extLst>
          </p:cNvPr>
          <p:cNvSpPr>
            <a:spLocks noGrp="1"/>
          </p:cNvSpPr>
          <p:nvPr>
            <p:ph type="sldNum" sz="quarter" idx="12"/>
          </p:nvPr>
        </p:nvSpPr>
        <p:spPr/>
        <p:txBody>
          <a:bodyPr/>
          <a:lstStyle/>
          <a:p>
            <a:fld id="{1305DB12-B51B-B14F-BE6F-B5F60D62B14B}" type="slidenum">
              <a:rPr lang="en-US" smtClean="0"/>
              <a:t>1</a:t>
            </a:fld>
            <a:endParaRPr lang="en-US"/>
          </a:p>
        </p:txBody>
      </p:sp>
    </p:spTree>
    <p:extLst>
      <p:ext uri="{BB962C8B-B14F-4D97-AF65-F5344CB8AC3E}">
        <p14:creationId xmlns:p14="http://schemas.microsoft.com/office/powerpoint/2010/main" val="310568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4D866-2417-43B0-9116-B0A81008A902}"/>
              </a:ext>
            </a:extLst>
          </p:cNvPr>
          <p:cNvSpPr>
            <a:spLocks noGrp="1"/>
          </p:cNvSpPr>
          <p:nvPr>
            <p:ph type="title"/>
          </p:nvPr>
        </p:nvSpPr>
        <p:spPr/>
        <p:txBody>
          <a:bodyPr/>
          <a:lstStyle/>
          <a:p>
            <a:r>
              <a:rPr lang="en-US"/>
              <a:t>Risks are uncertain events</a:t>
            </a:r>
            <a:endParaRPr lang="en-US" dirty="0"/>
          </a:p>
        </p:txBody>
      </p:sp>
      <p:sp>
        <p:nvSpPr>
          <p:cNvPr id="3" name="Content Placeholder 2">
            <a:extLst>
              <a:ext uri="{FF2B5EF4-FFF2-40B4-BE49-F238E27FC236}">
                <a16:creationId xmlns:a16="http://schemas.microsoft.com/office/drawing/2014/main" id="{9A523749-5984-405B-AB62-0E5A75DB0942}"/>
              </a:ext>
            </a:extLst>
          </p:cNvPr>
          <p:cNvSpPr>
            <a:spLocks noGrp="1"/>
          </p:cNvSpPr>
          <p:nvPr>
            <p:ph idx="1"/>
          </p:nvPr>
        </p:nvSpPr>
        <p:spPr>
          <a:xfrm>
            <a:off x="1037666" y="2369072"/>
            <a:ext cx="10515600" cy="1463457"/>
          </a:xfrm>
        </p:spPr>
        <p:txBody>
          <a:bodyPr/>
          <a:lstStyle/>
          <a:p>
            <a:r>
              <a:rPr lang="en-US" dirty="0"/>
              <a:t>A risk is a chance of gaining or losing something of value</a:t>
            </a:r>
          </a:p>
          <a:p>
            <a:r>
              <a:rPr lang="en-US" dirty="0"/>
              <a:t>Expected value of a risk:</a:t>
            </a:r>
          </a:p>
          <a:p>
            <a:pPr marL="228600" lvl="1" indent="0">
              <a:buNone/>
            </a:pPr>
            <a:r>
              <a:rPr lang="en-US" b="1" i="1" dirty="0"/>
              <a:t>cost of the event’s outcome * probability of the event</a:t>
            </a:r>
          </a:p>
        </p:txBody>
      </p:sp>
      <p:sp>
        <p:nvSpPr>
          <p:cNvPr id="4" name="Slide Number Placeholder 3">
            <a:extLst>
              <a:ext uri="{FF2B5EF4-FFF2-40B4-BE49-F238E27FC236}">
                <a16:creationId xmlns:a16="http://schemas.microsoft.com/office/drawing/2014/main" id="{C9AFA7DE-414D-46CA-9CAC-67778A39B8F5}"/>
              </a:ext>
            </a:extLst>
          </p:cNvPr>
          <p:cNvSpPr>
            <a:spLocks noGrp="1"/>
          </p:cNvSpPr>
          <p:nvPr>
            <p:ph type="sldNum" sz="quarter" idx="4"/>
          </p:nvPr>
        </p:nvSpPr>
        <p:spPr/>
        <p:txBody>
          <a:bodyPr/>
          <a:lstStyle/>
          <a:p>
            <a:fld id="{BE9C67AB-B614-C742-93A2-1DCA2D6D2270}" type="slidenum">
              <a:rPr lang="en-US" smtClean="0"/>
              <a:pPr/>
              <a:t>10</a:t>
            </a:fld>
            <a:endParaRPr lang="en-US"/>
          </a:p>
        </p:txBody>
      </p:sp>
      <p:sp>
        <p:nvSpPr>
          <p:cNvPr id="16" name="Content Placeholder 15">
            <a:extLst>
              <a:ext uri="{FF2B5EF4-FFF2-40B4-BE49-F238E27FC236}">
                <a16:creationId xmlns:a16="http://schemas.microsoft.com/office/drawing/2014/main" id="{24115FC1-BEDF-440A-A9B2-D3FE64D42672}"/>
              </a:ext>
            </a:extLst>
          </p:cNvPr>
          <p:cNvSpPr>
            <a:spLocks noGrp="1"/>
          </p:cNvSpPr>
          <p:nvPr>
            <p:ph idx="10"/>
          </p:nvPr>
        </p:nvSpPr>
        <p:spPr>
          <a:xfrm>
            <a:off x="1057300" y="4474675"/>
            <a:ext cx="5987556" cy="1886368"/>
          </a:xfrm>
        </p:spPr>
        <p:txBody>
          <a:bodyPr/>
          <a:lstStyle/>
          <a:p>
            <a:pPr marL="685800" lvl="1" indent="-457200">
              <a:buFont typeface="+mj-lt"/>
              <a:buAutoNum type="arabicPeriod"/>
            </a:pPr>
            <a:r>
              <a:rPr lang="en-US" dirty="0"/>
              <a:t>Decrease the probability of the event (aka threat)</a:t>
            </a:r>
          </a:p>
          <a:p>
            <a:pPr marL="685800" lvl="1" indent="-457200">
              <a:buFont typeface="+mj-lt"/>
              <a:buAutoNum type="arabicPeriod"/>
            </a:pPr>
            <a:r>
              <a:rPr lang="en-US" dirty="0"/>
              <a:t>Decrease the probability of the event’s success</a:t>
            </a:r>
          </a:p>
          <a:p>
            <a:pPr marL="685800" lvl="1" indent="-457200">
              <a:buFont typeface="+mj-lt"/>
              <a:buAutoNum type="arabicPeriod"/>
            </a:pPr>
            <a:r>
              <a:rPr lang="en-US" dirty="0"/>
              <a:t>Decrease the cost/severity of the outcome</a:t>
            </a:r>
          </a:p>
        </p:txBody>
      </p:sp>
      <p:sp>
        <p:nvSpPr>
          <p:cNvPr id="17" name="Text Placeholder 16">
            <a:extLst>
              <a:ext uri="{FF2B5EF4-FFF2-40B4-BE49-F238E27FC236}">
                <a16:creationId xmlns:a16="http://schemas.microsoft.com/office/drawing/2014/main" id="{AE59FEBD-82E1-460C-947F-8591D56CB26C}"/>
              </a:ext>
            </a:extLst>
          </p:cNvPr>
          <p:cNvSpPr>
            <a:spLocks noGrp="1"/>
          </p:cNvSpPr>
          <p:nvPr>
            <p:ph type="body" sz="quarter" idx="11"/>
          </p:nvPr>
        </p:nvSpPr>
        <p:spPr>
          <a:xfrm>
            <a:off x="1045696" y="4119349"/>
            <a:ext cx="5999160" cy="369887"/>
          </a:xfrm>
        </p:spPr>
        <p:txBody>
          <a:bodyPr/>
          <a:lstStyle/>
          <a:p>
            <a:r>
              <a:rPr lang="en-US" dirty="0"/>
              <a:t>Three ways to decrease risk:</a:t>
            </a:r>
          </a:p>
        </p:txBody>
      </p:sp>
    </p:spTree>
    <p:extLst>
      <p:ext uri="{BB962C8B-B14F-4D97-AF65-F5344CB8AC3E}">
        <p14:creationId xmlns:p14="http://schemas.microsoft.com/office/powerpoint/2010/main" val="264166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animEffect transition="in" filter="fade">
                                      <p:cBhvr>
                                        <p:cTn id="15" dur="500"/>
                                        <p:tgtEl>
                                          <p:spTgt spid="17">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xEl>
                                              <p:pRg st="0" end="0"/>
                                            </p:txEl>
                                          </p:spTgt>
                                        </p:tgtEl>
                                        <p:attrNameLst>
                                          <p:attrName>style.visibility</p:attrName>
                                        </p:attrNameLst>
                                      </p:cBhvr>
                                      <p:to>
                                        <p:strVal val="visible"/>
                                      </p:to>
                                    </p:set>
                                    <p:animEffect transition="in" filter="fade">
                                      <p:cBhvr>
                                        <p:cTn id="18" dur="500"/>
                                        <p:tgtEl>
                                          <p:spTgt spid="1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xEl>
                                              <p:pRg st="1" end="1"/>
                                            </p:txEl>
                                          </p:spTgt>
                                        </p:tgtEl>
                                        <p:attrNameLst>
                                          <p:attrName>style.visibility</p:attrName>
                                        </p:attrNameLst>
                                      </p:cBhvr>
                                      <p:to>
                                        <p:strVal val="visible"/>
                                      </p:to>
                                    </p:set>
                                    <p:animEffect transition="in" filter="fade">
                                      <p:cBhvr>
                                        <p:cTn id="21" dur="500"/>
                                        <p:tgtEl>
                                          <p:spTgt spid="16">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xEl>
                                              <p:pRg st="2" end="2"/>
                                            </p:txEl>
                                          </p:spTgt>
                                        </p:tgtEl>
                                        <p:attrNameLst>
                                          <p:attrName>style.visibility</p:attrName>
                                        </p:attrNameLst>
                                      </p:cBhvr>
                                      <p:to>
                                        <p:strVal val="visible"/>
                                      </p:to>
                                    </p:set>
                                    <p:animEffect transition="in" filter="fade">
                                      <p:cBhvr>
                                        <p:cTn id="24" dur="50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79BE2E37-B314-40FD-878A-AF27751BEE12}"/>
              </a:ext>
            </a:extLst>
          </p:cNvPr>
          <p:cNvSpPr/>
          <p:nvPr/>
        </p:nvSpPr>
        <p:spPr>
          <a:xfrm>
            <a:off x="2513811" y="4752077"/>
            <a:ext cx="1604142" cy="368300"/>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Rounded Corners 7">
            <a:extLst>
              <a:ext uri="{FF2B5EF4-FFF2-40B4-BE49-F238E27FC236}">
                <a16:creationId xmlns:a16="http://schemas.microsoft.com/office/drawing/2014/main" id="{2D331B75-7F9A-4A2C-B38B-BBC46D917838}"/>
              </a:ext>
            </a:extLst>
          </p:cNvPr>
          <p:cNvSpPr/>
          <p:nvPr/>
        </p:nvSpPr>
        <p:spPr>
          <a:xfrm>
            <a:off x="1100083" y="3984999"/>
            <a:ext cx="2462924" cy="368300"/>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Rounded Corners 5">
            <a:extLst>
              <a:ext uri="{FF2B5EF4-FFF2-40B4-BE49-F238E27FC236}">
                <a16:creationId xmlns:a16="http://schemas.microsoft.com/office/drawing/2014/main" id="{B1AC97CD-EAAE-4C97-806A-A0DFCF47925C}"/>
              </a:ext>
            </a:extLst>
          </p:cNvPr>
          <p:cNvSpPr/>
          <p:nvPr/>
        </p:nvSpPr>
        <p:spPr>
          <a:xfrm>
            <a:off x="8537684" y="3182073"/>
            <a:ext cx="2340523" cy="368300"/>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Rectangle: Rounded Corners 6">
            <a:extLst>
              <a:ext uri="{FF2B5EF4-FFF2-40B4-BE49-F238E27FC236}">
                <a16:creationId xmlns:a16="http://schemas.microsoft.com/office/drawing/2014/main" id="{36205486-A225-4EAC-8645-DD15207F606A}"/>
              </a:ext>
            </a:extLst>
          </p:cNvPr>
          <p:cNvSpPr/>
          <p:nvPr/>
        </p:nvSpPr>
        <p:spPr>
          <a:xfrm>
            <a:off x="1037666" y="2713860"/>
            <a:ext cx="1819046" cy="368300"/>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itle 4">
            <a:extLst>
              <a:ext uri="{FF2B5EF4-FFF2-40B4-BE49-F238E27FC236}">
                <a16:creationId xmlns:a16="http://schemas.microsoft.com/office/drawing/2014/main" id="{0BB46B1E-8EC4-42D5-A358-9E4DBDA39245}"/>
              </a:ext>
            </a:extLst>
          </p:cNvPr>
          <p:cNvSpPr>
            <a:spLocks noGrp="1"/>
          </p:cNvSpPr>
          <p:nvPr>
            <p:ph type="title"/>
          </p:nvPr>
        </p:nvSpPr>
        <p:spPr/>
        <p:txBody>
          <a:bodyPr/>
          <a:lstStyle/>
          <a:p>
            <a:r>
              <a:rPr lang="en-US"/>
              <a:t>Examples of AppSec risks</a:t>
            </a:r>
            <a:endParaRPr lang="en-US" dirty="0"/>
          </a:p>
        </p:txBody>
      </p:sp>
      <p:sp>
        <p:nvSpPr>
          <p:cNvPr id="3" name="Content Placeholder 2">
            <a:extLst>
              <a:ext uri="{FF2B5EF4-FFF2-40B4-BE49-F238E27FC236}">
                <a16:creationId xmlns:a16="http://schemas.microsoft.com/office/drawing/2014/main" id="{67010801-FAFD-4C89-B488-F4BEC17FFA56}"/>
              </a:ext>
            </a:extLst>
          </p:cNvPr>
          <p:cNvSpPr>
            <a:spLocks noGrp="1"/>
          </p:cNvSpPr>
          <p:nvPr>
            <p:ph idx="1"/>
          </p:nvPr>
        </p:nvSpPr>
        <p:spPr/>
        <p:txBody>
          <a:bodyPr/>
          <a:lstStyle/>
          <a:p>
            <a:r>
              <a:rPr lang="en-US" dirty="0"/>
              <a:t>Unauthorized disclosure of user credentials through man-in-the-middle attack on load balancer using captured TLS session data</a:t>
            </a:r>
          </a:p>
          <a:p>
            <a:r>
              <a:rPr lang="en-US" dirty="0"/>
              <a:t>Disclosure of sensitive data due to insecure configuration of cloud object store</a:t>
            </a:r>
          </a:p>
          <a:p>
            <a:r>
              <a:rPr lang="en-US" dirty="0"/>
              <a:t>Disclosure of database credentials due to remotely exploitable vulnerability in source code library</a:t>
            </a:r>
          </a:p>
          <a:p>
            <a:r>
              <a:rPr lang="en-US" dirty="0"/>
              <a:t>Loss of database contents due to inadequate sanitization of user input in application source code</a:t>
            </a:r>
          </a:p>
        </p:txBody>
      </p:sp>
      <p:sp>
        <p:nvSpPr>
          <p:cNvPr id="2" name="Slide Number Placeholder 1">
            <a:extLst>
              <a:ext uri="{FF2B5EF4-FFF2-40B4-BE49-F238E27FC236}">
                <a16:creationId xmlns:a16="http://schemas.microsoft.com/office/drawing/2014/main" id="{284E4A89-E981-4E76-9166-0EFA3B0D705C}"/>
              </a:ext>
            </a:extLst>
          </p:cNvPr>
          <p:cNvSpPr>
            <a:spLocks noGrp="1"/>
          </p:cNvSpPr>
          <p:nvPr>
            <p:ph type="sldNum" sz="quarter" idx="4"/>
          </p:nvPr>
        </p:nvSpPr>
        <p:spPr/>
        <p:txBody>
          <a:bodyPr/>
          <a:lstStyle/>
          <a:p>
            <a:fld id="{BE9C67AB-B614-C742-93A2-1DCA2D6D2270}" type="slidenum">
              <a:rPr lang="en-US" smtClean="0"/>
              <a:pPr/>
              <a:t>11</a:t>
            </a:fld>
            <a:endParaRPr lang="en-US"/>
          </a:p>
        </p:txBody>
      </p:sp>
    </p:spTree>
    <p:extLst>
      <p:ext uri="{BB962C8B-B14F-4D97-AF65-F5344CB8AC3E}">
        <p14:creationId xmlns:p14="http://schemas.microsoft.com/office/powerpoint/2010/main" val="82772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00"/>
                                        <p:tgtEl>
                                          <p:spTgt spid="7"/>
                                        </p:tgtEl>
                                      </p:cBhvr>
                                    </p:animEffect>
                                  </p:childTnLst>
                                </p:cTn>
                              </p:par>
                            </p:childTnLst>
                          </p:cTn>
                        </p:par>
                        <p:par>
                          <p:cTn id="24" fill="hold">
                            <p:stCondLst>
                              <p:cond delay="2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200"/>
                                        <p:tgtEl>
                                          <p:spTgt spid="6"/>
                                        </p:tgtEl>
                                      </p:cBhvr>
                                    </p:animEffect>
                                  </p:childTnLst>
                                </p:cTn>
                              </p:par>
                            </p:childTnLst>
                          </p:cTn>
                        </p:par>
                        <p:par>
                          <p:cTn id="28" fill="hold">
                            <p:stCondLst>
                              <p:cond delay="4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00"/>
                                        <p:tgtEl>
                                          <p:spTgt spid="8"/>
                                        </p:tgtEl>
                                      </p:cBhvr>
                                    </p:animEffect>
                                  </p:childTnLst>
                                </p:cTn>
                              </p:par>
                            </p:childTnLst>
                          </p:cTn>
                        </p:par>
                        <p:par>
                          <p:cTn id="32" fill="hold">
                            <p:stCondLst>
                              <p:cond delay="6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2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6" grpId="0" animBg="1"/>
      <p:bldP spid="7" grpId="0" animBg="1"/>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87D1F82-A84D-4AB3-961F-55B081559B08}"/>
              </a:ext>
            </a:extLst>
          </p:cNvPr>
          <p:cNvSpPr>
            <a:spLocks noGrp="1"/>
          </p:cNvSpPr>
          <p:nvPr>
            <p:ph type="title"/>
          </p:nvPr>
        </p:nvSpPr>
        <p:spPr/>
        <p:txBody>
          <a:bodyPr/>
          <a:lstStyle/>
          <a:p>
            <a:r>
              <a:rPr lang="en-US" dirty="0"/>
              <a:t>Where is the boundary for </a:t>
            </a:r>
            <a:r>
              <a:rPr lang="en-US" i="1" dirty="0"/>
              <a:t>application</a:t>
            </a:r>
            <a:r>
              <a:rPr lang="en-US" dirty="0"/>
              <a:t> security?</a:t>
            </a:r>
          </a:p>
        </p:txBody>
      </p:sp>
      <p:sp>
        <p:nvSpPr>
          <p:cNvPr id="5" name="Content Placeholder 4">
            <a:extLst>
              <a:ext uri="{FF2B5EF4-FFF2-40B4-BE49-F238E27FC236}">
                <a16:creationId xmlns:a16="http://schemas.microsoft.com/office/drawing/2014/main" id="{193D22CF-E542-4218-86DF-E4CA8E5105B0}"/>
              </a:ext>
            </a:extLst>
          </p:cNvPr>
          <p:cNvSpPr>
            <a:spLocks noGrp="1"/>
          </p:cNvSpPr>
          <p:nvPr>
            <p:ph idx="1"/>
          </p:nvPr>
        </p:nvSpPr>
        <p:spPr/>
        <p:txBody>
          <a:bodyPr/>
          <a:lstStyle/>
          <a:p>
            <a:r>
              <a:rPr lang="en-US"/>
              <a:t>Where does AppSec jurisdiction stop?</a:t>
            </a:r>
          </a:p>
          <a:p>
            <a:pPr lvl="1"/>
            <a:r>
              <a:rPr lang="en-US"/>
              <a:t>First-party source code</a:t>
            </a:r>
          </a:p>
          <a:p>
            <a:pPr lvl="1"/>
            <a:r>
              <a:rPr lang="en-US"/>
              <a:t>Third-party library</a:t>
            </a:r>
          </a:p>
          <a:p>
            <a:pPr lvl="1"/>
            <a:r>
              <a:rPr lang="en-US"/>
              <a:t>Third-party application (database, application server, OS)</a:t>
            </a:r>
          </a:p>
          <a:p>
            <a:pPr lvl="1"/>
            <a:r>
              <a:rPr lang="en-US"/>
              <a:t>Infrastructure (hypervisor, load balancer, router, SAN)</a:t>
            </a:r>
            <a:endParaRPr lang="en-US" dirty="0"/>
          </a:p>
        </p:txBody>
      </p:sp>
      <p:sp>
        <p:nvSpPr>
          <p:cNvPr id="2" name="Slide Number Placeholder 1">
            <a:extLst>
              <a:ext uri="{FF2B5EF4-FFF2-40B4-BE49-F238E27FC236}">
                <a16:creationId xmlns:a16="http://schemas.microsoft.com/office/drawing/2014/main" id="{4849DDFB-C4B2-4D9F-86DD-E7627EBF954E}"/>
              </a:ext>
            </a:extLst>
          </p:cNvPr>
          <p:cNvSpPr>
            <a:spLocks noGrp="1"/>
          </p:cNvSpPr>
          <p:nvPr>
            <p:ph type="sldNum" sz="quarter" idx="4"/>
          </p:nvPr>
        </p:nvSpPr>
        <p:spPr/>
        <p:txBody>
          <a:bodyPr/>
          <a:lstStyle/>
          <a:p>
            <a:fld id="{BE9C67AB-B614-C742-93A2-1DCA2D6D2270}" type="slidenum">
              <a:rPr lang="en-US" smtClean="0"/>
              <a:pPr/>
              <a:t>12</a:t>
            </a:fld>
            <a:endParaRPr lang="en-US"/>
          </a:p>
        </p:txBody>
      </p:sp>
    </p:spTree>
    <p:extLst>
      <p:ext uri="{BB962C8B-B14F-4D97-AF65-F5344CB8AC3E}">
        <p14:creationId xmlns:p14="http://schemas.microsoft.com/office/powerpoint/2010/main" val="2422737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B5353-630F-4711-99D4-71965EBAA7BA}"/>
              </a:ext>
            </a:extLst>
          </p:cNvPr>
          <p:cNvSpPr>
            <a:spLocks noGrp="1"/>
          </p:cNvSpPr>
          <p:nvPr>
            <p:ph type="title"/>
          </p:nvPr>
        </p:nvSpPr>
        <p:spPr/>
        <p:txBody>
          <a:bodyPr/>
          <a:lstStyle/>
          <a:p>
            <a:r>
              <a:rPr lang="en-US" dirty="0"/>
              <a:t>Most organizations leave infrastructure security to IT</a:t>
            </a:r>
          </a:p>
        </p:txBody>
      </p:sp>
      <p:sp>
        <p:nvSpPr>
          <p:cNvPr id="3" name="Content Placeholder 2">
            <a:extLst>
              <a:ext uri="{FF2B5EF4-FFF2-40B4-BE49-F238E27FC236}">
                <a16:creationId xmlns:a16="http://schemas.microsoft.com/office/drawing/2014/main" id="{365F300E-484E-4DC3-81E0-E1635EE88BEC}"/>
              </a:ext>
            </a:extLst>
          </p:cNvPr>
          <p:cNvSpPr>
            <a:spLocks noGrp="1"/>
          </p:cNvSpPr>
          <p:nvPr>
            <p:ph idx="1"/>
          </p:nvPr>
        </p:nvSpPr>
        <p:spPr>
          <a:xfrm>
            <a:off x="1037666" y="2369071"/>
            <a:ext cx="10515600" cy="3886685"/>
          </a:xfrm>
        </p:spPr>
        <p:txBody>
          <a:bodyPr/>
          <a:lstStyle/>
          <a:p>
            <a:r>
              <a:rPr lang="en-US" dirty="0"/>
              <a:t>First-party source code</a:t>
            </a:r>
          </a:p>
          <a:p>
            <a:r>
              <a:rPr lang="en-US" dirty="0"/>
              <a:t>Third-party library</a:t>
            </a:r>
          </a:p>
          <a:p>
            <a:r>
              <a:rPr lang="en-US" dirty="0"/>
              <a:t>Third-party application</a:t>
            </a:r>
          </a:p>
          <a:p>
            <a:r>
              <a:rPr lang="en-US" dirty="0"/>
              <a:t>Infrastructure</a:t>
            </a:r>
          </a:p>
        </p:txBody>
      </p:sp>
      <p:sp>
        <p:nvSpPr>
          <p:cNvPr id="10" name="Slide Number Placeholder 9">
            <a:extLst>
              <a:ext uri="{FF2B5EF4-FFF2-40B4-BE49-F238E27FC236}">
                <a16:creationId xmlns:a16="http://schemas.microsoft.com/office/drawing/2014/main" id="{EA7A9C26-AA1A-4588-B696-98F8034AEF32}"/>
              </a:ext>
            </a:extLst>
          </p:cNvPr>
          <p:cNvSpPr>
            <a:spLocks noGrp="1"/>
          </p:cNvSpPr>
          <p:nvPr>
            <p:ph type="sldNum" sz="quarter" idx="4"/>
          </p:nvPr>
        </p:nvSpPr>
        <p:spPr/>
        <p:txBody>
          <a:bodyPr/>
          <a:lstStyle/>
          <a:p>
            <a:fld id="{BE9C67AB-B614-C742-93A2-1DCA2D6D2270}" type="slidenum">
              <a:rPr lang="en-US" smtClean="0"/>
              <a:t>13</a:t>
            </a:fld>
            <a:endParaRPr lang="en-US"/>
          </a:p>
        </p:txBody>
      </p:sp>
      <p:grpSp>
        <p:nvGrpSpPr>
          <p:cNvPr id="27" name="Group 26">
            <a:extLst>
              <a:ext uri="{FF2B5EF4-FFF2-40B4-BE49-F238E27FC236}">
                <a16:creationId xmlns:a16="http://schemas.microsoft.com/office/drawing/2014/main" id="{21637E45-BB02-4B89-BC3D-E267E6098567}"/>
              </a:ext>
            </a:extLst>
          </p:cNvPr>
          <p:cNvGrpSpPr/>
          <p:nvPr/>
        </p:nvGrpSpPr>
        <p:grpSpPr>
          <a:xfrm>
            <a:off x="6220055" y="2369071"/>
            <a:ext cx="5348059" cy="4483109"/>
            <a:chOff x="4696054" y="2369071"/>
            <a:chExt cx="5348059" cy="4483109"/>
          </a:xfrm>
        </p:grpSpPr>
        <p:sp>
          <p:nvSpPr>
            <p:cNvPr id="8" name="Right Brace 7">
              <a:extLst>
                <a:ext uri="{FF2B5EF4-FFF2-40B4-BE49-F238E27FC236}">
                  <a16:creationId xmlns:a16="http://schemas.microsoft.com/office/drawing/2014/main" id="{796419F4-D460-407B-A544-FA99DCA378E8}"/>
                </a:ext>
              </a:extLst>
            </p:cNvPr>
            <p:cNvSpPr/>
            <p:nvPr/>
          </p:nvSpPr>
          <p:spPr>
            <a:xfrm>
              <a:off x="7008128" y="2369071"/>
              <a:ext cx="280685" cy="1646337"/>
            </a:xfrm>
            <a:prstGeom prst="rightBrace">
              <a:avLst>
                <a:gd name="adj1" fmla="val 8333"/>
                <a:gd name="adj2" fmla="val 20964"/>
              </a:avLst>
            </a:prstGeom>
            <a:ln>
              <a:solidFill>
                <a:schemeClr val="tx2"/>
              </a:solidFil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Rectangle 8">
              <a:extLst>
                <a:ext uri="{FF2B5EF4-FFF2-40B4-BE49-F238E27FC236}">
                  <a16:creationId xmlns:a16="http://schemas.microsoft.com/office/drawing/2014/main" id="{122DDEEA-CB2D-487C-B002-3A51AD55F980}"/>
                </a:ext>
              </a:extLst>
            </p:cNvPr>
            <p:cNvSpPr/>
            <p:nvPr/>
          </p:nvSpPr>
          <p:spPr>
            <a:xfrm>
              <a:off x="7288813" y="2449926"/>
              <a:ext cx="869149" cy="461665"/>
            </a:xfrm>
            <a:prstGeom prst="rect">
              <a:avLst/>
            </a:prstGeom>
          </p:spPr>
          <p:txBody>
            <a:bodyPr wrap="none">
              <a:spAutoFit/>
            </a:bodyPr>
            <a:lstStyle/>
            <a:p>
              <a:r>
                <a:rPr lang="en-US" sz="2400" dirty="0">
                  <a:solidFill>
                    <a:schemeClr val="tx2"/>
                  </a:solidFill>
                </a:rPr>
                <a:t>16%*</a:t>
              </a:r>
            </a:p>
          </p:txBody>
        </p:sp>
        <p:sp>
          <p:nvSpPr>
            <p:cNvPr id="18" name="Rectangle 17">
              <a:extLst>
                <a:ext uri="{FF2B5EF4-FFF2-40B4-BE49-F238E27FC236}">
                  <a16:creationId xmlns:a16="http://schemas.microsoft.com/office/drawing/2014/main" id="{3328F760-3FC8-40F0-AC7B-E5354D763005}"/>
                </a:ext>
              </a:extLst>
            </p:cNvPr>
            <p:cNvSpPr/>
            <p:nvPr/>
          </p:nvSpPr>
          <p:spPr>
            <a:xfrm>
              <a:off x="4696054" y="6482848"/>
              <a:ext cx="5348059" cy="369332"/>
            </a:xfrm>
            <a:prstGeom prst="rect">
              <a:avLst/>
            </a:prstGeom>
          </p:spPr>
          <p:txBody>
            <a:bodyPr wrap="square">
              <a:spAutoFit/>
            </a:bodyPr>
            <a:lstStyle/>
            <a:p>
              <a:pPr marL="171450" indent="-171450"/>
              <a:r>
                <a:rPr lang="en-US" dirty="0">
                  <a:solidFill>
                    <a:schemeClr val="tx2"/>
                  </a:solidFill>
                </a:rPr>
                <a:t>* 	Safety-critical systems are certified as a whole system</a:t>
              </a:r>
            </a:p>
          </p:txBody>
        </p:sp>
      </p:grpSp>
      <p:grpSp>
        <p:nvGrpSpPr>
          <p:cNvPr id="24" name="Group 23">
            <a:extLst>
              <a:ext uri="{FF2B5EF4-FFF2-40B4-BE49-F238E27FC236}">
                <a16:creationId xmlns:a16="http://schemas.microsoft.com/office/drawing/2014/main" id="{E4A5B164-2ED2-4F68-BA6E-54117FA7E3F2}"/>
              </a:ext>
            </a:extLst>
          </p:cNvPr>
          <p:cNvGrpSpPr/>
          <p:nvPr/>
        </p:nvGrpSpPr>
        <p:grpSpPr>
          <a:xfrm>
            <a:off x="7016857" y="2369071"/>
            <a:ext cx="988215" cy="1121552"/>
            <a:chOff x="5711590" y="2486251"/>
            <a:chExt cx="988215" cy="1121552"/>
          </a:xfrm>
        </p:grpSpPr>
        <p:sp>
          <p:nvSpPr>
            <p:cNvPr id="5" name="Right Brace 4">
              <a:extLst>
                <a:ext uri="{FF2B5EF4-FFF2-40B4-BE49-F238E27FC236}">
                  <a16:creationId xmlns:a16="http://schemas.microsoft.com/office/drawing/2014/main" id="{15B79698-88A6-440A-BC60-681519F8EE7E}"/>
                </a:ext>
              </a:extLst>
            </p:cNvPr>
            <p:cNvSpPr/>
            <p:nvPr/>
          </p:nvSpPr>
          <p:spPr>
            <a:xfrm>
              <a:off x="5711590" y="2486251"/>
              <a:ext cx="272955" cy="1121552"/>
            </a:xfrm>
            <a:prstGeom prst="rightBrace">
              <a:avLst>
                <a:gd name="adj1" fmla="val 8333"/>
                <a:gd name="adj2" fmla="val 31154"/>
              </a:avLst>
            </a:prstGeom>
            <a:ln>
              <a:solidFill>
                <a:schemeClr val="tx2"/>
              </a:solidFil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 name="Rectangle 6">
              <a:extLst>
                <a:ext uri="{FF2B5EF4-FFF2-40B4-BE49-F238E27FC236}">
                  <a16:creationId xmlns:a16="http://schemas.microsoft.com/office/drawing/2014/main" id="{6348570D-96E6-45AB-B342-A87B4F5CA626}"/>
                </a:ext>
              </a:extLst>
            </p:cNvPr>
            <p:cNvSpPr/>
            <p:nvPr/>
          </p:nvSpPr>
          <p:spPr>
            <a:xfrm>
              <a:off x="5984545" y="2572983"/>
              <a:ext cx="715260" cy="461665"/>
            </a:xfrm>
            <a:prstGeom prst="rect">
              <a:avLst/>
            </a:prstGeom>
          </p:spPr>
          <p:txBody>
            <a:bodyPr wrap="none">
              <a:spAutoFit/>
            </a:bodyPr>
            <a:lstStyle/>
            <a:p>
              <a:r>
                <a:rPr lang="en-US" sz="2400" dirty="0">
                  <a:solidFill>
                    <a:schemeClr val="tx2"/>
                  </a:solidFill>
                </a:rPr>
                <a:t>42%</a:t>
              </a:r>
            </a:p>
          </p:txBody>
        </p:sp>
      </p:grpSp>
      <p:grpSp>
        <p:nvGrpSpPr>
          <p:cNvPr id="23" name="Group 22">
            <a:extLst>
              <a:ext uri="{FF2B5EF4-FFF2-40B4-BE49-F238E27FC236}">
                <a16:creationId xmlns:a16="http://schemas.microsoft.com/office/drawing/2014/main" id="{3B05E5F2-B2C3-4561-9E63-A08675EDE71E}"/>
              </a:ext>
            </a:extLst>
          </p:cNvPr>
          <p:cNvGrpSpPr/>
          <p:nvPr/>
        </p:nvGrpSpPr>
        <p:grpSpPr>
          <a:xfrm>
            <a:off x="5556712" y="2403445"/>
            <a:ext cx="988214" cy="686854"/>
            <a:chOff x="4401404" y="2486251"/>
            <a:chExt cx="988214" cy="686854"/>
          </a:xfrm>
        </p:grpSpPr>
        <p:sp>
          <p:nvSpPr>
            <p:cNvPr id="4" name="Right Brace 3">
              <a:extLst>
                <a:ext uri="{FF2B5EF4-FFF2-40B4-BE49-F238E27FC236}">
                  <a16:creationId xmlns:a16="http://schemas.microsoft.com/office/drawing/2014/main" id="{752922C2-68FD-4DF0-B38F-0BC2E7237D8E}"/>
                </a:ext>
              </a:extLst>
            </p:cNvPr>
            <p:cNvSpPr/>
            <p:nvPr/>
          </p:nvSpPr>
          <p:spPr>
            <a:xfrm>
              <a:off x="4401404" y="2486251"/>
              <a:ext cx="227236" cy="686854"/>
            </a:xfrm>
            <a:prstGeom prst="rightBrace">
              <a:avLst>
                <a:gd name="adj1" fmla="val 8333"/>
                <a:gd name="adj2" fmla="val 45369"/>
              </a:avLst>
            </a:prstGeom>
            <a:ln>
              <a:solidFill>
                <a:schemeClr val="tx2"/>
              </a:solidFill>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a:extLst>
                <a:ext uri="{FF2B5EF4-FFF2-40B4-BE49-F238E27FC236}">
                  <a16:creationId xmlns:a16="http://schemas.microsoft.com/office/drawing/2014/main" id="{66F7A4C1-4FE3-4A51-9F22-277B857CEE13}"/>
                </a:ext>
              </a:extLst>
            </p:cNvPr>
            <p:cNvSpPr/>
            <p:nvPr/>
          </p:nvSpPr>
          <p:spPr>
            <a:xfrm>
              <a:off x="4674358" y="2538609"/>
              <a:ext cx="715260" cy="461665"/>
            </a:xfrm>
            <a:prstGeom prst="rect">
              <a:avLst/>
            </a:prstGeom>
          </p:spPr>
          <p:txBody>
            <a:bodyPr wrap="none">
              <a:spAutoFit/>
            </a:bodyPr>
            <a:lstStyle/>
            <a:p>
              <a:r>
                <a:rPr lang="en-US" sz="2400" dirty="0">
                  <a:solidFill>
                    <a:schemeClr val="tx2"/>
                  </a:solidFill>
                </a:rPr>
                <a:t>42%</a:t>
              </a:r>
            </a:p>
          </p:txBody>
        </p:sp>
      </p:grpSp>
      <p:sp>
        <p:nvSpPr>
          <p:cNvPr id="21" name="Rectangle: Rounded Corners 20">
            <a:extLst>
              <a:ext uri="{FF2B5EF4-FFF2-40B4-BE49-F238E27FC236}">
                <a16:creationId xmlns:a16="http://schemas.microsoft.com/office/drawing/2014/main" id="{603E0FB5-BC01-4360-821B-5B684AF033F0}"/>
              </a:ext>
            </a:extLst>
          </p:cNvPr>
          <p:cNvSpPr/>
          <p:nvPr/>
        </p:nvSpPr>
        <p:spPr>
          <a:xfrm>
            <a:off x="1154915" y="5239994"/>
            <a:ext cx="4061139" cy="1129308"/>
          </a:xfrm>
          <a:prstGeom prst="roundRect">
            <a:avLst>
              <a:gd name="adj" fmla="val 8667"/>
            </a:avLst>
          </a:prstGeom>
          <a:solidFill>
            <a:srgbClr val="33335B"/>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dirty="0">
                <a:latin typeface="Calibri Light" panose="020F0302020204030204" pitchFamily="34" charset="0"/>
                <a:cs typeface="Calibri Light" panose="020F0302020204030204" pitchFamily="34" charset="0"/>
              </a:rPr>
              <a:t>TREND</a:t>
            </a:r>
            <a:endParaRPr lang="en-US" sz="2000" dirty="0">
              <a:latin typeface="Calibri Light" panose="020F0302020204030204" pitchFamily="34" charset="0"/>
              <a:cs typeface="Calibri Light" panose="020F0302020204030204" pitchFamily="34" charset="0"/>
            </a:endParaRPr>
          </a:p>
          <a:p>
            <a:r>
              <a:rPr lang="en-US" sz="2000" dirty="0" err="1">
                <a:solidFill>
                  <a:schemeClr val="bg1">
                    <a:lumMod val="95000"/>
                  </a:schemeClr>
                </a:solidFill>
              </a:rPr>
              <a:t>AppSec</a:t>
            </a:r>
            <a:r>
              <a:rPr lang="en-US" sz="2000" dirty="0">
                <a:solidFill>
                  <a:schemeClr val="bg1">
                    <a:lumMod val="95000"/>
                  </a:schemeClr>
                </a:solidFill>
              </a:rPr>
              <a:t> growing responsibility for ensuring security of </a:t>
            </a:r>
            <a:r>
              <a:rPr lang="en-US" sz="2000" i="1" dirty="0">
                <a:solidFill>
                  <a:schemeClr val="bg1">
                    <a:lumMod val="95000"/>
                  </a:schemeClr>
                </a:solidFill>
              </a:rPr>
              <a:t>whole systems</a:t>
            </a:r>
          </a:p>
        </p:txBody>
      </p:sp>
      <p:grpSp>
        <p:nvGrpSpPr>
          <p:cNvPr id="14" name="Group 13">
            <a:extLst>
              <a:ext uri="{FF2B5EF4-FFF2-40B4-BE49-F238E27FC236}">
                <a16:creationId xmlns:a16="http://schemas.microsoft.com/office/drawing/2014/main" id="{CA120FDE-6A4F-437B-9151-D19B1A085ABD}"/>
              </a:ext>
            </a:extLst>
          </p:cNvPr>
          <p:cNvGrpSpPr/>
          <p:nvPr/>
        </p:nvGrpSpPr>
        <p:grpSpPr>
          <a:xfrm>
            <a:off x="5407201" y="3650684"/>
            <a:ext cx="4572235" cy="1562180"/>
            <a:chOff x="5407201" y="3650684"/>
            <a:chExt cx="4572235" cy="1562180"/>
          </a:xfrm>
        </p:grpSpPr>
        <p:pic>
          <p:nvPicPr>
            <p:cNvPr id="12" name="Picture 11">
              <a:extLst>
                <a:ext uri="{FF2B5EF4-FFF2-40B4-BE49-F238E27FC236}">
                  <a16:creationId xmlns:a16="http://schemas.microsoft.com/office/drawing/2014/main" id="{5AE09FBE-AC3D-47CC-BBEE-F13DB63F584A}"/>
                </a:ext>
              </a:extLst>
            </p:cNvPr>
            <p:cNvPicPr>
              <a:picLocks noChangeAspect="1"/>
            </p:cNvPicPr>
            <p:nvPr/>
          </p:nvPicPr>
          <p:blipFill>
            <a:blip r:embed="rId3"/>
            <a:stretch>
              <a:fillRect/>
            </a:stretch>
          </p:blipFill>
          <p:spPr>
            <a:xfrm>
              <a:off x="5407201" y="3650684"/>
              <a:ext cx="4572235" cy="1562180"/>
            </a:xfrm>
            <a:prstGeom prst="rect">
              <a:avLst/>
            </a:prstGeom>
          </p:spPr>
        </p:pic>
        <p:sp>
          <p:nvSpPr>
            <p:cNvPr id="22" name="Rectangle 21">
              <a:extLst>
                <a:ext uri="{FF2B5EF4-FFF2-40B4-BE49-F238E27FC236}">
                  <a16:creationId xmlns:a16="http://schemas.microsoft.com/office/drawing/2014/main" id="{200D3B33-03F9-47FA-B18C-D97BDCADB430}"/>
                </a:ext>
              </a:extLst>
            </p:cNvPr>
            <p:cNvSpPr/>
            <p:nvPr/>
          </p:nvSpPr>
          <p:spPr>
            <a:xfrm>
              <a:off x="9233811" y="4252969"/>
              <a:ext cx="683200" cy="369332"/>
            </a:xfrm>
            <a:prstGeom prst="rect">
              <a:avLst/>
            </a:prstGeom>
          </p:spPr>
          <p:txBody>
            <a:bodyPr wrap="none">
              <a:spAutoFit/>
            </a:bodyPr>
            <a:lstStyle/>
            <a:p>
              <a:r>
                <a:rPr lang="en-US" dirty="0">
                  <a:solidFill>
                    <a:schemeClr val="tx2"/>
                  </a:solidFill>
                </a:rPr>
                <a:t>N=13</a:t>
              </a:r>
              <a:endParaRPr lang="en-US" dirty="0"/>
            </a:p>
          </p:txBody>
        </p:sp>
        <p:sp>
          <p:nvSpPr>
            <p:cNvPr id="11" name="Rectangle 10">
              <a:extLst>
                <a:ext uri="{FF2B5EF4-FFF2-40B4-BE49-F238E27FC236}">
                  <a16:creationId xmlns:a16="http://schemas.microsoft.com/office/drawing/2014/main" id="{1650E0A2-7F64-4312-81D0-8E21E66013CA}"/>
                </a:ext>
              </a:extLst>
            </p:cNvPr>
            <p:cNvSpPr/>
            <p:nvPr/>
          </p:nvSpPr>
          <p:spPr>
            <a:xfrm>
              <a:off x="5977944" y="4237557"/>
              <a:ext cx="583814" cy="369332"/>
            </a:xfrm>
            <a:prstGeom prst="rect">
              <a:avLst/>
            </a:prstGeom>
          </p:spPr>
          <p:txBody>
            <a:bodyPr wrap="none">
              <a:spAutoFit/>
            </a:bodyPr>
            <a:lstStyle/>
            <a:p>
              <a:r>
                <a:rPr lang="en-US" dirty="0">
                  <a:solidFill>
                    <a:schemeClr val="tx2"/>
                  </a:solidFill>
                </a:rPr>
                <a:t>42%</a:t>
              </a:r>
              <a:endParaRPr lang="en-US" dirty="0"/>
            </a:p>
          </p:txBody>
        </p:sp>
        <p:sp>
          <p:nvSpPr>
            <p:cNvPr id="20" name="Rectangle 19">
              <a:extLst>
                <a:ext uri="{FF2B5EF4-FFF2-40B4-BE49-F238E27FC236}">
                  <a16:creationId xmlns:a16="http://schemas.microsoft.com/office/drawing/2014/main" id="{1320C0DC-A211-4D9D-9A8E-DF8BA65111CC}"/>
                </a:ext>
              </a:extLst>
            </p:cNvPr>
            <p:cNvSpPr/>
            <p:nvPr/>
          </p:nvSpPr>
          <p:spPr>
            <a:xfrm>
              <a:off x="7512729" y="4252969"/>
              <a:ext cx="583814" cy="369332"/>
            </a:xfrm>
            <a:prstGeom prst="rect">
              <a:avLst/>
            </a:prstGeom>
          </p:spPr>
          <p:txBody>
            <a:bodyPr wrap="none">
              <a:spAutoFit/>
            </a:bodyPr>
            <a:lstStyle/>
            <a:p>
              <a:r>
                <a:rPr lang="en-US" dirty="0">
                  <a:solidFill>
                    <a:schemeClr val="tx2"/>
                  </a:solidFill>
                </a:rPr>
                <a:t>42%</a:t>
              </a:r>
              <a:endParaRPr lang="en-US" dirty="0"/>
            </a:p>
          </p:txBody>
        </p:sp>
        <p:sp>
          <p:nvSpPr>
            <p:cNvPr id="35" name="Rectangle 34">
              <a:extLst>
                <a:ext uri="{FF2B5EF4-FFF2-40B4-BE49-F238E27FC236}">
                  <a16:creationId xmlns:a16="http://schemas.microsoft.com/office/drawing/2014/main" id="{B20E45C9-9BE7-4AA3-BF5D-65BB9175BB47}"/>
                </a:ext>
              </a:extLst>
            </p:cNvPr>
            <p:cNvSpPr/>
            <p:nvPr/>
          </p:nvSpPr>
          <p:spPr>
            <a:xfrm>
              <a:off x="8557882" y="4252969"/>
              <a:ext cx="583814" cy="369332"/>
            </a:xfrm>
            <a:prstGeom prst="rect">
              <a:avLst/>
            </a:prstGeom>
          </p:spPr>
          <p:txBody>
            <a:bodyPr wrap="none">
              <a:spAutoFit/>
            </a:bodyPr>
            <a:lstStyle/>
            <a:p>
              <a:r>
                <a:rPr lang="en-US" dirty="0">
                  <a:solidFill>
                    <a:schemeClr val="tx2"/>
                  </a:solidFill>
                </a:rPr>
                <a:t>16%</a:t>
              </a:r>
              <a:endParaRPr lang="en-US" dirty="0"/>
            </a:p>
          </p:txBody>
        </p:sp>
      </p:grpSp>
    </p:spTree>
    <p:extLst>
      <p:ext uri="{BB962C8B-B14F-4D97-AF65-F5344CB8AC3E}">
        <p14:creationId xmlns:p14="http://schemas.microsoft.com/office/powerpoint/2010/main" val="135836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par>
                                <p:cTn id="18" presetID="10"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41ED2DB-CE22-4DC2-AB43-8DD4593799F4}"/>
              </a:ext>
            </a:extLst>
          </p:cNvPr>
          <p:cNvSpPr>
            <a:spLocks noGrp="1"/>
          </p:cNvSpPr>
          <p:nvPr>
            <p:ph type="title"/>
          </p:nvPr>
        </p:nvSpPr>
        <p:spPr/>
        <p:txBody>
          <a:bodyPr/>
          <a:lstStyle/>
          <a:p>
            <a:r>
              <a:rPr lang="en-US"/>
              <a:t>Service bureaus &amp; champions all around</a:t>
            </a:r>
            <a:endParaRPr lang="en-US" dirty="0"/>
          </a:p>
        </p:txBody>
      </p:sp>
      <p:sp>
        <p:nvSpPr>
          <p:cNvPr id="4" name="Content Placeholder 3">
            <a:extLst>
              <a:ext uri="{FF2B5EF4-FFF2-40B4-BE49-F238E27FC236}">
                <a16:creationId xmlns:a16="http://schemas.microsoft.com/office/drawing/2014/main" id="{797D828A-CE08-4790-827C-F9E48F1792D2}"/>
              </a:ext>
            </a:extLst>
          </p:cNvPr>
          <p:cNvSpPr>
            <a:spLocks noGrp="1"/>
          </p:cNvSpPr>
          <p:nvPr>
            <p:ph idx="1"/>
          </p:nvPr>
        </p:nvSpPr>
        <p:spPr/>
        <p:txBody>
          <a:bodyPr/>
          <a:lstStyle/>
          <a:p>
            <a:r>
              <a:rPr lang="en-US" dirty="0"/>
              <a:t>Internal departments almost exclusively organize </a:t>
            </a:r>
            <a:r>
              <a:rPr lang="en-US" dirty="0" err="1"/>
              <a:t>AppSec</a:t>
            </a:r>
            <a:r>
              <a:rPr lang="en-US" dirty="0"/>
              <a:t> analysts into a central “service bureau”</a:t>
            </a:r>
          </a:p>
          <a:p>
            <a:pPr lvl="1"/>
            <a:r>
              <a:rPr lang="en-US" dirty="0"/>
              <a:t>Conduct testing &amp; answer questions as a service to development teams</a:t>
            </a:r>
          </a:p>
          <a:p>
            <a:r>
              <a:rPr lang="en-US" dirty="0"/>
              <a:t>Almost every organization:</a:t>
            </a:r>
          </a:p>
          <a:p>
            <a:pPr lvl="1"/>
            <a:r>
              <a:rPr lang="en-US" dirty="0"/>
              <a:t>Working to increase the security literacy of developers</a:t>
            </a:r>
          </a:p>
          <a:p>
            <a:pPr lvl="1"/>
            <a:r>
              <a:rPr lang="en-US" dirty="0"/>
              <a:t>Aims to develop at least one strong security champion on each development team</a:t>
            </a:r>
          </a:p>
          <a:p>
            <a:pPr lvl="1"/>
            <a:r>
              <a:rPr lang="en-US" dirty="0"/>
              <a:t>Growing practice of providing security input during the early, architecture-design phases of a project</a:t>
            </a:r>
          </a:p>
        </p:txBody>
      </p:sp>
      <p:sp>
        <p:nvSpPr>
          <p:cNvPr id="2" name="Slide Number Placeholder 1">
            <a:extLst>
              <a:ext uri="{FF2B5EF4-FFF2-40B4-BE49-F238E27FC236}">
                <a16:creationId xmlns:a16="http://schemas.microsoft.com/office/drawing/2014/main" id="{01201D5C-7B12-4A84-AC52-49E4D64735A2}"/>
              </a:ext>
            </a:extLst>
          </p:cNvPr>
          <p:cNvSpPr>
            <a:spLocks noGrp="1"/>
          </p:cNvSpPr>
          <p:nvPr>
            <p:ph type="sldNum" sz="quarter" idx="4"/>
          </p:nvPr>
        </p:nvSpPr>
        <p:spPr/>
        <p:txBody>
          <a:bodyPr/>
          <a:lstStyle/>
          <a:p>
            <a:fld id="{BE9C67AB-B614-C742-93A2-1DCA2D6D2270}" type="slidenum">
              <a:rPr lang="en-US" smtClean="0"/>
              <a:pPr/>
              <a:t>14</a:t>
            </a:fld>
            <a:endParaRPr lang="en-US"/>
          </a:p>
        </p:txBody>
      </p:sp>
    </p:spTree>
    <p:extLst>
      <p:ext uri="{BB962C8B-B14F-4D97-AF65-F5344CB8AC3E}">
        <p14:creationId xmlns:p14="http://schemas.microsoft.com/office/powerpoint/2010/main" val="594580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fade">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E077BC-1679-4BDB-B21A-D8A79110C7F7}"/>
              </a:ext>
            </a:extLst>
          </p:cNvPr>
          <p:cNvSpPr>
            <a:spLocks noGrp="1"/>
          </p:cNvSpPr>
          <p:nvPr>
            <p:ph type="body" sz="quarter" idx="13"/>
          </p:nvPr>
        </p:nvSpPr>
        <p:spPr/>
        <p:txBody>
          <a:bodyPr/>
          <a:lstStyle/>
          <a:p>
            <a:r>
              <a:rPr lang="en-US" dirty="0"/>
              <a:t>Part III</a:t>
            </a:r>
          </a:p>
        </p:txBody>
      </p:sp>
      <p:sp>
        <p:nvSpPr>
          <p:cNvPr id="4" name="Title 3">
            <a:extLst>
              <a:ext uri="{FF2B5EF4-FFF2-40B4-BE49-F238E27FC236}">
                <a16:creationId xmlns:a16="http://schemas.microsoft.com/office/drawing/2014/main" id="{AA42A118-D301-4E5D-9D39-6FB773B381EF}"/>
              </a:ext>
            </a:extLst>
          </p:cNvPr>
          <p:cNvSpPr>
            <a:spLocks noGrp="1"/>
          </p:cNvSpPr>
          <p:nvPr>
            <p:ph type="title"/>
          </p:nvPr>
        </p:nvSpPr>
        <p:spPr/>
        <p:txBody>
          <a:bodyPr/>
          <a:lstStyle/>
          <a:p>
            <a:r>
              <a:rPr lang="en-US" dirty="0"/>
              <a:t>What directors are paying attention to</a:t>
            </a:r>
          </a:p>
        </p:txBody>
      </p:sp>
      <p:sp>
        <p:nvSpPr>
          <p:cNvPr id="3" name="Slide Number Placeholder 2">
            <a:extLst>
              <a:ext uri="{FF2B5EF4-FFF2-40B4-BE49-F238E27FC236}">
                <a16:creationId xmlns:a16="http://schemas.microsoft.com/office/drawing/2014/main" id="{4ED4FE3A-A15B-42BE-BFDE-4C117C4C4B78}"/>
              </a:ext>
            </a:extLst>
          </p:cNvPr>
          <p:cNvSpPr>
            <a:spLocks noGrp="1"/>
          </p:cNvSpPr>
          <p:nvPr>
            <p:ph type="sldNum" sz="quarter" idx="12"/>
          </p:nvPr>
        </p:nvSpPr>
        <p:spPr/>
        <p:txBody>
          <a:bodyPr/>
          <a:lstStyle/>
          <a:p>
            <a:fld id="{1305DB12-B51B-B14F-BE6F-B5F60D62B14B}" type="slidenum">
              <a:rPr lang="en-US" smtClean="0"/>
              <a:t>15</a:t>
            </a:fld>
            <a:endParaRPr lang="en-US"/>
          </a:p>
        </p:txBody>
      </p:sp>
    </p:spTree>
    <p:extLst>
      <p:ext uri="{BB962C8B-B14F-4D97-AF65-F5344CB8AC3E}">
        <p14:creationId xmlns:p14="http://schemas.microsoft.com/office/powerpoint/2010/main" val="16684684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C54D7-FADF-0F4C-8A77-A13ABAAA65E4}"/>
              </a:ext>
            </a:extLst>
          </p:cNvPr>
          <p:cNvSpPr>
            <a:spLocks noGrp="1"/>
          </p:cNvSpPr>
          <p:nvPr>
            <p:ph type="title"/>
          </p:nvPr>
        </p:nvSpPr>
        <p:spPr>
          <a:xfrm>
            <a:off x="1013854" y="1747582"/>
            <a:ext cx="10554260" cy="576263"/>
          </a:xfrm>
          <a:prstGeom prst="rect">
            <a:avLst/>
          </a:prstGeom>
        </p:spPr>
        <p:txBody>
          <a:bodyPr/>
          <a:lstStyle/>
          <a:p>
            <a:r>
              <a:rPr lang="en-US" dirty="0"/>
              <a:t>Goal, question, metric (GQM) method</a:t>
            </a:r>
          </a:p>
        </p:txBody>
      </p:sp>
      <p:sp>
        <p:nvSpPr>
          <p:cNvPr id="4" name="Rectangle: Rounded Corners 3">
            <a:extLst>
              <a:ext uri="{FF2B5EF4-FFF2-40B4-BE49-F238E27FC236}">
                <a16:creationId xmlns:a16="http://schemas.microsoft.com/office/drawing/2014/main" id="{794C2E45-2589-4AAF-8721-DCBE8C4204FD}"/>
              </a:ext>
            </a:extLst>
          </p:cNvPr>
          <p:cNvSpPr/>
          <p:nvPr/>
        </p:nvSpPr>
        <p:spPr>
          <a:xfrm>
            <a:off x="2346925" y="2849777"/>
            <a:ext cx="6945822" cy="806648"/>
          </a:xfrm>
          <a:prstGeom prst="roundRect">
            <a:avLst>
              <a:gd name="adj" fmla="val 8667"/>
            </a:avLst>
          </a:prstGeom>
          <a:solidFill>
            <a:srgbClr val="33335B"/>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dirty="0">
                <a:latin typeface="Calibri Light" panose="020F0302020204030204" pitchFamily="34" charset="0"/>
                <a:cs typeface="Calibri Light" panose="020F0302020204030204" pitchFamily="34" charset="0"/>
              </a:rPr>
              <a:t>GOAL</a:t>
            </a:r>
            <a:endParaRPr lang="en-US" sz="2000" dirty="0">
              <a:latin typeface="Calibri Light" panose="020F0302020204030204" pitchFamily="34" charset="0"/>
              <a:cs typeface="Calibri Light" panose="020F0302020204030204" pitchFamily="34" charset="0"/>
            </a:endParaRPr>
          </a:p>
          <a:p>
            <a:r>
              <a:rPr lang="en-US" sz="2000" dirty="0">
                <a:solidFill>
                  <a:schemeClr val="bg1">
                    <a:lumMod val="95000"/>
                  </a:schemeClr>
                </a:solidFill>
              </a:rPr>
              <a:t>Conceptual-level goal for a product, process, or resource</a:t>
            </a:r>
          </a:p>
        </p:txBody>
      </p:sp>
      <p:grpSp>
        <p:nvGrpSpPr>
          <p:cNvPr id="13" name="Group 12">
            <a:extLst>
              <a:ext uri="{FF2B5EF4-FFF2-40B4-BE49-F238E27FC236}">
                <a16:creationId xmlns:a16="http://schemas.microsoft.com/office/drawing/2014/main" id="{F1FF1FE8-2DDF-48CF-888C-B3D6B889DEB3}"/>
              </a:ext>
            </a:extLst>
          </p:cNvPr>
          <p:cNvGrpSpPr/>
          <p:nvPr/>
        </p:nvGrpSpPr>
        <p:grpSpPr>
          <a:xfrm>
            <a:off x="3647319" y="4804558"/>
            <a:ext cx="5992958" cy="1129308"/>
            <a:chOff x="2312504" y="3934302"/>
            <a:chExt cx="5992958" cy="1129308"/>
          </a:xfrm>
        </p:grpSpPr>
        <p:sp>
          <p:nvSpPr>
            <p:cNvPr id="6" name="Rectangle: Rounded Corners 5">
              <a:extLst>
                <a:ext uri="{FF2B5EF4-FFF2-40B4-BE49-F238E27FC236}">
                  <a16:creationId xmlns:a16="http://schemas.microsoft.com/office/drawing/2014/main" id="{D8121650-F5E8-4E56-991B-6DD2CA404421}"/>
                </a:ext>
              </a:extLst>
            </p:cNvPr>
            <p:cNvSpPr/>
            <p:nvPr/>
          </p:nvSpPr>
          <p:spPr>
            <a:xfrm>
              <a:off x="2312504" y="3934302"/>
              <a:ext cx="4796966" cy="1129308"/>
            </a:xfrm>
            <a:prstGeom prst="roundRect">
              <a:avLst>
                <a:gd name="adj" fmla="val 8667"/>
              </a:avLst>
            </a:prstGeom>
            <a:solidFill>
              <a:srgbClr val="8181AD"/>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dirty="0">
                  <a:latin typeface="Calibri Light" panose="020F0302020204030204" pitchFamily="34" charset="0"/>
                  <a:cs typeface="Calibri Light" panose="020F0302020204030204" pitchFamily="34" charset="0"/>
                </a:rPr>
                <a:t>METRIC</a:t>
              </a:r>
              <a:endParaRPr lang="en-US" sz="2000" dirty="0">
                <a:latin typeface="Calibri Light" panose="020F0302020204030204" pitchFamily="34" charset="0"/>
                <a:cs typeface="Calibri Light" panose="020F0302020204030204" pitchFamily="34" charset="0"/>
              </a:endParaRPr>
            </a:p>
            <a:p>
              <a:r>
                <a:rPr lang="en-US" sz="2000" dirty="0">
                  <a:solidFill>
                    <a:schemeClr val="bg1">
                      <a:lumMod val="95000"/>
                    </a:schemeClr>
                  </a:solidFill>
                </a:rPr>
                <a:t>Reliable means of assessing or characterizing an answer to each question</a:t>
              </a:r>
            </a:p>
          </p:txBody>
        </p:sp>
        <p:sp>
          <p:nvSpPr>
            <p:cNvPr id="8" name="Rectangle: Rounded Corners 7">
              <a:extLst>
                <a:ext uri="{FF2B5EF4-FFF2-40B4-BE49-F238E27FC236}">
                  <a16:creationId xmlns:a16="http://schemas.microsoft.com/office/drawing/2014/main" id="{B82F5FDD-1594-458B-88AE-7A7B88F7F79F}"/>
                </a:ext>
              </a:extLst>
            </p:cNvPr>
            <p:cNvSpPr/>
            <p:nvPr/>
          </p:nvSpPr>
          <p:spPr>
            <a:xfrm>
              <a:off x="7263518" y="3934302"/>
              <a:ext cx="443948" cy="1129308"/>
            </a:xfrm>
            <a:prstGeom prst="roundRect">
              <a:avLst>
                <a:gd name="adj" fmla="val 26577"/>
              </a:avLst>
            </a:prstGeom>
            <a:solidFill>
              <a:srgbClr val="8181AD"/>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endParaRPr lang="en-US" sz="2000" dirty="0">
                <a:solidFill>
                  <a:schemeClr val="bg1">
                    <a:lumMod val="95000"/>
                  </a:schemeClr>
                </a:solidFill>
              </a:endParaRPr>
            </a:p>
          </p:txBody>
        </p:sp>
        <p:sp>
          <p:nvSpPr>
            <p:cNvPr id="9" name="Rectangle: Rounded Corners 8">
              <a:extLst>
                <a:ext uri="{FF2B5EF4-FFF2-40B4-BE49-F238E27FC236}">
                  <a16:creationId xmlns:a16="http://schemas.microsoft.com/office/drawing/2014/main" id="{ACE55B08-9E3E-4EBE-A0B0-D7134052CDC7}"/>
                </a:ext>
              </a:extLst>
            </p:cNvPr>
            <p:cNvSpPr/>
            <p:nvPr/>
          </p:nvSpPr>
          <p:spPr>
            <a:xfrm>
              <a:off x="7861514" y="3934302"/>
              <a:ext cx="443948" cy="1129308"/>
            </a:xfrm>
            <a:prstGeom prst="roundRect">
              <a:avLst>
                <a:gd name="adj" fmla="val 26577"/>
              </a:avLst>
            </a:prstGeom>
            <a:solidFill>
              <a:srgbClr val="8181AD"/>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endParaRPr lang="en-US" sz="2000" dirty="0">
                <a:solidFill>
                  <a:schemeClr val="bg1">
                    <a:lumMod val="95000"/>
                  </a:schemeClr>
                </a:solidFill>
              </a:endParaRPr>
            </a:p>
          </p:txBody>
        </p:sp>
      </p:grpSp>
      <p:grpSp>
        <p:nvGrpSpPr>
          <p:cNvPr id="12" name="Group 11">
            <a:extLst>
              <a:ext uri="{FF2B5EF4-FFF2-40B4-BE49-F238E27FC236}">
                <a16:creationId xmlns:a16="http://schemas.microsoft.com/office/drawing/2014/main" id="{0540C346-DF05-420B-8767-0501F171759C}"/>
              </a:ext>
            </a:extLst>
          </p:cNvPr>
          <p:cNvGrpSpPr/>
          <p:nvPr/>
        </p:nvGrpSpPr>
        <p:grpSpPr>
          <a:xfrm>
            <a:off x="2864599" y="3827167"/>
            <a:ext cx="6428148" cy="806648"/>
            <a:chOff x="1529785" y="2956911"/>
            <a:chExt cx="6428148" cy="806648"/>
          </a:xfrm>
        </p:grpSpPr>
        <p:sp>
          <p:nvSpPr>
            <p:cNvPr id="5" name="Rectangle: Rounded Corners 4">
              <a:extLst>
                <a:ext uri="{FF2B5EF4-FFF2-40B4-BE49-F238E27FC236}">
                  <a16:creationId xmlns:a16="http://schemas.microsoft.com/office/drawing/2014/main" id="{F13C0F81-B7D0-4B77-80E6-D74192EDDC88}"/>
                </a:ext>
              </a:extLst>
            </p:cNvPr>
            <p:cNvSpPr/>
            <p:nvPr/>
          </p:nvSpPr>
          <p:spPr>
            <a:xfrm>
              <a:off x="1529785" y="2956911"/>
              <a:ext cx="5275206" cy="806648"/>
            </a:xfrm>
            <a:prstGeom prst="roundRect">
              <a:avLst>
                <a:gd name="adj" fmla="val 8667"/>
              </a:avLst>
            </a:prstGeom>
            <a:solidFill>
              <a:srgbClr val="4C4C8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dirty="0">
                  <a:latin typeface="Calibri Light" panose="020F0302020204030204" pitchFamily="34" charset="0"/>
                  <a:cs typeface="Calibri Light" panose="020F0302020204030204" pitchFamily="34" charset="0"/>
                </a:rPr>
                <a:t>QUESTION</a:t>
              </a:r>
              <a:endParaRPr lang="en-US" sz="2000" dirty="0">
                <a:latin typeface="Calibri Light" panose="020F0302020204030204" pitchFamily="34" charset="0"/>
                <a:cs typeface="Calibri Light" panose="020F0302020204030204" pitchFamily="34" charset="0"/>
              </a:endParaRPr>
            </a:p>
            <a:p>
              <a:r>
                <a:rPr lang="en-US" sz="2000" dirty="0">
                  <a:solidFill>
                    <a:schemeClr val="bg1">
                      <a:lumMod val="95000"/>
                    </a:schemeClr>
                  </a:solidFill>
                </a:rPr>
                <a:t>Constituent part of goal</a:t>
              </a:r>
            </a:p>
          </p:txBody>
        </p:sp>
        <p:sp>
          <p:nvSpPr>
            <p:cNvPr id="10" name="Rectangle: Rounded Corners 9">
              <a:extLst>
                <a:ext uri="{FF2B5EF4-FFF2-40B4-BE49-F238E27FC236}">
                  <a16:creationId xmlns:a16="http://schemas.microsoft.com/office/drawing/2014/main" id="{7CD237E0-4EFA-4118-90DF-EA5C63526310}"/>
                </a:ext>
              </a:extLst>
            </p:cNvPr>
            <p:cNvSpPr/>
            <p:nvPr/>
          </p:nvSpPr>
          <p:spPr>
            <a:xfrm>
              <a:off x="6937514" y="2956911"/>
              <a:ext cx="443948" cy="806648"/>
            </a:xfrm>
            <a:prstGeom prst="roundRect">
              <a:avLst>
                <a:gd name="adj" fmla="val 20607"/>
              </a:avLst>
            </a:prstGeom>
            <a:solidFill>
              <a:srgbClr val="4C4C8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endParaRPr lang="en-US" sz="2000" dirty="0">
                <a:solidFill>
                  <a:schemeClr val="bg1">
                    <a:lumMod val="95000"/>
                  </a:schemeClr>
                </a:solidFill>
              </a:endParaRPr>
            </a:p>
          </p:txBody>
        </p:sp>
        <p:sp>
          <p:nvSpPr>
            <p:cNvPr id="11" name="Rectangle: Rounded Corners 10">
              <a:extLst>
                <a:ext uri="{FF2B5EF4-FFF2-40B4-BE49-F238E27FC236}">
                  <a16:creationId xmlns:a16="http://schemas.microsoft.com/office/drawing/2014/main" id="{86C991FF-CDA9-49D9-B019-663D909A8A84}"/>
                </a:ext>
              </a:extLst>
            </p:cNvPr>
            <p:cNvSpPr/>
            <p:nvPr/>
          </p:nvSpPr>
          <p:spPr>
            <a:xfrm>
              <a:off x="7513985" y="2956911"/>
              <a:ext cx="443948" cy="806648"/>
            </a:xfrm>
            <a:prstGeom prst="roundRect">
              <a:avLst>
                <a:gd name="adj" fmla="val 20607"/>
              </a:avLst>
            </a:prstGeom>
            <a:solidFill>
              <a:srgbClr val="4C4C8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endParaRPr lang="en-US" sz="2000" dirty="0">
                <a:solidFill>
                  <a:schemeClr val="bg1">
                    <a:lumMod val="95000"/>
                  </a:schemeClr>
                </a:solidFill>
              </a:endParaRPr>
            </a:p>
          </p:txBody>
        </p:sp>
      </p:grpSp>
      <p:sp>
        <p:nvSpPr>
          <p:cNvPr id="3" name="Slide Number Placeholder 2">
            <a:extLst>
              <a:ext uri="{FF2B5EF4-FFF2-40B4-BE49-F238E27FC236}">
                <a16:creationId xmlns:a16="http://schemas.microsoft.com/office/drawing/2014/main" id="{1870F982-0368-49C5-805A-289ABB9CA053}"/>
              </a:ext>
            </a:extLst>
          </p:cNvPr>
          <p:cNvSpPr>
            <a:spLocks noGrp="1"/>
          </p:cNvSpPr>
          <p:nvPr>
            <p:ph type="sldNum" sz="quarter" idx="12"/>
          </p:nvPr>
        </p:nvSpPr>
        <p:spPr/>
        <p:txBody>
          <a:bodyPr/>
          <a:lstStyle/>
          <a:p>
            <a:fld id="{1305DB12-B51B-B14F-BE6F-B5F60D62B14B}" type="slidenum">
              <a:rPr lang="en-US" smtClean="0"/>
              <a:t>16</a:t>
            </a:fld>
            <a:endParaRPr lang="en-US"/>
          </a:p>
        </p:txBody>
      </p:sp>
    </p:spTree>
    <p:extLst>
      <p:ext uri="{BB962C8B-B14F-4D97-AF65-F5344CB8AC3E}">
        <p14:creationId xmlns:p14="http://schemas.microsoft.com/office/powerpoint/2010/main" val="3928653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C54D7-FADF-0F4C-8A77-A13ABAAA65E4}"/>
              </a:ext>
            </a:extLst>
          </p:cNvPr>
          <p:cNvSpPr>
            <a:spLocks noGrp="1"/>
          </p:cNvSpPr>
          <p:nvPr>
            <p:ph type="title"/>
          </p:nvPr>
        </p:nvSpPr>
        <p:spPr>
          <a:xfrm>
            <a:off x="1013854" y="1747582"/>
            <a:ext cx="10554260" cy="576263"/>
          </a:xfrm>
          <a:prstGeom prst="rect">
            <a:avLst/>
          </a:prstGeom>
        </p:spPr>
        <p:txBody>
          <a:bodyPr/>
          <a:lstStyle/>
          <a:p>
            <a:r>
              <a:rPr lang="en-US" dirty="0"/>
              <a:t>Sample GQM tree</a:t>
            </a:r>
          </a:p>
        </p:txBody>
      </p:sp>
      <p:sp>
        <p:nvSpPr>
          <p:cNvPr id="4" name="Rectangle: Rounded Corners 3">
            <a:extLst>
              <a:ext uri="{FF2B5EF4-FFF2-40B4-BE49-F238E27FC236}">
                <a16:creationId xmlns:a16="http://schemas.microsoft.com/office/drawing/2014/main" id="{794C2E45-2589-4AAF-8721-DCBE8C4204FD}"/>
              </a:ext>
            </a:extLst>
          </p:cNvPr>
          <p:cNvSpPr/>
          <p:nvPr/>
        </p:nvSpPr>
        <p:spPr>
          <a:xfrm>
            <a:off x="1827440" y="2463420"/>
            <a:ext cx="8342278" cy="1129308"/>
          </a:xfrm>
          <a:prstGeom prst="roundRect">
            <a:avLst>
              <a:gd name="adj" fmla="val 8667"/>
            </a:avLst>
          </a:prstGeom>
          <a:solidFill>
            <a:srgbClr val="33335B"/>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dirty="0">
                <a:latin typeface="Calibri Light" panose="020F0302020204030204" pitchFamily="34" charset="0"/>
                <a:cs typeface="Calibri Light" panose="020F0302020204030204" pitchFamily="34" charset="0"/>
              </a:rPr>
              <a:t>GOAL</a:t>
            </a:r>
            <a:endParaRPr lang="en-US" sz="2000" dirty="0">
              <a:latin typeface="Calibri Light" panose="020F0302020204030204" pitchFamily="34" charset="0"/>
              <a:cs typeface="Calibri Light" panose="020F0302020204030204" pitchFamily="34" charset="0"/>
            </a:endParaRPr>
          </a:p>
          <a:p>
            <a:r>
              <a:rPr lang="en-US" sz="2000" dirty="0">
                <a:solidFill>
                  <a:schemeClr val="bg1">
                    <a:lumMod val="95000"/>
                  </a:schemeClr>
                </a:solidFill>
              </a:rPr>
              <a:t>Reduce expected losses attributable to undesirable behaviors of software applications to an acceptable level</a:t>
            </a:r>
          </a:p>
        </p:txBody>
      </p:sp>
      <p:sp>
        <p:nvSpPr>
          <p:cNvPr id="5" name="Rectangle: Rounded Corners 4">
            <a:extLst>
              <a:ext uri="{FF2B5EF4-FFF2-40B4-BE49-F238E27FC236}">
                <a16:creationId xmlns:a16="http://schemas.microsoft.com/office/drawing/2014/main" id="{F13C0F81-B7D0-4B77-80E6-D74192EDDC88}"/>
              </a:ext>
            </a:extLst>
          </p:cNvPr>
          <p:cNvSpPr/>
          <p:nvPr/>
        </p:nvSpPr>
        <p:spPr>
          <a:xfrm>
            <a:off x="2388207" y="3689773"/>
            <a:ext cx="7781511" cy="806648"/>
          </a:xfrm>
          <a:prstGeom prst="roundRect">
            <a:avLst>
              <a:gd name="adj" fmla="val 8667"/>
            </a:avLst>
          </a:prstGeom>
          <a:solidFill>
            <a:srgbClr val="4C4C8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dirty="0">
                <a:latin typeface="Calibri Light" panose="020F0302020204030204" pitchFamily="34" charset="0"/>
                <a:cs typeface="Calibri Light" panose="020F0302020204030204" pitchFamily="34" charset="0"/>
              </a:rPr>
              <a:t>QUESTION</a:t>
            </a:r>
            <a:endParaRPr lang="en-US" sz="2000" dirty="0">
              <a:latin typeface="Calibri Light" panose="020F0302020204030204" pitchFamily="34" charset="0"/>
              <a:cs typeface="Calibri Light" panose="020F0302020204030204" pitchFamily="34" charset="0"/>
            </a:endParaRPr>
          </a:p>
          <a:p>
            <a:r>
              <a:rPr lang="en-US" sz="2000" dirty="0">
                <a:solidFill>
                  <a:schemeClr val="bg1">
                    <a:lumMod val="95000"/>
                  </a:schemeClr>
                </a:solidFill>
              </a:rPr>
              <a:t>Where are the application vulnerabilities in my software?</a:t>
            </a:r>
          </a:p>
        </p:txBody>
      </p:sp>
      <p:sp>
        <p:nvSpPr>
          <p:cNvPr id="6" name="Rectangle: Rounded Corners 5">
            <a:extLst>
              <a:ext uri="{FF2B5EF4-FFF2-40B4-BE49-F238E27FC236}">
                <a16:creationId xmlns:a16="http://schemas.microsoft.com/office/drawing/2014/main" id="{D8121650-F5E8-4E56-991B-6DD2CA404421}"/>
              </a:ext>
            </a:extLst>
          </p:cNvPr>
          <p:cNvSpPr/>
          <p:nvPr/>
        </p:nvSpPr>
        <p:spPr>
          <a:xfrm>
            <a:off x="3406525" y="4594413"/>
            <a:ext cx="6763193" cy="806648"/>
          </a:xfrm>
          <a:prstGeom prst="roundRect">
            <a:avLst>
              <a:gd name="adj" fmla="val 8667"/>
            </a:avLst>
          </a:prstGeom>
          <a:solidFill>
            <a:srgbClr val="8181AD"/>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dirty="0">
                <a:latin typeface="Calibri Light" panose="020F0302020204030204" pitchFamily="34" charset="0"/>
                <a:cs typeface="Calibri Light" panose="020F0302020204030204" pitchFamily="34" charset="0"/>
              </a:rPr>
              <a:t>METRIC</a:t>
            </a:r>
            <a:endParaRPr lang="en-US" sz="2000" dirty="0">
              <a:latin typeface="Calibri Light" panose="020F0302020204030204" pitchFamily="34" charset="0"/>
              <a:cs typeface="Calibri Light" panose="020F0302020204030204" pitchFamily="34" charset="0"/>
            </a:endParaRPr>
          </a:p>
          <a:p>
            <a:r>
              <a:rPr lang="en-US" sz="2000" dirty="0">
                <a:solidFill>
                  <a:schemeClr val="bg1">
                    <a:lumMod val="95000"/>
                  </a:schemeClr>
                </a:solidFill>
              </a:rPr>
              <a:t>Number of defects detected by static analysis testing</a:t>
            </a:r>
          </a:p>
        </p:txBody>
      </p:sp>
      <p:sp>
        <p:nvSpPr>
          <p:cNvPr id="7" name="Rectangle: Rounded Corners 6">
            <a:extLst>
              <a:ext uri="{FF2B5EF4-FFF2-40B4-BE49-F238E27FC236}">
                <a16:creationId xmlns:a16="http://schemas.microsoft.com/office/drawing/2014/main" id="{9C227E24-50AC-469F-BD10-A2CF2B5E8DE1}"/>
              </a:ext>
            </a:extLst>
          </p:cNvPr>
          <p:cNvSpPr/>
          <p:nvPr/>
        </p:nvSpPr>
        <p:spPr>
          <a:xfrm>
            <a:off x="3406525" y="6111748"/>
            <a:ext cx="6763193" cy="516255"/>
          </a:xfrm>
          <a:prstGeom prst="roundRect">
            <a:avLst>
              <a:gd name="adj" fmla="val 8667"/>
            </a:avLst>
          </a:prstGeom>
          <a:solidFill>
            <a:srgbClr val="8181AD"/>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dirty="0">
                <a:solidFill>
                  <a:schemeClr val="bg1">
                    <a:lumMod val="95000"/>
                  </a:schemeClr>
                </a:solidFill>
              </a:rPr>
              <a:t>Percent of systems under secure development lifecycle (SDL)</a:t>
            </a:r>
          </a:p>
        </p:txBody>
      </p:sp>
      <p:sp>
        <p:nvSpPr>
          <p:cNvPr id="8" name="Rectangle: Rounded Corners 7">
            <a:extLst>
              <a:ext uri="{FF2B5EF4-FFF2-40B4-BE49-F238E27FC236}">
                <a16:creationId xmlns:a16="http://schemas.microsoft.com/office/drawing/2014/main" id="{7D71EBA9-448F-4C27-B8A3-C5228F5965DE}"/>
              </a:ext>
            </a:extLst>
          </p:cNvPr>
          <p:cNvSpPr/>
          <p:nvPr/>
        </p:nvSpPr>
        <p:spPr>
          <a:xfrm>
            <a:off x="3406525" y="5498277"/>
            <a:ext cx="6763193" cy="516255"/>
          </a:xfrm>
          <a:prstGeom prst="roundRect">
            <a:avLst>
              <a:gd name="adj" fmla="val 8667"/>
            </a:avLst>
          </a:prstGeom>
          <a:solidFill>
            <a:srgbClr val="8181AD"/>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dirty="0">
                <a:solidFill>
                  <a:schemeClr val="bg1">
                    <a:lumMod val="95000"/>
                  </a:schemeClr>
                </a:solidFill>
              </a:rPr>
              <a:t>Defect density (number of defects per SLOC)</a:t>
            </a:r>
          </a:p>
        </p:txBody>
      </p:sp>
      <p:sp>
        <p:nvSpPr>
          <p:cNvPr id="3" name="Slide Number Placeholder 2">
            <a:extLst>
              <a:ext uri="{FF2B5EF4-FFF2-40B4-BE49-F238E27FC236}">
                <a16:creationId xmlns:a16="http://schemas.microsoft.com/office/drawing/2014/main" id="{D3324C42-0FBC-4C5D-998B-3A60FA98F135}"/>
              </a:ext>
            </a:extLst>
          </p:cNvPr>
          <p:cNvSpPr>
            <a:spLocks noGrp="1"/>
          </p:cNvSpPr>
          <p:nvPr>
            <p:ph type="sldNum" sz="quarter" idx="12"/>
          </p:nvPr>
        </p:nvSpPr>
        <p:spPr/>
        <p:txBody>
          <a:bodyPr/>
          <a:lstStyle/>
          <a:p>
            <a:fld id="{1305DB12-B51B-B14F-BE6F-B5F60D62B14B}" type="slidenum">
              <a:rPr lang="en-US" smtClean="0"/>
              <a:t>17</a:t>
            </a:fld>
            <a:endParaRPr lang="en-US"/>
          </a:p>
        </p:txBody>
      </p:sp>
    </p:spTree>
    <p:extLst>
      <p:ext uri="{BB962C8B-B14F-4D97-AF65-F5344CB8AC3E}">
        <p14:creationId xmlns:p14="http://schemas.microsoft.com/office/powerpoint/2010/main" val="345175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984B-5065-44BF-8756-012829D034C8}"/>
              </a:ext>
            </a:extLst>
          </p:cNvPr>
          <p:cNvSpPr>
            <a:spLocks noGrp="1"/>
          </p:cNvSpPr>
          <p:nvPr>
            <p:ph type="title"/>
          </p:nvPr>
        </p:nvSpPr>
        <p:spPr/>
        <p:txBody>
          <a:bodyPr/>
          <a:lstStyle/>
          <a:p>
            <a:r>
              <a:rPr lang="en-US"/>
              <a:t>Seven top-level questions</a:t>
            </a:r>
            <a:endParaRPr lang="en-US" dirty="0"/>
          </a:p>
        </p:txBody>
      </p:sp>
      <p:sp>
        <p:nvSpPr>
          <p:cNvPr id="3" name="Content Placeholder 2">
            <a:extLst>
              <a:ext uri="{FF2B5EF4-FFF2-40B4-BE49-F238E27FC236}">
                <a16:creationId xmlns:a16="http://schemas.microsoft.com/office/drawing/2014/main" id="{6F41FD2B-3A17-4954-B244-FD4EBF02B467}"/>
              </a:ext>
            </a:extLst>
          </p:cNvPr>
          <p:cNvSpPr>
            <a:spLocks noGrp="1"/>
          </p:cNvSpPr>
          <p:nvPr>
            <p:ph idx="1"/>
          </p:nvPr>
        </p:nvSpPr>
        <p:spPr/>
        <p:txBody>
          <a:bodyPr>
            <a:normAutofit lnSpcReduction="10000"/>
          </a:bodyPr>
          <a:lstStyle/>
          <a:p>
            <a:pPr marL="457200" indent="-457200">
              <a:buFont typeface="+mj-lt"/>
              <a:buAutoNum type="arabicPeriod"/>
            </a:pPr>
            <a:r>
              <a:rPr lang="en-US" dirty="0"/>
              <a:t>Where are the application vulnerabilities in my software?</a:t>
            </a:r>
          </a:p>
          <a:p>
            <a:pPr marL="457200" indent="-457200">
              <a:buFont typeface="+mj-lt"/>
              <a:buAutoNum type="arabicPeriod"/>
            </a:pPr>
            <a:r>
              <a:rPr lang="en-US" dirty="0"/>
              <a:t>Where are my blind spots?</a:t>
            </a:r>
          </a:p>
          <a:p>
            <a:pPr marL="457200" indent="-457200">
              <a:buFont typeface="+mj-lt"/>
              <a:buAutoNum type="arabicPeriod"/>
            </a:pPr>
            <a:r>
              <a:rPr lang="en-US" dirty="0"/>
              <a:t>How do I communicate &amp; demonstrate </a:t>
            </a:r>
            <a:r>
              <a:rPr lang="en-US" dirty="0" err="1"/>
              <a:t>AppSec’s</a:t>
            </a:r>
            <a:r>
              <a:rPr lang="en-US" dirty="0"/>
              <a:t> value to my management?</a:t>
            </a:r>
          </a:p>
          <a:p>
            <a:pPr marL="457200" indent="-457200">
              <a:buFont typeface="+mj-lt"/>
              <a:buAutoNum type="arabicPeriod"/>
            </a:pPr>
            <a:r>
              <a:rPr lang="en-US" dirty="0"/>
              <a:t>Are we getting better at building in security over time?</a:t>
            </a:r>
          </a:p>
          <a:p>
            <a:pPr marL="457200" indent="-457200">
              <a:buFont typeface="+mj-lt"/>
              <a:buAutoNum type="arabicPeriod"/>
            </a:pPr>
            <a:r>
              <a:rPr lang="en-US" dirty="0"/>
              <a:t>Demonstrate compliance with requirements (e.g., internal commitments, external standards such as NIST 800-53, OWASP Top 10</a:t>
            </a:r>
            <a:br>
              <a:rPr lang="en-US" dirty="0"/>
            </a:br>
            <a:r>
              <a:rPr lang="en-US" dirty="0"/>
              <a:t>or Application Security Verification Standard (ASVS), and DISA STIGs)</a:t>
            </a:r>
          </a:p>
          <a:p>
            <a:pPr marL="457200" indent="-457200">
              <a:buFont typeface="+mj-lt"/>
              <a:buAutoNum type="arabicPeriod"/>
            </a:pPr>
            <a:r>
              <a:rPr lang="en-US" dirty="0"/>
              <a:t>How do I make attacks/breaches more difficult for adversary?</a:t>
            </a:r>
          </a:p>
          <a:p>
            <a:pPr marL="457200" indent="-457200">
              <a:buFont typeface="+mj-lt"/>
              <a:buAutoNum type="arabicPeriod"/>
            </a:pPr>
            <a:r>
              <a:rPr lang="en-US" dirty="0"/>
              <a:t>What is the </a:t>
            </a:r>
            <a:r>
              <a:rPr lang="en-US" dirty="0" err="1"/>
              <a:t>AppSec</a:t>
            </a:r>
            <a:r>
              <a:rPr lang="en-US" dirty="0"/>
              <a:t> team’s input to the broader organization’s acquisition decisions?</a:t>
            </a:r>
          </a:p>
        </p:txBody>
      </p:sp>
      <p:sp>
        <p:nvSpPr>
          <p:cNvPr id="4" name="Slide Number Placeholder 3">
            <a:extLst>
              <a:ext uri="{FF2B5EF4-FFF2-40B4-BE49-F238E27FC236}">
                <a16:creationId xmlns:a16="http://schemas.microsoft.com/office/drawing/2014/main" id="{3BC632D0-406D-4D68-B68D-F9BB5ADF9024}"/>
              </a:ext>
            </a:extLst>
          </p:cNvPr>
          <p:cNvSpPr>
            <a:spLocks noGrp="1"/>
          </p:cNvSpPr>
          <p:nvPr>
            <p:ph type="sldNum" sz="quarter" idx="4"/>
          </p:nvPr>
        </p:nvSpPr>
        <p:spPr/>
        <p:txBody>
          <a:bodyPr/>
          <a:lstStyle/>
          <a:p>
            <a:fld id="{BE9C67AB-B614-C742-93A2-1DCA2D6D2270}" type="slidenum">
              <a:rPr lang="en-US" smtClean="0"/>
              <a:pPr/>
              <a:t>18</a:t>
            </a:fld>
            <a:endParaRPr lang="en-US"/>
          </a:p>
        </p:txBody>
      </p:sp>
    </p:spTree>
    <p:extLst>
      <p:ext uri="{BB962C8B-B14F-4D97-AF65-F5344CB8AC3E}">
        <p14:creationId xmlns:p14="http://schemas.microsoft.com/office/powerpoint/2010/main" val="3670821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11D214DF-F783-43DC-B6BB-1B0FCABB721B}"/>
              </a:ext>
            </a:extLst>
          </p:cNvPr>
          <p:cNvSpPr/>
          <p:nvPr/>
        </p:nvSpPr>
        <p:spPr>
          <a:xfrm>
            <a:off x="1540536" y="2736799"/>
            <a:ext cx="4375234" cy="368300"/>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6">
            <a:extLst>
              <a:ext uri="{FF2B5EF4-FFF2-40B4-BE49-F238E27FC236}">
                <a16:creationId xmlns:a16="http://schemas.microsoft.com/office/drawing/2014/main" id="{07C7C91F-14EA-48CE-B1B1-9FDC000288BB}"/>
              </a:ext>
            </a:extLst>
          </p:cNvPr>
          <p:cNvSpPr>
            <a:spLocks noGrp="1"/>
          </p:cNvSpPr>
          <p:nvPr>
            <p:ph type="title"/>
          </p:nvPr>
        </p:nvSpPr>
        <p:spPr/>
        <p:txBody>
          <a:bodyPr/>
          <a:lstStyle/>
          <a:p>
            <a:r>
              <a:rPr lang="en-US" dirty="0"/>
              <a:t>1. Where are the application </a:t>
            </a:r>
            <a:r>
              <a:rPr lang="en-US" dirty="0" err="1"/>
              <a:t>vulns</a:t>
            </a:r>
            <a:r>
              <a:rPr lang="en-US" dirty="0"/>
              <a:t>. in my software?</a:t>
            </a:r>
          </a:p>
        </p:txBody>
      </p:sp>
      <p:sp>
        <p:nvSpPr>
          <p:cNvPr id="8" name="Content Placeholder 7">
            <a:extLst>
              <a:ext uri="{FF2B5EF4-FFF2-40B4-BE49-F238E27FC236}">
                <a16:creationId xmlns:a16="http://schemas.microsoft.com/office/drawing/2014/main" id="{1E507B5C-EF2A-4294-BD0E-AFE2B8CE78F6}"/>
              </a:ext>
            </a:extLst>
          </p:cNvPr>
          <p:cNvSpPr>
            <a:spLocks noGrp="1"/>
          </p:cNvSpPr>
          <p:nvPr>
            <p:ph idx="1"/>
          </p:nvPr>
        </p:nvSpPr>
        <p:spPr/>
        <p:txBody>
          <a:bodyPr/>
          <a:lstStyle/>
          <a:p>
            <a:r>
              <a:rPr lang="en-US" dirty="0"/>
              <a:t>What should I fix first?</a:t>
            </a:r>
          </a:p>
          <a:p>
            <a:pPr lvl="1"/>
            <a:r>
              <a:rPr lang="en-US" dirty="0"/>
              <a:t>What are the highest risk vulnerabilities?</a:t>
            </a:r>
          </a:p>
          <a:p>
            <a:pPr lvl="2"/>
            <a:r>
              <a:rPr lang="en-US" dirty="0"/>
              <a:t>What negative risk outcomes do I face?</a:t>
            </a:r>
          </a:p>
        </p:txBody>
      </p:sp>
      <p:sp>
        <p:nvSpPr>
          <p:cNvPr id="4" name="Slide Number Placeholder 3">
            <a:extLst>
              <a:ext uri="{FF2B5EF4-FFF2-40B4-BE49-F238E27FC236}">
                <a16:creationId xmlns:a16="http://schemas.microsoft.com/office/drawing/2014/main" id="{B9E60AAB-409B-41DC-ABBA-325AD7A3DD3E}"/>
              </a:ext>
            </a:extLst>
          </p:cNvPr>
          <p:cNvSpPr>
            <a:spLocks noGrp="1"/>
          </p:cNvSpPr>
          <p:nvPr>
            <p:ph type="sldNum" sz="quarter" idx="4"/>
          </p:nvPr>
        </p:nvSpPr>
        <p:spPr/>
        <p:txBody>
          <a:bodyPr/>
          <a:lstStyle/>
          <a:p>
            <a:fld id="{1305DB12-B51B-B14F-BE6F-B5F60D62B14B}" type="slidenum">
              <a:rPr lang="en-US" smtClean="0"/>
              <a:pPr/>
              <a:t>19</a:t>
            </a:fld>
            <a:endParaRPr lang="en-US"/>
          </a:p>
        </p:txBody>
      </p:sp>
    </p:spTree>
    <p:extLst>
      <p:ext uri="{BB962C8B-B14F-4D97-AF65-F5344CB8AC3E}">
        <p14:creationId xmlns:p14="http://schemas.microsoft.com/office/powerpoint/2010/main" val="40539516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3EE54A7-CA55-4F6A-9275-50C6A5294651}"/>
              </a:ext>
            </a:extLst>
          </p:cNvPr>
          <p:cNvPicPr>
            <a:picLocks noChangeAspect="1"/>
          </p:cNvPicPr>
          <p:nvPr/>
        </p:nvPicPr>
        <p:blipFill>
          <a:blip r:embed="rId3"/>
          <a:stretch>
            <a:fillRect/>
          </a:stretch>
        </p:blipFill>
        <p:spPr>
          <a:xfrm>
            <a:off x="8881240" y="2409459"/>
            <a:ext cx="1874962" cy="540855"/>
          </a:xfrm>
          <a:prstGeom prst="rect">
            <a:avLst/>
          </a:prstGeom>
        </p:spPr>
      </p:pic>
      <p:pic>
        <p:nvPicPr>
          <p:cNvPr id="15" name="Picture 14">
            <a:extLst>
              <a:ext uri="{FF2B5EF4-FFF2-40B4-BE49-F238E27FC236}">
                <a16:creationId xmlns:a16="http://schemas.microsoft.com/office/drawing/2014/main" id="{2322E192-7E25-406F-8883-15010C6756EB}"/>
              </a:ext>
            </a:extLst>
          </p:cNvPr>
          <p:cNvPicPr>
            <a:picLocks noChangeAspect="1"/>
          </p:cNvPicPr>
          <p:nvPr/>
        </p:nvPicPr>
        <p:blipFill>
          <a:blip r:embed="rId4"/>
          <a:stretch>
            <a:fillRect/>
          </a:stretch>
        </p:blipFill>
        <p:spPr>
          <a:xfrm>
            <a:off x="8617459" y="3060418"/>
            <a:ext cx="2242390" cy="896956"/>
          </a:xfrm>
          <a:prstGeom prst="rect">
            <a:avLst/>
          </a:prstGeom>
        </p:spPr>
      </p:pic>
      <p:pic>
        <p:nvPicPr>
          <p:cNvPr id="16" name="Picture 15">
            <a:extLst>
              <a:ext uri="{FF2B5EF4-FFF2-40B4-BE49-F238E27FC236}">
                <a16:creationId xmlns:a16="http://schemas.microsoft.com/office/drawing/2014/main" id="{F115C06A-2EF6-424B-9524-8C48E3B7E6ED}"/>
              </a:ext>
            </a:extLst>
          </p:cNvPr>
          <p:cNvPicPr>
            <a:picLocks noChangeAspect="1"/>
          </p:cNvPicPr>
          <p:nvPr/>
        </p:nvPicPr>
        <p:blipFill>
          <a:blip r:embed="rId5"/>
          <a:stretch>
            <a:fillRect/>
          </a:stretch>
        </p:blipFill>
        <p:spPr>
          <a:xfrm>
            <a:off x="1355643" y="2454550"/>
            <a:ext cx="2308263" cy="3448544"/>
          </a:xfrm>
          <a:prstGeom prst="rect">
            <a:avLst/>
          </a:prstGeom>
        </p:spPr>
      </p:pic>
      <p:sp>
        <p:nvSpPr>
          <p:cNvPr id="2" name="Title 1">
            <a:extLst>
              <a:ext uri="{FF2B5EF4-FFF2-40B4-BE49-F238E27FC236}">
                <a16:creationId xmlns:a16="http://schemas.microsoft.com/office/drawing/2014/main" id="{46BC8D0C-8053-4C7F-81AE-781D25C0369C}"/>
              </a:ext>
            </a:extLst>
          </p:cNvPr>
          <p:cNvSpPr>
            <a:spLocks noGrp="1"/>
          </p:cNvSpPr>
          <p:nvPr>
            <p:ph type="title"/>
          </p:nvPr>
        </p:nvSpPr>
        <p:spPr/>
        <p:txBody>
          <a:bodyPr/>
          <a:lstStyle/>
          <a:p>
            <a:r>
              <a:rPr lang="en-US"/>
              <a:t>About Chris Horn</a:t>
            </a:r>
            <a:endParaRPr lang="en-US" dirty="0"/>
          </a:p>
        </p:txBody>
      </p:sp>
      <p:sp>
        <p:nvSpPr>
          <p:cNvPr id="3" name="Content Placeholder 2">
            <a:extLst>
              <a:ext uri="{FF2B5EF4-FFF2-40B4-BE49-F238E27FC236}">
                <a16:creationId xmlns:a16="http://schemas.microsoft.com/office/drawing/2014/main" id="{FC199053-F12D-4D96-A803-00FC7A4AB8C9}"/>
              </a:ext>
            </a:extLst>
          </p:cNvPr>
          <p:cNvSpPr>
            <a:spLocks noGrp="1"/>
          </p:cNvSpPr>
          <p:nvPr>
            <p:ph idx="1"/>
          </p:nvPr>
        </p:nvSpPr>
        <p:spPr/>
        <p:txBody>
          <a:bodyPr>
            <a:normAutofit/>
          </a:bodyPr>
          <a:lstStyle/>
          <a:p>
            <a:r>
              <a:rPr lang="en-US" dirty="0"/>
              <a:t>Product management at Code </a:t>
            </a:r>
            <a:r>
              <a:rPr lang="en-US" dirty="0" err="1"/>
              <a:t>Dx</a:t>
            </a:r>
            <a:r>
              <a:rPr lang="en-US" dirty="0"/>
              <a:t> </a:t>
            </a:r>
          </a:p>
          <a:p>
            <a:r>
              <a:rPr lang="en-US" dirty="0"/>
              <a:t>Researcher at Secure Decisions</a:t>
            </a:r>
          </a:p>
          <a:p>
            <a:pPr lvl="1"/>
            <a:r>
              <a:rPr lang="en-US" dirty="0"/>
              <a:t>An R&amp;D division of Applied Visions</a:t>
            </a:r>
          </a:p>
          <a:p>
            <a:pPr lvl="1"/>
            <a:r>
              <a:rPr lang="en-US" dirty="0"/>
              <a:t>Birthplace of Code </a:t>
            </a:r>
            <a:r>
              <a:rPr lang="en-US" dirty="0" err="1"/>
              <a:t>Dx</a:t>
            </a:r>
            <a:endParaRPr lang="en-US" dirty="0"/>
          </a:p>
        </p:txBody>
      </p:sp>
      <p:sp>
        <p:nvSpPr>
          <p:cNvPr id="28" name="Content Placeholder 27">
            <a:extLst>
              <a:ext uri="{FF2B5EF4-FFF2-40B4-BE49-F238E27FC236}">
                <a16:creationId xmlns:a16="http://schemas.microsoft.com/office/drawing/2014/main" id="{637E0778-9942-458B-9282-CFAF5C21B8CE}"/>
              </a:ext>
            </a:extLst>
          </p:cNvPr>
          <p:cNvSpPr>
            <a:spLocks noGrp="1"/>
          </p:cNvSpPr>
          <p:nvPr>
            <p:ph idx="10"/>
          </p:nvPr>
        </p:nvSpPr>
        <p:spPr/>
        <p:txBody>
          <a:bodyPr>
            <a:normAutofit lnSpcReduction="10000"/>
          </a:bodyPr>
          <a:lstStyle/>
          <a:p>
            <a:r>
              <a:rPr lang="en-US" dirty="0"/>
              <a:t>17 years in research, software systems, and new product development</a:t>
            </a:r>
          </a:p>
          <a:p>
            <a:pPr lvl="1"/>
            <a:r>
              <a:rPr lang="en-US" dirty="0"/>
              <a:t>Focused on the developing technologies to improve application security</a:t>
            </a:r>
          </a:p>
          <a:p>
            <a:endParaRPr lang="en-US" dirty="0"/>
          </a:p>
        </p:txBody>
      </p:sp>
      <p:sp>
        <p:nvSpPr>
          <p:cNvPr id="29" name="Text Placeholder 28">
            <a:extLst>
              <a:ext uri="{FF2B5EF4-FFF2-40B4-BE49-F238E27FC236}">
                <a16:creationId xmlns:a16="http://schemas.microsoft.com/office/drawing/2014/main" id="{3B97C727-8C00-42C7-A2B9-0039E66F1509}"/>
              </a:ext>
            </a:extLst>
          </p:cNvPr>
          <p:cNvSpPr>
            <a:spLocks noGrp="1"/>
          </p:cNvSpPr>
          <p:nvPr>
            <p:ph type="body" sz="quarter" idx="11"/>
          </p:nvPr>
        </p:nvSpPr>
        <p:spPr/>
        <p:txBody>
          <a:bodyPr/>
          <a:lstStyle/>
          <a:p>
            <a:r>
              <a:rPr lang="en-US" dirty="0"/>
              <a:t>Experience</a:t>
            </a:r>
          </a:p>
        </p:txBody>
      </p:sp>
      <p:sp>
        <p:nvSpPr>
          <p:cNvPr id="30" name="Slide Number Placeholder 29">
            <a:extLst>
              <a:ext uri="{FF2B5EF4-FFF2-40B4-BE49-F238E27FC236}">
                <a16:creationId xmlns:a16="http://schemas.microsoft.com/office/drawing/2014/main" id="{2522C783-62CB-43B0-81CE-F16CCE68AEF7}"/>
              </a:ext>
            </a:extLst>
          </p:cNvPr>
          <p:cNvSpPr>
            <a:spLocks noGrp="1"/>
          </p:cNvSpPr>
          <p:nvPr>
            <p:ph type="sldNum" sz="quarter" idx="4"/>
          </p:nvPr>
        </p:nvSpPr>
        <p:spPr/>
        <p:txBody>
          <a:bodyPr/>
          <a:lstStyle/>
          <a:p>
            <a:fld id="{1305DB12-B51B-B14F-BE6F-B5F60D62B14B}" type="slidenum">
              <a:rPr lang="en-US" smtClean="0"/>
              <a:pPr/>
              <a:t>2</a:t>
            </a:fld>
            <a:endParaRPr lang="en-US"/>
          </a:p>
        </p:txBody>
      </p:sp>
    </p:spTree>
    <p:extLst>
      <p:ext uri="{BB962C8B-B14F-4D97-AF65-F5344CB8AC3E}">
        <p14:creationId xmlns:p14="http://schemas.microsoft.com/office/powerpoint/2010/main" val="6907999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94E5E392-6DC3-404E-ABA4-E0ACB00BDECA}"/>
              </a:ext>
            </a:extLst>
          </p:cNvPr>
          <p:cNvSpPr/>
          <p:nvPr/>
        </p:nvSpPr>
        <p:spPr>
          <a:xfrm>
            <a:off x="1037666" y="2364638"/>
            <a:ext cx="6754612" cy="368300"/>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331D4CBC-2816-4EDE-8D66-1ECA31704A76}"/>
              </a:ext>
            </a:extLst>
          </p:cNvPr>
          <p:cNvSpPr>
            <a:spLocks noGrp="1"/>
          </p:cNvSpPr>
          <p:nvPr>
            <p:ph type="title"/>
          </p:nvPr>
        </p:nvSpPr>
        <p:spPr/>
        <p:txBody>
          <a:bodyPr/>
          <a:lstStyle/>
          <a:p>
            <a:r>
              <a:rPr lang="en-US" dirty="0"/>
              <a:t>2. Where are my blind spots?</a:t>
            </a:r>
          </a:p>
        </p:txBody>
      </p:sp>
      <p:sp>
        <p:nvSpPr>
          <p:cNvPr id="3" name="Content Placeholder 2">
            <a:extLst>
              <a:ext uri="{FF2B5EF4-FFF2-40B4-BE49-F238E27FC236}">
                <a16:creationId xmlns:a16="http://schemas.microsoft.com/office/drawing/2014/main" id="{7E727F97-3861-4D35-80C0-0079E1DEA890}"/>
              </a:ext>
            </a:extLst>
          </p:cNvPr>
          <p:cNvSpPr>
            <a:spLocks noGrp="1"/>
          </p:cNvSpPr>
          <p:nvPr>
            <p:ph idx="1"/>
          </p:nvPr>
        </p:nvSpPr>
        <p:spPr/>
        <p:txBody>
          <a:bodyPr/>
          <a:lstStyle/>
          <a:p>
            <a:r>
              <a:rPr lang="en-US" dirty="0"/>
              <a:t>Is the </a:t>
            </a:r>
            <a:r>
              <a:rPr lang="en-US" dirty="0" err="1"/>
              <a:t>AppSec</a:t>
            </a:r>
            <a:r>
              <a:rPr lang="en-US" dirty="0"/>
              <a:t> program complete and meeting needs?</a:t>
            </a:r>
          </a:p>
          <a:p>
            <a:pPr lvl="1"/>
            <a:r>
              <a:rPr lang="en-US" dirty="0"/>
              <a:t>Are policies and procedures documented?</a:t>
            </a:r>
          </a:p>
          <a:p>
            <a:pPr lvl="1"/>
            <a:r>
              <a:rPr lang="en-US" dirty="0"/>
              <a:t>Are roles and responsibilities defined?</a:t>
            </a:r>
          </a:p>
          <a:p>
            <a:pPr lvl="1"/>
            <a:r>
              <a:rPr lang="en-US" dirty="0"/>
              <a:t>Is </a:t>
            </a:r>
            <a:r>
              <a:rPr lang="en-US" dirty="0" err="1"/>
              <a:t>AppSec</a:t>
            </a:r>
            <a:r>
              <a:rPr lang="en-US" dirty="0"/>
              <a:t> group providing all relevant services and meeting needs (e.g., SAST &amp; DAST tools, manual code review, penetration testing, architectural analysis, software composition analysis, security guidelines/requirements)</a:t>
            </a:r>
          </a:p>
          <a:p>
            <a:pPr lvl="2"/>
            <a:r>
              <a:rPr lang="en-US" dirty="0"/>
              <a:t>Does program need more/different staff/tools/procedures?</a:t>
            </a:r>
          </a:p>
          <a:p>
            <a:pPr lvl="2"/>
            <a:r>
              <a:rPr lang="en-US" dirty="0"/>
              <a:t>Does testing cover all relevant types of weakness/vulnerability?</a:t>
            </a:r>
          </a:p>
        </p:txBody>
      </p:sp>
      <p:sp>
        <p:nvSpPr>
          <p:cNvPr id="4" name="Slide Number Placeholder 3">
            <a:extLst>
              <a:ext uri="{FF2B5EF4-FFF2-40B4-BE49-F238E27FC236}">
                <a16:creationId xmlns:a16="http://schemas.microsoft.com/office/drawing/2014/main" id="{2D6490F1-A08B-4E18-8CC9-C2EAD7AAC610}"/>
              </a:ext>
            </a:extLst>
          </p:cNvPr>
          <p:cNvSpPr>
            <a:spLocks noGrp="1"/>
          </p:cNvSpPr>
          <p:nvPr>
            <p:ph type="sldNum" sz="quarter" idx="4"/>
          </p:nvPr>
        </p:nvSpPr>
        <p:spPr/>
        <p:txBody>
          <a:bodyPr/>
          <a:lstStyle/>
          <a:p>
            <a:fld id="{BE9C67AB-B614-C742-93A2-1DCA2D6D2270}" type="slidenum">
              <a:rPr lang="en-US" smtClean="0"/>
              <a:pPr/>
              <a:t>20</a:t>
            </a:fld>
            <a:endParaRPr lang="en-US"/>
          </a:p>
        </p:txBody>
      </p:sp>
    </p:spTree>
    <p:extLst>
      <p:ext uri="{BB962C8B-B14F-4D97-AF65-F5344CB8AC3E}">
        <p14:creationId xmlns:p14="http://schemas.microsoft.com/office/powerpoint/2010/main" val="3757156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203741E3-669D-411C-95D1-EE9EB9B33373}"/>
              </a:ext>
            </a:extLst>
          </p:cNvPr>
          <p:cNvSpPr/>
          <p:nvPr/>
        </p:nvSpPr>
        <p:spPr>
          <a:xfrm>
            <a:off x="1975920" y="4575100"/>
            <a:ext cx="4671370" cy="368300"/>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331D4CBC-2816-4EDE-8D66-1ECA31704A76}"/>
              </a:ext>
            </a:extLst>
          </p:cNvPr>
          <p:cNvSpPr>
            <a:spLocks noGrp="1"/>
          </p:cNvSpPr>
          <p:nvPr>
            <p:ph type="title"/>
          </p:nvPr>
        </p:nvSpPr>
        <p:spPr/>
        <p:txBody>
          <a:bodyPr/>
          <a:lstStyle/>
          <a:p>
            <a:r>
              <a:rPr lang="en-US" dirty="0"/>
              <a:t>2. Where are my blind spots?</a:t>
            </a:r>
          </a:p>
        </p:txBody>
      </p:sp>
      <p:sp>
        <p:nvSpPr>
          <p:cNvPr id="3" name="Content Placeholder 2">
            <a:extLst>
              <a:ext uri="{FF2B5EF4-FFF2-40B4-BE49-F238E27FC236}">
                <a16:creationId xmlns:a16="http://schemas.microsoft.com/office/drawing/2014/main" id="{7E727F97-3861-4D35-80C0-0079E1DEA890}"/>
              </a:ext>
            </a:extLst>
          </p:cNvPr>
          <p:cNvSpPr>
            <a:spLocks noGrp="1"/>
          </p:cNvSpPr>
          <p:nvPr>
            <p:ph idx="1"/>
          </p:nvPr>
        </p:nvSpPr>
        <p:spPr/>
        <p:txBody>
          <a:bodyPr/>
          <a:lstStyle/>
          <a:p>
            <a:r>
              <a:rPr lang="en-US" dirty="0"/>
              <a:t>Have all teams/projects been onboarded to the SDL?</a:t>
            </a:r>
          </a:p>
          <a:p>
            <a:pPr lvl="1"/>
            <a:r>
              <a:rPr lang="en-US" dirty="0"/>
              <a:t>Have all staff had required training?</a:t>
            </a:r>
          </a:p>
          <a:p>
            <a:pPr lvl="1"/>
            <a:r>
              <a:rPr lang="en-US" dirty="0"/>
              <a:t>How do we persuade developers to adopt secure development practices?</a:t>
            </a:r>
          </a:p>
          <a:p>
            <a:r>
              <a:rPr lang="en-US" dirty="0"/>
              <a:t>Are all teams adopting/practicing the SDL?</a:t>
            </a:r>
          </a:p>
          <a:p>
            <a:pPr lvl="1"/>
            <a:r>
              <a:rPr lang="en-US" dirty="0"/>
              <a:t>Are teams using the security resources provided by the </a:t>
            </a:r>
            <a:r>
              <a:rPr lang="en-US" dirty="0" err="1"/>
              <a:t>AppSec</a:t>
            </a:r>
            <a:r>
              <a:rPr lang="en-US" dirty="0"/>
              <a:t> group?</a:t>
            </a:r>
          </a:p>
          <a:p>
            <a:pPr lvl="2"/>
            <a:r>
              <a:rPr lang="en-US" dirty="0"/>
              <a:t>Are teams following security control requirements and guidelines?</a:t>
            </a:r>
          </a:p>
          <a:p>
            <a:pPr lvl="2"/>
            <a:r>
              <a:rPr lang="en-US" dirty="0"/>
              <a:t>Are teams consulting with </a:t>
            </a:r>
            <a:r>
              <a:rPr lang="en-US" dirty="0" err="1"/>
              <a:t>AppSec</a:t>
            </a:r>
            <a:r>
              <a:rPr lang="en-US" dirty="0"/>
              <a:t> analysts?</a:t>
            </a:r>
          </a:p>
          <a:p>
            <a:pPr lvl="2"/>
            <a:r>
              <a:rPr lang="en-US" dirty="0"/>
              <a:t>Are teams using the scanner tools that are provided?</a:t>
            </a:r>
          </a:p>
        </p:txBody>
      </p:sp>
      <p:sp>
        <p:nvSpPr>
          <p:cNvPr id="4" name="Slide Number Placeholder 3">
            <a:extLst>
              <a:ext uri="{FF2B5EF4-FFF2-40B4-BE49-F238E27FC236}">
                <a16:creationId xmlns:a16="http://schemas.microsoft.com/office/drawing/2014/main" id="{31590605-4D9C-41BA-9B78-60FE8A4908BA}"/>
              </a:ext>
            </a:extLst>
          </p:cNvPr>
          <p:cNvSpPr>
            <a:spLocks noGrp="1"/>
          </p:cNvSpPr>
          <p:nvPr>
            <p:ph type="sldNum" sz="quarter" idx="4"/>
          </p:nvPr>
        </p:nvSpPr>
        <p:spPr/>
        <p:txBody>
          <a:bodyPr/>
          <a:lstStyle/>
          <a:p>
            <a:fld id="{BE9C67AB-B614-C742-93A2-1DCA2D6D2270}" type="slidenum">
              <a:rPr lang="en-US" smtClean="0"/>
              <a:pPr/>
              <a:t>21</a:t>
            </a:fld>
            <a:endParaRPr lang="en-US"/>
          </a:p>
        </p:txBody>
      </p:sp>
    </p:spTree>
    <p:extLst>
      <p:ext uri="{BB962C8B-B14F-4D97-AF65-F5344CB8AC3E}">
        <p14:creationId xmlns:p14="http://schemas.microsoft.com/office/powerpoint/2010/main" val="15368741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59FDF9A-C737-4429-8557-BC3F1344A618}"/>
              </a:ext>
            </a:extLst>
          </p:cNvPr>
          <p:cNvSpPr/>
          <p:nvPr/>
        </p:nvSpPr>
        <p:spPr>
          <a:xfrm>
            <a:off x="1037666" y="3320937"/>
            <a:ext cx="4623663" cy="368300"/>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Rectangle: Rounded Corners 4">
            <a:extLst>
              <a:ext uri="{FF2B5EF4-FFF2-40B4-BE49-F238E27FC236}">
                <a16:creationId xmlns:a16="http://schemas.microsoft.com/office/drawing/2014/main" id="{669BF001-0E01-48E5-AB94-BE4A82A66599}"/>
              </a:ext>
            </a:extLst>
          </p:cNvPr>
          <p:cNvSpPr/>
          <p:nvPr/>
        </p:nvSpPr>
        <p:spPr>
          <a:xfrm>
            <a:off x="1101276" y="4227386"/>
            <a:ext cx="6897735" cy="368300"/>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a:extLst>
              <a:ext uri="{FF2B5EF4-FFF2-40B4-BE49-F238E27FC236}">
                <a16:creationId xmlns:a16="http://schemas.microsoft.com/office/drawing/2014/main" id="{331D4CBC-2816-4EDE-8D66-1ECA31704A76}"/>
              </a:ext>
            </a:extLst>
          </p:cNvPr>
          <p:cNvSpPr>
            <a:spLocks noGrp="1"/>
          </p:cNvSpPr>
          <p:nvPr>
            <p:ph type="title"/>
          </p:nvPr>
        </p:nvSpPr>
        <p:spPr/>
        <p:txBody>
          <a:bodyPr/>
          <a:lstStyle/>
          <a:p>
            <a:r>
              <a:rPr lang="en-US" dirty="0"/>
              <a:t>2. Where are my blind spots?</a:t>
            </a:r>
          </a:p>
        </p:txBody>
      </p:sp>
      <p:sp>
        <p:nvSpPr>
          <p:cNvPr id="3" name="Content Placeholder 2">
            <a:extLst>
              <a:ext uri="{FF2B5EF4-FFF2-40B4-BE49-F238E27FC236}">
                <a16:creationId xmlns:a16="http://schemas.microsoft.com/office/drawing/2014/main" id="{7E727F97-3861-4D35-80C0-0079E1DEA890}"/>
              </a:ext>
            </a:extLst>
          </p:cNvPr>
          <p:cNvSpPr>
            <a:spLocks noGrp="1"/>
          </p:cNvSpPr>
          <p:nvPr>
            <p:ph idx="1"/>
          </p:nvPr>
        </p:nvSpPr>
        <p:spPr/>
        <p:txBody>
          <a:bodyPr/>
          <a:lstStyle/>
          <a:p>
            <a:r>
              <a:rPr lang="en-US" dirty="0"/>
              <a:t>How much of a system is covered by testing?</a:t>
            </a:r>
          </a:p>
          <a:p>
            <a:r>
              <a:rPr lang="en-US" dirty="0"/>
              <a:t>Have as-built systems drifted from modeled designs (e.g., threat models)?</a:t>
            </a:r>
          </a:p>
          <a:p>
            <a:r>
              <a:rPr lang="en-US" dirty="0"/>
              <a:t>How is the attack surface changing?</a:t>
            </a:r>
          </a:p>
          <a:p>
            <a:r>
              <a:rPr lang="en-US" dirty="0"/>
              <a:t>How do I make attacks/breaches more visible (i.e. incr. probability of detection)?</a:t>
            </a:r>
          </a:p>
          <a:p>
            <a:r>
              <a:rPr lang="en-US" dirty="0"/>
              <a:t>Are the security controls being implemented effective?</a:t>
            </a:r>
          </a:p>
        </p:txBody>
      </p:sp>
      <p:sp>
        <p:nvSpPr>
          <p:cNvPr id="4" name="Slide Number Placeholder 3">
            <a:extLst>
              <a:ext uri="{FF2B5EF4-FFF2-40B4-BE49-F238E27FC236}">
                <a16:creationId xmlns:a16="http://schemas.microsoft.com/office/drawing/2014/main" id="{31590605-4D9C-41BA-9B78-60FE8A4908BA}"/>
              </a:ext>
            </a:extLst>
          </p:cNvPr>
          <p:cNvSpPr>
            <a:spLocks noGrp="1"/>
          </p:cNvSpPr>
          <p:nvPr>
            <p:ph type="sldNum" sz="quarter" idx="4"/>
          </p:nvPr>
        </p:nvSpPr>
        <p:spPr/>
        <p:txBody>
          <a:bodyPr/>
          <a:lstStyle/>
          <a:p>
            <a:fld id="{BE9C67AB-B614-C742-93A2-1DCA2D6D2270}" type="slidenum">
              <a:rPr lang="en-US" smtClean="0"/>
              <a:pPr/>
              <a:t>22</a:t>
            </a:fld>
            <a:endParaRPr lang="en-US"/>
          </a:p>
        </p:txBody>
      </p:sp>
    </p:spTree>
    <p:extLst>
      <p:ext uri="{BB962C8B-B14F-4D97-AF65-F5344CB8AC3E}">
        <p14:creationId xmlns:p14="http://schemas.microsoft.com/office/powerpoint/2010/main" val="8970105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9C59B5EF-9843-409C-AC13-6FB8F73CF84F}"/>
              </a:ext>
            </a:extLst>
          </p:cNvPr>
          <p:cNvSpPr/>
          <p:nvPr/>
        </p:nvSpPr>
        <p:spPr>
          <a:xfrm>
            <a:off x="1101276" y="3605041"/>
            <a:ext cx="8138140" cy="426269"/>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6">
            <a:extLst>
              <a:ext uri="{FF2B5EF4-FFF2-40B4-BE49-F238E27FC236}">
                <a16:creationId xmlns:a16="http://schemas.microsoft.com/office/drawing/2014/main" id="{B2949A3D-2C8A-43DF-AE01-8613725187C9}"/>
              </a:ext>
            </a:extLst>
          </p:cNvPr>
          <p:cNvSpPr>
            <a:spLocks noGrp="1"/>
          </p:cNvSpPr>
          <p:nvPr>
            <p:ph type="title"/>
          </p:nvPr>
        </p:nvSpPr>
        <p:spPr>
          <a:xfrm>
            <a:off x="1013854" y="1747582"/>
            <a:ext cx="11120996" cy="576263"/>
          </a:xfrm>
        </p:spPr>
        <p:txBody>
          <a:bodyPr/>
          <a:lstStyle/>
          <a:p>
            <a:r>
              <a:rPr lang="en-US" dirty="0"/>
              <a:t>3. How do comm. &amp; demonstrate </a:t>
            </a:r>
            <a:r>
              <a:rPr lang="en-US" dirty="0" err="1"/>
              <a:t>AppSec’s</a:t>
            </a:r>
            <a:r>
              <a:rPr lang="en-US" dirty="0"/>
              <a:t> value to </a:t>
            </a:r>
            <a:r>
              <a:rPr lang="en-US" dirty="0" err="1"/>
              <a:t>mgmt</a:t>
            </a:r>
            <a:r>
              <a:rPr lang="en-US" dirty="0"/>
              <a:t>?</a:t>
            </a:r>
            <a:br>
              <a:rPr lang="en-US" dirty="0"/>
            </a:br>
            <a:endParaRPr lang="en-US" dirty="0"/>
          </a:p>
        </p:txBody>
      </p:sp>
      <p:sp>
        <p:nvSpPr>
          <p:cNvPr id="8" name="Content Placeholder 7">
            <a:extLst>
              <a:ext uri="{FF2B5EF4-FFF2-40B4-BE49-F238E27FC236}">
                <a16:creationId xmlns:a16="http://schemas.microsoft.com/office/drawing/2014/main" id="{73F2840C-51FA-4A5A-9873-8F318848DB50}"/>
              </a:ext>
            </a:extLst>
          </p:cNvPr>
          <p:cNvSpPr>
            <a:spLocks noGrp="1"/>
          </p:cNvSpPr>
          <p:nvPr>
            <p:ph idx="1"/>
          </p:nvPr>
        </p:nvSpPr>
        <p:spPr/>
        <p:txBody>
          <a:bodyPr/>
          <a:lstStyle/>
          <a:p>
            <a:r>
              <a:rPr lang="en-US" dirty="0"/>
              <a:t>What does good performance look like (i.e. benchmark)?</a:t>
            </a:r>
          </a:p>
          <a:p>
            <a:r>
              <a:rPr lang="en-US" dirty="0"/>
              <a:t>Are we meeting the industry standard of care?</a:t>
            </a:r>
          </a:p>
          <a:p>
            <a:pPr lvl="1"/>
            <a:r>
              <a:rPr lang="en-US" dirty="0"/>
              <a:t>Is risk decreasing?</a:t>
            </a:r>
          </a:p>
          <a:p>
            <a:r>
              <a:rPr lang="en-US" dirty="0"/>
              <a:t>How do we show that we react quickly to rapidly evolving needs?</a:t>
            </a:r>
          </a:p>
          <a:p>
            <a:r>
              <a:rPr lang="en-US" dirty="0"/>
              <a:t>What is </a:t>
            </a:r>
            <a:r>
              <a:rPr lang="en-US" dirty="0" err="1"/>
              <a:t>AppSec’s</a:t>
            </a:r>
            <a:r>
              <a:rPr lang="en-US" dirty="0"/>
              <a:t> effect on release cadence, or time to market?</a:t>
            </a:r>
          </a:p>
          <a:p>
            <a:r>
              <a:rPr lang="en-US" dirty="0"/>
              <a:t>What are the financial costs of </a:t>
            </a:r>
            <a:r>
              <a:rPr lang="en-US" dirty="0" err="1"/>
              <a:t>AppSec</a:t>
            </a:r>
            <a:r>
              <a:rPr lang="en-US" dirty="0"/>
              <a:t>?</a:t>
            </a:r>
          </a:p>
          <a:p>
            <a:r>
              <a:rPr lang="en-US" dirty="0"/>
              <a:t>What is the cost of remediation?</a:t>
            </a:r>
          </a:p>
          <a:p>
            <a:pPr lvl="1"/>
            <a:r>
              <a:rPr lang="en-US" dirty="0"/>
              <a:t>How many </a:t>
            </a:r>
            <a:r>
              <a:rPr lang="en-US" dirty="0" err="1"/>
              <a:t>AppSec</a:t>
            </a:r>
            <a:r>
              <a:rPr lang="en-US" dirty="0"/>
              <a:t> employees are employed?</a:t>
            </a:r>
          </a:p>
          <a:p>
            <a:pPr lvl="1"/>
            <a:r>
              <a:rPr lang="en-US" dirty="0"/>
              <a:t>How much do </a:t>
            </a:r>
            <a:r>
              <a:rPr lang="en-US" dirty="0" err="1"/>
              <a:t>AppSec</a:t>
            </a:r>
            <a:r>
              <a:rPr lang="en-US" dirty="0"/>
              <a:t> testing tools cost?</a:t>
            </a:r>
          </a:p>
        </p:txBody>
      </p:sp>
      <p:sp>
        <p:nvSpPr>
          <p:cNvPr id="4" name="Slide Number Placeholder 3">
            <a:extLst>
              <a:ext uri="{FF2B5EF4-FFF2-40B4-BE49-F238E27FC236}">
                <a16:creationId xmlns:a16="http://schemas.microsoft.com/office/drawing/2014/main" id="{1F01094B-FFCA-411C-A21A-E8F8D23B652B}"/>
              </a:ext>
            </a:extLst>
          </p:cNvPr>
          <p:cNvSpPr>
            <a:spLocks noGrp="1"/>
          </p:cNvSpPr>
          <p:nvPr>
            <p:ph type="sldNum" sz="quarter" idx="4"/>
          </p:nvPr>
        </p:nvSpPr>
        <p:spPr/>
        <p:txBody>
          <a:bodyPr/>
          <a:lstStyle/>
          <a:p>
            <a:fld id="{1305DB12-B51B-B14F-BE6F-B5F60D62B14B}" type="slidenum">
              <a:rPr lang="en-US" smtClean="0"/>
              <a:pPr/>
              <a:t>23</a:t>
            </a:fld>
            <a:endParaRPr lang="en-US"/>
          </a:p>
        </p:txBody>
      </p:sp>
    </p:spTree>
    <p:extLst>
      <p:ext uri="{BB962C8B-B14F-4D97-AF65-F5344CB8AC3E}">
        <p14:creationId xmlns:p14="http://schemas.microsoft.com/office/powerpoint/2010/main" val="19535668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97DDEB69-4FD9-4AC4-891A-AA5AC1EB181E}"/>
              </a:ext>
            </a:extLst>
          </p:cNvPr>
          <p:cNvSpPr/>
          <p:nvPr/>
        </p:nvSpPr>
        <p:spPr>
          <a:xfrm>
            <a:off x="1037665" y="3271086"/>
            <a:ext cx="8869659" cy="368300"/>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6">
            <a:extLst>
              <a:ext uri="{FF2B5EF4-FFF2-40B4-BE49-F238E27FC236}">
                <a16:creationId xmlns:a16="http://schemas.microsoft.com/office/drawing/2014/main" id="{B2949A3D-2C8A-43DF-AE01-8613725187C9}"/>
              </a:ext>
            </a:extLst>
          </p:cNvPr>
          <p:cNvSpPr>
            <a:spLocks noGrp="1"/>
          </p:cNvSpPr>
          <p:nvPr>
            <p:ph type="title"/>
          </p:nvPr>
        </p:nvSpPr>
        <p:spPr>
          <a:xfrm>
            <a:off x="1013854" y="1747582"/>
            <a:ext cx="11120996" cy="576263"/>
          </a:xfrm>
        </p:spPr>
        <p:txBody>
          <a:bodyPr/>
          <a:lstStyle/>
          <a:p>
            <a:r>
              <a:rPr lang="en-US" dirty="0"/>
              <a:t>4. Are we getting better at building in security over time?</a:t>
            </a:r>
          </a:p>
        </p:txBody>
      </p:sp>
      <p:sp>
        <p:nvSpPr>
          <p:cNvPr id="8" name="Content Placeholder 7">
            <a:extLst>
              <a:ext uri="{FF2B5EF4-FFF2-40B4-BE49-F238E27FC236}">
                <a16:creationId xmlns:a16="http://schemas.microsoft.com/office/drawing/2014/main" id="{73F2840C-51FA-4A5A-9873-8F318848DB50}"/>
              </a:ext>
            </a:extLst>
          </p:cNvPr>
          <p:cNvSpPr>
            <a:spLocks noGrp="1"/>
          </p:cNvSpPr>
          <p:nvPr>
            <p:ph idx="1"/>
          </p:nvPr>
        </p:nvSpPr>
        <p:spPr/>
        <p:txBody>
          <a:bodyPr/>
          <a:lstStyle/>
          <a:p>
            <a:r>
              <a:rPr lang="en-US" dirty="0"/>
              <a:t>What percent of security requirements/controls are satisfied/implemented?</a:t>
            </a:r>
          </a:p>
          <a:p>
            <a:r>
              <a:rPr lang="en-US" dirty="0"/>
              <a:t>How long do findings/vulnerabilities take to resolve?</a:t>
            </a:r>
          </a:p>
          <a:p>
            <a:r>
              <a:rPr lang="en-US" dirty="0"/>
              <a:t>How long does it take to discover a vulnerability from its introduction?</a:t>
            </a:r>
          </a:p>
          <a:p>
            <a:r>
              <a:rPr lang="en-US" dirty="0"/>
              <a:t>What mistakes are developers making?</a:t>
            </a:r>
          </a:p>
          <a:p>
            <a:pPr lvl="1"/>
            <a:r>
              <a:rPr lang="en-US" dirty="0"/>
              <a:t>Where is improvement needed?</a:t>
            </a:r>
          </a:p>
          <a:p>
            <a:pPr lvl="2"/>
            <a:r>
              <a:rPr lang="en-US" dirty="0"/>
              <a:t>On specific projects?</a:t>
            </a:r>
          </a:p>
          <a:p>
            <a:pPr lvl="2"/>
            <a:r>
              <a:rPr lang="en-US" dirty="0"/>
              <a:t>With certain teams/developers?</a:t>
            </a:r>
          </a:p>
          <a:p>
            <a:pPr lvl="3"/>
            <a:r>
              <a:rPr lang="en-US" dirty="0"/>
              <a:t>Which teams/developers are introducing defects?</a:t>
            </a:r>
          </a:p>
          <a:p>
            <a:pPr lvl="3"/>
            <a:r>
              <a:rPr lang="en-US" dirty="0"/>
              <a:t>Is each team/developer introducing fewer defects over time?</a:t>
            </a:r>
          </a:p>
          <a:p>
            <a:pPr lvl="2"/>
            <a:r>
              <a:rPr lang="en-US" dirty="0"/>
              <a:t>During specific phases of development?</a:t>
            </a:r>
          </a:p>
          <a:p>
            <a:pPr lvl="2"/>
            <a:r>
              <a:rPr lang="en-US" dirty="0"/>
              <a:t>With specific languages or technologies?</a:t>
            </a:r>
          </a:p>
        </p:txBody>
      </p:sp>
      <p:sp>
        <p:nvSpPr>
          <p:cNvPr id="4" name="Slide Number Placeholder 3">
            <a:extLst>
              <a:ext uri="{FF2B5EF4-FFF2-40B4-BE49-F238E27FC236}">
                <a16:creationId xmlns:a16="http://schemas.microsoft.com/office/drawing/2014/main" id="{1F01094B-FFCA-411C-A21A-E8F8D23B652B}"/>
              </a:ext>
            </a:extLst>
          </p:cNvPr>
          <p:cNvSpPr>
            <a:spLocks noGrp="1"/>
          </p:cNvSpPr>
          <p:nvPr>
            <p:ph type="sldNum" sz="quarter" idx="4"/>
          </p:nvPr>
        </p:nvSpPr>
        <p:spPr/>
        <p:txBody>
          <a:bodyPr/>
          <a:lstStyle/>
          <a:p>
            <a:fld id="{1305DB12-B51B-B14F-BE6F-B5F60D62B14B}" type="slidenum">
              <a:rPr lang="en-US" smtClean="0"/>
              <a:pPr/>
              <a:t>24</a:t>
            </a:fld>
            <a:endParaRPr lang="en-US"/>
          </a:p>
        </p:txBody>
      </p:sp>
    </p:spTree>
    <p:extLst>
      <p:ext uri="{BB962C8B-B14F-4D97-AF65-F5344CB8AC3E}">
        <p14:creationId xmlns:p14="http://schemas.microsoft.com/office/powerpoint/2010/main" val="1438361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2949A3D-2C8A-43DF-AE01-8613725187C9}"/>
              </a:ext>
            </a:extLst>
          </p:cNvPr>
          <p:cNvSpPr>
            <a:spLocks noGrp="1"/>
          </p:cNvSpPr>
          <p:nvPr>
            <p:ph type="title"/>
          </p:nvPr>
        </p:nvSpPr>
        <p:spPr>
          <a:xfrm>
            <a:off x="1013854" y="1747582"/>
            <a:ext cx="11120996" cy="576263"/>
          </a:xfrm>
        </p:spPr>
        <p:txBody>
          <a:bodyPr/>
          <a:lstStyle/>
          <a:p>
            <a:r>
              <a:rPr lang="en-US" dirty="0"/>
              <a:t>4. Are we getting better at building in security over time?</a:t>
            </a:r>
          </a:p>
        </p:txBody>
      </p:sp>
      <p:sp>
        <p:nvSpPr>
          <p:cNvPr id="8" name="Content Placeholder 7">
            <a:extLst>
              <a:ext uri="{FF2B5EF4-FFF2-40B4-BE49-F238E27FC236}">
                <a16:creationId xmlns:a16="http://schemas.microsoft.com/office/drawing/2014/main" id="{73F2840C-51FA-4A5A-9873-8F318848DB50}"/>
              </a:ext>
            </a:extLst>
          </p:cNvPr>
          <p:cNvSpPr>
            <a:spLocks noGrp="1"/>
          </p:cNvSpPr>
          <p:nvPr>
            <p:ph idx="1"/>
          </p:nvPr>
        </p:nvSpPr>
        <p:spPr/>
        <p:txBody>
          <a:bodyPr/>
          <a:lstStyle/>
          <a:p>
            <a:r>
              <a:rPr lang="en-US" dirty="0"/>
              <a:t>How much time is spent on security remediation?</a:t>
            </a:r>
          </a:p>
          <a:p>
            <a:r>
              <a:rPr lang="en-US" dirty="0"/>
              <a:t>How can software maintenance costs be reduced?</a:t>
            </a:r>
          </a:p>
        </p:txBody>
      </p:sp>
      <p:sp>
        <p:nvSpPr>
          <p:cNvPr id="4" name="Slide Number Placeholder 3">
            <a:extLst>
              <a:ext uri="{FF2B5EF4-FFF2-40B4-BE49-F238E27FC236}">
                <a16:creationId xmlns:a16="http://schemas.microsoft.com/office/drawing/2014/main" id="{1F01094B-FFCA-411C-A21A-E8F8D23B652B}"/>
              </a:ext>
            </a:extLst>
          </p:cNvPr>
          <p:cNvSpPr>
            <a:spLocks noGrp="1"/>
          </p:cNvSpPr>
          <p:nvPr>
            <p:ph type="sldNum" sz="quarter" idx="4"/>
          </p:nvPr>
        </p:nvSpPr>
        <p:spPr/>
        <p:txBody>
          <a:bodyPr/>
          <a:lstStyle/>
          <a:p>
            <a:fld id="{1305DB12-B51B-B14F-BE6F-B5F60D62B14B}" type="slidenum">
              <a:rPr lang="en-US" smtClean="0"/>
              <a:pPr/>
              <a:t>25</a:t>
            </a:fld>
            <a:endParaRPr lang="en-US"/>
          </a:p>
        </p:txBody>
      </p:sp>
    </p:spTree>
    <p:extLst>
      <p:ext uri="{BB962C8B-B14F-4D97-AF65-F5344CB8AC3E}">
        <p14:creationId xmlns:p14="http://schemas.microsoft.com/office/powerpoint/2010/main" val="19351048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7DA2C708-FEAA-4D59-A7DA-5534BD0CB7AA}"/>
              </a:ext>
            </a:extLst>
          </p:cNvPr>
          <p:cNvSpPr/>
          <p:nvPr/>
        </p:nvSpPr>
        <p:spPr>
          <a:xfrm>
            <a:off x="1037666" y="3302892"/>
            <a:ext cx="8058626" cy="368300"/>
          </a:xfrm>
          <a:prstGeom prst="round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6">
            <a:extLst>
              <a:ext uri="{FF2B5EF4-FFF2-40B4-BE49-F238E27FC236}">
                <a16:creationId xmlns:a16="http://schemas.microsoft.com/office/drawing/2014/main" id="{B2949A3D-2C8A-43DF-AE01-8613725187C9}"/>
              </a:ext>
            </a:extLst>
          </p:cNvPr>
          <p:cNvSpPr>
            <a:spLocks noGrp="1"/>
          </p:cNvSpPr>
          <p:nvPr>
            <p:ph type="title"/>
          </p:nvPr>
        </p:nvSpPr>
        <p:spPr>
          <a:xfrm>
            <a:off x="1013854" y="1747582"/>
            <a:ext cx="11120996" cy="576263"/>
          </a:xfrm>
        </p:spPr>
        <p:txBody>
          <a:bodyPr/>
          <a:lstStyle/>
          <a:p>
            <a:r>
              <a:rPr lang="en-US" dirty="0"/>
              <a:t>5. Demonstrate compliance with requirements</a:t>
            </a:r>
          </a:p>
        </p:txBody>
      </p:sp>
      <p:sp>
        <p:nvSpPr>
          <p:cNvPr id="8" name="Content Placeholder 7">
            <a:extLst>
              <a:ext uri="{FF2B5EF4-FFF2-40B4-BE49-F238E27FC236}">
                <a16:creationId xmlns:a16="http://schemas.microsoft.com/office/drawing/2014/main" id="{73F2840C-51FA-4A5A-9873-8F318848DB50}"/>
              </a:ext>
            </a:extLst>
          </p:cNvPr>
          <p:cNvSpPr>
            <a:spLocks noGrp="1"/>
          </p:cNvSpPr>
          <p:nvPr>
            <p:ph idx="1"/>
          </p:nvPr>
        </p:nvSpPr>
        <p:spPr/>
        <p:txBody>
          <a:bodyPr/>
          <a:lstStyle/>
          <a:p>
            <a:r>
              <a:rPr lang="en-US" dirty="0"/>
              <a:t>Are all teams practicing the SDL?</a:t>
            </a:r>
          </a:p>
          <a:p>
            <a:r>
              <a:rPr lang="en-US" dirty="0"/>
              <a:t>What is the severity of the vulnerabilities in my software products?</a:t>
            </a:r>
          </a:p>
          <a:p>
            <a:r>
              <a:rPr lang="en-US" dirty="0"/>
              <a:t>Are vulnerabilities being resolved within required time periods?</a:t>
            </a:r>
          </a:p>
        </p:txBody>
      </p:sp>
      <p:sp>
        <p:nvSpPr>
          <p:cNvPr id="4" name="Slide Number Placeholder 3">
            <a:extLst>
              <a:ext uri="{FF2B5EF4-FFF2-40B4-BE49-F238E27FC236}">
                <a16:creationId xmlns:a16="http://schemas.microsoft.com/office/drawing/2014/main" id="{1F01094B-FFCA-411C-A21A-E8F8D23B652B}"/>
              </a:ext>
            </a:extLst>
          </p:cNvPr>
          <p:cNvSpPr>
            <a:spLocks noGrp="1"/>
          </p:cNvSpPr>
          <p:nvPr>
            <p:ph type="sldNum" sz="quarter" idx="4"/>
          </p:nvPr>
        </p:nvSpPr>
        <p:spPr/>
        <p:txBody>
          <a:bodyPr/>
          <a:lstStyle/>
          <a:p>
            <a:fld id="{1305DB12-B51B-B14F-BE6F-B5F60D62B14B}" type="slidenum">
              <a:rPr lang="en-US" smtClean="0"/>
              <a:pPr/>
              <a:t>26</a:t>
            </a:fld>
            <a:endParaRPr lang="en-US"/>
          </a:p>
        </p:txBody>
      </p:sp>
      <p:sp>
        <p:nvSpPr>
          <p:cNvPr id="5" name="Title 6">
            <a:extLst>
              <a:ext uri="{FF2B5EF4-FFF2-40B4-BE49-F238E27FC236}">
                <a16:creationId xmlns:a16="http://schemas.microsoft.com/office/drawing/2014/main" id="{F2157A65-794E-4C7F-A673-CD84D141888B}"/>
              </a:ext>
            </a:extLst>
          </p:cNvPr>
          <p:cNvSpPr txBox="1">
            <a:spLocks/>
          </p:cNvSpPr>
          <p:nvPr/>
        </p:nvSpPr>
        <p:spPr>
          <a:xfrm>
            <a:off x="1013854" y="4419220"/>
            <a:ext cx="11120996" cy="576263"/>
          </a:xfrm>
          <a:prstGeom prst="rect">
            <a:avLst/>
          </a:prstGeom>
        </p:spPr>
        <p:txBody>
          <a:bodyPr/>
          <a:lstStyle>
            <a:lvl1pPr marL="0" algn="l" defTabSz="914400" rtl="0" eaLnBrk="1" latinLnBrk="0" hangingPunct="1">
              <a:lnSpc>
                <a:spcPct val="90000"/>
              </a:lnSpc>
              <a:spcBef>
                <a:spcPct val="0"/>
              </a:spcBef>
              <a:buNone/>
              <a:defRPr lang="en-US" sz="3600" kern="1200" dirty="0">
                <a:solidFill>
                  <a:srgbClr val="057FAF"/>
                </a:solidFill>
                <a:latin typeface="Montserrat Ultra Light" charset="0"/>
                <a:ea typeface="Montserrat Ultra Light" charset="0"/>
                <a:cs typeface="Montserrat Ultra Light" charset="0"/>
              </a:defRPr>
            </a:lvl1pPr>
          </a:lstStyle>
          <a:p>
            <a:pPr marL="461963" indent="-461963"/>
            <a:r>
              <a:rPr lang="en-US" dirty="0"/>
              <a:t>6. How do I make attacks/breaches more difficult for adversary?</a:t>
            </a:r>
          </a:p>
        </p:txBody>
      </p:sp>
    </p:spTree>
    <p:extLst>
      <p:ext uri="{BB962C8B-B14F-4D97-AF65-F5344CB8AC3E}">
        <p14:creationId xmlns:p14="http://schemas.microsoft.com/office/powerpoint/2010/main" val="18969415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2949A3D-2C8A-43DF-AE01-8613725187C9}"/>
              </a:ext>
            </a:extLst>
          </p:cNvPr>
          <p:cNvSpPr>
            <a:spLocks noGrp="1"/>
          </p:cNvSpPr>
          <p:nvPr>
            <p:ph type="title"/>
          </p:nvPr>
        </p:nvSpPr>
        <p:spPr>
          <a:xfrm>
            <a:off x="1013854" y="1747582"/>
            <a:ext cx="11120996" cy="576263"/>
          </a:xfrm>
        </p:spPr>
        <p:txBody>
          <a:bodyPr/>
          <a:lstStyle/>
          <a:p>
            <a:r>
              <a:rPr lang="en-US" dirty="0"/>
              <a:t>7. What is the </a:t>
            </a:r>
            <a:r>
              <a:rPr lang="en-US" dirty="0" err="1"/>
              <a:t>AppSec</a:t>
            </a:r>
            <a:r>
              <a:rPr lang="en-US" dirty="0"/>
              <a:t> team’s input to the broader organization’s acquisition decisions of systems/capabilities?</a:t>
            </a:r>
          </a:p>
        </p:txBody>
      </p:sp>
      <p:sp>
        <p:nvSpPr>
          <p:cNvPr id="8" name="Content Placeholder 7">
            <a:extLst>
              <a:ext uri="{FF2B5EF4-FFF2-40B4-BE49-F238E27FC236}">
                <a16:creationId xmlns:a16="http://schemas.microsoft.com/office/drawing/2014/main" id="{73F2840C-51FA-4A5A-9873-8F318848DB50}"/>
              </a:ext>
            </a:extLst>
          </p:cNvPr>
          <p:cNvSpPr>
            <a:spLocks noGrp="1"/>
          </p:cNvSpPr>
          <p:nvPr>
            <p:ph idx="1"/>
          </p:nvPr>
        </p:nvSpPr>
        <p:spPr>
          <a:xfrm>
            <a:off x="1037666" y="3379304"/>
            <a:ext cx="10515600" cy="2876452"/>
          </a:xfrm>
        </p:spPr>
        <p:txBody>
          <a:bodyPr/>
          <a:lstStyle/>
          <a:p>
            <a:r>
              <a:rPr lang="en-US" dirty="0"/>
              <a:t>Is it less expensive to assure the security of software that is built in-house versus acquired from a third party?</a:t>
            </a:r>
          </a:p>
          <a:p>
            <a:r>
              <a:rPr lang="en-US" dirty="0"/>
              <a:t>What are the expected ongoing costs of security remediation for a system?</a:t>
            </a:r>
          </a:p>
          <a:p>
            <a:pPr lvl="1"/>
            <a:r>
              <a:rPr lang="en-US" dirty="0"/>
              <a:t>What system properties contribute most to the cost of maintaining the security of a system? </a:t>
            </a:r>
          </a:p>
        </p:txBody>
      </p:sp>
      <p:sp>
        <p:nvSpPr>
          <p:cNvPr id="4" name="Slide Number Placeholder 3">
            <a:extLst>
              <a:ext uri="{FF2B5EF4-FFF2-40B4-BE49-F238E27FC236}">
                <a16:creationId xmlns:a16="http://schemas.microsoft.com/office/drawing/2014/main" id="{1F01094B-FFCA-411C-A21A-E8F8D23B652B}"/>
              </a:ext>
            </a:extLst>
          </p:cNvPr>
          <p:cNvSpPr>
            <a:spLocks noGrp="1"/>
          </p:cNvSpPr>
          <p:nvPr>
            <p:ph type="sldNum" sz="quarter" idx="4"/>
          </p:nvPr>
        </p:nvSpPr>
        <p:spPr/>
        <p:txBody>
          <a:bodyPr/>
          <a:lstStyle/>
          <a:p>
            <a:fld id="{1305DB12-B51B-B14F-BE6F-B5F60D62B14B}" type="slidenum">
              <a:rPr lang="en-US" smtClean="0"/>
              <a:pPr/>
              <a:t>27</a:t>
            </a:fld>
            <a:endParaRPr lang="en-US"/>
          </a:p>
        </p:txBody>
      </p:sp>
    </p:spTree>
    <p:extLst>
      <p:ext uri="{BB962C8B-B14F-4D97-AF65-F5344CB8AC3E}">
        <p14:creationId xmlns:p14="http://schemas.microsoft.com/office/powerpoint/2010/main" val="28862049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C7F3AFF-E87E-4619-83F7-0C78C562768A}"/>
              </a:ext>
            </a:extLst>
          </p:cNvPr>
          <p:cNvSpPr>
            <a:spLocks noGrp="1"/>
          </p:cNvSpPr>
          <p:nvPr>
            <p:ph type="title"/>
          </p:nvPr>
        </p:nvSpPr>
        <p:spPr/>
        <p:txBody>
          <a:bodyPr/>
          <a:lstStyle/>
          <a:p>
            <a:r>
              <a:rPr lang="en-US" dirty="0"/>
              <a:t>Measure the application itself (or a portfolio of apps.)</a:t>
            </a:r>
          </a:p>
        </p:txBody>
      </p:sp>
      <p:sp>
        <p:nvSpPr>
          <p:cNvPr id="4" name="Slide Number Placeholder 3">
            <a:extLst>
              <a:ext uri="{FF2B5EF4-FFF2-40B4-BE49-F238E27FC236}">
                <a16:creationId xmlns:a16="http://schemas.microsoft.com/office/drawing/2014/main" id="{A28647F7-92AE-4F29-AB39-29F81C842898}"/>
              </a:ext>
            </a:extLst>
          </p:cNvPr>
          <p:cNvSpPr>
            <a:spLocks noGrp="1"/>
          </p:cNvSpPr>
          <p:nvPr>
            <p:ph type="sldNum" sz="quarter" idx="12"/>
          </p:nvPr>
        </p:nvSpPr>
        <p:spPr/>
        <p:txBody>
          <a:bodyPr/>
          <a:lstStyle/>
          <a:p>
            <a:fld id="{1305DB12-B51B-B14F-BE6F-B5F60D62B14B}" type="slidenum">
              <a:rPr lang="en-US" smtClean="0"/>
              <a:pPr/>
              <a:t>28</a:t>
            </a:fld>
            <a:endParaRPr lang="en-US"/>
          </a:p>
        </p:txBody>
      </p:sp>
      <p:grpSp>
        <p:nvGrpSpPr>
          <p:cNvPr id="8" name="Group 7">
            <a:extLst>
              <a:ext uri="{FF2B5EF4-FFF2-40B4-BE49-F238E27FC236}">
                <a16:creationId xmlns:a16="http://schemas.microsoft.com/office/drawing/2014/main" id="{C6D4DBDA-F1FF-431B-BA90-D18FF95E204E}"/>
              </a:ext>
            </a:extLst>
          </p:cNvPr>
          <p:cNvGrpSpPr/>
          <p:nvPr/>
        </p:nvGrpSpPr>
        <p:grpSpPr>
          <a:xfrm>
            <a:off x="1282150" y="3411591"/>
            <a:ext cx="3533915" cy="1505220"/>
            <a:chOff x="2738177" y="1490916"/>
            <a:chExt cx="3533915" cy="1505220"/>
          </a:xfrm>
        </p:grpSpPr>
        <p:grpSp>
          <p:nvGrpSpPr>
            <p:cNvPr id="9" name="Group 8">
              <a:extLst>
                <a:ext uri="{FF2B5EF4-FFF2-40B4-BE49-F238E27FC236}">
                  <a16:creationId xmlns:a16="http://schemas.microsoft.com/office/drawing/2014/main" id="{6639236C-3FA7-4375-9495-050348DBACE4}"/>
                </a:ext>
              </a:extLst>
            </p:cNvPr>
            <p:cNvGrpSpPr/>
            <p:nvPr/>
          </p:nvGrpSpPr>
          <p:grpSpPr>
            <a:xfrm>
              <a:off x="2738177" y="1490916"/>
              <a:ext cx="2026896" cy="1505220"/>
              <a:chOff x="6314703" y="1095374"/>
              <a:chExt cx="1341474" cy="996210"/>
            </a:xfrm>
          </p:grpSpPr>
          <p:sp>
            <p:nvSpPr>
              <p:cNvPr id="11" name="10-Point Star 2">
                <a:extLst>
                  <a:ext uri="{FF2B5EF4-FFF2-40B4-BE49-F238E27FC236}">
                    <a16:creationId xmlns:a16="http://schemas.microsoft.com/office/drawing/2014/main" id="{2BC4FA54-A2D5-41E4-980C-E29FD918AF46}"/>
                  </a:ext>
                </a:extLst>
              </p:cNvPr>
              <p:cNvSpPr/>
              <p:nvPr/>
            </p:nvSpPr>
            <p:spPr>
              <a:xfrm rot="19882909">
                <a:off x="7406307" y="1796865"/>
                <a:ext cx="195732" cy="199589"/>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chemeClr val="tx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10-Point Star 2">
                <a:extLst>
                  <a:ext uri="{FF2B5EF4-FFF2-40B4-BE49-F238E27FC236}">
                    <a16:creationId xmlns:a16="http://schemas.microsoft.com/office/drawing/2014/main" id="{71346CA2-F5F2-4024-B539-86451F1F8855}"/>
                  </a:ext>
                </a:extLst>
              </p:cNvPr>
              <p:cNvSpPr/>
              <p:nvPr/>
            </p:nvSpPr>
            <p:spPr>
              <a:xfrm rot="19882909">
                <a:off x="7180920" y="1271509"/>
                <a:ext cx="475257" cy="484622"/>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3" name="Group 12">
                <a:extLst>
                  <a:ext uri="{FF2B5EF4-FFF2-40B4-BE49-F238E27FC236}">
                    <a16:creationId xmlns:a16="http://schemas.microsoft.com/office/drawing/2014/main" id="{A79F6D11-8E0E-4FAF-84CD-31A1315FA1E4}"/>
                  </a:ext>
                </a:extLst>
              </p:cNvPr>
              <p:cNvGrpSpPr/>
              <p:nvPr/>
            </p:nvGrpSpPr>
            <p:grpSpPr>
              <a:xfrm>
                <a:off x="6314703" y="1095374"/>
                <a:ext cx="565435" cy="641134"/>
                <a:chOff x="6342819" y="1071340"/>
                <a:chExt cx="593816" cy="673314"/>
              </a:xfrm>
            </p:grpSpPr>
            <p:sp>
              <p:nvSpPr>
                <p:cNvPr id="32" name="Rectangle 32">
                  <a:extLst>
                    <a:ext uri="{FF2B5EF4-FFF2-40B4-BE49-F238E27FC236}">
                      <a16:creationId xmlns:a16="http://schemas.microsoft.com/office/drawing/2014/main" id="{B37C3356-0EE4-49EE-BFC3-28AE2B6997B7}"/>
                    </a:ext>
                  </a:extLst>
                </p:cNvPr>
                <p:cNvSpPr/>
                <p:nvPr/>
              </p:nvSpPr>
              <p:spPr>
                <a:xfrm>
                  <a:off x="6342819" y="1071340"/>
                  <a:ext cx="593816" cy="673314"/>
                </a:xfrm>
                <a:prstGeom prst="rect">
                  <a:avLst/>
                </a:prstGeom>
                <a:solidFill>
                  <a:srgbClr val="2B5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3">
                  <a:extLst>
                    <a:ext uri="{FF2B5EF4-FFF2-40B4-BE49-F238E27FC236}">
                      <a16:creationId xmlns:a16="http://schemas.microsoft.com/office/drawing/2014/main" id="{0400885A-B3F5-4160-9FF8-B8BC253ED338}"/>
                    </a:ext>
                  </a:extLst>
                </p:cNvPr>
                <p:cNvSpPr/>
                <p:nvPr/>
              </p:nvSpPr>
              <p:spPr>
                <a:xfrm>
                  <a:off x="6358612" y="1142212"/>
                  <a:ext cx="562230" cy="5315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4">
                  <a:extLst>
                    <a:ext uri="{FF2B5EF4-FFF2-40B4-BE49-F238E27FC236}">
                      <a16:creationId xmlns:a16="http://schemas.microsoft.com/office/drawing/2014/main" id="{874882BC-71D6-4E99-928F-84020677EE18}"/>
                    </a:ext>
                  </a:extLst>
                </p:cNvPr>
                <p:cNvSpPr/>
                <p:nvPr/>
              </p:nvSpPr>
              <p:spPr>
                <a:xfrm>
                  <a:off x="6362729" y="1087825"/>
                  <a:ext cx="32004" cy="3200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5">
                  <a:extLst>
                    <a:ext uri="{FF2B5EF4-FFF2-40B4-BE49-F238E27FC236}">
                      <a16:creationId xmlns:a16="http://schemas.microsoft.com/office/drawing/2014/main" id="{2F84DC44-B82F-4BB1-A1E0-558EA646EBD4}"/>
                    </a:ext>
                  </a:extLst>
                </p:cNvPr>
                <p:cNvSpPr/>
                <p:nvPr/>
              </p:nvSpPr>
              <p:spPr>
                <a:xfrm>
                  <a:off x="6410000" y="1087825"/>
                  <a:ext cx="32004" cy="32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6">
                  <a:extLst>
                    <a:ext uri="{FF2B5EF4-FFF2-40B4-BE49-F238E27FC236}">
                      <a16:creationId xmlns:a16="http://schemas.microsoft.com/office/drawing/2014/main" id="{E78F26D2-30E6-4F47-9C31-1064FE9A5892}"/>
                    </a:ext>
                  </a:extLst>
                </p:cNvPr>
                <p:cNvSpPr/>
                <p:nvPr/>
              </p:nvSpPr>
              <p:spPr>
                <a:xfrm>
                  <a:off x="6457271" y="1085909"/>
                  <a:ext cx="32004" cy="320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7">
                  <a:extLst>
                    <a:ext uri="{FF2B5EF4-FFF2-40B4-BE49-F238E27FC236}">
                      <a16:creationId xmlns:a16="http://schemas.microsoft.com/office/drawing/2014/main" id="{6B1DB303-1EC0-4773-B8F1-B721FE0BB4A5}"/>
                    </a:ext>
                  </a:extLst>
                </p:cNvPr>
                <p:cNvCxnSpPr/>
                <p:nvPr/>
              </p:nvCxnSpPr>
              <p:spPr>
                <a:xfrm>
                  <a:off x="6410000" y="1207258"/>
                  <a:ext cx="309013"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8">
                  <a:extLst>
                    <a:ext uri="{FF2B5EF4-FFF2-40B4-BE49-F238E27FC236}">
                      <a16:creationId xmlns:a16="http://schemas.microsoft.com/office/drawing/2014/main" id="{620D5E74-4C80-414C-9984-54026B9B18F6}"/>
                    </a:ext>
                  </a:extLst>
                </p:cNvPr>
                <p:cNvCxnSpPr/>
                <p:nvPr/>
              </p:nvCxnSpPr>
              <p:spPr>
                <a:xfrm>
                  <a:off x="6410000" y="1236182"/>
                  <a:ext cx="371316" cy="0"/>
                </a:xfrm>
                <a:prstGeom prst="line">
                  <a:avLst/>
                </a:prstGeom>
                <a:ln w="15875">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9">
                  <a:extLst>
                    <a:ext uri="{FF2B5EF4-FFF2-40B4-BE49-F238E27FC236}">
                      <a16:creationId xmlns:a16="http://schemas.microsoft.com/office/drawing/2014/main" id="{0E1DBC10-2BDA-4D16-BF14-BB3AA0F6F473}"/>
                    </a:ext>
                  </a:extLst>
                </p:cNvPr>
                <p:cNvCxnSpPr/>
                <p:nvPr/>
              </p:nvCxnSpPr>
              <p:spPr>
                <a:xfrm>
                  <a:off x="6457271" y="1265106"/>
                  <a:ext cx="192729"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40">
                  <a:extLst>
                    <a:ext uri="{FF2B5EF4-FFF2-40B4-BE49-F238E27FC236}">
                      <a16:creationId xmlns:a16="http://schemas.microsoft.com/office/drawing/2014/main" id="{68058F40-E7F5-4029-B9D4-F14C25A3E8CD}"/>
                    </a:ext>
                  </a:extLst>
                </p:cNvPr>
                <p:cNvCxnSpPr/>
                <p:nvPr/>
              </p:nvCxnSpPr>
              <p:spPr>
                <a:xfrm>
                  <a:off x="6457271" y="1294030"/>
                  <a:ext cx="192729"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1">
                  <a:extLst>
                    <a:ext uri="{FF2B5EF4-FFF2-40B4-BE49-F238E27FC236}">
                      <a16:creationId xmlns:a16="http://schemas.microsoft.com/office/drawing/2014/main" id="{3F0A143C-EA20-46C3-B549-4780F02A651E}"/>
                    </a:ext>
                  </a:extLst>
                </p:cNvPr>
                <p:cNvCxnSpPr/>
                <p:nvPr/>
              </p:nvCxnSpPr>
              <p:spPr>
                <a:xfrm>
                  <a:off x="6489275" y="1322954"/>
                  <a:ext cx="192729" cy="0"/>
                </a:xfrm>
                <a:prstGeom prst="line">
                  <a:avLst/>
                </a:prstGeom>
                <a:ln w="15875">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2">
                  <a:extLst>
                    <a:ext uri="{FF2B5EF4-FFF2-40B4-BE49-F238E27FC236}">
                      <a16:creationId xmlns:a16="http://schemas.microsoft.com/office/drawing/2014/main" id="{9C4EF315-40F0-431C-9C16-E51AF219D4F9}"/>
                    </a:ext>
                  </a:extLst>
                </p:cNvPr>
                <p:cNvCxnSpPr/>
                <p:nvPr/>
              </p:nvCxnSpPr>
              <p:spPr>
                <a:xfrm>
                  <a:off x="6489275" y="1351878"/>
                  <a:ext cx="192729"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3">
                  <a:extLst>
                    <a:ext uri="{FF2B5EF4-FFF2-40B4-BE49-F238E27FC236}">
                      <a16:creationId xmlns:a16="http://schemas.microsoft.com/office/drawing/2014/main" id="{036BE17B-A867-4962-BB87-4C2E79D0C930}"/>
                    </a:ext>
                  </a:extLst>
                </p:cNvPr>
                <p:cNvCxnSpPr/>
                <p:nvPr/>
              </p:nvCxnSpPr>
              <p:spPr>
                <a:xfrm>
                  <a:off x="6489275" y="1380802"/>
                  <a:ext cx="56247"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4">
                  <a:extLst>
                    <a:ext uri="{FF2B5EF4-FFF2-40B4-BE49-F238E27FC236}">
                      <a16:creationId xmlns:a16="http://schemas.microsoft.com/office/drawing/2014/main" id="{D0874F89-19D6-414E-BEB5-DEF4F9FF1903}"/>
                    </a:ext>
                  </a:extLst>
                </p:cNvPr>
                <p:cNvCxnSpPr/>
                <p:nvPr/>
              </p:nvCxnSpPr>
              <p:spPr>
                <a:xfrm>
                  <a:off x="6461471" y="1409726"/>
                  <a:ext cx="192729"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Straight Connector 45">
                  <a:extLst>
                    <a:ext uri="{FF2B5EF4-FFF2-40B4-BE49-F238E27FC236}">
                      <a16:creationId xmlns:a16="http://schemas.microsoft.com/office/drawing/2014/main" id="{66359701-4F5C-48B0-9EDC-BD72AD7B4509}"/>
                    </a:ext>
                  </a:extLst>
                </p:cNvPr>
                <p:cNvCxnSpPr/>
                <p:nvPr/>
              </p:nvCxnSpPr>
              <p:spPr>
                <a:xfrm>
                  <a:off x="6462150" y="1438650"/>
                  <a:ext cx="140882"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6">
                  <a:extLst>
                    <a:ext uri="{FF2B5EF4-FFF2-40B4-BE49-F238E27FC236}">
                      <a16:creationId xmlns:a16="http://schemas.microsoft.com/office/drawing/2014/main" id="{3731EFB2-5485-4F05-90F4-9F001D19BC3C}"/>
                    </a:ext>
                  </a:extLst>
                </p:cNvPr>
                <p:cNvCxnSpPr/>
                <p:nvPr/>
              </p:nvCxnSpPr>
              <p:spPr>
                <a:xfrm>
                  <a:off x="6410000" y="1467573"/>
                  <a:ext cx="371316" cy="0"/>
                </a:xfrm>
                <a:prstGeom prst="line">
                  <a:avLst/>
                </a:prstGeom>
                <a:ln w="15875">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7">
                  <a:extLst>
                    <a:ext uri="{FF2B5EF4-FFF2-40B4-BE49-F238E27FC236}">
                      <a16:creationId xmlns:a16="http://schemas.microsoft.com/office/drawing/2014/main" id="{7F6DEC7D-10D3-46D8-BB7E-45B462B7D3D7}"/>
                    </a:ext>
                  </a:extLst>
                </p:cNvPr>
                <p:cNvCxnSpPr/>
                <p:nvPr/>
              </p:nvCxnSpPr>
              <p:spPr>
                <a:xfrm>
                  <a:off x="6454483" y="1496497"/>
                  <a:ext cx="140882"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48">
                  <a:extLst>
                    <a:ext uri="{FF2B5EF4-FFF2-40B4-BE49-F238E27FC236}">
                      <a16:creationId xmlns:a16="http://schemas.microsoft.com/office/drawing/2014/main" id="{DC00CCB0-50D3-4D71-8176-A6152CF6D259}"/>
                    </a:ext>
                  </a:extLst>
                </p:cNvPr>
                <p:cNvCxnSpPr/>
                <p:nvPr/>
              </p:nvCxnSpPr>
              <p:spPr>
                <a:xfrm>
                  <a:off x="6457271" y="1525421"/>
                  <a:ext cx="182456"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9">
                  <a:extLst>
                    <a:ext uri="{FF2B5EF4-FFF2-40B4-BE49-F238E27FC236}">
                      <a16:creationId xmlns:a16="http://schemas.microsoft.com/office/drawing/2014/main" id="{200BFB18-BCE9-406B-A9D9-FBE22995C206}"/>
                    </a:ext>
                  </a:extLst>
                </p:cNvPr>
                <p:cNvCxnSpPr/>
                <p:nvPr/>
              </p:nvCxnSpPr>
              <p:spPr>
                <a:xfrm>
                  <a:off x="6456765" y="1554344"/>
                  <a:ext cx="151653"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14">
                <a:extLst>
                  <a:ext uri="{FF2B5EF4-FFF2-40B4-BE49-F238E27FC236}">
                    <a16:creationId xmlns:a16="http://schemas.microsoft.com/office/drawing/2014/main" id="{544269DD-5A54-4316-9F1B-0C4FE541D303}"/>
                  </a:ext>
                </a:extLst>
              </p:cNvPr>
              <p:cNvGrpSpPr/>
              <p:nvPr/>
            </p:nvGrpSpPr>
            <p:grpSpPr>
              <a:xfrm>
                <a:off x="6548421" y="1521526"/>
                <a:ext cx="985963" cy="570058"/>
                <a:chOff x="3729554" y="2743200"/>
                <a:chExt cx="2401002" cy="1388196"/>
              </a:xfrm>
            </p:grpSpPr>
            <p:sp>
              <p:nvSpPr>
                <p:cNvPr id="27" name="Rectangle: Rounded Corners 27">
                  <a:extLst>
                    <a:ext uri="{FF2B5EF4-FFF2-40B4-BE49-F238E27FC236}">
                      <a16:creationId xmlns:a16="http://schemas.microsoft.com/office/drawing/2014/main" id="{427CD30C-737D-4602-8FE9-1228B256E075}"/>
                    </a:ext>
                  </a:extLst>
                </p:cNvPr>
                <p:cNvSpPr/>
                <p:nvPr/>
              </p:nvSpPr>
              <p:spPr>
                <a:xfrm>
                  <a:off x="3943701" y="2743200"/>
                  <a:ext cx="1952216" cy="1303994"/>
                </a:xfrm>
                <a:prstGeom prst="roundRect">
                  <a:avLst>
                    <a:gd name="adj" fmla="val 4621"/>
                  </a:avLst>
                </a:prstGeom>
                <a:solidFill>
                  <a:srgbClr val="2B5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8">
                  <a:extLst>
                    <a:ext uri="{FF2B5EF4-FFF2-40B4-BE49-F238E27FC236}">
                      <a16:creationId xmlns:a16="http://schemas.microsoft.com/office/drawing/2014/main" id="{EA0C64CE-368A-49FA-9EAA-FC5099C79EB3}"/>
                    </a:ext>
                  </a:extLst>
                </p:cNvPr>
                <p:cNvSpPr/>
                <p:nvPr/>
              </p:nvSpPr>
              <p:spPr>
                <a:xfrm>
                  <a:off x="4044677" y="2821738"/>
                  <a:ext cx="1759503" cy="1108818"/>
                </a:xfrm>
                <a:prstGeom prst="rect">
                  <a:avLst/>
                </a:prstGeom>
                <a:solidFill>
                  <a:srgbClr val="84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9">
                  <a:extLst>
                    <a:ext uri="{FF2B5EF4-FFF2-40B4-BE49-F238E27FC236}">
                      <a16:creationId xmlns:a16="http://schemas.microsoft.com/office/drawing/2014/main" id="{E8DA9A46-4939-49B2-9BF1-5A3C45EE26EC}"/>
                    </a:ext>
                  </a:extLst>
                </p:cNvPr>
                <p:cNvGrpSpPr/>
                <p:nvPr/>
              </p:nvGrpSpPr>
              <p:grpSpPr>
                <a:xfrm>
                  <a:off x="3729554" y="4013534"/>
                  <a:ext cx="2401002" cy="117862"/>
                  <a:chOff x="3729554" y="4007826"/>
                  <a:chExt cx="2401002" cy="117862"/>
                </a:xfrm>
              </p:grpSpPr>
              <p:sp>
                <p:nvSpPr>
                  <p:cNvPr id="30" name="Trapezoid 30">
                    <a:extLst>
                      <a:ext uri="{FF2B5EF4-FFF2-40B4-BE49-F238E27FC236}">
                        <a16:creationId xmlns:a16="http://schemas.microsoft.com/office/drawing/2014/main" id="{4038D63A-256C-4F6B-82FB-A9150D4503F2}"/>
                      </a:ext>
                    </a:extLst>
                  </p:cNvPr>
                  <p:cNvSpPr/>
                  <p:nvPr/>
                </p:nvSpPr>
                <p:spPr>
                  <a:xfrm flipV="1">
                    <a:off x="3729554" y="4070824"/>
                    <a:ext cx="2401002" cy="54864"/>
                  </a:xfrm>
                  <a:prstGeom prst="trapezoid">
                    <a:avLst>
                      <a:gd name="adj" fmla="val 66134"/>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1">
                    <a:extLst>
                      <a:ext uri="{FF2B5EF4-FFF2-40B4-BE49-F238E27FC236}">
                        <a16:creationId xmlns:a16="http://schemas.microsoft.com/office/drawing/2014/main" id="{8C18A832-F628-4E1C-8C2C-D0ACC557DF45}"/>
                      </a:ext>
                    </a:extLst>
                  </p:cNvPr>
                  <p:cNvSpPr/>
                  <p:nvPr/>
                </p:nvSpPr>
                <p:spPr>
                  <a:xfrm>
                    <a:off x="3729554" y="4007826"/>
                    <a:ext cx="2401002" cy="64008"/>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5" name="Group 16">
                <a:extLst>
                  <a:ext uri="{FF2B5EF4-FFF2-40B4-BE49-F238E27FC236}">
                    <a16:creationId xmlns:a16="http://schemas.microsoft.com/office/drawing/2014/main" id="{FD199C34-D077-4D17-88DA-6C1DDEB62BE3}"/>
                  </a:ext>
                </a:extLst>
              </p:cNvPr>
              <p:cNvGrpSpPr/>
              <p:nvPr/>
            </p:nvGrpSpPr>
            <p:grpSpPr>
              <a:xfrm>
                <a:off x="6681811" y="1586125"/>
                <a:ext cx="402858" cy="402858"/>
                <a:chOff x="4129761" y="3060954"/>
                <a:chExt cx="721695" cy="721694"/>
              </a:xfrm>
            </p:grpSpPr>
            <p:pic>
              <p:nvPicPr>
                <p:cNvPr id="25" name="Picture 25">
                  <a:extLst>
                    <a:ext uri="{FF2B5EF4-FFF2-40B4-BE49-F238E27FC236}">
                      <a16:creationId xmlns:a16="http://schemas.microsoft.com/office/drawing/2014/main" id="{AE8E9BCD-01DF-4CE4-944E-13BE76ABBC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9761" y="3060954"/>
                  <a:ext cx="721695" cy="721694"/>
                </a:xfrm>
                <a:prstGeom prst="rect">
                  <a:avLst/>
                </a:prstGeom>
              </p:spPr>
            </p:pic>
            <p:sp>
              <p:nvSpPr>
                <p:cNvPr id="26" name="Circle: Hollow 26">
                  <a:extLst>
                    <a:ext uri="{FF2B5EF4-FFF2-40B4-BE49-F238E27FC236}">
                      <a16:creationId xmlns:a16="http://schemas.microsoft.com/office/drawing/2014/main" id="{B324B807-A8BA-440C-8525-75823D533BDD}"/>
                    </a:ext>
                  </a:extLst>
                </p:cNvPr>
                <p:cNvSpPr/>
                <p:nvPr/>
              </p:nvSpPr>
              <p:spPr>
                <a:xfrm>
                  <a:off x="4145218" y="3077195"/>
                  <a:ext cx="687998" cy="687998"/>
                </a:xfrm>
                <a:prstGeom prst="donut">
                  <a:avLst>
                    <a:gd name="adj" fmla="val 5058"/>
                  </a:avLst>
                </a:prstGeom>
                <a:solidFill>
                  <a:srgbClr val="84B4E1"/>
                </a:solidFill>
                <a:ln>
                  <a:solidFill>
                    <a:srgbClr val="84B4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6" name="Group 15">
                <a:extLst>
                  <a:ext uri="{FF2B5EF4-FFF2-40B4-BE49-F238E27FC236}">
                    <a16:creationId xmlns:a16="http://schemas.microsoft.com/office/drawing/2014/main" id="{3EA6AB96-11C3-42D8-91ED-1CD801C2DF6B}"/>
                  </a:ext>
                </a:extLst>
              </p:cNvPr>
              <p:cNvGrpSpPr/>
              <p:nvPr/>
            </p:nvGrpSpPr>
            <p:grpSpPr>
              <a:xfrm>
                <a:off x="7079238" y="1690399"/>
                <a:ext cx="224125" cy="197734"/>
                <a:chOff x="7809266" y="1933338"/>
                <a:chExt cx="278971" cy="246122"/>
              </a:xfrm>
            </p:grpSpPr>
            <p:sp>
              <p:nvSpPr>
                <p:cNvPr id="17" name="Circle: Hollow 18">
                  <a:extLst>
                    <a:ext uri="{FF2B5EF4-FFF2-40B4-BE49-F238E27FC236}">
                      <a16:creationId xmlns:a16="http://schemas.microsoft.com/office/drawing/2014/main" id="{FA33B260-593C-4543-8BC9-E17BB280468D}"/>
                    </a:ext>
                  </a:extLst>
                </p:cNvPr>
                <p:cNvSpPr/>
                <p:nvPr/>
              </p:nvSpPr>
              <p:spPr>
                <a:xfrm>
                  <a:off x="7809266" y="1933338"/>
                  <a:ext cx="246122" cy="246122"/>
                </a:xfrm>
                <a:prstGeom prst="donut">
                  <a:avLst>
                    <a:gd name="adj" fmla="val 1898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Isosceles Triangle 19">
                  <a:extLst>
                    <a:ext uri="{FF2B5EF4-FFF2-40B4-BE49-F238E27FC236}">
                      <a16:creationId xmlns:a16="http://schemas.microsoft.com/office/drawing/2014/main" id="{2420C6E7-0F0B-4CB2-A984-F36C4340B29B}"/>
                    </a:ext>
                  </a:extLst>
                </p:cNvPr>
                <p:cNvSpPr/>
                <p:nvPr/>
              </p:nvSpPr>
              <p:spPr>
                <a:xfrm rot="16200000">
                  <a:off x="7912887" y="1978640"/>
                  <a:ext cx="171765" cy="155651"/>
                </a:xfrm>
                <a:prstGeom prst="triangle">
                  <a:avLst/>
                </a:prstGeom>
                <a:solidFill>
                  <a:srgbClr val="84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40CB148D-99F5-42EA-89B4-28E8B220ABF9}"/>
                    </a:ext>
                  </a:extLst>
                </p:cNvPr>
                <p:cNvGrpSpPr/>
                <p:nvPr/>
              </p:nvGrpSpPr>
              <p:grpSpPr>
                <a:xfrm>
                  <a:off x="8036479" y="2020122"/>
                  <a:ext cx="30192" cy="73324"/>
                  <a:chOff x="8036081" y="2020122"/>
                  <a:chExt cx="30192" cy="73324"/>
                </a:xfrm>
              </p:grpSpPr>
              <p:cxnSp>
                <p:nvCxnSpPr>
                  <p:cNvPr id="23" name="Straight Connector 21">
                    <a:extLst>
                      <a:ext uri="{FF2B5EF4-FFF2-40B4-BE49-F238E27FC236}">
                        <a16:creationId xmlns:a16="http://schemas.microsoft.com/office/drawing/2014/main" id="{E2655A28-7484-4535-A193-32266E1ED52C}"/>
                      </a:ext>
                    </a:extLst>
                  </p:cNvPr>
                  <p:cNvCxnSpPr/>
                  <p:nvPr/>
                </p:nvCxnSpPr>
                <p:spPr>
                  <a:xfrm>
                    <a:off x="8036081" y="2020122"/>
                    <a:ext cx="0" cy="7332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2">
                    <a:extLst>
                      <a:ext uri="{FF2B5EF4-FFF2-40B4-BE49-F238E27FC236}">
                        <a16:creationId xmlns:a16="http://schemas.microsoft.com/office/drawing/2014/main" id="{1C1290BF-CF6D-4B8B-BCED-C2904D9E0C9B}"/>
                      </a:ext>
                    </a:extLst>
                  </p:cNvPr>
                  <p:cNvCxnSpPr/>
                  <p:nvPr/>
                </p:nvCxnSpPr>
                <p:spPr>
                  <a:xfrm>
                    <a:off x="8066273" y="2020122"/>
                    <a:ext cx="0" cy="7332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CC7F1D7D-8CF6-47A1-B681-3770ED8E1367}"/>
                    </a:ext>
                  </a:extLst>
                </p:cNvPr>
                <p:cNvGrpSpPr/>
                <p:nvPr/>
              </p:nvGrpSpPr>
              <p:grpSpPr>
                <a:xfrm>
                  <a:off x="8014913" y="2041670"/>
                  <a:ext cx="73324" cy="30228"/>
                  <a:chOff x="8155408" y="1929190"/>
                  <a:chExt cx="73324" cy="30228"/>
                </a:xfrm>
              </p:grpSpPr>
              <p:cxnSp>
                <p:nvCxnSpPr>
                  <p:cNvPr id="21" name="Straight Connector 23">
                    <a:extLst>
                      <a:ext uri="{FF2B5EF4-FFF2-40B4-BE49-F238E27FC236}">
                        <a16:creationId xmlns:a16="http://schemas.microsoft.com/office/drawing/2014/main" id="{9029E1D9-C253-42FC-BF2E-5A7861273321}"/>
                      </a:ext>
                    </a:extLst>
                  </p:cNvPr>
                  <p:cNvCxnSpPr/>
                  <p:nvPr/>
                </p:nvCxnSpPr>
                <p:spPr>
                  <a:xfrm rot="16200000">
                    <a:off x="8192070" y="1892528"/>
                    <a:ext cx="0" cy="7332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4">
                    <a:extLst>
                      <a:ext uri="{FF2B5EF4-FFF2-40B4-BE49-F238E27FC236}">
                        <a16:creationId xmlns:a16="http://schemas.microsoft.com/office/drawing/2014/main" id="{42F22D57-80F3-4278-A5E8-57D66B64CAC3}"/>
                      </a:ext>
                    </a:extLst>
                  </p:cNvPr>
                  <p:cNvCxnSpPr/>
                  <p:nvPr/>
                </p:nvCxnSpPr>
                <p:spPr>
                  <a:xfrm rot="16200000">
                    <a:off x="8192070" y="1922756"/>
                    <a:ext cx="0" cy="7332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0" name="TextBox 9">
              <a:extLst>
                <a:ext uri="{FF2B5EF4-FFF2-40B4-BE49-F238E27FC236}">
                  <a16:creationId xmlns:a16="http://schemas.microsoft.com/office/drawing/2014/main" id="{75803D17-B8EA-4443-AD5A-0F247E05131B}"/>
                </a:ext>
              </a:extLst>
            </p:cNvPr>
            <p:cNvSpPr txBox="1"/>
            <p:nvPr/>
          </p:nvSpPr>
          <p:spPr>
            <a:xfrm>
              <a:off x="4887459" y="1936149"/>
              <a:ext cx="1384633" cy="707886"/>
            </a:xfrm>
            <a:prstGeom prst="rect">
              <a:avLst/>
            </a:prstGeom>
            <a:noFill/>
          </p:spPr>
          <p:txBody>
            <a:bodyPr wrap="square" rtlCol="0">
              <a:spAutoFit/>
            </a:bodyPr>
            <a:lstStyle/>
            <a:p>
              <a:r>
                <a:rPr lang="en-US" sz="2000" dirty="0">
                  <a:latin typeface="Montserrat Light"/>
                  <a:ea typeface="Segoe UI" pitchFamily="34" charset="0"/>
                  <a:cs typeface="Segoe UI" pitchFamily="34" charset="0"/>
                </a:rPr>
                <a:t>Application software</a:t>
              </a:r>
            </a:p>
          </p:txBody>
        </p:sp>
      </p:grpSp>
      <p:sp>
        <p:nvSpPr>
          <p:cNvPr id="50" name="Rectangle 49">
            <a:extLst>
              <a:ext uri="{FF2B5EF4-FFF2-40B4-BE49-F238E27FC236}">
                <a16:creationId xmlns:a16="http://schemas.microsoft.com/office/drawing/2014/main" id="{DEB62911-4302-4562-8A8F-1B65CB2D4E95}"/>
              </a:ext>
            </a:extLst>
          </p:cNvPr>
          <p:cNvSpPr/>
          <p:nvPr/>
        </p:nvSpPr>
        <p:spPr>
          <a:xfrm>
            <a:off x="5268059" y="2302199"/>
            <a:ext cx="6224837" cy="4524315"/>
          </a:xfrm>
          <a:prstGeom prst="rect">
            <a:avLst/>
          </a:prstGeom>
        </p:spPr>
        <p:txBody>
          <a:bodyPr wrap="square">
            <a:spAutoFit/>
          </a:bodyPr>
          <a:lstStyle/>
          <a:p>
            <a:r>
              <a:rPr lang="en-US" dirty="0">
                <a:latin typeface="Montserrat Light"/>
              </a:rPr>
              <a:t>EXAMPLES</a:t>
            </a:r>
          </a:p>
          <a:p>
            <a:pPr>
              <a:spcAft>
                <a:spcPts val="600"/>
              </a:spcAft>
            </a:pPr>
            <a:r>
              <a:rPr lang="en-US" sz="2000" dirty="0">
                <a:latin typeface="Montserrat Light"/>
              </a:rPr>
              <a:t>Number of defects/vulnerabilities [by </a:t>
            </a:r>
            <a:r>
              <a:rPr lang="en-US" sz="2000" u="sng" dirty="0">
                <a:latin typeface="Montserrat Light"/>
              </a:rPr>
              <a:t>severity, type,   ?   </a:t>
            </a:r>
            <a:r>
              <a:rPr lang="en-US" sz="2000" dirty="0"/>
              <a:t>_]</a:t>
            </a:r>
          </a:p>
          <a:p>
            <a:pPr>
              <a:spcAft>
                <a:spcPts val="600"/>
              </a:spcAft>
            </a:pPr>
            <a:r>
              <a:rPr lang="en-US" sz="2000" dirty="0">
                <a:latin typeface="Montserrat Light"/>
              </a:rPr>
              <a:t>Number of findings</a:t>
            </a:r>
          </a:p>
          <a:p>
            <a:pPr>
              <a:spcAft>
                <a:spcPts val="600"/>
              </a:spcAft>
            </a:pPr>
            <a:r>
              <a:rPr lang="en-US" sz="2000" dirty="0">
                <a:latin typeface="Montserrat Light"/>
              </a:rPr>
              <a:t>Percent of findings deemed true</a:t>
            </a:r>
          </a:p>
          <a:p>
            <a:pPr>
              <a:spcAft>
                <a:spcPts val="600"/>
              </a:spcAft>
            </a:pPr>
            <a:r>
              <a:rPr lang="en-US" sz="2000" dirty="0">
                <a:latin typeface="Montserrat Light"/>
              </a:rPr>
              <a:t>Percent of findings remediated</a:t>
            </a:r>
          </a:p>
          <a:p>
            <a:pPr>
              <a:spcAft>
                <a:spcPts val="600"/>
              </a:spcAft>
            </a:pPr>
            <a:r>
              <a:rPr lang="en-US" sz="2000" dirty="0">
                <a:latin typeface="Montserrat Light"/>
              </a:rPr>
              <a:t>Percent of security requirements satisfied</a:t>
            </a:r>
          </a:p>
          <a:p>
            <a:pPr>
              <a:spcAft>
                <a:spcPts val="600"/>
              </a:spcAft>
            </a:pPr>
            <a:r>
              <a:rPr lang="en-US" sz="2000" dirty="0">
                <a:latin typeface="Montserrat Light"/>
              </a:rPr>
              <a:t>Defect density (i.e., defects / source lines of code)</a:t>
            </a:r>
          </a:p>
          <a:p>
            <a:pPr>
              <a:spcAft>
                <a:spcPts val="600"/>
              </a:spcAft>
            </a:pPr>
            <a:r>
              <a:rPr lang="en-US" sz="2000" dirty="0">
                <a:latin typeface="Montserrat Light"/>
              </a:rPr>
              <a:t>Difficulty to exploit</a:t>
            </a:r>
          </a:p>
          <a:p>
            <a:pPr>
              <a:spcAft>
                <a:spcPts val="600"/>
              </a:spcAft>
            </a:pPr>
            <a:r>
              <a:rPr lang="en-US" sz="2000" dirty="0">
                <a:latin typeface="Montserrat Light"/>
              </a:rPr>
              <a:t>Estimated bug bounty value (dollars would pay)</a:t>
            </a:r>
          </a:p>
          <a:p>
            <a:pPr>
              <a:spcAft>
                <a:spcPts val="600"/>
              </a:spcAft>
            </a:pPr>
            <a:r>
              <a:rPr lang="en-US" sz="2000" dirty="0">
                <a:latin typeface="Montserrat Light"/>
              </a:rPr>
              <a:t>Total defect age / lifetime</a:t>
            </a:r>
          </a:p>
          <a:p>
            <a:pPr>
              <a:spcAft>
                <a:spcPts val="600"/>
              </a:spcAft>
            </a:pPr>
            <a:r>
              <a:rPr lang="en-US" sz="2000" dirty="0">
                <a:latin typeface="Montserrat Light"/>
              </a:rPr>
              <a:t>Number of compromise incidents</a:t>
            </a:r>
          </a:p>
          <a:p>
            <a:pPr>
              <a:spcAft>
                <a:spcPts val="600"/>
              </a:spcAft>
            </a:pPr>
            <a:r>
              <a:rPr lang="en-US" sz="2000" dirty="0">
                <a:latin typeface="Montserrat Light"/>
              </a:rPr>
              <a:t>Code change / churn</a:t>
            </a:r>
          </a:p>
        </p:txBody>
      </p:sp>
    </p:spTree>
    <p:extLst>
      <p:ext uri="{BB962C8B-B14F-4D97-AF65-F5344CB8AC3E}">
        <p14:creationId xmlns:p14="http://schemas.microsoft.com/office/powerpoint/2010/main" val="13294993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DBDFF8F-FDE3-43B6-BD14-9D757B62181D}"/>
              </a:ext>
            </a:extLst>
          </p:cNvPr>
          <p:cNvSpPr>
            <a:spLocks noGrp="1"/>
          </p:cNvSpPr>
          <p:nvPr>
            <p:ph type="title"/>
          </p:nvPr>
        </p:nvSpPr>
        <p:spPr/>
        <p:txBody>
          <a:bodyPr/>
          <a:lstStyle/>
          <a:p>
            <a:r>
              <a:rPr lang="en-US" dirty="0"/>
              <a:t>Measure the things that create an application</a:t>
            </a:r>
          </a:p>
        </p:txBody>
      </p:sp>
      <p:sp>
        <p:nvSpPr>
          <p:cNvPr id="4" name="Slide Number Placeholder 3">
            <a:extLst>
              <a:ext uri="{FF2B5EF4-FFF2-40B4-BE49-F238E27FC236}">
                <a16:creationId xmlns:a16="http://schemas.microsoft.com/office/drawing/2014/main" id="{A1FC63E2-FBBE-4D40-9EF6-4DD26BCC7127}"/>
              </a:ext>
            </a:extLst>
          </p:cNvPr>
          <p:cNvSpPr>
            <a:spLocks noGrp="1"/>
          </p:cNvSpPr>
          <p:nvPr>
            <p:ph type="sldNum" sz="quarter" idx="12"/>
          </p:nvPr>
        </p:nvSpPr>
        <p:spPr/>
        <p:txBody>
          <a:bodyPr/>
          <a:lstStyle/>
          <a:p>
            <a:fld id="{1305DB12-B51B-B14F-BE6F-B5F60D62B14B}" type="slidenum">
              <a:rPr lang="en-US" smtClean="0"/>
              <a:pPr/>
              <a:t>29</a:t>
            </a:fld>
            <a:endParaRPr lang="en-US"/>
          </a:p>
        </p:txBody>
      </p:sp>
      <p:sp>
        <p:nvSpPr>
          <p:cNvPr id="9" name="Cylinder 8">
            <a:extLst>
              <a:ext uri="{FF2B5EF4-FFF2-40B4-BE49-F238E27FC236}">
                <a16:creationId xmlns:a16="http://schemas.microsoft.com/office/drawing/2014/main" id="{98C543FF-06FF-4151-A27B-322387E60D50}"/>
              </a:ext>
            </a:extLst>
          </p:cNvPr>
          <p:cNvSpPr/>
          <p:nvPr/>
        </p:nvSpPr>
        <p:spPr>
          <a:xfrm rot="16200000">
            <a:off x="4703128" y="116894"/>
            <a:ext cx="500125" cy="5822350"/>
          </a:xfrm>
          <a:prstGeom prst="can">
            <a:avLst>
              <a:gd name="adj" fmla="val 25224"/>
            </a:avLst>
          </a:prstGeom>
          <a:gradFill flip="none" rotWithShape="1">
            <a:gsLst>
              <a:gs pos="38000">
                <a:schemeClr val="tx2">
                  <a:lumMod val="10000"/>
                  <a:lumOff val="90000"/>
                </a:schemeClr>
              </a:gs>
              <a:gs pos="33000">
                <a:schemeClr val="tx2">
                  <a:lumMod val="10000"/>
                  <a:lumOff val="90000"/>
                </a:schemeClr>
              </a:gs>
              <a:gs pos="0">
                <a:srgbClr val="84B4E1"/>
              </a:gs>
              <a:gs pos="100000">
                <a:srgbClr val="20447E"/>
              </a:gs>
            </a:gsLst>
            <a:lin ang="10800000" scaled="1"/>
            <a:tileRect/>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C7E662C-3672-4C63-B65D-D8E199D6E050}"/>
              </a:ext>
            </a:extLst>
          </p:cNvPr>
          <p:cNvSpPr/>
          <p:nvPr/>
        </p:nvSpPr>
        <p:spPr>
          <a:xfrm>
            <a:off x="2060985" y="2812324"/>
            <a:ext cx="86177" cy="437197"/>
          </a:xfrm>
          <a:prstGeom prst="ellipse">
            <a:avLst/>
          </a:prstGeom>
          <a:solidFill>
            <a:srgbClr val="5E5E5E"/>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F335DFE2-A461-477F-B8C0-F3AE0800A3BA}"/>
              </a:ext>
            </a:extLst>
          </p:cNvPr>
          <p:cNvGrpSpPr/>
          <p:nvPr/>
        </p:nvGrpSpPr>
        <p:grpSpPr>
          <a:xfrm>
            <a:off x="4059284" y="2734525"/>
            <a:ext cx="185669" cy="582827"/>
            <a:chOff x="3887284" y="1165005"/>
            <a:chExt cx="420690" cy="1320570"/>
          </a:xfrm>
        </p:grpSpPr>
        <p:sp>
          <p:nvSpPr>
            <p:cNvPr id="12" name="Freeform: Shape 11">
              <a:extLst>
                <a:ext uri="{FF2B5EF4-FFF2-40B4-BE49-F238E27FC236}">
                  <a16:creationId xmlns:a16="http://schemas.microsoft.com/office/drawing/2014/main" id="{84BBEFA8-5296-4FCE-977E-4F13F2145165}"/>
                </a:ext>
              </a:extLst>
            </p:cNvPr>
            <p:cNvSpPr/>
            <p:nvPr/>
          </p:nvSpPr>
          <p:spPr>
            <a:xfrm>
              <a:off x="3887284" y="1165005"/>
              <a:ext cx="249454" cy="1320570"/>
            </a:xfrm>
            <a:custGeom>
              <a:avLst/>
              <a:gdLst>
                <a:gd name="connsiteX0" fmla="*/ 5291 w 426780"/>
                <a:gd name="connsiteY0" fmla="*/ 167091 h 1485003"/>
                <a:gd name="connsiteX1" fmla="*/ 52916 w 426780"/>
                <a:gd name="connsiteY1" fmla="*/ 90891 h 1485003"/>
                <a:gd name="connsiteX2" fmla="*/ 386291 w 426780"/>
                <a:gd name="connsiteY2" fmla="*/ 100416 h 1485003"/>
                <a:gd name="connsiteX3" fmla="*/ 386291 w 426780"/>
                <a:gd name="connsiteY3" fmla="*/ 1376766 h 1485003"/>
                <a:gd name="connsiteX4" fmla="*/ 71966 w 426780"/>
                <a:gd name="connsiteY4" fmla="*/ 1329141 h 1485003"/>
                <a:gd name="connsiteX0" fmla="*/ 218 w 409336"/>
                <a:gd name="connsiteY0" fmla="*/ 163738 h 1481650"/>
                <a:gd name="connsiteX1" fmla="*/ 266918 w 409336"/>
                <a:gd name="connsiteY1" fmla="*/ 97063 h 1481650"/>
                <a:gd name="connsiteX2" fmla="*/ 381218 w 409336"/>
                <a:gd name="connsiteY2" fmla="*/ 97063 h 1481650"/>
                <a:gd name="connsiteX3" fmla="*/ 381218 w 409336"/>
                <a:gd name="connsiteY3" fmla="*/ 1373413 h 1481650"/>
                <a:gd name="connsiteX4" fmla="*/ 66893 w 409336"/>
                <a:gd name="connsiteY4" fmla="*/ 1325788 h 1481650"/>
                <a:gd name="connsiteX0" fmla="*/ 238 w 410281"/>
                <a:gd name="connsiteY0" fmla="*/ 170584 h 1488496"/>
                <a:gd name="connsiteX1" fmla="*/ 247888 w 410281"/>
                <a:gd name="connsiteY1" fmla="*/ 84859 h 1488496"/>
                <a:gd name="connsiteX2" fmla="*/ 381238 w 410281"/>
                <a:gd name="connsiteY2" fmla="*/ 103909 h 1488496"/>
                <a:gd name="connsiteX3" fmla="*/ 381238 w 410281"/>
                <a:gd name="connsiteY3" fmla="*/ 1380259 h 1488496"/>
                <a:gd name="connsiteX4" fmla="*/ 66913 w 410281"/>
                <a:gd name="connsiteY4" fmla="*/ 1332634 h 1488496"/>
                <a:gd name="connsiteX0" fmla="*/ 261 w 490904"/>
                <a:gd name="connsiteY0" fmla="*/ 88062 h 1394191"/>
                <a:gd name="connsiteX1" fmla="*/ 247911 w 490904"/>
                <a:gd name="connsiteY1" fmla="*/ 2337 h 1394191"/>
                <a:gd name="connsiteX2" fmla="*/ 486036 w 490904"/>
                <a:gd name="connsiteY2" fmla="*/ 183312 h 1394191"/>
                <a:gd name="connsiteX3" fmla="*/ 381261 w 490904"/>
                <a:gd name="connsiteY3" fmla="*/ 1297737 h 1394191"/>
                <a:gd name="connsiteX4" fmla="*/ 66936 w 490904"/>
                <a:gd name="connsiteY4" fmla="*/ 1250112 h 1394191"/>
                <a:gd name="connsiteX0" fmla="*/ 1181 w 500447"/>
                <a:gd name="connsiteY0" fmla="*/ 78842 h 1384971"/>
                <a:gd name="connsiteX1" fmla="*/ 105956 w 500447"/>
                <a:gd name="connsiteY1" fmla="*/ 2642 h 1384971"/>
                <a:gd name="connsiteX2" fmla="*/ 486956 w 500447"/>
                <a:gd name="connsiteY2" fmla="*/ 174092 h 1384971"/>
                <a:gd name="connsiteX3" fmla="*/ 382181 w 500447"/>
                <a:gd name="connsiteY3" fmla="*/ 1288517 h 1384971"/>
                <a:gd name="connsiteX4" fmla="*/ 67856 w 500447"/>
                <a:gd name="connsiteY4" fmla="*/ 1240892 h 1384971"/>
                <a:gd name="connsiteX0" fmla="*/ 1955 w 501221"/>
                <a:gd name="connsiteY0" fmla="*/ 85274 h 1391403"/>
                <a:gd name="connsiteX1" fmla="*/ 106730 w 501221"/>
                <a:gd name="connsiteY1" fmla="*/ 9074 h 1391403"/>
                <a:gd name="connsiteX2" fmla="*/ 487730 w 501221"/>
                <a:gd name="connsiteY2" fmla="*/ 180524 h 1391403"/>
                <a:gd name="connsiteX3" fmla="*/ 382955 w 501221"/>
                <a:gd name="connsiteY3" fmla="*/ 1294949 h 1391403"/>
                <a:gd name="connsiteX4" fmla="*/ 68630 w 501221"/>
                <a:gd name="connsiteY4" fmla="*/ 1247324 h 1391403"/>
                <a:gd name="connsiteX0" fmla="*/ 3425 w 464591"/>
                <a:gd name="connsiteY0" fmla="*/ 144296 h 1383750"/>
                <a:gd name="connsiteX1" fmla="*/ 70100 w 464591"/>
                <a:gd name="connsiteY1" fmla="*/ 1421 h 1383750"/>
                <a:gd name="connsiteX2" fmla="*/ 451100 w 464591"/>
                <a:gd name="connsiteY2" fmla="*/ 172871 h 1383750"/>
                <a:gd name="connsiteX3" fmla="*/ 346325 w 464591"/>
                <a:gd name="connsiteY3" fmla="*/ 1287296 h 1383750"/>
                <a:gd name="connsiteX4" fmla="*/ 32000 w 464591"/>
                <a:gd name="connsiteY4" fmla="*/ 1239671 h 1383750"/>
                <a:gd name="connsiteX0" fmla="*/ 12799 w 439296"/>
                <a:gd name="connsiteY0" fmla="*/ 100765 h 1383556"/>
                <a:gd name="connsiteX1" fmla="*/ 44805 w 439296"/>
                <a:gd name="connsiteY1" fmla="*/ 1227 h 1383556"/>
                <a:gd name="connsiteX2" fmla="*/ 425805 w 439296"/>
                <a:gd name="connsiteY2" fmla="*/ 172677 h 1383556"/>
                <a:gd name="connsiteX3" fmla="*/ 321030 w 439296"/>
                <a:gd name="connsiteY3" fmla="*/ 1287102 h 1383556"/>
                <a:gd name="connsiteX4" fmla="*/ 6705 w 439296"/>
                <a:gd name="connsiteY4" fmla="*/ 1239477 h 1383556"/>
                <a:gd name="connsiteX0" fmla="*/ 6094 w 432591"/>
                <a:gd name="connsiteY0" fmla="*/ 101050 h 1383841"/>
                <a:gd name="connsiteX1" fmla="*/ 38100 w 432591"/>
                <a:gd name="connsiteY1" fmla="*/ 1512 h 1383841"/>
                <a:gd name="connsiteX2" fmla="*/ 419100 w 432591"/>
                <a:gd name="connsiteY2" fmla="*/ 172962 h 1383841"/>
                <a:gd name="connsiteX3" fmla="*/ 314325 w 432591"/>
                <a:gd name="connsiteY3" fmla="*/ 1287387 h 1383841"/>
                <a:gd name="connsiteX4" fmla="*/ 0 w 432591"/>
                <a:gd name="connsiteY4" fmla="*/ 1239762 h 1383841"/>
                <a:gd name="connsiteX0" fmla="*/ 6094 w 429293"/>
                <a:gd name="connsiteY0" fmla="*/ 96813 h 1379604"/>
                <a:gd name="connsiteX1" fmla="*/ 90104 w 429293"/>
                <a:gd name="connsiteY1" fmla="*/ 1609 h 1379604"/>
                <a:gd name="connsiteX2" fmla="*/ 419100 w 429293"/>
                <a:gd name="connsiteY2" fmla="*/ 168725 h 1379604"/>
                <a:gd name="connsiteX3" fmla="*/ 314325 w 429293"/>
                <a:gd name="connsiteY3" fmla="*/ 1283150 h 1379604"/>
                <a:gd name="connsiteX4" fmla="*/ 0 w 429293"/>
                <a:gd name="connsiteY4" fmla="*/ 1235525 h 1379604"/>
                <a:gd name="connsiteX0" fmla="*/ 6094 w 430652"/>
                <a:gd name="connsiteY0" fmla="*/ 101050 h 1383841"/>
                <a:gd name="connsiteX1" fmla="*/ 68436 w 430652"/>
                <a:gd name="connsiteY1" fmla="*/ 1512 h 1383841"/>
                <a:gd name="connsiteX2" fmla="*/ 419100 w 430652"/>
                <a:gd name="connsiteY2" fmla="*/ 172962 h 1383841"/>
                <a:gd name="connsiteX3" fmla="*/ 314325 w 430652"/>
                <a:gd name="connsiteY3" fmla="*/ 1287387 h 1383841"/>
                <a:gd name="connsiteX4" fmla="*/ 0 w 430652"/>
                <a:gd name="connsiteY4" fmla="*/ 1239762 h 1383841"/>
                <a:gd name="connsiteX0" fmla="*/ 6094 w 430652"/>
                <a:gd name="connsiteY0" fmla="*/ 103481 h 1386272"/>
                <a:gd name="connsiteX1" fmla="*/ 68436 w 430652"/>
                <a:gd name="connsiteY1" fmla="*/ 3943 h 1386272"/>
                <a:gd name="connsiteX2" fmla="*/ 419100 w 430652"/>
                <a:gd name="connsiteY2" fmla="*/ 175393 h 1386272"/>
                <a:gd name="connsiteX3" fmla="*/ 314325 w 430652"/>
                <a:gd name="connsiteY3" fmla="*/ 1289818 h 1386272"/>
                <a:gd name="connsiteX4" fmla="*/ 0 w 430652"/>
                <a:gd name="connsiteY4" fmla="*/ 1242193 h 1386272"/>
                <a:gd name="connsiteX0" fmla="*/ 0 w 433225"/>
                <a:gd name="connsiteY0" fmla="*/ 88943 h 1384735"/>
                <a:gd name="connsiteX1" fmla="*/ 71009 w 433225"/>
                <a:gd name="connsiteY1" fmla="*/ 2406 h 1384735"/>
                <a:gd name="connsiteX2" fmla="*/ 421673 w 433225"/>
                <a:gd name="connsiteY2" fmla="*/ 173856 h 1384735"/>
                <a:gd name="connsiteX3" fmla="*/ 316898 w 433225"/>
                <a:gd name="connsiteY3" fmla="*/ 1288281 h 1384735"/>
                <a:gd name="connsiteX4" fmla="*/ 2573 w 433225"/>
                <a:gd name="connsiteY4" fmla="*/ 1240656 h 1384735"/>
                <a:gd name="connsiteX0" fmla="*/ 0 w 433225"/>
                <a:gd name="connsiteY0" fmla="*/ 89532 h 1385324"/>
                <a:gd name="connsiteX1" fmla="*/ 71009 w 433225"/>
                <a:gd name="connsiteY1" fmla="*/ 2995 h 1385324"/>
                <a:gd name="connsiteX2" fmla="*/ 421673 w 433225"/>
                <a:gd name="connsiteY2" fmla="*/ 174445 h 1385324"/>
                <a:gd name="connsiteX3" fmla="*/ 316898 w 433225"/>
                <a:gd name="connsiteY3" fmla="*/ 1288870 h 1385324"/>
                <a:gd name="connsiteX4" fmla="*/ 2573 w 433225"/>
                <a:gd name="connsiteY4" fmla="*/ 1241245 h 1385324"/>
                <a:gd name="connsiteX0" fmla="*/ 0 w 330328"/>
                <a:gd name="connsiteY0" fmla="*/ 123200 h 1381185"/>
                <a:gd name="connsiteX1" fmla="*/ 71009 w 330328"/>
                <a:gd name="connsiteY1" fmla="*/ 36663 h 1381185"/>
                <a:gd name="connsiteX2" fmla="*/ 252661 w 330328"/>
                <a:gd name="connsiteY2" fmla="*/ 736818 h 1381185"/>
                <a:gd name="connsiteX3" fmla="*/ 316898 w 330328"/>
                <a:gd name="connsiteY3" fmla="*/ 1322538 h 1381185"/>
                <a:gd name="connsiteX4" fmla="*/ 2573 w 330328"/>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17386 h 1381146"/>
                <a:gd name="connsiteX1" fmla="*/ 71009 w 326749"/>
                <a:gd name="connsiteY1" fmla="*/ 30849 h 1381146"/>
                <a:gd name="connsiteX2" fmla="*/ 252661 w 326749"/>
                <a:gd name="connsiteY2" fmla="*/ 648665 h 1381146"/>
                <a:gd name="connsiteX3" fmla="*/ 316898 w 326749"/>
                <a:gd name="connsiteY3" fmla="*/ 1316724 h 1381146"/>
                <a:gd name="connsiteX4" fmla="*/ 2573 w 326749"/>
                <a:gd name="connsiteY4" fmla="*/ 1269099 h 1381146"/>
                <a:gd name="connsiteX0" fmla="*/ 0 w 326749"/>
                <a:gd name="connsiteY0" fmla="*/ 86549 h 1350309"/>
                <a:gd name="connsiteX1" fmla="*/ 71009 w 326749"/>
                <a:gd name="connsiteY1" fmla="*/ 12 h 1350309"/>
                <a:gd name="connsiteX2" fmla="*/ 252661 w 326749"/>
                <a:gd name="connsiteY2" fmla="*/ 617828 h 1350309"/>
                <a:gd name="connsiteX3" fmla="*/ 316898 w 326749"/>
                <a:gd name="connsiteY3" fmla="*/ 1285887 h 1350309"/>
                <a:gd name="connsiteX4" fmla="*/ 2573 w 326749"/>
                <a:gd name="connsiteY4" fmla="*/ 1238262 h 1350309"/>
                <a:gd name="connsiteX0" fmla="*/ 0 w 326456"/>
                <a:gd name="connsiteY0" fmla="*/ 86565 h 1350325"/>
                <a:gd name="connsiteX1" fmla="*/ 71009 w 326456"/>
                <a:gd name="connsiteY1" fmla="*/ 28 h 1350325"/>
                <a:gd name="connsiteX2" fmla="*/ 252661 w 326456"/>
                <a:gd name="connsiteY2" fmla="*/ 617844 h 1350325"/>
                <a:gd name="connsiteX3" fmla="*/ 316898 w 326456"/>
                <a:gd name="connsiteY3" fmla="*/ 1285903 h 1350325"/>
                <a:gd name="connsiteX4" fmla="*/ 2573 w 326456"/>
                <a:gd name="connsiteY4" fmla="*/ 1238278 h 1350325"/>
                <a:gd name="connsiteX0" fmla="*/ 0 w 330073"/>
                <a:gd name="connsiteY0" fmla="*/ 90881 h 1354641"/>
                <a:gd name="connsiteX1" fmla="*/ 84010 w 330073"/>
                <a:gd name="connsiteY1" fmla="*/ 11 h 1354641"/>
                <a:gd name="connsiteX2" fmla="*/ 252661 w 330073"/>
                <a:gd name="connsiteY2" fmla="*/ 622160 h 1354641"/>
                <a:gd name="connsiteX3" fmla="*/ 316898 w 330073"/>
                <a:gd name="connsiteY3" fmla="*/ 1290219 h 1354641"/>
                <a:gd name="connsiteX4" fmla="*/ 2573 w 330073"/>
                <a:gd name="connsiteY4" fmla="*/ 1242594 h 1354641"/>
                <a:gd name="connsiteX0" fmla="*/ 0 w 330073"/>
                <a:gd name="connsiteY0" fmla="*/ 90929 h 1354689"/>
                <a:gd name="connsiteX1" fmla="*/ 84010 w 330073"/>
                <a:gd name="connsiteY1" fmla="*/ 59 h 1354689"/>
                <a:gd name="connsiteX2" fmla="*/ 252661 w 330073"/>
                <a:gd name="connsiteY2" fmla="*/ 622208 h 1354689"/>
                <a:gd name="connsiteX3" fmla="*/ 316898 w 330073"/>
                <a:gd name="connsiteY3" fmla="*/ 1290267 h 1354689"/>
                <a:gd name="connsiteX4" fmla="*/ 2573 w 330073"/>
                <a:gd name="connsiteY4" fmla="*/ 1242642 h 1354689"/>
                <a:gd name="connsiteX0" fmla="*/ 0 w 330073"/>
                <a:gd name="connsiteY0" fmla="*/ 90902 h 1354662"/>
                <a:gd name="connsiteX1" fmla="*/ 84010 w 330073"/>
                <a:gd name="connsiteY1" fmla="*/ 32 h 1354662"/>
                <a:gd name="connsiteX2" fmla="*/ 252661 w 330073"/>
                <a:gd name="connsiteY2" fmla="*/ 622181 h 1354662"/>
                <a:gd name="connsiteX3" fmla="*/ 316898 w 330073"/>
                <a:gd name="connsiteY3" fmla="*/ 1290240 h 1354662"/>
                <a:gd name="connsiteX4" fmla="*/ 2573 w 330073"/>
                <a:gd name="connsiteY4" fmla="*/ 1242615 h 1354662"/>
                <a:gd name="connsiteX0" fmla="*/ 0 w 334407"/>
                <a:gd name="connsiteY0" fmla="*/ 130959 h 1377384"/>
                <a:gd name="connsiteX1" fmla="*/ 88344 w 334407"/>
                <a:gd name="connsiteY1" fmla="*/ 22754 h 1377384"/>
                <a:gd name="connsiteX2" fmla="*/ 256995 w 334407"/>
                <a:gd name="connsiteY2" fmla="*/ 644903 h 1377384"/>
                <a:gd name="connsiteX3" fmla="*/ 321232 w 334407"/>
                <a:gd name="connsiteY3" fmla="*/ 1312962 h 1377384"/>
                <a:gd name="connsiteX4" fmla="*/ 6907 w 334407"/>
                <a:gd name="connsiteY4" fmla="*/ 1265337 h 1377384"/>
                <a:gd name="connsiteX0" fmla="*/ 0 w 334407"/>
                <a:gd name="connsiteY0" fmla="*/ 108286 h 1354711"/>
                <a:gd name="connsiteX1" fmla="*/ 88344 w 334407"/>
                <a:gd name="connsiteY1" fmla="*/ 81 h 1354711"/>
                <a:gd name="connsiteX2" fmla="*/ 256995 w 334407"/>
                <a:gd name="connsiteY2" fmla="*/ 622230 h 1354711"/>
                <a:gd name="connsiteX3" fmla="*/ 321232 w 334407"/>
                <a:gd name="connsiteY3" fmla="*/ 1290289 h 1354711"/>
                <a:gd name="connsiteX4" fmla="*/ 6907 w 334407"/>
                <a:gd name="connsiteY4" fmla="*/ 1242664 h 1354711"/>
                <a:gd name="connsiteX0" fmla="*/ 0 w 421080"/>
                <a:gd name="connsiteY0" fmla="*/ 632583 h 1354636"/>
                <a:gd name="connsiteX1" fmla="*/ 175017 w 421080"/>
                <a:gd name="connsiteY1" fmla="*/ 6 h 1354636"/>
                <a:gd name="connsiteX2" fmla="*/ 343668 w 421080"/>
                <a:gd name="connsiteY2" fmla="*/ 622155 h 1354636"/>
                <a:gd name="connsiteX3" fmla="*/ 407905 w 421080"/>
                <a:gd name="connsiteY3" fmla="*/ 1290214 h 1354636"/>
                <a:gd name="connsiteX4" fmla="*/ 93580 w 421080"/>
                <a:gd name="connsiteY4" fmla="*/ 1242589 h 1354636"/>
                <a:gd name="connsiteX0" fmla="*/ 0 w 425414"/>
                <a:gd name="connsiteY0" fmla="*/ 507424 h 1355153"/>
                <a:gd name="connsiteX1" fmla="*/ 179351 w 425414"/>
                <a:gd name="connsiteY1" fmla="*/ 523 h 1355153"/>
                <a:gd name="connsiteX2" fmla="*/ 348002 w 425414"/>
                <a:gd name="connsiteY2" fmla="*/ 622672 h 1355153"/>
                <a:gd name="connsiteX3" fmla="*/ 412239 w 425414"/>
                <a:gd name="connsiteY3" fmla="*/ 1290731 h 1355153"/>
                <a:gd name="connsiteX4" fmla="*/ 97914 w 425414"/>
                <a:gd name="connsiteY4" fmla="*/ 1243106 h 1355153"/>
                <a:gd name="connsiteX0" fmla="*/ 0 w 425414"/>
                <a:gd name="connsiteY0" fmla="*/ 507726 h 1355455"/>
                <a:gd name="connsiteX1" fmla="*/ 179351 w 425414"/>
                <a:gd name="connsiteY1" fmla="*/ 825 h 1355455"/>
                <a:gd name="connsiteX2" fmla="*/ 348002 w 425414"/>
                <a:gd name="connsiteY2" fmla="*/ 622974 h 1355455"/>
                <a:gd name="connsiteX3" fmla="*/ 412239 w 425414"/>
                <a:gd name="connsiteY3" fmla="*/ 1291033 h 1355455"/>
                <a:gd name="connsiteX4" fmla="*/ 97914 w 425414"/>
                <a:gd name="connsiteY4" fmla="*/ 1243408 h 1355455"/>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10427 w 429384"/>
                <a:gd name="connsiteY0" fmla="*/ 632582 h 1290252"/>
                <a:gd name="connsiteX1" fmla="*/ 176777 w 429384"/>
                <a:gd name="connsiteY1" fmla="*/ 6 h 1290252"/>
                <a:gd name="connsiteX2" fmla="*/ 345428 w 429384"/>
                <a:gd name="connsiteY2" fmla="*/ 622155 h 1290252"/>
                <a:gd name="connsiteX3" fmla="*/ 409665 w 429384"/>
                <a:gd name="connsiteY3" fmla="*/ 1290214 h 1290252"/>
                <a:gd name="connsiteX4" fmla="*/ 0 w 429384"/>
                <a:gd name="connsiteY4" fmla="*/ 653213 h 1290252"/>
                <a:gd name="connsiteX0" fmla="*/ 10427 w 429384"/>
                <a:gd name="connsiteY0" fmla="*/ 632582 h 1290296"/>
                <a:gd name="connsiteX1" fmla="*/ 176777 w 429384"/>
                <a:gd name="connsiteY1" fmla="*/ 6 h 1290296"/>
                <a:gd name="connsiteX2" fmla="*/ 345428 w 429384"/>
                <a:gd name="connsiteY2" fmla="*/ 622155 h 1290296"/>
                <a:gd name="connsiteX3" fmla="*/ 409665 w 429384"/>
                <a:gd name="connsiteY3" fmla="*/ 1290214 h 1290296"/>
                <a:gd name="connsiteX4" fmla="*/ 0 w 429384"/>
                <a:gd name="connsiteY4" fmla="*/ 653213 h 1290296"/>
                <a:gd name="connsiteX0" fmla="*/ 10427 w 345429"/>
                <a:gd name="connsiteY0" fmla="*/ 632582 h 1320623"/>
                <a:gd name="connsiteX1" fmla="*/ 176777 w 345429"/>
                <a:gd name="connsiteY1" fmla="*/ 6 h 1320623"/>
                <a:gd name="connsiteX2" fmla="*/ 345428 w 345429"/>
                <a:gd name="connsiteY2" fmla="*/ 622155 h 1320623"/>
                <a:gd name="connsiteX3" fmla="*/ 179982 w 345429"/>
                <a:gd name="connsiteY3" fmla="*/ 1320550 h 1320623"/>
                <a:gd name="connsiteX4" fmla="*/ 0 w 345429"/>
                <a:gd name="connsiteY4" fmla="*/ 653213 h 1320623"/>
                <a:gd name="connsiteX0" fmla="*/ 10427 w 345431"/>
                <a:gd name="connsiteY0" fmla="*/ 632582 h 1320568"/>
                <a:gd name="connsiteX1" fmla="*/ 176777 w 345431"/>
                <a:gd name="connsiteY1" fmla="*/ 6 h 1320568"/>
                <a:gd name="connsiteX2" fmla="*/ 345428 w 345431"/>
                <a:gd name="connsiteY2" fmla="*/ 622155 h 1320568"/>
                <a:gd name="connsiteX3" fmla="*/ 179982 w 345431"/>
                <a:gd name="connsiteY3" fmla="*/ 1320550 h 1320568"/>
                <a:gd name="connsiteX4" fmla="*/ 0 w 345431"/>
                <a:gd name="connsiteY4" fmla="*/ 653213 h 1320568"/>
                <a:gd name="connsiteX0" fmla="*/ 0 w 335002"/>
                <a:gd name="connsiteY0" fmla="*/ 632582 h 1320672"/>
                <a:gd name="connsiteX1" fmla="*/ 166350 w 335002"/>
                <a:gd name="connsiteY1" fmla="*/ 6 h 1320672"/>
                <a:gd name="connsiteX2" fmla="*/ 335001 w 335002"/>
                <a:gd name="connsiteY2" fmla="*/ 622155 h 1320672"/>
                <a:gd name="connsiteX3" fmla="*/ 169555 w 335002"/>
                <a:gd name="connsiteY3" fmla="*/ 1320550 h 1320672"/>
                <a:gd name="connsiteX4" fmla="*/ 2574 w 335002"/>
                <a:gd name="connsiteY4" fmla="*/ 661880 h 1320672"/>
                <a:gd name="connsiteX0" fmla="*/ 0 w 335004"/>
                <a:gd name="connsiteY0" fmla="*/ 632582 h 1320612"/>
                <a:gd name="connsiteX1" fmla="*/ 166350 w 335004"/>
                <a:gd name="connsiteY1" fmla="*/ 6 h 1320612"/>
                <a:gd name="connsiteX2" fmla="*/ 335001 w 335004"/>
                <a:gd name="connsiteY2" fmla="*/ 622155 h 1320612"/>
                <a:gd name="connsiteX3" fmla="*/ 169555 w 335004"/>
                <a:gd name="connsiteY3" fmla="*/ 1320550 h 1320612"/>
                <a:gd name="connsiteX4" fmla="*/ 2574 w 335004"/>
                <a:gd name="connsiteY4" fmla="*/ 661880 h 1320612"/>
                <a:gd name="connsiteX0" fmla="*/ 0 w 330668"/>
                <a:gd name="connsiteY0" fmla="*/ 632582 h 1320589"/>
                <a:gd name="connsiteX1" fmla="*/ 166350 w 330668"/>
                <a:gd name="connsiteY1" fmla="*/ 6 h 1320589"/>
                <a:gd name="connsiteX2" fmla="*/ 330667 w 330668"/>
                <a:gd name="connsiteY2" fmla="*/ 639490 h 1320589"/>
                <a:gd name="connsiteX3" fmla="*/ 169555 w 330668"/>
                <a:gd name="connsiteY3" fmla="*/ 1320550 h 1320589"/>
                <a:gd name="connsiteX4" fmla="*/ 2574 w 330668"/>
                <a:gd name="connsiteY4" fmla="*/ 661880 h 1320589"/>
                <a:gd name="connsiteX0" fmla="*/ 0 w 330668"/>
                <a:gd name="connsiteY0" fmla="*/ 632593 h 1320600"/>
                <a:gd name="connsiteX1" fmla="*/ 166350 w 330668"/>
                <a:gd name="connsiteY1" fmla="*/ 17 h 1320600"/>
                <a:gd name="connsiteX2" fmla="*/ 330667 w 330668"/>
                <a:gd name="connsiteY2" fmla="*/ 639501 h 1320600"/>
                <a:gd name="connsiteX3" fmla="*/ 169555 w 330668"/>
                <a:gd name="connsiteY3" fmla="*/ 1320561 h 1320600"/>
                <a:gd name="connsiteX4" fmla="*/ 2574 w 330668"/>
                <a:gd name="connsiteY4" fmla="*/ 661891 h 1320600"/>
                <a:gd name="connsiteX0" fmla="*/ 0 w 330821"/>
                <a:gd name="connsiteY0" fmla="*/ 632613 h 1320620"/>
                <a:gd name="connsiteX1" fmla="*/ 166350 w 330821"/>
                <a:gd name="connsiteY1" fmla="*/ 37 h 1320620"/>
                <a:gd name="connsiteX2" fmla="*/ 330667 w 330821"/>
                <a:gd name="connsiteY2" fmla="*/ 639521 h 1320620"/>
                <a:gd name="connsiteX3" fmla="*/ 169555 w 330821"/>
                <a:gd name="connsiteY3" fmla="*/ 1320581 h 1320620"/>
                <a:gd name="connsiteX4" fmla="*/ 2574 w 330821"/>
                <a:gd name="connsiteY4" fmla="*/ 661911 h 1320620"/>
                <a:gd name="connsiteX0" fmla="*/ 0 w 330856"/>
                <a:gd name="connsiteY0" fmla="*/ 632613 h 1320761"/>
                <a:gd name="connsiteX1" fmla="*/ 166350 w 330856"/>
                <a:gd name="connsiteY1" fmla="*/ 37 h 1320761"/>
                <a:gd name="connsiteX2" fmla="*/ 330667 w 330856"/>
                <a:gd name="connsiteY2" fmla="*/ 639521 h 1320761"/>
                <a:gd name="connsiteX3" fmla="*/ 169555 w 330856"/>
                <a:gd name="connsiteY3" fmla="*/ 1320581 h 1320761"/>
                <a:gd name="connsiteX4" fmla="*/ 2574 w 330856"/>
                <a:gd name="connsiteY4" fmla="*/ 661911 h 1320761"/>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47840"/>
                <a:gd name="connsiteX1" fmla="*/ 166350 w 330805"/>
                <a:gd name="connsiteY1" fmla="*/ 37 h 1347840"/>
                <a:gd name="connsiteX2" fmla="*/ 330667 w 330805"/>
                <a:gd name="connsiteY2" fmla="*/ 639521 h 1347840"/>
                <a:gd name="connsiteX3" fmla="*/ 169555 w 330805"/>
                <a:gd name="connsiteY3" fmla="*/ 1320581 h 1347840"/>
                <a:gd name="connsiteX4" fmla="*/ 81375 w 330805"/>
                <a:gd name="connsiteY4" fmla="*/ 1225041 h 1347840"/>
                <a:gd name="connsiteX5" fmla="*/ 2574 w 330805"/>
                <a:gd name="connsiteY5" fmla="*/ 661911 h 1347840"/>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5" fmla="*/ 2574 w 330827"/>
                <a:gd name="connsiteY5" fmla="*/ 661911 h 1320618"/>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0" fmla="*/ 0 w 330827"/>
                <a:gd name="connsiteY0" fmla="*/ 672331 h 1360336"/>
                <a:gd name="connsiteX1" fmla="*/ 81376 w 330827"/>
                <a:gd name="connsiteY1" fmla="*/ 133675 h 1360336"/>
                <a:gd name="connsiteX2" fmla="*/ 166350 w 330827"/>
                <a:gd name="connsiteY2" fmla="*/ 39755 h 1360336"/>
                <a:gd name="connsiteX3" fmla="*/ 330667 w 330827"/>
                <a:gd name="connsiteY3" fmla="*/ 679239 h 1360336"/>
                <a:gd name="connsiteX4" fmla="*/ 169555 w 330827"/>
                <a:gd name="connsiteY4" fmla="*/ 1360299 h 1360336"/>
                <a:gd name="connsiteX5" fmla="*/ 81375 w 330827"/>
                <a:gd name="connsiteY5" fmla="*/ 1264759 h 1360336"/>
                <a:gd name="connsiteX0" fmla="*/ 0 w 330827"/>
                <a:gd name="connsiteY0" fmla="*/ 657458 h 1345463"/>
                <a:gd name="connsiteX1" fmla="*/ 81376 w 330827"/>
                <a:gd name="connsiteY1" fmla="*/ 118802 h 1345463"/>
                <a:gd name="connsiteX2" fmla="*/ 166350 w 330827"/>
                <a:gd name="connsiteY2" fmla="*/ 24882 h 1345463"/>
                <a:gd name="connsiteX3" fmla="*/ 330667 w 330827"/>
                <a:gd name="connsiteY3" fmla="*/ 664366 h 1345463"/>
                <a:gd name="connsiteX4" fmla="*/ 169555 w 330827"/>
                <a:gd name="connsiteY4" fmla="*/ 1345426 h 1345463"/>
                <a:gd name="connsiteX5" fmla="*/ 81375 w 330827"/>
                <a:gd name="connsiteY5" fmla="*/ 1249886 h 1345463"/>
                <a:gd name="connsiteX0" fmla="*/ 0 w 330827"/>
                <a:gd name="connsiteY0" fmla="*/ 634355 h 1322360"/>
                <a:gd name="connsiteX1" fmla="*/ 81376 w 330827"/>
                <a:gd name="connsiteY1" fmla="*/ 95699 h 1322360"/>
                <a:gd name="connsiteX2" fmla="*/ 166350 w 330827"/>
                <a:gd name="connsiteY2" fmla="*/ 1779 h 1322360"/>
                <a:gd name="connsiteX3" fmla="*/ 330667 w 330827"/>
                <a:gd name="connsiteY3" fmla="*/ 641263 h 1322360"/>
                <a:gd name="connsiteX4" fmla="*/ 169555 w 330827"/>
                <a:gd name="connsiteY4" fmla="*/ 1322323 h 1322360"/>
                <a:gd name="connsiteX5" fmla="*/ 81375 w 330827"/>
                <a:gd name="connsiteY5" fmla="*/ 1226783 h 1322360"/>
                <a:gd name="connsiteX0" fmla="*/ 0 w 330827"/>
                <a:gd name="connsiteY0" fmla="*/ 632707 h 1320712"/>
                <a:gd name="connsiteX1" fmla="*/ 81376 w 330827"/>
                <a:gd name="connsiteY1" fmla="*/ 94051 h 1320712"/>
                <a:gd name="connsiteX2" fmla="*/ 166350 w 330827"/>
                <a:gd name="connsiteY2" fmla="*/ 131 h 1320712"/>
                <a:gd name="connsiteX3" fmla="*/ 330667 w 330827"/>
                <a:gd name="connsiteY3" fmla="*/ 639615 h 1320712"/>
                <a:gd name="connsiteX4" fmla="*/ 169555 w 330827"/>
                <a:gd name="connsiteY4" fmla="*/ 1320675 h 1320712"/>
                <a:gd name="connsiteX5" fmla="*/ 81375 w 330827"/>
                <a:gd name="connsiteY5" fmla="*/ 1225135 h 1320712"/>
                <a:gd name="connsiteX0" fmla="*/ 0 w 330827"/>
                <a:gd name="connsiteY0" fmla="*/ 632577 h 1320582"/>
                <a:gd name="connsiteX1" fmla="*/ 81376 w 330827"/>
                <a:gd name="connsiteY1" fmla="*/ 93921 h 1320582"/>
                <a:gd name="connsiteX2" fmla="*/ 166350 w 330827"/>
                <a:gd name="connsiteY2" fmla="*/ 1 h 1320582"/>
                <a:gd name="connsiteX3" fmla="*/ 330667 w 330827"/>
                <a:gd name="connsiteY3" fmla="*/ 639485 h 1320582"/>
                <a:gd name="connsiteX4" fmla="*/ 169555 w 330827"/>
                <a:gd name="connsiteY4" fmla="*/ 1320545 h 1320582"/>
                <a:gd name="connsiteX5" fmla="*/ 81375 w 330827"/>
                <a:gd name="connsiteY5"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5" fmla="*/ 828 w 250279"/>
                <a:gd name="connsiteY5" fmla="*/ 93921 h 1320582"/>
                <a:gd name="connsiteX0" fmla="*/ 6532 w 255983"/>
                <a:gd name="connsiteY0" fmla="*/ 93921 h 1324265"/>
                <a:gd name="connsiteX1" fmla="*/ 91506 w 255983"/>
                <a:gd name="connsiteY1" fmla="*/ 1 h 1324265"/>
                <a:gd name="connsiteX2" fmla="*/ 255823 w 255983"/>
                <a:gd name="connsiteY2" fmla="*/ 639485 h 1324265"/>
                <a:gd name="connsiteX3" fmla="*/ 94711 w 255983"/>
                <a:gd name="connsiteY3" fmla="*/ 1320545 h 1324265"/>
                <a:gd name="connsiteX4" fmla="*/ 6531 w 255983"/>
                <a:gd name="connsiteY4" fmla="*/ 1225005 h 1324265"/>
                <a:gd name="connsiteX5" fmla="*/ 6532 w 255983"/>
                <a:gd name="connsiteY5" fmla="*/ 579289 h 1324265"/>
                <a:gd name="connsiteX6" fmla="*/ 6532 w 255983"/>
                <a:gd name="connsiteY6" fmla="*/ 93921 h 1324265"/>
                <a:gd name="connsiteX0" fmla="*/ 1458 w 250909"/>
                <a:gd name="connsiteY0" fmla="*/ 93921 h 1324265"/>
                <a:gd name="connsiteX1" fmla="*/ 86432 w 250909"/>
                <a:gd name="connsiteY1" fmla="*/ 1 h 1324265"/>
                <a:gd name="connsiteX2" fmla="*/ 250749 w 250909"/>
                <a:gd name="connsiteY2" fmla="*/ 639485 h 1324265"/>
                <a:gd name="connsiteX3" fmla="*/ 89637 w 250909"/>
                <a:gd name="connsiteY3" fmla="*/ 1320545 h 1324265"/>
                <a:gd name="connsiteX4" fmla="*/ 1457 w 250909"/>
                <a:gd name="connsiteY4" fmla="*/ 1225005 h 1324265"/>
                <a:gd name="connsiteX5" fmla="*/ 88131 w 250909"/>
                <a:gd name="connsiteY5" fmla="*/ 98254 h 1324265"/>
                <a:gd name="connsiteX6" fmla="*/ 1458 w 250909"/>
                <a:gd name="connsiteY6" fmla="*/ 93921 h 1324265"/>
                <a:gd name="connsiteX0" fmla="*/ 2190 w 251641"/>
                <a:gd name="connsiteY0" fmla="*/ 93921 h 1324265"/>
                <a:gd name="connsiteX1" fmla="*/ 87164 w 251641"/>
                <a:gd name="connsiteY1" fmla="*/ 1 h 1324265"/>
                <a:gd name="connsiteX2" fmla="*/ 251481 w 251641"/>
                <a:gd name="connsiteY2" fmla="*/ 639485 h 1324265"/>
                <a:gd name="connsiteX3" fmla="*/ 90369 w 251641"/>
                <a:gd name="connsiteY3" fmla="*/ 1320545 h 1324265"/>
                <a:gd name="connsiteX4" fmla="*/ 2189 w 251641"/>
                <a:gd name="connsiteY4" fmla="*/ 1225005 h 1324265"/>
                <a:gd name="connsiteX5" fmla="*/ 88863 w 251641"/>
                <a:gd name="connsiteY5" fmla="*/ 98254 h 1324265"/>
                <a:gd name="connsiteX6" fmla="*/ 2190 w 251641"/>
                <a:gd name="connsiteY6" fmla="*/ 93921 h 1324265"/>
                <a:gd name="connsiteX0" fmla="*/ 53606 w 303057"/>
                <a:gd name="connsiteY0" fmla="*/ 93921 h 1324265"/>
                <a:gd name="connsiteX1" fmla="*/ 138580 w 303057"/>
                <a:gd name="connsiteY1" fmla="*/ 1 h 1324265"/>
                <a:gd name="connsiteX2" fmla="*/ 302897 w 303057"/>
                <a:gd name="connsiteY2" fmla="*/ 639485 h 1324265"/>
                <a:gd name="connsiteX3" fmla="*/ 141785 w 303057"/>
                <a:gd name="connsiteY3" fmla="*/ 1320545 h 1324265"/>
                <a:gd name="connsiteX4" fmla="*/ 53605 w 303057"/>
                <a:gd name="connsiteY4" fmla="*/ 1225005 h 1324265"/>
                <a:gd name="connsiteX5" fmla="*/ 140279 w 303057"/>
                <a:gd name="connsiteY5" fmla="*/ 98254 h 1324265"/>
                <a:gd name="connsiteX6" fmla="*/ 53606 w 303057"/>
                <a:gd name="connsiteY6" fmla="*/ 93921 h 1324265"/>
                <a:gd name="connsiteX0" fmla="*/ 1458 w 250909"/>
                <a:gd name="connsiteY0" fmla="*/ 93921 h 1324265"/>
                <a:gd name="connsiteX1" fmla="*/ 86432 w 250909"/>
                <a:gd name="connsiteY1" fmla="*/ 1 h 1324265"/>
                <a:gd name="connsiteX2" fmla="*/ 250749 w 250909"/>
                <a:gd name="connsiteY2" fmla="*/ 639485 h 1324265"/>
                <a:gd name="connsiteX3" fmla="*/ 89637 w 250909"/>
                <a:gd name="connsiteY3" fmla="*/ 1320545 h 1324265"/>
                <a:gd name="connsiteX4" fmla="*/ 1457 w 250909"/>
                <a:gd name="connsiteY4" fmla="*/ 1225005 h 1324265"/>
                <a:gd name="connsiteX5" fmla="*/ 88131 w 250909"/>
                <a:gd name="connsiteY5" fmla="*/ 98254 h 1324265"/>
                <a:gd name="connsiteX6" fmla="*/ 1458 w 250909"/>
                <a:gd name="connsiteY6" fmla="*/ 93921 h 1324265"/>
                <a:gd name="connsiteX0" fmla="*/ 1458 w 250909"/>
                <a:gd name="connsiteY0" fmla="*/ 93921 h 1320587"/>
                <a:gd name="connsiteX1" fmla="*/ 86432 w 250909"/>
                <a:gd name="connsiteY1" fmla="*/ 1 h 1320587"/>
                <a:gd name="connsiteX2" fmla="*/ 250749 w 250909"/>
                <a:gd name="connsiteY2" fmla="*/ 639485 h 1320587"/>
                <a:gd name="connsiteX3" fmla="*/ 89637 w 250909"/>
                <a:gd name="connsiteY3" fmla="*/ 1320545 h 1320587"/>
                <a:gd name="connsiteX4" fmla="*/ 1457 w 250909"/>
                <a:gd name="connsiteY4" fmla="*/ 1225005 h 1320587"/>
                <a:gd name="connsiteX5" fmla="*/ 88131 w 250909"/>
                <a:gd name="connsiteY5" fmla="*/ 98254 h 1320587"/>
                <a:gd name="connsiteX6" fmla="*/ 1458 w 250909"/>
                <a:gd name="connsiteY6" fmla="*/ 93921 h 1320587"/>
                <a:gd name="connsiteX0" fmla="*/ 1458 w 250909"/>
                <a:gd name="connsiteY0" fmla="*/ 93921 h 1320636"/>
                <a:gd name="connsiteX1" fmla="*/ 86432 w 250909"/>
                <a:gd name="connsiteY1" fmla="*/ 1 h 1320636"/>
                <a:gd name="connsiteX2" fmla="*/ 250749 w 250909"/>
                <a:gd name="connsiteY2" fmla="*/ 639485 h 1320636"/>
                <a:gd name="connsiteX3" fmla="*/ 89637 w 250909"/>
                <a:gd name="connsiteY3" fmla="*/ 1320545 h 1320636"/>
                <a:gd name="connsiteX4" fmla="*/ 1457 w 250909"/>
                <a:gd name="connsiteY4" fmla="*/ 1225005 h 1320636"/>
                <a:gd name="connsiteX5" fmla="*/ 88131 w 250909"/>
                <a:gd name="connsiteY5" fmla="*/ 98254 h 1320636"/>
                <a:gd name="connsiteX6" fmla="*/ 1458 w 250909"/>
                <a:gd name="connsiteY6" fmla="*/ 93921 h 1320636"/>
                <a:gd name="connsiteX0" fmla="*/ 10928 w 260379"/>
                <a:gd name="connsiteY0" fmla="*/ 93921 h 1320604"/>
                <a:gd name="connsiteX1" fmla="*/ 95902 w 260379"/>
                <a:gd name="connsiteY1" fmla="*/ 1 h 1320604"/>
                <a:gd name="connsiteX2" fmla="*/ 260219 w 260379"/>
                <a:gd name="connsiteY2" fmla="*/ 639485 h 1320604"/>
                <a:gd name="connsiteX3" fmla="*/ 99107 w 260379"/>
                <a:gd name="connsiteY3" fmla="*/ 1320545 h 1320604"/>
                <a:gd name="connsiteX4" fmla="*/ 10927 w 260379"/>
                <a:gd name="connsiteY4" fmla="*/ 1225005 h 1320604"/>
                <a:gd name="connsiteX5" fmla="*/ 10928 w 260379"/>
                <a:gd name="connsiteY5" fmla="*/ 1107993 h 1320604"/>
                <a:gd name="connsiteX6" fmla="*/ 97601 w 260379"/>
                <a:gd name="connsiteY6" fmla="*/ 98254 h 1320604"/>
                <a:gd name="connsiteX7" fmla="*/ 10928 w 260379"/>
                <a:gd name="connsiteY7" fmla="*/ 93921 h 1320604"/>
                <a:gd name="connsiteX0" fmla="*/ 1597 w 251048"/>
                <a:gd name="connsiteY0" fmla="*/ 93921 h 1320604"/>
                <a:gd name="connsiteX1" fmla="*/ 86571 w 251048"/>
                <a:gd name="connsiteY1" fmla="*/ 1 h 1320604"/>
                <a:gd name="connsiteX2" fmla="*/ 250888 w 251048"/>
                <a:gd name="connsiteY2" fmla="*/ 639485 h 1320604"/>
                <a:gd name="connsiteX3" fmla="*/ 89776 w 251048"/>
                <a:gd name="connsiteY3" fmla="*/ 1320545 h 1320604"/>
                <a:gd name="connsiteX4" fmla="*/ 1596 w 251048"/>
                <a:gd name="connsiteY4" fmla="*/ 1225005 h 1320604"/>
                <a:gd name="connsiteX5" fmla="*/ 92604 w 251048"/>
                <a:gd name="connsiteY5" fmla="*/ 1233669 h 1320604"/>
                <a:gd name="connsiteX6" fmla="*/ 88270 w 251048"/>
                <a:gd name="connsiteY6" fmla="*/ 98254 h 1320604"/>
                <a:gd name="connsiteX7" fmla="*/ 1597 w 251048"/>
                <a:gd name="connsiteY7" fmla="*/ 93921 h 1320604"/>
                <a:gd name="connsiteX0" fmla="*/ 2515 w 251966"/>
                <a:gd name="connsiteY0" fmla="*/ 93921 h 1320604"/>
                <a:gd name="connsiteX1" fmla="*/ 87489 w 251966"/>
                <a:gd name="connsiteY1" fmla="*/ 1 h 1320604"/>
                <a:gd name="connsiteX2" fmla="*/ 251806 w 251966"/>
                <a:gd name="connsiteY2" fmla="*/ 639485 h 1320604"/>
                <a:gd name="connsiteX3" fmla="*/ 90694 w 251966"/>
                <a:gd name="connsiteY3" fmla="*/ 1320545 h 1320604"/>
                <a:gd name="connsiteX4" fmla="*/ 2514 w 251966"/>
                <a:gd name="connsiteY4" fmla="*/ 1225005 h 1320604"/>
                <a:gd name="connsiteX5" fmla="*/ 93522 w 251966"/>
                <a:gd name="connsiteY5" fmla="*/ 1233669 h 1320604"/>
                <a:gd name="connsiteX6" fmla="*/ 89188 w 251966"/>
                <a:gd name="connsiteY6" fmla="*/ 98254 h 1320604"/>
                <a:gd name="connsiteX7" fmla="*/ 2515 w 251966"/>
                <a:gd name="connsiteY7" fmla="*/ 93921 h 1320604"/>
                <a:gd name="connsiteX0" fmla="*/ 2009 w 251460"/>
                <a:gd name="connsiteY0" fmla="*/ 93921 h 1320604"/>
                <a:gd name="connsiteX1" fmla="*/ 86983 w 251460"/>
                <a:gd name="connsiteY1" fmla="*/ 1 h 1320604"/>
                <a:gd name="connsiteX2" fmla="*/ 251300 w 251460"/>
                <a:gd name="connsiteY2" fmla="*/ 639485 h 1320604"/>
                <a:gd name="connsiteX3" fmla="*/ 90188 w 251460"/>
                <a:gd name="connsiteY3" fmla="*/ 1320545 h 1320604"/>
                <a:gd name="connsiteX4" fmla="*/ 2008 w 251460"/>
                <a:gd name="connsiteY4" fmla="*/ 1225005 h 1320604"/>
                <a:gd name="connsiteX5" fmla="*/ 93016 w 251460"/>
                <a:gd name="connsiteY5" fmla="*/ 1233669 h 1320604"/>
                <a:gd name="connsiteX6" fmla="*/ 88682 w 251460"/>
                <a:gd name="connsiteY6" fmla="*/ 98254 h 1320604"/>
                <a:gd name="connsiteX7" fmla="*/ 2009 w 251460"/>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86674 w 249452"/>
                <a:gd name="connsiteY6" fmla="*/ 98254 h 1320604"/>
                <a:gd name="connsiteX7" fmla="*/ 1 w 249452"/>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86674 w 249452"/>
                <a:gd name="connsiteY6" fmla="*/ 98254 h 1320604"/>
                <a:gd name="connsiteX7" fmla="*/ 1 w 249452"/>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95341 w 249452"/>
                <a:gd name="connsiteY6" fmla="*/ 648626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5341 w 249452"/>
                <a:gd name="connsiteY5" fmla="*/ 1229336 h 1320604"/>
                <a:gd name="connsiteX6" fmla="*/ 160345 w 249452"/>
                <a:gd name="connsiteY6" fmla="*/ 635625 h 1320604"/>
                <a:gd name="connsiteX7" fmla="*/ 86674 w 249452"/>
                <a:gd name="connsiteY7" fmla="*/ 98254 h 1320604"/>
                <a:gd name="connsiteX8" fmla="*/ 1 w 249452"/>
                <a:gd name="connsiteY8" fmla="*/ 93921 h 1320604"/>
                <a:gd name="connsiteX0" fmla="*/ 0 w 249429"/>
                <a:gd name="connsiteY0" fmla="*/ 93921 h 1353772"/>
                <a:gd name="connsiteX1" fmla="*/ 84974 w 249429"/>
                <a:gd name="connsiteY1" fmla="*/ 1 h 1353772"/>
                <a:gd name="connsiteX2" fmla="*/ 249291 w 249429"/>
                <a:gd name="connsiteY2" fmla="*/ 639485 h 1353772"/>
                <a:gd name="connsiteX3" fmla="*/ 88179 w 249429"/>
                <a:gd name="connsiteY3" fmla="*/ 1320545 h 1353772"/>
                <a:gd name="connsiteX4" fmla="*/ 4332 w 249429"/>
                <a:gd name="connsiteY4" fmla="*/ 1233672 h 1353772"/>
                <a:gd name="connsiteX5" fmla="*/ 95340 w 249429"/>
                <a:gd name="connsiteY5" fmla="*/ 1229336 h 1353772"/>
                <a:gd name="connsiteX6" fmla="*/ 160344 w 249429"/>
                <a:gd name="connsiteY6" fmla="*/ 635625 h 1353772"/>
                <a:gd name="connsiteX7" fmla="*/ 86673 w 249429"/>
                <a:gd name="connsiteY7" fmla="*/ 98254 h 1353772"/>
                <a:gd name="connsiteX8" fmla="*/ 0 w 249429"/>
                <a:gd name="connsiteY8" fmla="*/ 93921 h 1353772"/>
                <a:gd name="connsiteX0" fmla="*/ 0 w 249463"/>
                <a:gd name="connsiteY0" fmla="*/ 93921 h 1320546"/>
                <a:gd name="connsiteX1" fmla="*/ 84974 w 249463"/>
                <a:gd name="connsiteY1" fmla="*/ 1 h 1320546"/>
                <a:gd name="connsiteX2" fmla="*/ 249291 w 249463"/>
                <a:gd name="connsiteY2" fmla="*/ 639485 h 1320546"/>
                <a:gd name="connsiteX3" fmla="*/ 88179 w 249463"/>
                <a:gd name="connsiteY3" fmla="*/ 1320545 h 1320546"/>
                <a:gd name="connsiteX4" fmla="*/ 4332 w 249463"/>
                <a:gd name="connsiteY4" fmla="*/ 1233672 h 1320546"/>
                <a:gd name="connsiteX5" fmla="*/ 95340 w 249463"/>
                <a:gd name="connsiteY5" fmla="*/ 1229336 h 1320546"/>
                <a:gd name="connsiteX6" fmla="*/ 160344 w 249463"/>
                <a:gd name="connsiteY6" fmla="*/ 635625 h 1320546"/>
                <a:gd name="connsiteX7" fmla="*/ 86673 w 249463"/>
                <a:gd name="connsiteY7" fmla="*/ 98254 h 1320546"/>
                <a:gd name="connsiteX8" fmla="*/ 0 w 249463"/>
                <a:gd name="connsiteY8" fmla="*/ 93921 h 1320546"/>
                <a:gd name="connsiteX0" fmla="*/ 0 w 249428"/>
                <a:gd name="connsiteY0" fmla="*/ 93921 h 1353230"/>
                <a:gd name="connsiteX1" fmla="*/ 84974 w 249428"/>
                <a:gd name="connsiteY1" fmla="*/ 1 h 1353230"/>
                <a:gd name="connsiteX2" fmla="*/ 249291 w 249428"/>
                <a:gd name="connsiteY2" fmla="*/ 639485 h 1353230"/>
                <a:gd name="connsiteX3" fmla="*/ 88179 w 249428"/>
                <a:gd name="connsiteY3" fmla="*/ 1320545 h 1353230"/>
                <a:gd name="connsiteX4" fmla="*/ 6869 w 249428"/>
                <a:gd name="connsiteY4" fmla="*/ 1231136 h 1353230"/>
                <a:gd name="connsiteX5" fmla="*/ 95340 w 249428"/>
                <a:gd name="connsiteY5" fmla="*/ 1229336 h 1353230"/>
                <a:gd name="connsiteX6" fmla="*/ 160344 w 249428"/>
                <a:gd name="connsiteY6" fmla="*/ 635625 h 1353230"/>
                <a:gd name="connsiteX7" fmla="*/ 86673 w 249428"/>
                <a:gd name="connsiteY7" fmla="*/ 98254 h 1353230"/>
                <a:gd name="connsiteX8" fmla="*/ 0 w 249428"/>
                <a:gd name="connsiteY8" fmla="*/ 93921 h 1353230"/>
                <a:gd name="connsiteX0" fmla="*/ 0 w 249515"/>
                <a:gd name="connsiteY0" fmla="*/ 93921 h 1320545"/>
                <a:gd name="connsiteX1" fmla="*/ 84974 w 249515"/>
                <a:gd name="connsiteY1" fmla="*/ 1 h 1320545"/>
                <a:gd name="connsiteX2" fmla="*/ 249291 w 249515"/>
                <a:gd name="connsiteY2" fmla="*/ 639485 h 1320545"/>
                <a:gd name="connsiteX3" fmla="*/ 88179 w 249515"/>
                <a:gd name="connsiteY3" fmla="*/ 1320545 h 1320545"/>
                <a:gd name="connsiteX4" fmla="*/ 6869 w 249515"/>
                <a:gd name="connsiteY4" fmla="*/ 1231136 h 1320545"/>
                <a:gd name="connsiteX5" fmla="*/ 95340 w 249515"/>
                <a:gd name="connsiteY5" fmla="*/ 1229336 h 1320545"/>
                <a:gd name="connsiteX6" fmla="*/ 160344 w 249515"/>
                <a:gd name="connsiteY6" fmla="*/ 635625 h 1320545"/>
                <a:gd name="connsiteX7" fmla="*/ 86673 w 249515"/>
                <a:gd name="connsiteY7" fmla="*/ 98254 h 1320545"/>
                <a:gd name="connsiteX8" fmla="*/ 0 w 249515"/>
                <a:gd name="connsiteY8" fmla="*/ 93921 h 1320545"/>
                <a:gd name="connsiteX0" fmla="*/ 0 w 249446"/>
                <a:gd name="connsiteY0" fmla="*/ 93921 h 1320545"/>
                <a:gd name="connsiteX1" fmla="*/ 84974 w 249446"/>
                <a:gd name="connsiteY1" fmla="*/ 1 h 1320545"/>
                <a:gd name="connsiteX2" fmla="*/ 249291 w 249446"/>
                <a:gd name="connsiteY2" fmla="*/ 639485 h 1320545"/>
                <a:gd name="connsiteX3" fmla="*/ 88179 w 249446"/>
                <a:gd name="connsiteY3" fmla="*/ 1320545 h 1320545"/>
                <a:gd name="connsiteX4" fmla="*/ 6869 w 249446"/>
                <a:gd name="connsiteY4" fmla="*/ 1231136 h 1320545"/>
                <a:gd name="connsiteX5" fmla="*/ 95340 w 249446"/>
                <a:gd name="connsiteY5" fmla="*/ 1229336 h 1320545"/>
                <a:gd name="connsiteX6" fmla="*/ 160344 w 249446"/>
                <a:gd name="connsiteY6" fmla="*/ 635625 h 1320545"/>
                <a:gd name="connsiteX7" fmla="*/ 86673 w 249446"/>
                <a:gd name="connsiteY7" fmla="*/ 98254 h 1320545"/>
                <a:gd name="connsiteX8" fmla="*/ 0 w 249446"/>
                <a:gd name="connsiteY8" fmla="*/ 93921 h 1320545"/>
                <a:gd name="connsiteX0" fmla="*/ 0 w 249466"/>
                <a:gd name="connsiteY0" fmla="*/ 93921 h 1320817"/>
                <a:gd name="connsiteX1" fmla="*/ 84974 w 249466"/>
                <a:gd name="connsiteY1" fmla="*/ 1 h 1320817"/>
                <a:gd name="connsiteX2" fmla="*/ 249291 w 249466"/>
                <a:gd name="connsiteY2" fmla="*/ 639485 h 1320817"/>
                <a:gd name="connsiteX3" fmla="*/ 88179 w 249466"/>
                <a:gd name="connsiteY3" fmla="*/ 1320545 h 1320817"/>
                <a:gd name="connsiteX4" fmla="*/ 6869 w 249466"/>
                <a:gd name="connsiteY4" fmla="*/ 1231136 h 1320817"/>
                <a:gd name="connsiteX5" fmla="*/ 95340 w 249466"/>
                <a:gd name="connsiteY5" fmla="*/ 1229336 h 1320817"/>
                <a:gd name="connsiteX6" fmla="*/ 160344 w 249466"/>
                <a:gd name="connsiteY6" fmla="*/ 635625 h 1320817"/>
                <a:gd name="connsiteX7" fmla="*/ 86673 w 249466"/>
                <a:gd name="connsiteY7" fmla="*/ 98254 h 1320817"/>
                <a:gd name="connsiteX8" fmla="*/ 0 w 249466"/>
                <a:gd name="connsiteY8" fmla="*/ 93921 h 1320817"/>
                <a:gd name="connsiteX0" fmla="*/ 0 w 249466"/>
                <a:gd name="connsiteY0" fmla="*/ 93921 h 1320608"/>
                <a:gd name="connsiteX1" fmla="*/ 84974 w 249466"/>
                <a:gd name="connsiteY1" fmla="*/ 1 h 1320608"/>
                <a:gd name="connsiteX2" fmla="*/ 249291 w 249466"/>
                <a:gd name="connsiteY2" fmla="*/ 639485 h 1320608"/>
                <a:gd name="connsiteX3" fmla="*/ 88179 w 249466"/>
                <a:gd name="connsiteY3" fmla="*/ 1320545 h 1320608"/>
                <a:gd name="connsiteX4" fmla="*/ 6869 w 249466"/>
                <a:gd name="connsiteY4" fmla="*/ 1231136 h 1320608"/>
                <a:gd name="connsiteX5" fmla="*/ 95340 w 249466"/>
                <a:gd name="connsiteY5" fmla="*/ 1229336 h 1320608"/>
                <a:gd name="connsiteX6" fmla="*/ 160344 w 249466"/>
                <a:gd name="connsiteY6" fmla="*/ 635625 h 1320608"/>
                <a:gd name="connsiteX7" fmla="*/ 86673 w 249466"/>
                <a:gd name="connsiteY7" fmla="*/ 98254 h 1320608"/>
                <a:gd name="connsiteX8" fmla="*/ 0 w 249466"/>
                <a:gd name="connsiteY8" fmla="*/ 93921 h 1320608"/>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8254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454" h="1320570">
                  <a:moveTo>
                    <a:pt x="0" y="93921"/>
                  </a:moveTo>
                  <a:cubicBezTo>
                    <a:pt x="6056" y="96833"/>
                    <a:pt x="21758" y="80"/>
                    <a:pt x="84974" y="1"/>
                  </a:cubicBezTo>
                  <a:cubicBezTo>
                    <a:pt x="148190" y="-78"/>
                    <a:pt x="244423" y="194044"/>
                    <a:pt x="249291" y="639485"/>
                  </a:cubicBezTo>
                  <a:cubicBezTo>
                    <a:pt x="254159" y="1084926"/>
                    <a:pt x="148874" y="1323396"/>
                    <a:pt x="88179" y="1320545"/>
                  </a:cubicBezTo>
                  <a:cubicBezTo>
                    <a:pt x="27484" y="1317694"/>
                    <a:pt x="21565" y="1266561"/>
                    <a:pt x="6869" y="1231136"/>
                  </a:cubicBezTo>
                  <a:cubicBezTo>
                    <a:pt x="52844" y="1230379"/>
                    <a:pt x="49080" y="1230781"/>
                    <a:pt x="85194" y="1229336"/>
                  </a:cubicBezTo>
                  <a:cubicBezTo>
                    <a:pt x="116303" y="1138346"/>
                    <a:pt x="170244" y="878249"/>
                    <a:pt x="170490" y="643234"/>
                  </a:cubicBezTo>
                  <a:cubicBezTo>
                    <a:pt x="170736" y="408219"/>
                    <a:pt x="120318" y="188169"/>
                    <a:pt x="86673" y="93181"/>
                  </a:cubicBezTo>
                  <a:cubicBezTo>
                    <a:pt x="43337" y="92811"/>
                    <a:pt x="45349" y="96926"/>
                    <a:pt x="0" y="93921"/>
                  </a:cubicBezTo>
                  <a:close/>
                </a:path>
              </a:pathLst>
            </a:custGeom>
            <a:gradFill>
              <a:gsLst>
                <a:gs pos="38000">
                  <a:schemeClr val="tx2">
                    <a:lumMod val="10000"/>
                    <a:lumOff val="90000"/>
                  </a:schemeClr>
                </a:gs>
                <a:gs pos="33000">
                  <a:schemeClr val="tx2">
                    <a:lumMod val="10000"/>
                    <a:lumOff val="90000"/>
                  </a:schemeClr>
                </a:gs>
                <a:gs pos="0">
                  <a:srgbClr val="AFCEEB"/>
                </a:gs>
                <a:gs pos="100000">
                  <a:srgbClr val="2B5CA8"/>
                </a:gs>
              </a:gsLst>
              <a:lin ang="5400000" scaled="0"/>
            </a:gradFill>
            <a:ln w="3175">
              <a:solidFill>
                <a:schemeClr val="tx1"/>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3" name="Freeform: Shape 12">
              <a:extLst>
                <a:ext uri="{FF2B5EF4-FFF2-40B4-BE49-F238E27FC236}">
                  <a16:creationId xmlns:a16="http://schemas.microsoft.com/office/drawing/2014/main" id="{B330290C-0B35-4677-9B17-5BD948CC4034}"/>
                </a:ext>
              </a:extLst>
            </p:cNvPr>
            <p:cNvSpPr/>
            <p:nvPr/>
          </p:nvSpPr>
          <p:spPr>
            <a:xfrm>
              <a:off x="3967674" y="1168078"/>
              <a:ext cx="340300" cy="1317431"/>
            </a:xfrm>
            <a:custGeom>
              <a:avLst/>
              <a:gdLst>
                <a:gd name="connsiteX0" fmla="*/ 5291 w 426780"/>
                <a:gd name="connsiteY0" fmla="*/ 167091 h 1485003"/>
                <a:gd name="connsiteX1" fmla="*/ 52916 w 426780"/>
                <a:gd name="connsiteY1" fmla="*/ 90891 h 1485003"/>
                <a:gd name="connsiteX2" fmla="*/ 386291 w 426780"/>
                <a:gd name="connsiteY2" fmla="*/ 100416 h 1485003"/>
                <a:gd name="connsiteX3" fmla="*/ 386291 w 426780"/>
                <a:gd name="connsiteY3" fmla="*/ 1376766 h 1485003"/>
                <a:gd name="connsiteX4" fmla="*/ 71966 w 426780"/>
                <a:gd name="connsiteY4" fmla="*/ 1329141 h 1485003"/>
                <a:gd name="connsiteX0" fmla="*/ 218 w 409336"/>
                <a:gd name="connsiteY0" fmla="*/ 163738 h 1481650"/>
                <a:gd name="connsiteX1" fmla="*/ 266918 w 409336"/>
                <a:gd name="connsiteY1" fmla="*/ 97063 h 1481650"/>
                <a:gd name="connsiteX2" fmla="*/ 381218 w 409336"/>
                <a:gd name="connsiteY2" fmla="*/ 97063 h 1481650"/>
                <a:gd name="connsiteX3" fmla="*/ 381218 w 409336"/>
                <a:gd name="connsiteY3" fmla="*/ 1373413 h 1481650"/>
                <a:gd name="connsiteX4" fmla="*/ 66893 w 409336"/>
                <a:gd name="connsiteY4" fmla="*/ 1325788 h 1481650"/>
                <a:gd name="connsiteX0" fmla="*/ 238 w 410281"/>
                <a:gd name="connsiteY0" fmla="*/ 170584 h 1488496"/>
                <a:gd name="connsiteX1" fmla="*/ 247888 w 410281"/>
                <a:gd name="connsiteY1" fmla="*/ 84859 h 1488496"/>
                <a:gd name="connsiteX2" fmla="*/ 381238 w 410281"/>
                <a:gd name="connsiteY2" fmla="*/ 103909 h 1488496"/>
                <a:gd name="connsiteX3" fmla="*/ 381238 w 410281"/>
                <a:gd name="connsiteY3" fmla="*/ 1380259 h 1488496"/>
                <a:gd name="connsiteX4" fmla="*/ 66913 w 410281"/>
                <a:gd name="connsiteY4" fmla="*/ 1332634 h 1488496"/>
                <a:gd name="connsiteX0" fmla="*/ 261 w 490904"/>
                <a:gd name="connsiteY0" fmla="*/ 88062 h 1394191"/>
                <a:gd name="connsiteX1" fmla="*/ 247911 w 490904"/>
                <a:gd name="connsiteY1" fmla="*/ 2337 h 1394191"/>
                <a:gd name="connsiteX2" fmla="*/ 486036 w 490904"/>
                <a:gd name="connsiteY2" fmla="*/ 183312 h 1394191"/>
                <a:gd name="connsiteX3" fmla="*/ 381261 w 490904"/>
                <a:gd name="connsiteY3" fmla="*/ 1297737 h 1394191"/>
                <a:gd name="connsiteX4" fmla="*/ 66936 w 490904"/>
                <a:gd name="connsiteY4" fmla="*/ 1250112 h 1394191"/>
                <a:gd name="connsiteX0" fmla="*/ 1181 w 500447"/>
                <a:gd name="connsiteY0" fmla="*/ 78842 h 1384971"/>
                <a:gd name="connsiteX1" fmla="*/ 105956 w 500447"/>
                <a:gd name="connsiteY1" fmla="*/ 2642 h 1384971"/>
                <a:gd name="connsiteX2" fmla="*/ 486956 w 500447"/>
                <a:gd name="connsiteY2" fmla="*/ 174092 h 1384971"/>
                <a:gd name="connsiteX3" fmla="*/ 382181 w 500447"/>
                <a:gd name="connsiteY3" fmla="*/ 1288517 h 1384971"/>
                <a:gd name="connsiteX4" fmla="*/ 67856 w 500447"/>
                <a:gd name="connsiteY4" fmla="*/ 1240892 h 1384971"/>
                <a:gd name="connsiteX0" fmla="*/ 1955 w 501221"/>
                <a:gd name="connsiteY0" fmla="*/ 85274 h 1391403"/>
                <a:gd name="connsiteX1" fmla="*/ 106730 w 501221"/>
                <a:gd name="connsiteY1" fmla="*/ 9074 h 1391403"/>
                <a:gd name="connsiteX2" fmla="*/ 487730 w 501221"/>
                <a:gd name="connsiteY2" fmla="*/ 180524 h 1391403"/>
                <a:gd name="connsiteX3" fmla="*/ 382955 w 501221"/>
                <a:gd name="connsiteY3" fmla="*/ 1294949 h 1391403"/>
                <a:gd name="connsiteX4" fmla="*/ 68630 w 501221"/>
                <a:gd name="connsiteY4" fmla="*/ 1247324 h 1391403"/>
                <a:gd name="connsiteX0" fmla="*/ 3425 w 464591"/>
                <a:gd name="connsiteY0" fmla="*/ 144296 h 1383750"/>
                <a:gd name="connsiteX1" fmla="*/ 70100 w 464591"/>
                <a:gd name="connsiteY1" fmla="*/ 1421 h 1383750"/>
                <a:gd name="connsiteX2" fmla="*/ 451100 w 464591"/>
                <a:gd name="connsiteY2" fmla="*/ 172871 h 1383750"/>
                <a:gd name="connsiteX3" fmla="*/ 346325 w 464591"/>
                <a:gd name="connsiteY3" fmla="*/ 1287296 h 1383750"/>
                <a:gd name="connsiteX4" fmla="*/ 32000 w 464591"/>
                <a:gd name="connsiteY4" fmla="*/ 1239671 h 1383750"/>
                <a:gd name="connsiteX0" fmla="*/ 12799 w 439296"/>
                <a:gd name="connsiteY0" fmla="*/ 100765 h 1383556"/>
                <a:gd name="connsiteX1" fmla="*/ 44805 w 439296"/>
                <a:gd name="connsiteY1" fmla="*/ 1227 h 1383556"/>
                <a:gd name="connsiteX2" fmla="*/ 425805 w 439296"/>
                <a:gd name="connsiteY2" fmla="*/ 172677 h 1383556"/>
                <a:gd name="connsiteX3" fmla="*/ 321030 w 439296"/>
                <a:gd name="connsiteY3" fmla="*/ 1287102 h 1383556"/>
                <a:gd name="connsiteX4" fmla="*/ 6705 w 439296"/>
                <a:gd name="connsiteY4" fmla="*/ 1239477 h 1383556"/>
                <a:gd name="connsiteX0" fmla="*/ 6094 w 432591"/>
                <a:gd name="connsiteY0" fmla="*/ 101050 h 1383841"/>
                <a:gd name="connsiteX1" fmla="*/ 38100 w 432591"/>
                <a:gd name="connsiteY1" fmla="*/ 1512 h 1383841"/>
                <a:gd name="connsiteX2" fmla="*/ 419100 w 432591"/>
                <a:gd name="connsiteY2" fmla="*/ 172962 h 1383841"/>
                <a:gd name="connsiteX3" fmla="*/ 314325 w 432591"/>
                <a:gd name="connsiteY3" fmla="*/ 1287387 h 1383841"/>
                <a:gd name="connsiteX4" fmla="*/ 0 w 432591"/>
                <a:gd name="connsiteY4" fmla="*/ 1239762 h 1383841"/>
                <a:gd name="connsiteX0" fmla="*/ 6094 w 429293"/>
                <a:gd name="connsiteY0" fmla="*/ 96813 h 1379604"/>
                <a:gd name="connsiteX1" fmla="*/ 90104 w 429293"/>
                <a:gd name="connsiteY1" fmla="*/ 1609 h 1379604"/>
                <a:gd name="connsiteX2" fmla="*/ 419100 w 429293"/>
                <a:gd name="connsiteY2" fmla="*/ 168725 h 1379604"/>
                <a:gd name="connsiteX3" fmla="*/ 314325 w 429293"/>
                <a:gd name="connsiteY3" fmla="*/ 1283150 h 1379604"/>
                <a:gd name="connsiteX4" fmla="*/ 0 w 429293"/>
                <a:gd name="connsiteY4" fmla="*/ 1235525 h 1379604"/>
                <a:gd name="connsiteX0" fmla="*/ 6094 w 430652"/>
                <a:gd name="connsiteY0" fmla="*/ 101050 h 1383841"/>
                <a:gd name="connsiteX1" fmla="*/ 68436 w 430652"/>
                <a:gd name="connsiteY1" fmla="*/ 1512 h 1383841"/>
                <a:gd name="connsiteX2" fmla="*/ 419100 w 430652"/>
                <a:gd name="connsiteY2" fmla="*/ 172962 h 1383841"/>
                <a:gd name="connsiteX3" fmla="*/ 314325 w 430652"/>
                <a:gd name="connsiteY3" fmla="*/ 1287387 h 1383841"/>
                <a:gd name="connsiteX4" fmla="*/ 0 w 430652"/>
                <a:gd name="connsiteY4" fmla="*/ 1239762 h 1383841"/>
                <a:gd name="connsiteX0" fmla="*/ 6094 w 430652"/>
                <a:gd name="connsiteY0" fmla="*/ 103481 h 1386272"/>
                <a:gd name="connsiteX1" fmla="*/ 68436 w 430652"/>
                <a:gd name="connsiteY1" fmla="*/ 3943 h 1386272"/>
                <a:gd name="connsiteX2" fmla="*/ 419100 w 430652"/>
                <a:gd name="connsiteY2" fmla="*/ 175393 h 1386272"/>
                <a:gd name="connsiteX3" fmla="*/ 314325 w 430652"/>
                <a:gd name="connsiteY3" fmla="*/ 1289818 h 1386272"/>
                <a:gd name="connsiteX4" fmla="*/ 0 w 430652"/>
                <a:gd name="connsiteY4" fmla="*/ 1242193 h 1386272"/>
                <a:gd name="connsiteX0" fmla="*/ 0 w 433225"/>
                <a:gd name="connsiteY0" fmla="*/ 88943 h 1384735"/>
                <a:gd name="connsiteX1" fmla="*/ 71009 w 433225"/>
                <a:gd name="connsiteY1" fmla="*/ 2406 h 1384735"/>
                <a:gd name="connsiteX2" fmla="*/ 421673 w 433225"/>
                <a:gd name="connsiteY2" fmla="*/ 173856 h 1384735"/>
                <a:gd name="connsiteX3" fmla="*/ 316898 w 433225"/>
                <a:gd name="connsiteY3" fmla="*/ 1288281 h 1384735"/>
                <a:gd name="connsiteX4" fmla="*/ 2573 w 433225"/>
                <a:gd name="connsiteY4" fmla="*/ 1240656 h 1384735"/>
                <a:gd name="connsiteX0" fmla="*/ 0 w 433225"/>
                <a:gd name="connsiteY0" fmla="*/ 89532 h 1385324"/>
                <a:gd name="connsiteX1" fmla="*/ 71009 w 433225"/>
                <a:gd name="connsiteY1" fmla="*/ 2995 h 1385324"/>
                <a:gd name="connsiteX2" fmla="*/ 421673 w 433225"/>
                <a:gd name="connsiteY2" fmla="*/ 174445 h 1385324"/>
                <a:gd name="connsiteX3" fmla="*/ 316898 w 433225"/>
                <a:gd name="connsiteY3" fmla="*/ 1288870 h 1385324"/>
                <a:gd name="connsiteX4" fmla="*/ 2573 w 433225"/>
                <a:gd name="connsiteY4" fmla="*/ 1241245 h 1385324"/>
                <a:gd name="connsiteX0" fmla="*/ 0 w 330328"/>
                <a:gd name="connsiteY0" fmla="*/ 123200 h 1381185"/>
                <a:gd name="connsiteX1" fmla="*/ 71009 w 330328"/>
                <a:gd name="connsiteY1" fmla="*/ 36663 h 1381185"/>
                <a:gd name="connsiteX2" fmla="*/ 252661 w 330328"/>
                <a:gd name="connsiteY2" fmla="*/ 736818 h 1381185"/>
                <a:gd name="connsiteX3" fmla="*/ 316898 w 330328"/>
                <a:gd name="connsiteY3" fmla="*/ 1322538 h 1381185"/>
                <a:gd name="connsiteX4" fmla="*/ 2573 w 330328"/>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17386 h 1381146"/>
                <a:gd name="connsiteX1" fmla="*/ 71009 w 326749"/>
                <a:gd name="connsiteY1" fmla="*/ 30849 h 1381146"/>
                <a:gd name="connsiteX2" fmla="*/ 252661 w 326749"/>
                <a:gd name="connsiteY2" fmla="*/ 648665 h 1381146"/>
                <a:gd name="connsiteX3" fmla="*/ 316898 w 326749"/>
                <a:gd name="connsiteY3" fmla="*/ 1316724 h 1381146"/>
                <a:gd name="connsiteX4" fmla="*/ 2573 w 326749"/>
                <a:gd name="connsiteY4" fmla="*/ 1269099 h 1381146"/>
                <a:gd name="connsiteX0" fmla="*/ 0 w 326749"/>
                <a:gd name="connsiteY0" fmla="*/ 86549 h 1350309"/>
                <a:gd name="connsiteX1" fmla="*/ 71009 w 326749"/>
                <a:gd name="connsiteY1" fmla="*/ 12 h 1350309"/>
                <a:gd name="connsiteX2" fmla="*/ 252661 w 326749"/>
                <a:gd name="connsiteY2" fmla="*/ 617828 h 1350309"/>
                <a:gd name="connsiteX3" fmla="*/ 316898 w 326749"/>
                <a:gd name="connsiteY3" fmla="*/ 1285887 h 1350309"/>
                <a:gd name="connsiteX4" fmla="*/ 2573 w 326749"/>
                <a:gd name="connsiteY4" fmla="*/ 1238262 h 1350309"/>
                <a:gd name="connsiteX0" fmla="*/ 0 w 326456"/>
                <a:gd name="connsiteY0" fmla="*/ 86565 h 1350325"/>
                <a:gd name="connsiteX1" fmla="*/ 71009 w 326456"/>
                <a:gd name="connsiteY1" fmla="*/ 28 h 1350325"/>
                <a:gd name="connsiteX2" fmla="*/ 252661 w 326456"/>
                <a:gd name="connsiteY2" fmla="*/ 617844 h 1350325"/>
                <a:gd name="connsiteX3" fmla="*/ 316898 w 326456"/>
                <a:gd name="connsiteY3" fmla="*/ 1285903 h 1350325"/>
                <a:gd name="connsiteX4" fmla="*/ 2573 w 326456"/>
                <a:gd name="connsiteY4" fmla="*/ 1238278 h 1350325"/>
                <a:gd name="connsiteX0" fmla="*/ 0 w 330073"/>
                <a:gd name="connsiteY0" fmla="*/ 90881 h 1354641"/>
                <a:gd name="connsiteX1" fmla="*/ 84010 w 330073"/>
                <a:gd name="connsiteY1" fmla="*/ 11 h 1354641"/>
                <a:gd name="connsiteX2" fmla="*/ 252661 w 330073"/>
                <a:gd name="connsiteY2" fmla="*/ 622160 h 1354641"/>
                <a:gd name="connsiteX3" fmla="*/ 316898 w 330073"/>
                <a:gd name="connsiteY3" fmla="*/ 1290219 h 1354641"/>
                <a:gd name="connsiteX4" fmla="*/ 2573 w 330073"/>
                <a:gd name="connsiteY4" fmla="*/ 1242594 h 1354641"/>
                <a:gd name="connsiteX0" fmla="*/ 0 w 330073"/>
                <a:gd name="connsiteY0" fmla="*/ 90929 h 1354689"/>
                <a:gd name="connsiteX1" fmla="*/ 84010 w 330073"/>
                <a:gd name="connsiteY1" fmla="*/ 59 h 1354689"/>
                <a:gd name="connsiteX2" fmla="*/ 252661 w 330073"/>
                <a:gd name="connsiteY2" fmla="*/ 622208 h 1354689"/>
                <a:gd name="connsiteX3" fmla="*/ 316898 w 330073"/>
                <a:gd name="connsiteY3" fmla="*/ 1290267 h 1354689"/>
                <a:gd name="connsiteX4" fmla="*/ 2573 w 330073"/>
                <a:gd name="connsiteY4" fmla="*/ 1242642 h 1354689"/>
                <a:gd name="connsiteX0" fmla="*/ 0 w 330073"/>
                <a:gd name="connsiteY0" fmla="*/ 90902 h 1354662"/>
                <a:gd name="connsiteX1" fmla="*/ 84010 w 330073"/>
                <a:gd name="connsiteY1" fmla="*/ 32 h 1354662"/>
                <a:gd name="connsiteX2" fmla="*/ 252661 w 330073"/>
                <a:gd name="connsiteY2" fmla="*/ 622181 h 1354662"/>
                <a:gd name="connsiteX3" fmla="*/ 316898 w 330073"/>
                <a:gd name="connsiteY3" fmla="*/ 1290240 h 1354662"/>
                <a:gd name="connsiteX4" fmla="*/ 2573 w 330073"/>
                <a:gd name="connsiteY4" fmla="*/ 1242615 h 1354662"/>
                <a:gd name="connsiteX0" fmla="*/ 0 w 334407"/>
                <a:gd name="connsiteY0" fmla="*/ 130959 h 1377384"/>
                <a:gd name="connsiteX1" fmla="*/ 88344 w 334407"/>
                <a:gd name="connsiteY1" fmla="*/ 22754 h 1377384"/>
                <a:gd name="connsiteX2" fmla="*/ 256995 w 334407"/>
                <a:gd name="connsiteY2" fmla="*/ 644903 h 1377384"/>
                <a:gd name="connsiteX3" fmla="*/ 321232 w 334407"/>
                <a:gd name="connsiteY3" fmla="*/ 1312962 h 1377384"/>
                <a:gd name="connsiteX4" fmla="*/ 6907 w 334407"/>
                <a:gd name="connsiteY4" fmla="*/ 1265337 h 1377384"/>
                <a:gd name="connsiteX0" fmla="*/ 0 w 334407"/>
                <a:gd name="connsiteY0" fmla="*/ 108286 h 1354711"/>
                <a:gd name="connsiteX1" fmla="*/ 88344 w 334407"/>
                <a:gd name="connsiteY1" fmla="*/ 81 h 1354711"/>
                <a:gd name="connsiteX2" fmla="*/ 256995 w 334407"/>
                <a:gd name="connsiteY2" fmla="*/ 622230 h 1354711"/>
                <a:gd name="connsiteX3" fmla="*/ 321232 w 334407"/>
                <a:gd name="connsiteY3" fmla="*/ 1290289 h 1354711"/>
                <a:gd name="connsiteX4" fmla="*/ 6907 w 334407"/>
                <a:gd name="connsiteY4" fmla="*/ 1242664 h 1354711"/>
                <a:gd name="connsiteX0" fmla="*/ 0 w 421080"/>
                <a:gd name="connsiteY0" fmla="*/ 632583 h 1354636"/>
                <a:gd name="connsiteX1" fmla="*/ 175017 w 421080"/>
                <a:gd name="connsiteY1" fmla="*/ 6 h 1354636"/>
                <a:gd name="connsiteX2" fmla="*/ 343668 w 421080"/>
                <a:gd name="connsiteY2" fmla="*/ 622155 h 1354636"/>
                <a:gd name="connsiteX3" fmla="*/ 407905 w 421080"/>
                <a:gd name="connsiteY3" fmla="*/ 1290214 h 1354636"/>
                <a:gd name="connsiteX4" fmla="*/ 93580 w 421080"/>
                <a:gd name="connsiteY4" fmla="*/ 1242589 h 1354636"/>
                <a:gd name="connsiteX0" fmla="*/ 0 w 425414"/>
                <a:gd name="connsiteY0" fmla="*/ 507424 h 1355153"/>
                <a:gd name="connsiteX1" fmla="*/ 179351 w 425414"/>
                <a:gd name="connsiteY1" fmla="*/ 523 h 1355153"/>
                <a:gd name="connsiteX2" fmla="*/ 348002 w 425414"/>
                <a:gd name="connsiteY2" fmla="*/ 622672 h 1355153"/>
                <a:gd name="connsiteX3" fmla="*/ 412239 w 425414"/>
                <a:gd name="connsiteY3" fmla="*/ 1290731 h 1355153"/>
                <a:gd name="connsiteX4" fmla="*/ 97914 w 425414"/>
                <a:gd name="connsiteY4" fmla="*/ 1243106 h 1355153"/>
                <a:gd name="connsiteX0" fmla="*/ 0 w 425414"/>
                <a:gd name="connsiteY0" fmla="*/ 507726 h 1355455"/>
                <a:gd name="connsiteX1" fmla="*/ 179351 w 425414"/>
                <a:gd name="connsiteY1" fmla="*/ 825 h 1355455"/>
                <a:gd name="connsiteX2" fmla="*/ 348002 w 425414"/>
                <a:gd name="connsiteY2" fmla="*/ 622974 h 1355455"/>
                <a:gd name="connsiteX3" fmla="*/ 412239 w 425414"/>
                <a:gd name="connsiteY3" fmla="*/ 1291033 h 1355455"/>
                <a:gd name="connsiteX4" fmla="*/ 97914 w 425414"/>
                <a:gd name="connsiteY4" fmla="*/ 1243408 h 1355455"/>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10427 w 429384"/>
                <a:gd name="connsiteY0" fmla="*/ 632582 h 1290252"/>
                <a:gd name="connsiteX1" fmla="*/ 176777 w 429384"/>
                <a:gd name="connsiteY1" fmla="*/ 6 h 1290252"/>
                <a:gd name="connsiteX2" fmla="*/ 345428 w 429384"/>
                <a:gd name="connsiteY2" fmla="*/ 622155 h 1290252"/>
                <a:gd name="connsiteX3" fmla="*/ 409665 w 429384"/>
                <a:gd name="connsiteY3" fmla="*/ 1290214 h 1290252"/>
                <a:gd name="connsiteX4" fmla="*/ 0 w 429384"/>
                <a:gd name="connsiteY4" fmla="*/ 653213 h 1290252"/>
                <a:gd name="connsiteX0" fmla="*/ 10427 w 429384"/>
                <a:gd name="connsiteY0" fmla="*/ 632582 h 1290296"/>
                <a:gd name="connsiteX1" fmla="*/ 176777 w 429384"/>
                <a:gd name="connsiteY1" fmla="*/ 6 h 1290296"/>
                <a:gd name="connsiteX2" fmla="*/ 345428 w 429384"/>
                <a:gd name="connsiteY2" fmla="*/ 622155 h 1290296"/>
                <a:gd name="connsiteX3" fmla="*/ 409665 w 429384"/>
                <a:gd name="connsiteY3" fmla="*/ 1290214 h 1290296"/>
                <a:gd name="connsiteX4" fmla="*/ 0 w 429384"/>
                <a:gd name="connsiteY4" fmla="*/ 653213 h 1290296"/>
                <a:gd name="connsiteX0" fmla="*/ 10427 w 345429"/>
                <a:gd name="connsiteY0" fmla="*/ 632582 h 1320623"/>
                <a:gd name="connsiteX1" fmla="*/ 176777 w 345429"/>
                <a:gd name="connsiteY1" fmla="*/ 6 h 1320623"/>
                <a:gd name="connsiteX2" fmla="*/ 345428 w 345429"/>
                <a:gd name="connsiteY2" fmla="*/ 622155 h 1320623"/>
                <a:gd name="connsiteX3" fmla="*/ 179982 w 345429"/>
                <a:gd name="connsiteY3" fmla="*/ 1320550 h 1320623"/>
                <a:gd name="connsiteX4" fmla="*/ 0 w 345429"/>
                <a:gd name="connsiteY4" fmla="*/ 653213 h 1320623"/>
                <a:gd name="connsiteX0" fmla="*/ 10427 w 345431"/>
                <a:gd name="connsiteY0" fmla="*/ 632582 h 1320568"/>
                <a:gd name="connsiteX1" fmla="*/ 176777 w 345431"/>
                <a:gd name="connsiteY1" fmla="*/ 6 h 1320568"/>
                <a:gd name="connsiteX2" fmla="*/ 345428 w 345431"/>
                <a:gd name="connsiteY2" fmla="*/ 622155 h 1320568"/>
                <a:gd name="connsiteX3" fmla="*/ 179982 w 345431"/>
                <a:gd name="connsiteY3" fmla="*/ 1320550 h 1320568"/>
                <a:gd name="connsiteX4" fmla="*/ 0 w 345431"/>
                <a:gd name="connsiteY4" fmla="*/ 653213 h 1320568"/>
                <a:gd name="connsiteX0" fmla="*/ 0 w 335002"/>
                <a:gd name="connsiteY0" fmla="*/ 632582 h 1320672"/>
                <a:gd name="connsiteX1" fmla="*/ 166350 w 335002"/>
                <a:gd name="connsiteY1" fmla="*/ 6 h 1320672"/>
                <a:gd name="connsiteX2" fmla="*/ 335001 w 335002"/>
                <a:gd name="connsiteY2" fmla="*/ 622155 h 1320672"/>
                <a:gd name="connsiteX3" fmla="*/ 169555 w 335002"/>
                <a:gd name="connsiteY3" fmla="*/ 1320550 h 1320672"/>
                <a:gd name="connsiteX4" fmla="*/ 2574 w 335002"/>
                <a:gd name="connsiteY4" fmla="*/ 661880 h 1320672"/>
                <a:gd name="connsiteX0" fmla="*/ 0 w 335004"/>
                <a:gd name="connsiteY0" fmla="*/ 632582 h 1320612"/>
                <a:gd name="connsiteX1" fmla="*/ 166350 w 335004"/>
                <a:gd name="connsiteY1" fmla="*/ 6 h 1320612"/>
                <a:gd name="connsiteX2" fmla="*/ 335001 w 335004"/>
                <a:gd name="connsiteY2" fmla="*/ 622155 h 1320612"/>
                <a:gd name="connsiteX3" fmla="*/ 169555 w 335004"/>
                <a:gd name="connsiteY3" fmla="*/ 1320550 h 1320612"/>
                <a:gd name="connsiteX4" fmla="*/ 2574 w 335004"/>
                <a:gd name="connsiteY4" fmla="*/ 661880 h 1320612"/>
                <a:gd name="connsiteX0" fmla="*/ 0 w 330668"/>
                <a:gd name="connsiteY0" fmla="*/ 632582 h 1320589"/>
                <a:gd name="connsiteX1" fmla="*/ 166350 w 330668"/>
                <a:gd name="connsiteY1" fmla="*/ 6 h 1320589"/>
                <a:gd name="connsiteX2" fmla="*/ 330667 w 330668"/>
                <a:gd name="connsiteY2" fmla="*/ 639490 h 1320589"/>
                <a:gd name="connsiteX3" fmla="*/ 169555 w 330668"/>
                <a:gd name="connsiteY3" fmla="*/ 1320550 h 1320589"/>
                <a:gd name="connsiteX4" fmla="*/ 2574 w 330668"/>
                <a:gd name="connsiteY4" fmla="*/ 661880 h 1320589"/>
                <a:gd name="connsiteX0" fmla="*/ 0 w 330668"/>
                <a:gd name="connsiteY0" fmla="*/ 632593 h 1320600"/>
                <a:gd name="connsiteX1" fmla="*/ 166350 w 330668"/>
                <a:gd name="connsiteY1" fmla="*/ 17 h 1320600"/>
                <a:gd name="connsiteX2" fmla="*/ 330667 w 330668"/>
                <a:gd name="connsiteY2" fmla="*/ 639501 h 1320600"/>
                <a:gd name="connsiteX3" fmla="*/ 169555 w 330668"/>
                <a:gd name="connsiteY3" fmla="*/ 1320561 h 1320600"/>
                <a:gd name="connsiteX4" fmla="*/ 2574 w 330668"/>
                <a:gd name="connsiteY4" fmla="*/ 661891 h 1320600"/>
                <a:gd name="connsiteX0" fmla="*/ 0 w 330821"/>
                <a:gd name="connsiteY0" fmla="*/ 632613 h 1320620"/>
                <a:gd name="connsiteX1" fmla="*/ 166350 w 330821"/>
                <a:gd name="connsiteY1" fmla="*/ 37 h 1320620"/>
                <a:gd name="connsiteX2" fmla="*/ 330667 w 330821"/>
                <a:gd name="connsiteY2" fmla="*/ 639521 h 1320620"/>
                <a:gd name="connsiteX3" fmla="*/ 169555 w 330821"/>
                <a:gd name="connsiteY3" fmla="*/ 1320581 h 1320620"/>
                <a:gd name="connsiteX4" fmla="*/ 2574 w 330821"/>
                <a:gd name="connsiteY4" fmla="*/ 661911 h 1320620"/>
                <a:gd name="connsiteX0" fmla="*/ 0 w 330856"/>
                <a:gd name="connsiteY0" fmla="*/ 632613 h 1320761"/>
                <a:gd name="connsiteX1" fmla="*/ 166350 w 330856"/>
                <a:gd name="connsiteY1" fmla="*/ 37 h 1320761"/>
                <a:gd name="connsiteX2" fmla="*/ 330667 w 330856"/>
                <a:gd name="connsiteY2" fmla="*/ 639521 h 1320761"/>
                <a:gd name="connsiteX3" fmla="*/ 169555 w 330856"/>
                <a:gd name="connsiteY3" fmla="*/ 1320581 h 1320761"/>
                <a:gd name="connsiteX4" fmla="*/ 2574 w 330856"/>
                <a:gd name="connsiteY4" fmla="*/ 661911 h 1320761"/>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47840"/>
                <a:gd name="connsiteX1" fmla="*/ 166350 w 330805"/>
                <a:gd name="connsiteY1" fmla="*/ 37 h 1347840"/>
                <a:gd name="connsiteX2" fmla="*/ 330667 w 330805"/>
                <a:gd name="connsiteY2" fmla="*/ 639521 h 1347840"/>
                <a:gd name="connsiteX3" fmla="*/ 169555 w 330805"/>
                <a:gd name="connsiteY3" fmla="*/ 1320581 h 1347840"/>
                <a:gd name="connsiteX4" fmla="*/ 81375 w 330805"/>
                <a:gd name="connsiteY4" fmla="*/ 1225041 h 1347840"/>
                <a:gd name="connsiteX5" fmla="*/ 2574 w 330805"/>
                <a:gd name="connsiteY5" fmla="*/ 661911 h 1347840"/>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5" fmla="*/ 2574 w 330827"/>
                <a:gd name="connsiteY5" fmla="*/ 661911 h 1320618"/>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0" fmla="*/ 0 w 330827"/>
                <a:gd name="connsiteY0" fmla="*/ 672331 h 1360336"/>
                <a:gd name="connsiteX1" fmla="*/ 81376 w 330827"/>
                <a:gd name="connsiteY1" fmla="*/ 133675 h 1360336"/>
                <a:gd name="connsiteX2" fmla="*/ 166350 w 330827"/>
                <a:gd name="connsiteY2" fmla="*/ 39755 h 1360336"/>
                <a:gd name="connsiteX3" fmla="*/ 330667 w 330827"/>
                <a:gd name="connsiteY3" fmla="*/ 679239 h 1360336"/>
                <a:gd name="connsiteX4" fmla="*/ 169555 w 330827"/>
                <a:gd name="connsiteY4" fmla="*/ 1360299 h 1360336"/>
                <a:gd name="connsiteX5" fmla="*/ 81375 w 330827"/>
                <a:gd name="connsiteY5" fmla="*/ 1264759 h 1360336"/>
                <a:gd name="connsiteX0" fmla="*/ 0 w 330827"/>
                <a:gd name="connsiteY0" fmla="*/ 657458 h 1345463"/>
                <a:gd name="connsiteX1" fmla="*/ 81376 w 330827"/>
                <a:gd name="connsiteY1" fmla="*/ 118802 h 1345463"/>
                <a:gd name="connsiteX2" fmla="*/ 166350 w 330827"/>
                <a:gd name="connsiteY2" fmla="*/ 24882 h 1345463"/>
                <a:gd name="connsiteX3" fmla="*/ 330667 w 330827"/>
                <a:gd name="connsiteY3" fmla="*/ 664366 h 1345463"/>
                <a:gd name="connsiteX4" fmla="*/ 169555 w 330827"/>
                <a:gd name="connsiteY4" fmla="*/ 1345426 h 1345463"/>
                <a:gd name="connsiteX5" fmla="*/ 81375 w 330827"/>
                <a:gd name="connsiteY5" fmla="*/ 1249886 h 1345463"/>
                <a:gd name="connsiteX0" fmla="*/ 0 w 330827"/>
                <a:gd name="connsiteY0" fmla="*/ 634355 h 1322360"/>
                <a:gd name="connsiteX1" fmla="*/ 81376 w 330827"/>
                <a:gd name="connsiteY1" fmla="*/ 95699 h 1322360"/>
                <a:gd name="connsiteX2" fmla="*/ 166350 w 330827"/>
                <a:gd name="connsiteY2" fmla="*/ 1779 h 1322360"/>
                <a:gd name="connsiteX3" fmla="*/ 330667 w 330827"/>
                <a:gd name="connsiteY3" fmla="*/ 641263 h 1322360"/>
                <a:gd name="connsiteX4" fmla="*/ 169555 w 330827"/>
                <a:gd name="connsiteY4" fmla="*/ 1322323 h 1322360"/>
                <a:gd name="connsiteX5" fmla="*/ 81375 w 330827"/>
                <a:gd name="connsiteY5" fmla="*/ 1226783 h 1322360"/>
                <a:gd name="connsiteX0" fmla="*/ 0 w 330827"/>
                <a:gd name="connsiteY0" fmla="*/ 632707 h 1320712"/>
                <a:gd name="connsiteX1" fmla="*/ 81376 w 330827"/>
                <a:gd name="connsiteY1" fmla="*/ 94051 h 1320712"/>
                <a:gd name="connsiteX2" fmla="*/ 166350 w 330827"/>
                <a:gd name="connsiteY2" fmla="*/ 131 h 1320712"/>
                <a:gd name="connsiteX3" fmla="*/ 330667 w 330827"/>
                <a:gd name="connsiteY3" fmla="*/ 639615 h 1320712"/>
                <a:gd name="connsiteX4" fmla="*/ 169555 w 330827"/>
                <a:gd name="connsiteY4" fmla="*/ 1320675 h 1320712"/>
                <a:gd name="connsiteX5" fmla="*/ 81375 w 330827"/>
                <a:gd name="connsiteY5" fmla="*/ 1225135 h 1320712"/>
                <a:gd name="connsiteX0" fmla="*/ 0 w 330827"/>
                <a:gd name="connsiteY0" fmla="*/ 632577 h 1320582"/>
                <a:gd name="connsiteX1" fmla="*/ 81376 w 330827"/>
                <a:gd name="connsiteY1" fmla="*/ 93921 h 1320582"/>
                <a:gd name="connsiteX2" fmla="*/ 166350 w 330827"/>
                <a:gd name="connsiteY2" fmla="*/ 1 h 1320582"/>
                <a:gd name="connsiteX3" fmla="*/ 330667 w 330827"/>
                <a:gd name="connsiteY3" fmla="*/ 639485 h 1320582"/>
                <a:gd name="connsiteX4" fmla="*/ 169555 w 330827"/>
                <a:gd name="connsiteY4" fmla="*/ 1320545 h 1320582"/>
                <a:gd name="connsiteX5" fmla="*/ 81375 w 330827"/>
                <a:gd name="connsiteY5"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0" fmla="*/ 0 w 340458"/>
                <a:gd name="connsiteY0" fmla="*/ 45776 h 1367777"/>
                <a:gd name="connsiteX1" fmla="*/ 175981 w 340458"/>
                <a:gd name="connsiteY1" fmla="*/ 47196 h 1367777"/>
                <a:gd name="connsiteX2" fmla="*/ 340298 w 340458"/>
                <a:gd name="connsiteY2" fmla="*/ 686680 h 1367777"/>
                <a:gd name="connsiteX3" fmla="*/ 179186 w 340458"/>
                <a:gd name="connsiteY3" fmla="*/ 1367740 h 1367777"/>
                <a:gd name="connsiteX4" fmla="*/ 91006 w 340458"/>
                <a:gd name="connsiteY4" fmla="*/ 1272200 h 1367777"/>
                <a:gd name="connsiteX0" fmla="*/ 0 w 340458"/>
                <a:gd name="connsiteY0" fmla="*/ 0 h 1322001"/>
                <a:gd name="connsiteX1" fmla="*/ 175981 w 340458"/>
                <a:gd name="connsiteY1" fmla="*/ 1420 h 1322001"/>
                <a:gd name="connsiteX2" fmla="*/ 340298 w 340458"/>
                <a:gd name="connsiteY2" fmla="*/ 640904 h 1322001"/>
                <a:gd name="connsiteX3" fmla="*/ 179186 w 340458"/>
                <a:gd name="connsiteY3" fmla="*/ 1321964 h 1322001"/>
                <a:gd name="connsiteX4" fmla="*/ 91006 w 340458"/>
                <a:gd name="connsiteY4" fmla="*/ 1226424 h 1322001"/>
                <a:gd name="connsiteX0" fmla="*/ 0 w 340452"/>
                <a:gd name="connsiteY0" fmla="*/ 0 h 1370315"/>
                <a:gd name="connsiteX1" fmla="*/ 175981 w 340452"/>
                <a:gd name="connsiteY1" fmla="*/ 1420 h 1370315"/>
                <a:gd name="connsiteX2" fmla="*/ 340298 w 340452"/>
                <a:gd name="connsiteY2" fmla="*/ 640904 h 1370315"/>
                <a:gd name="connsiteX3" fmla="*/ 179186 w 340452"/>
                <a:gd name="connsiteY3" fmla="*/ 1321964 h 1370315"/>
                <a:gd name="connsiteX4" fmla="*/ 13000 w 340452"/>
                <a:gd name="connsiteY4" fmla="*/ 1317431 h 1370315"/>
                <a:gd name="connsiteX0" fmla="*/ 0 w 340506"/>
                <a:gd name="connsiteY0" fmla="*/ 0 h 1321964"/>
                <a:gd name="connsiteX1" fmla="*/ 175981 w 340506"/>
                <a:gd name="connsiteY1" fmla="*/ 1420 h 1321964"/>
                <a:gd name="connsiteX2" fmla="*/ 340298 w 340506"/>
                <a:gd name="connsiteY2" fmla="*/ 640904 h 1321964"/>
                <a:gd name="connsiteX3" fmla="*/ 179186 w 340506"/>
                <a:gd name="connsiteY3" fmla="*/ 1321964 h 1321964"/>
                <a:gd name="connsiteX4" fmla="*/ 13000 w 340506"/>
                <a:gd name="connsiteY4" fmla="*/ 1317431 h 1321964"/>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0 w 340300"/>
                <a:gd name="connsiteY5" fmla="*/ 0 h 1317431"/>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0616 w 340300"/>
                <a:gd name="connsiteY5" fmla="*/ 671556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300" h="1317431">
                  <a:moveTo>
                    <a:pt x="0" y="0"/>
                  </a:moveTo>
                  <a:cubicBezTo>
                    <a:pt x="6056" y="2912"/>
                    <a:pt x="75928" y="2944"/>
                    <a:pt x="175981" y="1420"/>
                  </a:cubicBezTo>
                  <a:cubicBezTo>
                    <a:pt x="276034" y="-104"/>
                    <a:pt x="339764" y="422258"/>
                    <a:pt x="340298" y="640904"/>
                  </a:cubicBezTo>
                  <a:cubicBezTo>
                    <a:pt x="340832" y="859550"/>
                    <a:pt x="264072" y="1313218"/>
                    <a:pt x="179186" y="1313297"/>
                  </a:cubicBezTo>
                  <a:cubicBezTo>
                    <a:pt x="94300" y="1313376"/>
                    <a:pt x="88765" y="1311713"/>
                    <a:pt x="13000" y="1317431"/>
                  </a:cubicBezTo>
                  <a:cubicBezTo>
                    <a:pt x="98878" y="1258151"/>
                    <a:pt x="176200" y="1013866"/>
                    <a:pt x="170961" y="649888"/>
                  </a:cubicBezTo>
                  <a:cubicBezTo>
                    <a:pt x="165722" y="285910"/>
                    <a:pt x="100325" y="8613"/>
                    <a:pt x="0" y="0"/>
                  </a:cubicBezTo>
                  <a:close/>
                </a:path>
              </a:pathLst>
            </a:custGeom>
            <a:gradFill flip="none" rotWithShape="1">
              <a:gsLst>
                <a:gs pos="38000">
                  <a:schemeClr val="tx2">
                    <a:lumMod val="10000"/>
                    <a:lumOff val="90000"/>
                  </a:schemeClr>
                </a:gs>
                <a:gs pos="33000">
                  <a:schemeClr val="tx2">
                    <a:lumMod val="10000"/>
                    <a:lumOff val="90000"/>
                  </a:schemeClr>
                </a:gs>
                <a:gs pos="0">
                  <a:srgbClr val="84B4E1"/>
                </a:gs>
                <a:gs pos="100000">
                  <a:srgbClr val="20447E"/>
                </a:gs>
              </a:gsLst>
              <a:lin ang="5400000" scaled="0"/>
              <a:tileRect/>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14" name="Group 13">
            <a:extLst>
              <a:ext uri="{FF2B5EF4-FFF2-40B4-BE49-F238E27FC236}">
                <a16:creationId xmlns:a16="http://schemas.microsoft.com/office/drawing/2014/main" id="{3DFCBA87-27BF-464D-9FA9-64B49320A81B}"/>
              </a:ext>
            </a:extLst>
          </p:cNvPr>
          <p:cNvGrpSpPr/>
          <p:nvPr/>
        </p:nvGrpSpPr>
        <p:grpSpPr>
          <a:xfrm>
            <a:off x="2391264" y="2734554"/>
            <a:ext cx="185669" cy="582827"/>
            <a:chOff x="3887284" y="1165005"/>
            <a:chExt cx="420690" cy="1320570"/>
          </a:xfrm>
        </p:grpSpPr>
        <p:sp>
          <p:nvSpPr>
            <p:cNvPr id="15" name="Freeform: Shape 14">
              <a:extLst>
                <a:ext uri="{FF2B5EF4-FFF2-40B4-BE49-F238E27FC236}">
                  <a16:creationId xmlns:a16="http://schemas.microsoft.com/office/drawing/2014/main" id="{B71CFD83-157B-49C4-96D0-58CD9EF232D5}"/>
                </a:ext>
              </a:extLst>
            </p:cNvPr>
            <p:cNvSpPr/>
            <p:nvPr/>
          </p:nvSpPr>
          <p:spPr>
            <a:xfrm>
              <a:off x="3887284" y="1165005"/>
              <a:ext cx="249454" cy="1320570"/>
            </a:xfrm>
            <a:custGeom>
              <a:avLst/>
              <a:gdLst>
                <a:gd name="connsiteX0" fmla="*/ 5291 w 426780"/>
                <a:gd name="connsiteY0" fmla="*/ 167091 h 1485003"/>
                <a:gd name="connsiteX1" fmla="*/ 52916 w 426780"/>
                <a:gd name="connsiteY1" fmla="*/ 90891 h 1485003"/>
                <a:gd name="connsiteX2" fmla="*/ 386291 w 426780"/>
                <a:gd name="connsiteY2" fmla="*/ 100416 h 1485003"/>
                <a:gd name="connsiteX3" fmla="*/ 386291 w 426780"/>
                <a:gd name="connsiteY3" fmla="*/ 1376766 h 1485003"/>
                <a:gd name="connsiteX4" fmla="*/ 71966 w 426780"/>
                <a:gd name="connsiteY4" fmla="*/ 1329141 h 1485003"/>
                <a:gd name="connsiteX0" fmla="*/ 218 w 409336"/>
                <a:gd name="connsiteY0" fmla="*/ 163738 h 1481650"/>
                <a:gd name="connsiteX1" fmla="*/ 266918 w 409336"/>
                <a:gd name="connsiteY1" fmla="*/ 97063 h 1481650"/>
                <a:gd name="connsiteX2" fmla="*/ 381218 w 409336"/>
                <a:gd name="connsiteY2" fmla="*/ 97063 h 1481650"/>
                <a:gd name="connsiteX3" fmla="*/ 381218 w 409336"/>
                <a:gd name="connsiteY3" fmla="*/ 1373413 h 1481650"/>
                <a:gd name="connsiteX4" fmla="*/ 66893 w 409336"/>
                <a:gd name="connsiteY4" fmla="*/ 1325788 h 1481650"/>
                <a:gd name="connsiteX0" fmla="*/ 238 w 410281"/>
                <a:gd name="connsiteY0" fmla="*/ 170584 h 1488496"/>
                <a:gd name="connsiteX1" fmla="*/ 247888 w 410281"/>
                <a:gd name="connsiteY1" fmla="*/ 84859 h 1488496"/>
                <a:gd name="connsiteX2" fmla="*/ 381238 w 410281"/>
                <a:gd name="connsiteY2" fmla="*/ 103909 h 1488496"/>
                <a:gd name="connsiteX3" fmla="*/ 381238 w 410281"/>
                <a:gd name="connsiteY3" fmla="*/ 1380259 h 1488496"/>
                <a:gd name="connsiteX4" fmla="*/ 66913 w 410281"/>
                <a:gd name="connsiteY4" fmla="*/ 1332634 h 1488496"/>
                <a:gd name="connsiteX0" fmla="*/ 261 w 490904"/>
                <a:gd name="connsiteY0" fmla="*/ 88062 h 1394191"/>
                <a:gd name="connsiteX1" fmla="*/ 247911 w 490904"/>
                <a:gd name="connsiteY1" fmla="*/ 2337 h 1394191"/>
                <a:gd name="connsiteX2" fmla="*/ 486036 w 490904"/>
                <a:gd name="connsiteY2" fmla="*/ 183312 h 1394191"/>
                <a:gd name="connsiteX3" fmla="*/ 381261 w 490904"/>
                <a:gd name="connsiteY3" fmla="*/ 1297737 h 1394191"/>
                <a:gd name="connsiteX4" fmla="*/ 66936 w 490904"/>
                <a:gd name="connsiteY4" fmla="*/ 1250112 h 1394191"/>
                <a:gd name="connsiteX0" fmla="*/ 1181 w 500447"/>
                <a:gd name="connsiteY0" fmla="*/ 78842 h 1384971"/>
                <a:gd name="connsiteX1" fmla="*/ 105956 w 500447"/>
                <a:gd name="connsiteY1" fmla="*/ 2642 h 1384971"/>
                <a:gd name="connsiteX2" fmla="*/ 486956 w 500447"/>
                <a:gd name="connsiteY2" fmla="*/ 174092 h 1384971"/>
                <a:gd name="connsiteX3" fmla="*/ 382181 w 500447"/>
                <a:gd name="connsiteY3" fmla="*/ 1288517 h 1384971"/>
                <a:gd name="connsiteX4" fmla="*/ 67856 w 500447"/>
                <a:gd name="connsiteY4" fmla="*/ 1240892 h 1384971"/>
                <a:gd name="connsiteX0" fmla="*/ 1955 w 501221"/>
                <a:gd name="connsiteY0" fmla="*/ 85274 h 1391403"/>
                <a:gd name="connsiteX1" fmla="*/ 106730 w 501221"/>
                <a:gd name="connsiteY1" fmla="*/ 9074 h 1391403"/>
                <a:gd name="connsiteX2" fmla="*/ 487730 w 501221"/>
                <a:gd name="connsiteY2" fmla="*/ 180524 h 1391403"/>
                <a:gd name="connsiteX3" fmla="*/ 382955 w 501221"/>
                <a:gd name="connsiteY3" fmla="*/ 1294949 h 1391403"/>
                <a:gd name="connsiteX4" fmla="*/ 68630 w 501221"/>
                <a:gd name="connsiteY4" fmla="*/ 1247324 h 1391403"/>
                <a:gd name="connsiteX0" fmla="*/ 3425 w 464591"/>
                <a:gd name="connsiteY0" fmla="*/ 144296 h 1383750"/>
                <a:gd name="connsiteX1" fmla="*/ 70100 w 464591"/>
                <a:gd name="connsiteY1" fmla="*/ 1421 h 1383750"/>
                <a:gd name="connsiteX2" fmla="*/ 451100 w 464591"/>
                <a:gd name="connsiteY2" fmla="*/ 172871 h 1383750"/>
                <a:gd name="connsiteX3" fmla="*/ 346325 w 464591"/>
                <a:gd name="connsiteY3" fmla="*/ 1287296 h 1383750"/>
                <a:gd name="connsiteX4" fmla="*/ 32000 w 464591"/>
                <a:gd name="connsiteY4" fmla="*/ 1239671 h 1383750"/>
                <a:gd name="connsiteX0" fmla="*/ 12799 w 439296"/>
                <a:gd name="connsiteY0" fmla="*/ 100765 h 1383556"/>
                <a:gd name="connsiteX1" fmla="*/ 44805 w 439296"/>
                <a:gd name="connsiteY1" fmla="*/ 1227 h 1383556"/>
                <a:gd name="connsiteX2" fmla="*/ 425805 w 439296"/>
                <a:gd name="connsiteY2" fmla="*/ 172677 h 1383556"/>
                <a:gd name="connsiteX3" fmla="*/ 321030 w 439296"/>
                <a:gd name="connsiteY3" fmla="*/ 1287102 h 1383556"/>
                <a:gd name="connsiteX4" fmla="*/ 6705 w 439296"/>
                <a:gd name="connsiteY4" fmla="*/ 1239477 h 1383556"/>
                <a:gd name="connsiteX0" fmla="*/ 6094 w 432591"/>
                <a:gd name="connsiteY0" fmla="*/ 101050 h 1383841"/>
                <a:gd name="connsiteX1" fmla="*/ 38100 w 432591"/>
                <a:gd name="connsiteY1" fmla="*/ 1512 h 1383841"/>
                <a:gd name="connsiteX2" fmla="*/ 419100 w 432591"/>
                <a:gd name="connsiteY2" fmla="*/ 172962 h 1383841"/>
                <a:gd name="connsiteX3" fmla="*/ 314325 w 432591"/>
                <a:gd name="connsiteY3" fmla="*/ 1287387 h 1383841"/>
                <a:gd name="connsiteX4" fmla="*/ 0 w 432591"/>
                <a:gd name="connsiteY4" fmla="*/ 1239762 h 1383841"/>
                <a:gd name="connsiteX0" fmla="*/ 6094 w 429293"/>
                <a:gd name="connsiteY0" fmla="*/ 96813 h 1379604"/>
                <a:gd name="connsiteX1" fmla="*/ 90104 w 429293"/>
                <a:gd name="connsiteY1" fmla="*/ 1609 h 1379604"/>
                <a:gd name="connsiteX2" fmla="*/ 419100 w 429293"/>
                <a:gd name="connsiteY2" fmla="*/ 168725 h 1379604"/>
                <a:gd name="connsiteX3" fmla="*/ 314325 w 429293"/>
                <a:gd name="connsiteY3" fmla="*/ 1283150 h 1379604"/>
                <a:gd name="connsiteX4" fmla="*/ 0 w 429293"/>
                <a:gd name="connsiteY4" fmla="*/ 1235525 h 1379604"/>
                <a:gd name="connsiteX0" fmla="*/ 6094 w 430652"/>
                <a:gd name="connsiteY0" fmla="*/ 101050 h 1383841"/>
                <a:gd name="connsiteX1" fmla="*/ 68436 w 430652"/>
                <a:gd name="connsiteY1" fmla="*/ 1512 h 1383841"/>
                <a:gd name="connsiteX2" fmla="*/ 419100 w 430652"/>
                <a:gd name="connsiteY2" fmla="*/ 172962 h 1383841"/>
                <a:gd name="connsiteX3" fmla="*/ 314325 w 430652"/>
                <a:gd name="connsiteY3" fmla="*/ 1287387 h 1383841"/>
                <a:gd name="connsiteX4" fmla="*/ 0 w 430652"/>
                <a:gd name="connsiteY4" fmla="*/ 1239762 h 1383841"/>
                <a:gd name="connsiteX0" fmla="*/ 6094 w 430652"/>
                <a:gd name="connsiteY0" fmla="*/ 103481 h 1386272"/>
                <a:gd name="connsiteX1" fmla="*/ 68436 w 430652"/>
                <a:gd name="connsiteY1" fmla="*/ 3943 h 1386272"/>
                <a:gd name="connsiteX2" fmla="*/ 419100 w 430652"/>
                <a:gd name="connsiteY2" fmla="*/ 175393 h 1386272"/>
                <a:gd name="connsiteX3" fmla="*/ 314325 w 430652"/>
                <a:gd name="connsiteY3" fmla="*/ 1289818 h 1386272"/>
                <a:gd name="connsiteX4" fmla="*/ 0 w 430652"/>
                <a:gd name="connsiteY4" fmla="*/ 1242193 h 1386272"/>
                <a:gd name="connsiteX0" fmla="*/ 0 w 433225"/>
                <a:gd name="connsiteY0" fmla="*/ 88943 h 1384735"/>
                <a:gd name="connsiteX1" fmla="*/ 71009 w 433225"/>
                <a:gd name="connsiteY1" fmla="*/ 2406 h 1384735"/>
                <a:gd name="connsiteX2" fmla="*/ 421673 w 433225"/>
                <a:gd name="connsiteY2" fmla="*/ 173856 h 1384735"/>
                <a:gd name="connsiteX3" fmla="*/ 316898 w 433225"/>
                <a:gd name="connsiteY3" fmla="*/ 1288281 h 1384735"/>
                <a:gd name="connsiteX4" fmla="*/ 2573 w 433225"/>
                <a:gd name="connsiteY4" fmla="*/ 1240656 h 1384735"/>
                <a:gd name="connsiteX0" fmla="*/ 0 w 433225"/>
                <a:gd name="connsiteY0" fmla="*/ 89532 h 1385324"/>
                <a:gd name="connsiteX1" fmla="*/ 71009 w 433225"/>
                <a:gd name="connsiteY1" fmla="*/ 2995 h 1385324"/>
                <a:gd name="connsiteX2" fmla="*/ 421673 w 433225"/>
                <a:gd name="connsiteY2" fmla="*/ 174445 h 1385324"/>
                <a:gd name="connsiteX3" fmla="*/ 316898 w 433225"/>
                <a:gd name="connsiteY3" fmla="*/ 1288870 h 1385324"/>
                <a:gd name="connsiteX4" fmla="*/ 2573 w 433225"/>
                <a:gd name="connsiteY4" fmla="*/ 1241245 h 1385324"/>
                <a:gd name="connsiteX0" fmla="*/ 0 w 330328"/>
                <a:gd name="connsiteY0" fmla="*/ 123200 h 1381185"/>
                <a:gd name="connsiteX1" fmla="*/ 71009 w 330328"/>
                <a:gd name="connsiteY1" fmla="*/ 36663 h 1381185"/>
                <a:gd name="connsiteX2" fmla="*/ 252661 w 330328"/>
                <a:gd name="connsiteY2" fmla="*/ 736818 h 1381185"/>
                <a:gd name="connsiteX3" fmla="*/ 316898 w 330328"/>
                <a:gd name="connsiteY3" fmla="*/ 1322538 h 1381185"/>
                <a:gd name="connsiteX4" fmla="*/ 2573 w 330328"/>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17386 h 1381146"/>
                <a:gd name="connsiteX1" fmla="*/ 71009 w 326749"/>
                <a:gd name="connsiteY1" fmla="*/ 30849 h 1381146"/>
                <a:gd name="connsiteX2" fmla="*/ 252661 w 326749"/>
                <a:gd name="connsiteY2" fmla="*/ 648665 h 1381146"/>
                <a:gd name="connsiteX3" fmla="*/ 316898 w 326749"/>
                <a:gd name="connsiteY3" fmla="*/ 1316724 h 1381146"/>
                <a:gd name="connsiteX4" fmla="*/ 2573 w 326749"/>
                <a:gd name="connsiteY4" fmla="*/ 1269099 h 1381146"/>
                <a:gd name="connsiteX0" fmla="*/ 0 w 326749"/>
                <a:gd name="connsiteY0" fmla="*/ 86549 h 1350309"/>
                <a:gd name="connsiteX1" fmla="*/ 71009 w 326749"/>
                <a:gd name="connsiteY1" fmla="*/ 12 h 1350309"/>
                <a:gd name="connsiteX2" fmla="*/ 252661 w 326749"/>
                <a:gd name="connsiteY2" fmla="*/ 617828 h 1350309"/>
                <a:gd name="connsiteX3" fmla="*/ 316898 w 326749"/>
                <a:gd name="connsiteY3" fmla="*/ 1285887 h 1350309"/>
                <a:gd name="connsiteX4" fmla="*/ 2573 w 326749"/>
                <a:gd name="connsiteY4" fmla="*/ 1238262 h 1350309"/>
                <a:gd name="connsiteX0" fmla="*/ 0 w 326456"/>
                <a:gd name="connsiteY0" fmla="*/ 86565 h 1350325"/>
                <a:gd name="connsiteX1" fmla="*/ 71009 w 326456"/>
                <a:gd name="connsiteY1" fmla="*/ 28 h 1350325"/>
                <a:gd name="connsiteX2" fmla="*/ 252661 w 326456"/>
                <a:gd name="connsiteY2" fmla="*/ 617844 h 1350325"/>
                <a:gd name="connsiteX3" fmla="*/ 316898 w 326456"/>
                <a:gd name="connsiteY3" fmla="*/ 1285903 h 1350325"/>
                <a:gd name="connsiteX4" fmla="*/ 2573 w 326456"/>
                <a:gd name="connsiteY4" fmla="*/ 1238278 h 1350325"/>
                <a:gd name="connsiteX0" fmla="*/ 0 w 330073"/>
                <a:gd name="connsiteY0" fmla="*/ 90881 h 1354641"/>
                <a:gd name="connsiteX1" fmla="*/ 84010 w 330073"/>
                <a:gd name="connsiteY1" fmla="*/ 11 h 1354641"/>
                <a:gd name="connsiteX2" fmla="*/ 252661 w 330073"/>
                <a:gd name="connsiteY2" fmla="*/ 622160 h 1354641"/>
                <a:gd name="connsiteX3" fmla="*/ 316898 w 330073"/>
                <a:gd name="connsiteY3" fmla="*/ 1290219 h 1354641"/>
                <a:gd name="connsiteX4" fmla="*/ 2573 w 330073"/>
                <a:gd name="connsiteY4" fmla="*/ 1242594 h 1354641"/>
                <a:gd name="connsiteX0" fmla="*/ 0 w 330073"/>
                <a:gd name="connsiteY0" fmla="*/ 90929 h 1354689"/>
                <a:gd name="connsiteX1" fmla="*/ 84010 w 330073"/>
                <a:gd name="connsiteY1" fmla="*/ 59 h 1354689"/>
                <a:gd name="connsiteX2" fmla="*/ 252661 w 330073"/>
                <a:gd name="connsiteY2" fmla="*/ 622208 h 1354689"/>
                <a:gd name="connsiteX3" fmla="*/ 316898 w 330073"/>
                <a:gd name="connsiteY3" fmla="*/ 1290267 h 1354689"/>
                <a:gd name="connsiteX4" fmla="*/ 2573 w 330073"/>
                <a:gd name="connsiteY4" fmla="*/ 1242642 h 1354689"/>
                <a:gd name="connsiteX0" fmla="*/ 0 w 330073"/>
                <a:gd name="connsiteY0" fmla="*/ 90902 h 1354662"/>
                <a:gd name="connsiteX1" fmla="*/ 84010 w 330073"/>
                <a:gd name="connsiteY1" fmla="*/ 32 h 1354662"/>
                <a:gd name="connsiteX2" fmla="*/ 252661 w 330073"/>
                <a:gd name="connsiteY2" fmla="*/ 622181 h 1354662"/>
                <a:gd name="connsiteX3" fmla="*/ 316898 w 330073"/>
                <a:gd name="connsiteY3" fmla="*/ 1290240 h 1354662"/>
                <a:gd name="connsiteX4" fmla="*/ 2573 w 330073"/>
                <a:gd name="connsiteY4" fmla="*/ 1242615 h 1354662"/>
                <a:gd name="connsiteX0" fmla="*/ 0 w 334407"/>
                <a:gd name="connsiteY0" fmla="*/ 130959 h 1377384"/>
                <a:gd name="connsiteX1" fmla="*/ 88344 w 334407"/>
                <a:gd name="connsiteY1" fmla="*/ 22754 h 1377384"/>
                <a:gd name="connsiteX2" fmla="*/ 256995 w 334407"/>
                <a:gd name="connsiteY2" fmla="*/ 644903 h 1377384"/>
                <a:gd name="connsiteX3" fmla="*/ 321232 w 334407"/>
                <a:gd name="connsiteY3" fmla="*/ 1312962 h 1377384"/>
                <a:gd name="connsiteX4" fmla="*/ 6907 w 334407"/>
                <a:gd name="connsiteY4" fmla="*/ 1265337 h 1377384"/>
                <a:gd name="connsiteX0" fmla="*/ 0 w 334407"/>
                <a:gd name="connsiteY0" fmla="*/ 108286 h 1354711"/>
                <a:gd name="connsiteX1" fmla="*/ 88344 w 334407"/>
                <a:gd name="connsiteY1" fmla="*/ 81 h 1354711"/>
                <a:gd name="connsiteX2" fmla="*/ 256995 w 334407"/>
                <a:gd name="connsiteY2" fmla="*/ 622230 h 1354711"/>
                <a:gd name="connsiteX3" fmla="*/ 321232 w 334407"/>
                <a:gd name="connsiteY3" fmla="*/ 1290289 h 1354711"/>
                <a:gd name="connsiteX4" fmla="*/ 6907 w 334407"/>
                <a:gd name="connsiteY4" fmla="*/ 1242664 h 1354711"/>
                <a:gd name="connsiteX0" fmla="*/ 0 w 421080"/>
                <a:gd name="connsiteY0" fmla="*/ 632583 h 1354636"/>
                <a:gd name="connsiteX1" fmla="*/ 175017 w 421080"/>
                <a:gd name="connsiteY1" fmla="*/ 6 h 1354636"/>
                <a:gd name="connsiteX2" fmla="*/ 343668 w 421080"/>
                <a:gd name="connsiteY2" fmla="*/ 622155 h 1354636"/>
                <a:gd name="connsiteX3" fmla="*/ 407905 w 421080"/>
                <a:gd name="connsiteY3" fmla="*/ 1290214 h 1354636"/>
                <a:gd name="connsiteX4" fmla="*/ 93580 w 421080"/>
                <a:gd name="connsiteY4" fmla="*/ 1242589 h 1354636"/>
                <a:gd name="connsiteX0" fmla="*/ 0 w 425414"/>
                <a:gd name="connsiteY0" fmla="*/ 507424 h 1355153"/>
                <a:gd name="connsiteX1" fmla="*/ 179351 w 425414"/>
                <a:gd name="connsiteY1" fmla="*/ 523 h 1355153"/>
                <a:gd name="connsiteX2" fmla="*/ 348002 w 425414"/>
                <a:gd name="connsiteY2" fmla="*/ 622672 h 1355153"/>
                <a:gd name="connsiteX3" fmla="*/ 412239 w 425414"/>
                <a:gd name="connsiteY3" fmla="*/ 1290731 h 1355153"/>
                <a:gd name="connsiteX4" fmla="*/ 97914 w 425414"/>
                <a:gd name="connsiteY4" fmla="*/ 1243106 h 1355153"/>
                <a:gd name="connsiteX0" fmla="*/ 0 w 425414"/>
                <a:gd name="connsiteY0" fmla="*/ 507726 h 1355455"/>
                <a:gd name="connsiteX1" fmla="*/ 179351 w 425414"/>
                <a:gd name="connsiteY1" fmla="*/ 825 h 1355455"/>
                <a:gd name="connsiteX2" fmla="*/ 348002 w 425414"/>
                <a:gd name="connsiteY2" fmla="*/ 622974 h 1355455"/>
                <a:gd name="connsiteX3" fmla="*/ 412239 w 425414"/>
                <a:gd name="connsiteY3" fmla="*/ 1291033 h 1355455"/>
                <a:gd name="connsiteX4" fmla="*/ 97914 w 425414"/>
                <a:gd name="connsiteY4" fmla="*/ 1243408 h 1355455"/>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10427 w 429384"/>
                <a:gd name="connsiteY0" fmla="*/ 632582 h 1290252"/>
                <a:gd name="connsiteX1" fmla="*/ 176777 w 429384"/>
                <a:gd name="connsiteY1" fmla="*/ 6 h 1290252"/>
                <a:gd name="connsiteX2" fmla="*/ 345428 w 429384"/>
                <a:gd name="connsiteY2" fmla="*/ 622155 h 1290252"/>
                <a:gd name="connsiteX3" fmla="*/ 409665 w 429384"/>
                <a:gd name="connsiteY3" fmla="*/ 1290214 h 1290252"/>
                <a:gd name="connsiteX4" fmla="*/ 0 w 429384"/>
                <a:gd name="connsiteY4" fmla="*/ 653213 h 1290252"/>
                <a:gd name="connsiteX0" fmla="*/ 10427 w 429384"/>
                <a:gd name="connsiteY0" fmla="*/ 632582 h 1290296"/>
                <a:gd name="connsiteX1" fmla="*/ 176777 w 429384"/>
                <a:gd name="connsiteY1" fmla="*/ 6 h 1290296"/>
                <a:gd name="connsiteX2" fmla="*/ 345428 w 429384"/>
                <a:gd name="connsiteY2" fmla="*/ 622155 h 1290296"/>
                <a:gd name="connsiteX3" fmla="*/ 409665 w 429384"/>
                <a:gd name="connsiteY3" fmla="*/ 1290214 h 1290296"/>
                <a:gd name="connsiteX4" fmla="*/ 0 w 429384"/>
                <a:gd name="connsiteY4" fmla="*/ 653213 h 1290296"/>
                <a:gd name="connsiteX0" fmla="*/ 10427 w 345429"/>
                <a:gd name="connsiteY0" fmla="*/ 632582 h 1320623"/>
                <a:gd name="connsiteX1" fmla="*/ 176777 w 345429"/>
                <a:gd name="connsiteY1" fmla="*/ 6 h 1320623"/>
                <a:gd name="connsiteX2" fmla="*/ 345428 w 345429"/>
                <a:gd name="connsiteY2" fmla="*/ 622155 h 1320623"/>
                <a:gd name="connsiteX3" fmla="*/ 179982 w 345429"/>
                <a:gd name="connsiteY3" fmla="*/ 1320550 h 1320623"/>
                <a:gd name="connsiteX4" fmla="*/ 0 w 345429"/>
                <a:gd name="connsiteY4" fmla="*/ 653213 h 1320623"/>
                <a:gd name="connsiteX0" fmla="*/ 10427 w 345431"/>
                <a:gd name="connsiteY0" fmla="*/ 632582 h 1320568"/>
                <a:gd name="connsiteX1" fmla="*/ 176777 w 345431"/>
                <a:gd name="connsiteY1" fmla="*/ 6 h 1320568"/>
                <a:gd name="connsiteX2" fmla="*/ 345428 w 345431"/>
                <a:gd name="connsiteY2" fmla="*/ 622155 h 1320568"/>
                <a:gd name="connsiteX3" fmla="*/ 179982 w 345431"/>
                <a:gd name="connsiteY3" fmla="*/ 1320550 h 1320568"/>
                <a:gd name="connsiteX4" fmla="*/ 0 w 345431"/>
                <a:gd name="connsiteY4" fmla="*/ 653213 h 1320568"/>
                <a:gd name="connsiteX0" fmla="*/ 0 w 335002"/>
                <a:gd name="connsiteY0" fmla="*/ 632582 h 1320672"/>
                <a:gd name="connsiteX1" fmla="*/ 166350 w 335002"/>
                <a:gd name="connsiteY1" fmla="*/ 6 h 1320672"/>
                <a:gd name="connsiteX2" fmla="*/ 335001 w 335002"/>
                <a:gd name="connsiteY2" fmla="*/ 622155 h 1320672"/>
                <a:gd name="connsiteX3" fmla="*/ 169555 w 335002"/>
                <a:gd name="connsiteY3" fmla="*/ 1320550 h 1320672"/>
                <a:gd name="connsiteX4" fmla="*/ 2574 w 335002"/>
                <a:gd name="connsiteY4" fmla="*/ 661880 h 1320672"/>
                <a:gd name="connsiteX0" fmla="*/ 0 w 335004"/>
                <a:gd name="connsiteY0" fmla="*/ 632582 h 1320612"/>
                <a:gd name="connsiteX1" fmla="*/ 166350 w 335004"/>
                <a:gd name="connsiteY1" fmla="*/ 6 h 1320612"/>
                <a:gd name="connsiteX2" fmla="*/ 335001 w 335004"/>
                <a:gd name="connsiteY2" fmla="*/ 622155 h 1320612"/>
                <a:gd name="connsiteX3" fmla="*/ 169555 w 335004"/>
                <a:gd name="connsiteY3" fmla="*/ 1320550 h 1320612"/>
                <a:gd name="connsiteX4" fmla="*/ 2574 w 335004"/>
                <a:gd name="connsiteY4" fmla="*/ 661880 h 1320612"/>
                <a:gd name="connsiteX0" fmla="*/ 0 w 330668"/>
                <a:gd name="connsiteY0" fmla="*/ 632582 h 1320589"/>
                <a:gd name="connsiteX1" fmla="*/ 166350 w 330668"/>
                <a:gd name="connsiteY1" fmla="*/ 6 h 1320589"/>
                <a:gd name="connsiteX2" fmla="*/ 330667 w 330668"/>
                <a:gd name="connsiteY2" fmla="*/ 639490 h 1320589"/>
                <a:gd name="connsiteX3" fmla="*/ 169555 w 330668"/>
                <a:gd name="connsiteY3" fmla="*/ 1320550 h 1320589"/>
                <a:gd name="connsiteX4" fmla="*/ 2574 w 330668"/>
                <a:gd name="connsiteY4" fmla="*/ 661880 h 1320589"/>
                <a:gd name="connsiteX0" fmla="*/ 0 w 330668"/>
                <a:gd name="connsiteY0" fmla="*/ 632593 h 1320600"/>
                <a:gd name="connsiteX1" fmla="*/ 166350 w 330668"/>
                <a:gd name="connsiteY1" fmla="*/ 17 h 1320600"/>
                <a:gd name="connsiteX2" fmla="*/ 330667 w 330668"/>
                <a:gd name="connsiteY2" fmla="*/ 639501 h 1320600"/>
                <a:gd name="connsiteX3" fmla="*/ 169555 w 330668"/>
                <a:gd name="connsiteY3" fmla="*/ 1320561 h 1320600"/>
                <a:gd name="connsiteX4" fmla="*/ 2574 w 330668"/>
                <a:gd name="connsiteY4" fmla="*/ 661891 h 1320600"/>
                <a:gd name="connsiteX0" fmla="*/ 0 w 330821"/>
                <a:gd name="connsiteY0" fmla="*/ 632613 h 1320620"/>
                <a:gd name="connsiteX1" fmla="*/ 166350 w 330821"/>
                <a:gd name="connsiteY1" fmla="*/ 37 h 1320620"/>
                <a:gd name="connsiteX2" fmla="*/ 330667 w 330821"/>
                <a:gd name="connsiteY2" fmla="*/ 639521 h 1320620"/>
                <a:gd name="connsiteX3" fmla="*/ 169555 w 330821"/>
                <a:gd name="connsiteY3" fmla="*/ 1320581 h 1320620"/>
                <a:gd name="connsiteX4" fmla="*/ 2574 w 330821"/>
                <a:gd name="connsiteY4" fmla="*/ 661911 h 1320620"/>
                <a:gd name="connsiteX0" fmla="*/ 0 w 330856"/>
                <a:gd name="connsiteY0" fmla="*/ 632613 h 1320761"/>
                <a:gd name="connsiteX1" fmla="*/ 166350 w 330856"/>
                <a:gd name="connsiteY1" fmla="*/ 37 h 1320761"/>
                <a:gd name="connsiteX2" fmla="*/ 330667 w 330856"/>
                <a:gd name="connsiteY2" fmla="*/ 639521 h 1320761"/>
                <a:gd name="connsiteX3" fmla="*/ 169555 w 330856"/>
                <a:gd name="connsiteY3" fmla="*/ 1320581 h 1320761"/>
                <a:gd name="connsiteX4" fmla="*/ 2574 w 330856"/>
                <a:gd name="connsiteY4" fmla="*/ 661911 h 1320761"/>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47840"/>
                <a:gd name="connsiteX1" fmla="*/ 166350 w 330805"/>
                <a:gd name="connsiteY1" fmla="*/ 37 h 1347840"/>
                <a:gd name="connsiteX2" fmla="*/ 330667 w 330805"/>
                <a:gd name="connsiteY2" fmla="*/ 639521 h 1347840"/>
                <a:gd name="connsiteX3" fmla="*/ 169555 w 330805"/>
                <a:gd name="connsiteY3" fmla="*/ 1320581 h 1347840"/>
                <a:gd name="connsiteX4" fmla="*/ 81375 w 330805"/>
                <a:gd name="connsiteY4" fmla="*/ 1225041 h 1347840"/>
                <a:gd name="connsiteX5" fmla="*/ 2574 w 330805"/>
                <a:gd name="connsiteY5" fmla="*/ 661911 h 1347840"/>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5" fmla="*/ 2574 w 330827"/>
                <a:gd name="connsiteY5" fmla="*/ 661911 h 1320618"/>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0" fmla="*/ 0 w 330827"/>
                <a:gd name="connsiteY0" fmla="*/ 672331 h 1360336"/>
                <a:gd name="connsiteX1" fmla="*/ 81376 w 330827"/>
                <a:gd name="connsiteY1" fmla="*/ 133675 h 1360336"/>
                <a:gd name="connsiteX2" fmla="*/ 166350 w 330827"/>
                <a:gd name="connsiteY2" fmla="*/ 39755 h 1360336"/>
                <a:gd name="connsiteX3" fmla="*/ 330667 w 330827"/>
                <a:gd name="connsiteY3" fmla="*/ 679239 h 1360336"/>
                <a:gd name="connsiteX4" fmla="*/ 169555 w 330827"/>
                <a:gd name="connsiteY4" fmla="*/ 1360299 h 1360336"/>
                <a:gd name="connsiteX5" fmla="*/ 81375 w 330827"/>
                <a:gd name="connsiteY5" fmla="*/ 1264759 h 1360336"/>
                <a:gd name="connsiteX0" fmla="*/ 0 w 330827"/>
                <a:gd name="connsiteY0" fmla="*/ 657458 h 1345463"/>
                <a:gd name="connsiteX1" fmla="*/ 81376 w 330827"/>
                <a:gd name="connsiteY1" fmla="*/ 118802 h 1345463"/>
                <a:gd name="connsiteX2" fmla="*/ 166350 w 330827"/>
                <a:gd name="connsiteY2" fmla="*/ 24882 h 1345463"/>
                <a:gd name="connsiteX3" fmla="*/ 330667 w 330827"/>
                <a:gd name="connsiteY3" fmla="*/ 664366 h 1345463"/>
                <a:gd name="connsiteX4" fmla="*/ 169555 w 330827"/>
                <a:gd name="connsiteY4" fmla="*/ 1345426 h 1345463"/>
                <a:gd name="connsiteX5" fmla="*/ 81375 w 330827"/>
                <a:gd name="connsiteY5" fmla="*/ 1249886 h 1345463"/>
                <a:gd name="connsiteX0" fmla="*/ 0 w 330827"/>
                <a:gd name="connsiteY0" fmla="*/ 634355 h 1322360"/>
                <a:gd name="connsiteX1" fmla="*/ 81376 w 330827"/>
                <a:gd name="connsiteY1" fmla="*/ 95699 h 1322360"/>
                <a:gd name="connsiteX2" fmla="*/ 166350 w 330827"/>
                <a:gd name="connsiteY2" fmla="*/ 1779 h 1322360"/>
                <a:gd name="connsiteX3" fmla="*/ 330667 w 330827"/>
                <a:gd name="connsiteY3" fmla="*/ 641263 h 1322360"/>
                <a:gd name="connsiteX4" fmla="*/ 169555 w 330827"/>
                <a:gd name="connsiteY4" fmla="*/ 1322323 h 1322360"/>
                <a:gd name="connsiteX5" fmla="*/ 81375 w 330827"/>
                <a:gd name="connsiteY5" fmla="*/ 1226783 h 1322360"/>
                <a:gd name="connsiteX0" fmla="*/ 0 w 330827"/>
                <a:gd name="connsiteY0" fmla="*/ 632707 h 1320712"/>
                <a:gd name="connsiteX1" fmla="*/ 81376 w 330827"/>
                <a:gd name="connsiteY1" fmla="*/ 94051 h 1320712"/>
                <a:gd name="connsiteX2" fmla="*/ 166350 w 330827"/>
                <a:gd name="connsiteY2" fmla="*/ 131 h 1320712"/>
                <a:gd name="connsiteX3" fmla="*/ 330667 w 330827"/>
                <a:gd name="connsiteY3" fmla="*/ 639615 h 1320712"/>
                <a:gd name="connsiteX4" fmla="*/ 169555 w 330827"/>
                <a:gd name="connsiteY4" fmla="*/ 1320675 h 1320712"/>
                <a:gd name="connsiteX5" fmla="*/ 81375 w 330827"/>
                <a:gd name="connsiteY5" fmla="*/ 1225135 h 1320712"/>
                <a:gd name="connsiteX0" fmla="*/ 0 w 330827"/>
                <a:gd name="connsiteY0" fmla="*/ 632577 h 1320582"/>
                <a:gd name="connsiteX1" fmla="*/ 81376 w 330827"/>
                <a:gd name="connsiteY1" fmla="*/ 93921 h 1320582"/>
                <a:gd name="connsiteX2" fmla="*/ 166350 w 330827"/>
                <a:gd name="connsiteY2" fmla="*/ 1 h 1320582"/>
                <a:gd name="connsiteX3" fmla="*/ 330667 w 330827"/>
                <a:gd name="connsiteY3" fmla="*/ 639485 h 1320582"/>
                <a:gd name="connsiteX4" fmla="*/ 169555 w 330827"/>
                <a:gd name="connsiteY4" fmla="*/ 1320545 h 1320582"/>
                <a:gd name="connsiteX5" fmla="*/ 81375 w 330827"/>
                <a:gd name="connsiteY5"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5" fmla="*/ 828 w 250279"/>
                <a:gd name="connsiteY5" fmla="*/ 93921 h 1320582"/>
                <a:gd name="connsiteX0" fmla="*/ 6532 w 255983"/>
                <a:gd name="connsiteY0" fmla="*/ 93921 h 1324265"/>
                <a:gd name="connsiteX1" fmla="*/ 91506 w 255983"/>
                <a:gd name="connsiteY1" fmla="*/ 1 h 1324265"/>
                <a:gd name="connsiteX2" fmla="*/ 255823 w 255983"/>
                <a:gd name="connsiteY2" fmla="*/ 639485 h 1324265"/>
                <a:gd name="connsiteX3" fmla="*/ 94711 w 255983"/>
                <a:gd name="connsiteY3" fmla="*/ 1320545 h 1324265"/>
                <a:gd name="connsiteX4" fmla="*/ 6531 w 255983"/>
                <a:gd name="connsiteY4" fmla="*/ 1225005 h 1324265"/>
                <a:gd name="connsiteX5" fmla="*/ 6532 w 255983"/>
                <a:gd name="connsiteY5" fmla="*/ 579289 h 1324265"/>
                <a:gd name="connsiteX6" fmla="*/ 6532 w 255983"/>
                <a:gd name="connsiteY6" fmla="*/ 93921 h 1324265"/>
                <a:gd name="connsiteX0" fmla="*/ 1458 w 250909"/>
                <a:gd name="connsiteY0" fmla="*/ 93921 h 1324265"/>
                <a:gd name="connsiteX1" fmla="*/ 86432 w 250909"/>
                <a:gd name="connsiteY1" fmla="*/ 1 h 1324265"/>
                <a:gd name="connsiteX2" fmla="*/ 250749 w 250909"/>
                <a:gd name="connsiteY2" fmla="*/ 639485 h 1324265"/>
                <a:gd name="connsiteX3" fmla="*/ 89637 w 250909"/>
                <a:gd name="connsiteY3" fmla="*/ 1320545 h 1324265"/>
                <a:gd name="connsiteX4" fmla="*/ 1457 w 250909"/>
                <a:gd name="connsiteY4" fmla="*/ 1225005 h 1324265"/>
                <a:gd name="connsiteX5" fmla="*/ 88131 w 250909"/>
                <a:gd name="connsiteY5" fmla="*/ 98254 h 1324265"/>
                <a:gd name="connsiteX6" fmla="*/ 1458 w 250909"/>
                <a:gd name="connsiteY6" fmla="*/ 93921 h 1324265"/>
                <a:gd name="connsiteX0" fmla="*/ 2190 w 251641"/>
                <a:gd name="connsiteY0" fmla="*/ 93921 h 1324265"/>
                <a:gd name="connsiteX1" fmla="*/ 87164 w 251641"/>
                <a:gd name="connsiteY1" fmla="*/ 1 h 1324265"/>
                <a:gd name="connsiteX2" fmla="*/ 251481 w 251641"/>
                <a:gd name="connsiteY2" fmla="*/ 639485 h 1324265"/>
                <a:gd name="connsiteX3" fmla="*/ 90369 w 251641"/>
                <a:gd name="connsiteY3" fmla="*/ 1320545 h 1324265"/>
                <a:gd name="connsiteX4" fmla="*/ 2189 w 251641"/>
                <a:gd name="connsiteY4" fmla="*/ 1225005 h 1324265"/>
                <a:gd name="connsiteX5" fmla="*/ 88863 w 251641"/>
                <a:gd name="connsiteY5" fmla="*/ 98254 h 1324265"/>
                <a:gd name="connsiteX6" fmla="*/ 2190 w 251641"/>
                <a:gd name="connsiteY6" fmla="*/ 93921 h 1324265"/>
                <a:gd name="connsiteX0" fmla="*/ 53606 w 303057"/>
                <a:gd name="connsiteY0" fmla="*/ 93921 h 1324265"/>
                <a:gd name="connsiteX1" fmla="*/ 138580 w 303057"/>
                <a:gd name="connsiteY1" fmla="*/ 1 h 1324265"/>
                <a:gd name="connsiteX2" fmla="*/ 302897 w 303057"/>
                <a:gd name="connsiteY2" fmla="*/ 639485 h 1324265"/>
                <a:gd name="connsiteX3" fmla="*/ 141785 w 303057"/>
                <a:gd name="connsiteY3" fmla="*/ 1320545 h 1324265"/>
                <a:gd name="connsiteX4" fmla="*/ 53605 w 303057"/>
                <a:gd name="connsiteY4" fmla="*/ 1225005 h 1324265"/>
                <a:gd name="connsiteX5" fmla="*/ 140279 w 303057"/>
                <a:gd name="connsiteY5" fmla="*/ 98254 h 1324265"/>
                <a:gd name="connsiteX6" fmla="*/ 53606 w 303057"/>
                <a:gd name="connsiteY6" fmla="*/ 93921 h 1324265"/>
                <a:gd name="connsiteX0" fmla="*/ 1458 w 250909"/>
                <a:gd name="connsiteY0" fmla="*/ 93921 h 1324265"/>
                <a:gd name="connsiteX1" fmla="*/ 86432 w 250909"/>
                <a:gd name="connsiteY1" fmla="*/ 1 h 1324265"/>
                <a:gd name="connsiteX2" fmla="*/ 250749 w 250909"/>
                <a:gd name="connsiteY2" fmla="*/ 639485 h 1324265"/>
                <a:gd name="connsiteX3" fmla="*/ 89637 w 250909"/>
                <a:gd name="connsiteY3" fmla="*/ 1320545 h 1324265"/>
                <a:gd name="connsiteX4" fmla="*/ 1457 w 250909"/>
                <a:gd name="connsiteY4" fmla="*/ 1225005 h 1324265"/>
                <a:gd name="connsiteX5" fmla="*/ 88131 w 250909"/>
                <a:gd name="connsiteY5" fmla="*/ 98254 h 1324265"/>
                <a:gd name="connsiteX6" fmla="*/ 1458 w 250909"/>
                <a:gd name="connsiteY6" fmla="*/ 93921 h 1324265"/>
                <a:gd name="connsiteX0" fmla="*/ 1458 w 250909"/>
                <a:gd name="connsiteY0" fmla="*/ 93921 h 1320587"/>
                <a:gd name="connsiteX1" fmla="*/ 86432 w 250909"/>
                <a:gd name="connsiteY1" fmla="*/ 1 h 1320587"/>
                <a:gd name="connsiteX2" fmla="*/ 250749 w 250909"/>
                <a:gd name="connsiteY2" fmla="*/ 639485 h 1320587"/>
                <a:gd name="connsiteX3" fmla="*/ 89637 w 250909"/>
                <a:gd name="connsiteY3" fmla="*/ 1320545 h 1320587"/>
                <a:gd name="connsiteX4" fmla="*/ 1457 w 250909"/>
                <a:gd name="connsiteY4" fmla="*/ 1225005 h 1320587"/>
                <a:gd name="connsiteX5" fmla="*/ 88131 w 250909"/>
                <a:gd name="connsiteY5" fmla="*/ 98254 h 1320587"/>
                <a:gd name="connsiteX6" fmla="*/ 1458 w 250909"/>
                <a:gd name="connsiteY6" fmla="*/ 93921 h 1320587"/>
                <a:gd name="connsiteX0" fmla="*/ 1458 w 250909"/>
                <a:gd name="connsiteY0" fmla="*/ 93921 h 1320636"/>
                <a:gd name="connsiteX1" fmla="*/ 86432 w 250909"/>
                <a:gd name="connsiteY1" fmla="*/ 1 h 1320636"/>
                <a:gd name="connsiteX2" fmla="*/ 250749 w 250909"/>
                <a:gd name="connsiteY2" fmla="*/ 639485 h 1320636"/>
                <a:gd name="connsiteX3" fmla="*/ 89637 w 250909"/>
                <a:gd name="connsiteY3" fmla="*/ 1320545 h 1320636"/>
                <a:gd name="connsiteX4" fmla="*/ 1457 w 250909"/>
                <a:gd name="connsiteY4" fmla="*/ 1225005 h 1320636"/>
                <a:gd name="connsiteX5" fmla="*/ 88131 w 250909"/>
                <a:gd name="connsiteY5" fmla="*/ 98254 h 1320636"/>
                <a:gd name="connsiteX6" fmla="*/ 1458 w 250909"/>
                <a:gd name="connsiteY6" fmla="*/ 93921 h 1320636"/>
                <a:gd name="connsiteX0" fmla="*/ 10928 w 260379"/>
                <a:gd name="connsiteY0" fmla="*/ 93921 h 1320604"/>
                <a:gd name="connsiteX1" fmla="*/ 95902 w 260379"/>
                <a:gd name="connsiteY1" fmla="*/ 1 h 1320604"/>
                <a:gd name="connsiteX2" fmla="*/ 260219 w 260379"/>
                <a:gd name="connsiteY2" fmla="*/ 639485 h 1320604"/>
                <a:gd name="connsiteX3" fmla="*/ 99107 w 260379"/>
                <a:gd name="connsiteY3" fmla="*/ 1320545 h 1320604"/>
                <a:gd name="connsiteX4" fmla="*/ 10927 w 260379"/>
                <a:gd name="connsiteY4" fmla="*/ 1225005 h 1320604"/>
                <a:gd name="connsiteX5" fmla="*/ 10928 w 260379"/>
                <a:gd name="connsiteY5" fmla="*/ 1107993 h 1320604"/>
                <a:gd name="connsiteX6" fmla="*/ 97601 w 260379"/>
                <a:gd name="connsiteY6" fmla="*/ 98254 h 1320604"/>
                <a:gd name="connsiteX7" fmla="*/ 10928 w 260379"/>
                <a:gd name="connsiteY7" fmla="*/ 93921 h 1320604"/>
                <a:gd name="connsiteX0" fmla="*/ 1597 w 251048"/>
                <a:gd name="connsiteY0" fmla="*/ 93921 h 1320604"/>
                <a:gd name="connsiteX1" fmla="*/ 86571 w 251048"/>
                <a:gd name="connsiteY1" fmla="*/ 1 h 1320604"/>
                <a:gd name="connsiteX2" fmla="*/ 250888 w 251048"/>
                <a:gd name="connsiteY2" fmla="*/ 639485 h 1320604"/>
                <a:gd name="connsiteX3" fmla="*/ 89776 w 251048"/>
                <a:gd name="connsiteY3" fmla="*/ 1320545 h 1320604"/>
                <a:gd name="connsiteX4" fmla="*/ 1596 w 251048"/>
                <a:gd name="connsiteY4" fmla="*/ 1225005 h 1320604"/>
                <a:gd name="connsiteX5" fmla="*/ 92604 w 251048"/>
                <a:gd name="connsiteY5" fmla="*/ 1233669 h 1320604"/>
                <a:gd name="connsiteX6" fmla="*/ 88270 w 251048"/>
                <a:gd name="connsiteY6" fmla="*/ 98254 h 1320604"/>
                <a:gd name="connsiteX7" fmla="*/ 1597 w 251048"/>
                <a:gd name="connsiteY7" fmla="*/ 93921 h 1320604"/>
                <a:gd name="connsiteX0" fmla="*/ 2515 w 251966"/>
                <a:gd name="connsiteY0" fmla="*/ 93921 h 1320604"/>
                <a:gd name="connsiteX1" fmla="*/ 87489 w 251966"/>
                <a:gd name="connsiteY1" fmla="*/ 1 h 1320604"/>
                <a:gd name="connsiteX2" fmla="*/ 251806 w 251966"/>
                <a:gd name="connsiteY2" fmla="*/ 639485 h 1320604"/>
                <a:gd name="connsiteX3" fmla="*/ 90694 w 251966"/>
                <a:gd name="connsiteY3" fmla="*/ 1320545 h 1320604"/>
                <a:gd name="connsiteX4" fmla="*/ 2514 w 251966"/>
                <a:gd name="connsiteY4" fmla="*/ 1225005 h 1320604"/>
                <a:gd name="connsiteX5" fmla="*/ 93522 w 251966"/>
                <a:gd name="connsiteY5" fmla="*/ 1233669 h 1320604"/>
                <a:gd name="connsiteX6" fmla="*/ 89188 w 251966"/>
                <a:gd name="connsiteY6" fmla="*/ 98254 h 1320604"/>
                <a:gd name="connsiteX7" fmla="*/ 2515 w 251966"/>
                <a:gd name="connsiteY7" fmla="*/ 93921 h 1320604"/>
                <a:gd name="connsiteX0" fmla="*/ 2009 w 251460"/>
                <a:gd name="connsiteY0" fmla="*/ 93921 h 1320604"/>
                <a:gd name="connsiteX1" fmla="*/ 86983 w 251460"/>
                <a:gd name="connsiteY1" fmla="*/ 1 h 1320604"/>
                <a:gd name="connsiteX2" fmla="*/ 251300 w 251460"/>
                <a:gd name="connsiteY2" fmla="*/ 639485 h 1320604"/>
                <a:gd name="connsiteX3" fmla="*/ 90188 w 251460"/>
                <a:gd name="connsiteY3" fmla="*/ 1320545 h 1320604"/>
                <a:gd name="connsiteX4" fmla="*/ 2008 w 251460"/>
                <a:gd name="connsiteY4" fmla="*/ 1225005 h 1320604"/>
                <a:gd name="connsiteX5" fmla="*/ 93016 w 251460"/>
                <a:gd name="connsiteY5" fmla="*/ 1233669 h 1320604"/>
                <a:gd name="connsiteX6" fmla="*/ 88682 w 251460"/>
                <a:gd name="connsiteY6" fmla="*/ 98254 h 1320604"/>
                <a:gd name="connsiteX7" fmla="*/ 2009 w 251460"/>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86674 w 249452"/>
                <a:gd name="connsiteY6" fmla="*/ 98254 h 1320604"/>
                <a:gd name="connsiteX7" fmla="*/ 1 w 249452"/>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86674 w 249452"/>
                <a:gd name="connsiteY6" fmla="*/ 98254 h 1320604"/>
                <a:gd name="connsiteX7" fmla="*/ 1 w 249452"/>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95341 w 249452"/>
                <a:gd name="connsiteY6" fmla="*/ 648626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5341 w 249452"/>
                <a:gd name="connsiteY5" fmla="*/ 1229336 h 1320604"/>
                <a:gd name="connsiteX6" fmla="*/ 160345 w 249452"/>
                <a:gd name="connsiteY6" fmla="*/ 635625 h 1320604"/>
                <a:gd name="connsiteX7" fmla="*/ 86674 w 249452"/>
                <a:gd name="connsiteY7" fmla="*/ 98254 h 1320604"/>
                <a:gd name="connsiteX8" fmla="*/ 1 w 249452"/>
                <a:gd name="connsiteY8" fmla="*/ 93921 h 1320604"/>
                <a:gd name="connsiteX0" fmla="*/ 0 w 249429"/>
                <a:gd name="connsiteY0" fmla="*/ 93921 h 1353772"/>
                <a:gd name="connsiteX1" fmla="*/ 84974 w 249429"/>
                <a:gd name="connsiteY1" fmla="*/ 1 h 1353772"/>
                <a:gd name="connsiteX2" fmla="*/ 249291 w 249429"/>
                <a:gd name="connsiteY2" fmla="*/ 639485 h 1353772"/>
                <a:gd name="connsiteX3" fmla="*/ 88179 w 249429"/>
                <a:gd name="connsiteY3" fmla="*/ 1320545 h 1353772"/>
                <a:gd name="connsiteX4" fmla="*/ 4332 w 249429"/>
                <a:gd name="connsiteY4" fmla="*/ 1233672 h 1353772"/>
                <a:gd name="connsiteX5" fmla="*/ 95340 w 249429"/>
                <a:gd name="connsiteY5" fmla="*/ 1229336 h 1353772"/>
                <a:gd name="connsiteX6" fmla="*/ 160344 w 249429"/>
                <a:gd name="connsiteY6" fmla="*/ 635625 h 1353772"/>
                <a:gd name="connsiteX7" fmla="*/ 86673 w 249429"/>
                <a:gd name="connsiteY7" fmla="*/ 98254 h 1353772"/>
                <a:gd name="connsiteX8" fmla="*/ 0 w 249429"/>
                <a:gd name="connsiteY8" fmla="*/ 93921 h 1353772"/>
                <a:gd name="connsiteX0" fmla="*/ 0 w 249463"/>
                <a:gd name="connsiteY0" fmla="*/ 93921 h 1320546"/>
                <a:gd name="connsiteX1" fmla="*/ 84974 w 249463"/>
                <a:gd name="connsiteY1" fmla="*/ 1 h 1320546"/>
                <a:gd name="connsiteX2" fmla="*/ 249291 w 249463"/>
                <a:gd name="connsiteY2" fmla="*/ 639485 h 1320546"/>
                <a:gd name="connsiteX3" fmla="*/ 88179 w 249463"/>
                <a:gd name="connsiteY3" fmla="*/ 1320545 h 1320546"/>
                <a:gd name="connsiteX4" fmla="*/ 4332 w 249463"/>
                <a:gd name="connsiteY4" fmla="*/ 1233672 h 1320546"/>
                <a:gd name="connsiteX5" fmla="*/ 95340 w 249463"/>
                <a:gd name="connsiteY5" fmla="*/ 1229336 h 1320546"/>
                <a:gd name="connsiteX6" fmla="*/ 160344 w 249463"/>
                <a:gd name="connsiteY6" fmla="*/ 635625 h 1320546"/>
                <a:gd name="connsiteX7" fmla="*/ 86673 w 249463"/>
                <a:gd name="connsiteY7" fmla="*/ 98254 h 1320546"/>
                <a:gd name="connsiteX8" fmla="*/ 0 w 249463"/>
                <a:gd name="connsiteY8" fmla="*/ 93921 h 1320546"/>
                <a:gd name="connsiteX0" fmla="*/ 0 w 249428"/>
                <a:gd name="connsiteY0" fmla="*/ 93921 h 1353230"/>
                <a:gd name="connsiteX1" fmla="*/ 84974 w 249428"/>
                <a:gd name="connsiteY1" fmla="*/ 1 h 1353230"/>
                <a:gd name="connsiteX2" fmla="*/ 249291 w 249428"/>
                <a:gd name="connsiteY2" fmla="*/ 639485 h 1353230"/>
                <a:gd name="connsiteX3" fmla="*/ 88179 w 249428"/>
                <a:gd name="connsiteY3" fmla="*/ 1320545 h 1353230"/>
                <a:gd name="connsiteX4" fmla="*/ 6869 w 249428"/>
                <a:gd name="connsiteY4" fmla="*/ 1231136 h 1353230"/>
                <a:gd name="connsiteX5" fmla="*/ 95340 w 249428"/>
                <a:gd name="connsiteY5" fmla="*/ 1229336 h 1353230"/>
                <a:gd name="connsiteX6" fmla="*/ 160344 w 249428"/>
                <a:gd name="connsiteY6" fmla="*/ 635625 h 1353230"/>
                <a:gd name="connsiteX7" fmla="*/ 86673 w 249428"/>
                <a:gd name="connsiteY7" fmla="*/ 98254 h 1353230"/>
                <a:gd name="connsiteX8" fmla="*/ 0 w 249428"/>
                <a:gd name="connsiteY8" fmla="*/ 93921 h 1353230"/>
                <a:gd name="connsiteX0" fmla="*/ 0 w 249515"/>
                <a:gd name="connsiteY0" fmla="*/ 93921 h 1320545"/>
                <a:gd name="connsiteX1" fmla="*/ 84974 w 249515"/>
                <a:gd name="connsiteY1" fmla="*/ 1 h 1320545"/>
                <a:gd name="connsiteX2" fmla="*/ 249291 w 249515"/>
                <a:gd name="connsiteY2" fmla="*/ 639485 h 1320545"/>
                <a:gd name="connsiteX3" fmla="*/ 88179 w 249515"/>
                <a:gd name="connsiteY3" fmla="*/ 1320545 h 1320545"/>
                <a:gd name="connsiteX4" fmla="*/ 6869 w 249515"/>
                <a:gd name="connsiteY4" fmla="*/ 1231136 h 1320545"/>
                <a:gd name="connsiteX5" fmla="*/ 95340 w 249515"/>
                <a:gd name="connsiteY5" fmla="*/ 1229336 h 1320545"/>
                <a:gd name="connsiteX6" fmla="*/ 160344 w 249515"/>
                <a:gd name="connsiteY6" fmla="*/ 635625 h 1320545"/>
                <a:gd name="connsiteX7" fmla="*/ 86673 w 249515"/>
                <a:gd name="connsiteY7" fmla="*/ 98254 h 1320545"/>
                <a:gd name="connsiteX8" fmla="*/ 0 w 249515"/>
                <a:gd name="connsiteY8" fmla="*/ 93921 h 1320545"/>
                <a:gd name="connsiteX0" fmla="*/ 0 w 249446"/>
                <a:gd name="connsiteY0" fmla="*/ 93921 h 1320545"/>
                <a:gd name="connsiteX1" fmla="*/ 84974 w 249446"/>
                <a:gd name="connsiteY1" fmla="*/ 1 h 1320545"/>
                <a:gd name="connsiteX2" fmla="*/ 249291 w 249446"/>
                <a:gd name="connsiteY2" fmla="*/ 639485 h 1320545"/>
                <a:gd name="connsiteX3" fmla="*/ 88179 w 249446"/>
                <a:gd name="connsiteY3" fmla="*/ 1320545 h 1320545"/>
                <a:gd name="connsiteX4" fmla="*/ 6869 w 249446"/>
                <a:gd name="connsiteY4" fmla="*/ 1231136 h 1320545"/>
                <a:gd name="connsiteX5" fmla="*/ 95340 w 249446"/>
                <a:gd name="connsiteY5" fmla="*/ 1229336 h 1320545"/>
                <a:gd name="connsiteX6" fmla="*/ 160344 w 249446"/>
                <a:gd name="connsiteY6" fmla="*/ 635625 h 1320545"/>
                <a:gd name="connsiteX7" fmla="*/ 86673 w 249446"/>
                <a:gd name="connsiteY7" fmla="*/ 98254 h 1320545"/>
                <a:gd name="connsiteX8" fmla="*/ 0 w 249446"/>
                <a:gd name="connsiteY8" fmla="*/ 93921 h 1320545"/>
                <a:gd name="connsiteX0" fmla="*/ 0 w 249466"/>
                <a:gd name="connsiteY0" fmla="*/ 93921 h 1320817"/>
                <a:gd name="connsiteX1" fmla="*/ 84974 w 249466"/>
                <a:gd name="connsiteY1" fmla="*/ 1 h 1320817"/>
                <a:gd name="connsiteX2" fmla="*/ 249291 w 249466"/>
                <a:gd name="connsiteY2" fmla="*/ 639485 h 1320817"/>
                <a:gd name="connsiteX3" fmla="*/ 88179 w 249466"/>
                <a:gd name="connsiteY3" fmla="*/ 1320545 h 1320817"/>
                <a:gd name="connsiteX4" fmla="*/ 6869 w 249466"/>
                <a:gd name="connsiteY4" fmla="*/ 1231136 h 1320817"/>
                <a:gd name="connsiteX5" fmla="*/ 95340 w 249466"/>
                <a:gd name="connsiteY5" fmla="*/ 1229336 h 1320817"/>
                <a:gd name="connsiteX6" fmla="*/ 160344 w 249466"/>
                <a:gd name="connsiteY6" fmla="*/ 635625 h 1320817"/>
                <a:gd name="connsiteX7" fmla="*/ 86673 w 249466"/>
                <a:gd name="connsiteY7" fmla="*/ 98254 h 1320817"/>
                <a:gd name="connsiteX8" fmla="*/ 0 w 249466"/>
                <a:gd name="connsiteY8" fmla="*/ 93921 h 1320817"/>
                <a:gd name="connsiteX0" fmla="*/ 0 w 249466"/>
                <a:gd name="connsiteY0" fmla="*/ 93921 h 1320608"/>
                <a:gd name="connsiteX1" fmla="*/ 84974 w 249466"/>
                <a:gd name="connsiteY1" fmla="*/ 1 h 1320608"/>
                <a:gd name="connsiteX2" fmla="*/ 249291 w 249466"/>
                <a:gd name="connsiteY2" fmla="*/ 639485 h 1320608"/>
                <a:gd name="connsiteX3" fmla="*/ 88179 w 249466"/>
                <a:gd name="connsiteY3" fmla="*/ 1320545 h 1320608"/>
                <a:gd name="connsiteX4" fmla="*/ 6869 w 249466"/>
                <a:gd name="connsiteY4" fmla="*/ 1231136 h 1320608"/>
                <a:gd name="connsiteX5" fmla="*/ 95340 w 249466"/>
                <a:gd name="connsiteY5" fmla="*/ 1229336 h 1320608"/>
                <a:gd name="connsiteX6" fmla="*/ 160344 w 249466"/>
                <a:gd name="connsiteY6" fmla="*/ 635625 h 1320608"/>
                <a:gd name="connsiteX7" fmla="*/ 86673 w 249466"/>
                <a:gd name="connsiteY7" fmla="*/ 98254 h 1320608"/>
                <a:gd name="connsiteX8" fmla="*/ 0 w 249466"/>
                <a:gd name="connsiteY8" fmla="*/ 93921 h 1320608"/>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8254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454" h="1320570">
                  <a:moveTo>
                    <a:pt x="0" y="93921"/>
                  </a:moveTo>
                  <a:cubicBezTo>
                    <a:pt x="6056" y="96833"/>
                    <a:pt x="21758" y="80"/>
                    <a:pt x="84974" y="1"/>
                  </a:cubicBezTo>
                  <a:cubicBezTo>
                    <a:pt x="148190" y="-78"/>
                    <a:pt x="244423" y="194044"/>
                    <a:pt x="249291" y="639485"/>
                  </a:cubicBezTo>
                  <a:cubicBezTo>
                    <a:pt x="254159" y="1084926"/>
                    <a:pt x="148874" y="1323396"/>
                    <a:pt x="88179" y="1320545"/>
                  </a:cubicBezTo>
                  <a:cubicBezTo>
                    <a:pt x="27484" y="1317694"/>
                    <a:pt x="21565" y="1266561"/>
                    <a:pt x="6869" y="1231136"/>
                  </a:cubicBezTo>
                  <a:cubicBezTo>
                    <a:pt x="52844" y="1230379"/>
                    <a:pt x="49080" y="1230781"/>
                    <a:pt x="85194" y="1229336"/>
                  </a:cubicBezTo>
                  <a:cubicBezTo>
                    <a:pt x="116303" y="1138346"/>
                    <a:pt x="170244" y="878249"/>
                    <a:pt x="170490" y="643234"/>
                  </a:cubicBezTo>
                  <a:cubicBezTo>
                    <a:pt x="170736" y="408219"/>
                    <a:pt x="120318" y="188169"/>
                    <a:pt x="86673" y="93181"/>
                  </a:cubicBezTo>
                  <a:cubicBezTo>
                    <a:pt x="43337" y="92811"/>
                    <a:pt x="45349" y="96926"/>
                    <a:pt x="0" y="93921"/>
                  </a:cubicBezTo>
                  <a:close/>
                </a:path>
              </a:pathLst>
            </a:custGeom>
            <a:gradFill>
              <a:gsLst>
                <a:gs pos="38000">
                  <a:schemeClr val="tx2">
                    <a:lumMod val="10000"/>
                    <a:lumOff val="90000"/>
                  </a:schemeClr>
                </a:gs>
                <a:gs pos="33000">
                  <a:schemeClr val="tx2">
                    <a:lumMod val="10000"/>
                    <a:lumOff val="90000"/>
                  </a:schemeClr>
                </a:gs>
                <a:gs pos="0">
                  <a:srgbClr val="AFCEEB"/>
                </a:gs>
                <a:gs pos="100000">
                  <a:srgbClr val="2B5CA8"/>
                </a:gs>
              </a:gsLst>
              <a:lin ang="5400000" scaled="0"/>
            </a:gradFill>
            <a:ln w="3175">
              <a:solidFill>
                <a:schemeClr val="tx1"/>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6" name="Freeform: Shape 15">
              <a:extLst>
                <a:ext uri="{FF2B5EF4-FFF2-40B4-BE49-F238E27FC236}">
                  <a16:creationId xmlns:a16="http://schemas.microsoft.com/office/drawing/2014/main" id="{B86A87FE-5958-4123-BBA2-5675F8DB9928}"/>
                </a:ext>
              </a:extLst>
            </p:cNvPr>
            <p:cNvSpPr/>
            <p:nvPr/>
          </p:nvSpPr>
          <p:spPr>
            <a:xfrm>
              <a:off x="3967674" y="1168078"/>
              <a:ext cx="340300" cy="1317431"/>
            </a:xfrm>
            <a:custGeom>
              <a:avLst/>
              <a:gdLst>
                <a:gd name="connsiteX0" fmla="*/ 5291 w 426780"/>
                <a:gd name="connsiteY0" fmla="*/ 167091 h 1485003"/>
                <a:gd name="connsiteX1" fmla="*/ 52916 w 426780"/>
                <a:gd name="connsiteY1" fmla="*/ 90891 h 1485003"/>
                <a:gd name="connsiteX2" fmla="*/ 386291 w 426780"/>
                <a:gd name="connsiteY2" fmla="*/ 100416 h 1485003"/>
                <a:gd name="connsiteX3" fmla="*/ 386291 w 426780"/>
                <a:gd name="connsiteY3" fmla="*/ 1376766 h 1485003"/>
                <a:gd name="connsiteX4" fmla="*/ 71966 w 426780"/>
                <a:gd name="connsiteY4" fmla="*/ 1329141 h 1485003"/>
                <a:gd name="connsiteX0" fmla="*/ 218 w 409336"/>
                <a:gd name="connsiteY0" fmla="*/ 163738 h 1481650"/>
                <a:gd name="connsiteX1" fmla="*/ 266918 w 409336"/>
                <a:gd name="connsiteY1" fmla="*/ 97063 h 1481650"/>
                <a:gd name="connsiteX2" fmla="*/ 381218 w 409336"/>
                <a:gd name="connsiteY2" fmla="*/ 97063 h 1481650"/>
                <a:gd name="connsiteX3" fmla="*/ 381218 w 409336"/>
                <a:gd name="connsiteY3" fmla="*/ 1373413 h 1481650"/>
                <a:gd name="connsiteX4" fmla="*/ 66893 w 409336"/>
                <a:gd name="connsiteY4" fmla="*/ 1325788 h 1481650"/>
                <a:gd name="connsiteX0" fmla="*/ 238 w 410281"/>
                <a:gd name="connsiteY0" fmla="*/ 170584 h 1488496"/>
                <a:gd name="connsiteX1" fmla="*/ 247888 w 410281"/>
                <a:gd name="connsiteY1" fmla="*/ 84859 h 1488496"/>
                <a:gd name="connsiteX2" fmla="*/ 381238 w 410281"/>
                <a:gd name="connsiteY2" fmla="*/ 103909 h 1488496"/>
                <a:gd name="connsiteX3" fmla="*/ 381238 w 410281"/>
                <a:gd name="connsiteY3" fmla="*/ 1380259 h 1488496"/>
                <a:gd name="connsiteX4" fmla="*/ 66913 w 410281"/>
                <a:gd name="connsiteY4" fmla="*/ 1332634 h 1488496"/>
                <a:gd name="connsiteX0" fmla="*/ 261 w 490904"/>
                <a:gd name="connsiteY0" fmla="*/ 88062 h 1394191"/>
                <a:gd name="connsiteX1" fmla="*/ 247911 w 490904"/>
                <a:gd name="connsiteY1" fmla="*/ 2337 h 1394191"/>
                <a:gd name="connsiteX2" fmla="*/ 486036 w 490904"/>
                <a:gd name="connsiteY2" fmla="*/ 183312 h 1394191"/>
                <a:gd name="connsiteX3" fmla="*/ 381261 w 490904"/>
                <a:gd name="connsiteY3" fmla="*/ 1297737 h 1394191"/>
                <a:gd name="connsiteX4" fmla="*/ 66936 w 490904"/>
                <a:gd name="connsiteY4" fmla="*/ 1250112 h 1394191"/>
                <a:gd name="connsiteX0" fmla="*/ 1181 w 500447"/>
                <a:gd name="connsiteY0" fmla="*/ 78842 h 1384971"/>
                <a:gd name="connsiteX1" fmla="*/ 105956 w 500447"/>
                <a:gd name="connsiteY1" fmla="*/ 2642 h 1384971"/>
                <a:gd name="connsiteX2" fmla="*/ 486956 w 500447"/>
                <a:gd name="connsiteY2" fmla="*/ 174092 h 1384971"/>
                <a:gd name="connsiteX3" fmla="*/ 382181 w 500447"/>
                <a:gd name="connsiteY3" fmla="*/ 1288517 h 1384971"/>
                <a:gd name="connsiteX4" fmla="*/ 67856 w 500447"/>
                <a:gd name="connsiteY4" fmla="*/ 1240892 h 1384971"/>
                <a:gd name="connsiteX0" fmla="*/ 1955 w 501221"/>
                <a:gd name="connsiteY0" fmla="*/ 85274 h 1391403"/>
                <a:gd name="connsiteX1" fmla="*/ 106730 w 501221"/>
                <a:gd name="connsiteY1" fmla="*/ 9074 h 1391403"/>
                <a:gd name="connsiteX2" fmla="*/ 487730 w 501221"/>
                <a:gd name="connsiteY2" fmla="*/ 180524 h 1391403"/>
                <a:gd name="connsiteX3" fmla="*/ 382955 w 501221"/>
                <a:gd name="connsiteY3" fmla="*/ 1294949 h 1391403"/>
                <a:gd name="connsiteX4" fmla="*/ 68630 w 501221"/>
                <a:gd name="connsiteY4" fmla="*/ 1247324 h 1391403"/>
                <a:gd name="connsiteX0" fmla="*/ 3425 w 464591"/>
                <a:gd name="connsiteY0" fmla="*/ 144296 h 1383750"/>
                <a:gd name="connsiteX1" fmla="*/ 70100 w 464591"/>
                <a:gd name="connsiteY1" fmla="*/ 1421 h 1383750"/>
                <a:gd name="connsiteX2" fmla="*/ 451100 w 464591"/>
                <a:gd name="connsiteY2" fmla="*/ 172871 h 1383750"/>
                <a:gd name="connsiteX3" fmla="*/ 346325 w 464591"/>
                <a:gd name="connsiteY3" fmla="*/ 1287296 h 1383750"/>
                <a:gd name="connsiteX4" fmla="*/ 32000 w 464591"/>
                <a:gd name="connsiteY4" fmla="*/ 1239671 h 1383750"/>
                <a:gd name="connsiteX0" fmla="*/ 12799 w 439296"/>
                <a:gd name="connsiteY0" fmla="*/ 100765 h 1383556"/>
                <a:gd name="connsiteX1" fmla="*/ 44805 w 439296"/>
                <a:gd name="connsiteY1" fmla="*/ 1227 h 1383556"/>
                <a:gd name="connsiteX2" fmla="*/ 425805 w 439296"/>
                <a:gd name="connsiteY2" fmla="*/ 172677 h 1383556"/>
                <a:gd name="connsiteX3" fmla="*/ 321030 w 439296"/>
                <a:gd name="connsiteY3" fmla="*/ 1287102 h 1383556"/>
                <a:gd name="connsiteX4" fmla="*/ 6705 w 439296"/>
                <a:gd name="connsiteY4" fmla="*/ 1239477 h 1383556"/>
                <a:gd name="connsiteX0" fmla="*/ 6094 w 432591"/>
                <a:gd name="connsiteY0" fmla="*/ 101050 h 1383841"/>
                <a:gd name="connsiteX1" fmla="*/ 38100 w 432591"/>
                <a:gd name="connsiteY1" fmla="*/ 1512 h 1383841"/>
                <a:gd name="connsiteX2" fmla="*/ 419100 w 432591"/>
                <a:gd name="connsiteY2" fmla="*/ 172962 h 1383841"/>
                <a:gd name="connsiteX3" fmla="*/ 314325 w 432591"/>
                <a:gd name="connsiteY3" fmla="*/ 1287387 h 1383841"/>
                <a:gd name="connsiteX4" fmla="*/ 0 w 432591"/>
                <a:gd name="connsiteY4" fmla="*/ 1239762 h 1383841"/>
                <a:gd name="connsiteX0" fmla="*/ 6094 w 429293"/>
                <a:gd name="connsiteY0" fmla="*/ 96813 h 1379604"/>
                <a:gd name="connsiteX1" fmla="*/ 90104 w 429293"/>
                <a:gd name="connsiteY1" fmla="*/ 1609 h 1379604"/>
                <a:gd name="connsiteX2" fmla="*/ 419100 w 429293"/>
                <a:gd name="connsiteY2" fmla="*/ 168725 h 1379604"/>
                <a:gd name="connsiteX3" fmla="*/ 314325 w 429293"/>
                <a:gd name="connsiteY3" fmla="*/ 1283150 h 1379604"/>
                <a:gd name="connsiteX4" fmla="*/ 0 w 429293"/>
                <a:gd name="connsiteY4" fmla="*/ 1235525 h 1379604"/>
                <a:gd name="connsiteX0" fmla="*/ 6094 w 430652"/>
                <a:gd name="connsiteY0" fmla="*/ 101050 h 1383841"/>
                <a:gd name="connsiteX1" fmla="*/ 68436 w 430652"/>
                <a:gd name="connsiteY1" fmla="*/ 1512 h 1383841"/>
                <a:gd name="connsiteX2" fmla="*/ 419100 w 430652"/>
                <a:gd name="connsiteY2" fmla="*/ 172962 h 1383841"/>
                <a:gd name="connsiteX3" fmla="*/ 314325 w 430652"/>
                <a:gd name="connsiteY3" fmla="*/ 1287387 h 1383841"/>
                <a:gd name="connsiteX4" fmla="*/ 0 w 430652"/>
                <a:gd name="connsiteY4" fmla="*/ 1239762 h 1383841"/>
                <a:gd name="connsiteX0" fmla="*/ 6094 w 430652"/>
                <a:gd name="connsiteY0" fmla="*/ 103481 h 1386272"/>
                <a:gd name="connsiteX1" fmla="*/ 68436 w 430652"/>
                <a:gd name="connsiteY1" fmla="*/ 3943 h 1386272"/>
                <a:gd name="connsiteX2" fmla="*/ 419100 w 430652"/>
                <a:gd name="connsiteY2" fmla="*/ 175393 h 1386272"/>
                <a:gd name="connsiteX3" fmla="*/ 314325 w 430652"/>
                <a:gd name="connsiteY3" fmla="*/ 1289818 h 1386272"/>
                <a:gd name="connsiteX4" fmla="*/ 0 w 430652"/>
                <a:gd name="connsiteY4" fmla="*/ 1242193 h 1386272"/>
                <a:gd name="connsiteX0" fmla="*/ 0 w 433225"/>
                <a:gd name="connsiteY0" fmla="*/ 88943 h 1384735"/>
                <a:gd name="connsiteX1" fmla="*/ 71009 w 433225"/>
                <a:gd name="connsiteY1" fmla="*/ 2406 h 1384735"/>
                <a:gd name="connsiteX2" fmla="*/ 421673 w 433225"/>
                <a:gd name="connsiteY2" fmla="*/ 173856 h 1384735"/>
                <a:gd name="connsiteX3" fmla="*/ 316898 w 433225"/>
                <a:gd name="connsiteY3" fmla="*/ 1288281 h 1384735"/>
                <a:gd name="connsiteX4" fmla="*/ 2573 w 433225"/>
                <a:gd name="connsiteY4" fmla="*/ 1240656 h 1384735"/>
                <a:gd name="connsiteX0" fmla="*/ 0 w 433225"/>
                <a:gd name="connsiteY0" fmla="*/ 89532 h 1385324"/>
                <a:gd name="connsiteX1" fmla="*/ 71009 w 433225"/>
                <a:gd name="connsiteY1" fmla="*/ 2995 h 1385324"/>
                <a:gd name="connsiteX2" fmla="*/ 421673 w 433225"/>
                <a:gd name="connsiteY2" fmla="*/ 174445 h 1385324"/>
                <a:gd name="connsiteX3" fmla="*/ 316898 w 433225"/>
                <a:gd name="connsiteY3" fmla="*/ 1288870 h 1385324"/>
                <a:gd name="connsiteX4" fmla="*/ 2573 w 433225"/>
                <a:gd name="connsiteY4" fmla="*/ 1241245 h 1385324"/>
                <a:gd name="connsiteX0" fmla="*/ 0 w 330328"/>
                <a:gd name="connsiteY0" fmla="*/ 123200 h 1381185"/>
                <a:gd name="connsiteX1" fmla="*/ 71009 w 330328"/>
                <a:gd name="connsiteY1" fmla="*/ 36663 h 1381185"/>
                <a:gd name="connsiteX2" fmla="*/ 252661 w 330328"/>
                <a:gd name="connsiteY2" fmla="*/ 736818 h 1381185"/>
                <a:gd name="connsiteX3" fmla="*/ 316898 w 330328"/>
                <a:gd name="connsiteY3" fmla="*/ 1322538 h 1381185"/>
                <a:gd name="connsiteX4" fmla="*/ 2573 w 330328"/>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17386 h 1381146"/>
                <a:gd name="connsiteX1" fmla="*/ 71009 w 326749"/>
                <a:gd name="connsiteY1" fmla="*/ 30849 h 1381146"/>
                <a:gd name="connsiteX2" fmla="*/ 252661 w 326749"/>
                <a:gd name="connsiteY2" fmla="*/ 648665 h 1381146"/>
                <a:gd name="connsiteX3" fmla="*/ 316898 w 326749"/>
                <a:gd name="connsiteY3" fmla="*/ 1316724 h 1381146"/>
                <a:gd name="connsiteX4" fmla="*/ 2573 w 326749"/>
                <a:gd name="connsiteY4" fmla="*/ 1269099 h 1381146"/>
                <a:gd name="connsiteX0" fmla="*/ 0 w 326749"/>
                <a:gd name="connsiteY0" fmla="*/ 86549 h 1350309"/>
                <a:gd name="connsiteX1" fmla="*/ 71009 w 326749"/>
                <a:gd name="connsiteY1" fmla="*/ 12 h 1350309"/>
                <a:gd name="connsiteX2" fmla="*/ 252661 w 326749"/>
                <a:gd name="connsiteY2" fmla="*/ 617828 h 1350309"/>
                <a:gd name="connsiteX3" fmla="*/ 316898 w 326749"/>
                <a:gd name="connsiteY3" fmla="*/ 1285887 h 1350309"/>
                <a:gd name="connsiteX4" fmla="*/ 2573 w 326749"/>
                <a:gd name="connsiteY4" fmla="*/ 1238262 h 1350309"/>
                <a:gd name="connsiteX0" fmla="*/ 0 w 326456"/>
                <a:gd name="connsiteY0" fmla="*/ 86565 h 1350325"/>
                <a:gd name="connsiteX1" fmla="*/ 71009 w 326456"/>
                <a:gd name="connsiteY1" fmla="*/ 28 h 1350325"/>
                <a:gd name="connsiteX2" fmla="*/ 252661 w 326456"/>
                <a:gd name="connsiteY2" fmla="*/ 617844 h 1350325"/>
                <a:gd name="connsiteX3" fmla="*/ 316898 w 326456"/>
                <a:gd name="connsiteY3" fmla="*/ 1285903 h 1350325"/>
                <a:gd name="connsiteX4" fmla="*/ 2573 w 326456"/>
                <a:gd name="connsiteY4" fmla="*/ 1238278 h 1350325"/>
                <a:gd name="connsiteX0" fmla="*/ 0 w 330073"/>
                <a:gd name="connsiteY0" fmla="*/ 90881 h 1354641"/>
                <a:gd name="connsiteX1" fmla="*/ 84010 w 330073"/>
                <a:gd name="connsiteY1" fmla="*/ 11 h 1354641"/>
                <a:gd name="connsiteX2" fmla="*/ 252661 w 330073"/>
                <a:gd name="connsiteY2" fmla="*/ 622160 h 1354641"/>
                <a:gd name="connsiteX3" fmla="*/ 316898 w 330073"/>
                <a:gd name="connsiteY3" fmla="*/ 1290219 h 1354641"/>
                <a:gd name="connsiteX4" fmla="*/ 2573 w 330073"/>
                <a:gd name="connsiteY4" fmla="*/ 1242594 h 1354641"/>
                <a:gd name="connsiteX0" fmla="*/ 0 w 330073"/>
                <a:gd name="connsiteY0" fmla="*/ 90929 h 1354689"/>
                <a:gd name="connsiteX1" fmla="*/ 84010 w 330073"/>
                <a:gd name="connsiteY1" fmla="*/ 59 h 1354689"/>
                <a:gd name="connsiteX2" fmla="*/ 252661 w 330073"/>
                <a:gd name="connsiteY2" fmla="*/ 622208 h 1354689"/>
                <a:gd name="connsiteX3" fmla="*/ 316898 w 330073"/>
                <a:gd name="connsiteY3" fmla="*/ 1290267 h 1354689"/>
                <a:gd name="connsiteX4" fmla="*/ 2573 w 330073"/>
                <a:gd name="connsiteY4" fmla="*/ 1242642 h 1354689"/>
                <a:gd name="connsiteX0" fmla="*/ 0 w 330073"/>
                <a:gd name="connsiteY0" fmla="*/ 90902 h 1354662"/>
                <a:gd name="connsiteX1" fmla="*/ 84010 w 330073"/>
                <a:gd name="connsiteY1" fmla="*/ 32 h 1354662"/>
                <a:gd name="connsiteX2" fmla="*/ 252661 w 330073"/>
                <a:gd name="connsiteY2" fmla="*/ 622181 h 1354662"/>
                <a:gd name="connsiteX3" fmla="*/ 316898 w 330073"/>
                <a:gd name="connsiteY3" fmla="*/ 1290240 h 1354662"/>
                <a:gd name="connsiteX4" fmla="*/ 2573 w 330073"/>
                <a:gd name="connsiteY4" fmla="*/ 1242615 h 1354662"/>
                <a:gd name="connsiteX0" fmla="*/ 0 w 334407"/>
                <a:gd name="connsiteY0" fmla="*/ 130959 h 1377384"/>
                <a:gd name="connsiteX1" fmla="*/ 88344 w 334407"/>
                <a:gd name="connsiteY1" fmla="*/ 22754 h 1377384"/>
                <a:gd name="connsiteX2" fmla="*/ 256995 w 334407"/>
                <a:gd name="connsiteY2" fmla="*/ 644903 h 1377384"/>
                <a:gd name="connsiteX3" fmla="*/ 321232 w 334407"/>
                <a:gd name="connsiteY3" fmla="*/ 1312962 h 1377384"/>
                <a:gd name="connsiteX4" fmla="*/ 6907 w 334407"/>
                <a:gd name="connsiteY4" fmla="*/ 1265337 h 1377384"/>
                <a:gd name="connsiteX0" fmla="*/ 0 w 334407"/>
                <a:gd name="connsiteY0" fmla="*/ 108286 h 1354711"/>
                <a:gd name="connsiteX1" fmla="*/ 88344 w 334407"/>
                <a:gd name="connsiteY1" fmla="*/ 81 h 1354711"/>
                <a:gd name="connsiteX2" fmla="*/ 256995 w 334407"/>
                <a:gd name="connsiteY2" fmla="*/ 622230 h 1354711"/>
                <a:gd name="connsiteX3" fmla="*/ 321232 w 334407"/>
                <a:gd name="connsiteY3" fmla="*/ 1290289 h 1354711"/>
                <a:gd name="connsiteX4" fmla="*/ 6907 w 334407"/>
                <a:gd name="connsiteY4" fmla="*/ 1242664 h 1354711"/>
                <a:gd name="connsiteX0" fmla="*/ 0 w 421080"/>
                <a:gd name="connsiteY0" fmla="*/ 632583 h 1354636"/>
                <a:gd name="connsiteX1" fmla="*/ 175017 w 421080"/>
                <a:gd name="connsiteY1" fmla="*/ 6 h 1354636"/>
                <a:gd name="connsiteX2" fmla="*/ 343668 w 421080"/>
                <a:gd name="connsiteY2" fmla="*/ 622155 h 1354636"/>
                <a:gd name="connsiteX3" fmla="*/ 407905 w 421080"/>
                <a:gd name="connsiteY3" fmla="*/ 1290214 h 1354636"/>
                <a:gd name="connsiteX4" fmla="*/ 93580 w 421080"/>
                <a:gd name="connsiteY4" fmla="*/ 1242589 h 1354636"/>
                <a:gd name="connsiteX0" fmla="*/ 0 w 425414"/>
                <a:gd name="connsiteY0" fmla="*/ 507424 h 1355153"/>
                <a:gd name="connsiteX1" fmla="*/ 179351 w 425414"/>
                <a:gd name="connsiteY1" fmla="*/ 523 h 1355153"/>
                <a:gd name="connsiteX2" fmla="*/ 348002 w 425414"/>
                <a:gd name="connsiteY2" fmla="*/ 622672 h 1355153"/>
                <a:gd name="connsiteX3" fmla="*/ 412239 w 425414"/>
                <a:gd name="connsiteY3" fmla="*/ 1290731 h 1355153"/>
                <a:gd name="connsiteX4" fmla="*/ 97914 w 425414"/>
                <a:gd name="connsiteY4" fmla="*/ 1243106 h 1355153"/>
                <a:gd name="connsiteX0" fmla="*/ 0 w 425414"/>
                <a:gd name="connsiteY0" fmla="*/ 507726 h 1355455"/>
                <a:gd name="connsiteX1" fmla="*/ 179351 w 425414"/>
                <a:gd name="connsiteY1" fmla="*/ 825 h 1355455"/>
                <a:gd name="connsiteX2" fmla="*/ 348002 w 425414"/>
                <a:gd name="connsiteY2" fmla="*/ 622974 h 1355455"/>
                <a:gd name="connsiteX3" fmla="*/ 412239 w 425414"/>
                <a:gd name="connsiteY3" fmla="*/ 1291033 h 1355455"/>
                <a:gd name="connsiteX4" fmla="*/ 97914 w 425414"/>
                <a:gd name="connsiteY4" fmla="*/ 1243408 h 1355455"/>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10427 w 429384"/>
                <a:gd name="connsiteY0" fmla="*/ 632582 h 1290252"/>
                <a:gd name="connsiteX1" fmla="*/ 176777 w 429384"/>
                <a:gd name="connsiteY1" fmla="*/ 6 h 1290252"/>
                <a:gd name="connsiteX2" fmla="*/ 345428 w 429384"/>
                <a:gd name="connsiteY2" fmla="*/ 622155 h 1290252"/>
                <a:gd name="connsiteX3" fmla="*/ 409665 w 429384"/>
                <a:gd name="connsiteY3" fmla="*/ 1290214 h 1290252"/>
                <a:gd name="connsiteX4" fmla="*/ 0 w 429384"/>
                <a:gd name="connsiteY4" fmla="*/ 653213 h 1290252"/>
                <a:gd name="connsiteX0" fmla="*/ 10427 w 429384"/>
                <a:gd name="connsiteY0" fmla="*/ 632582 h 1290296"/>
                <a:gd name="connsiteX1" fmla="*/ 176777 w 429384"/>
                <a:gd name="connsiteY1" fmla="*/ 6 h 1290296"/>
                <a:gd name="connsiteX2" fmla="*/ 345428 w 429384"/>
                <a:gd name="connsiteY2" fmla="*/ 622155 h 1290296"/>
                <a:gd name="connsiteX3" fmla="*/ 409665 w 429384"/>
                <a:gd name="connsiteY3" fmla="*/ 1290214 h 1290296"/>
                <a:gd name="connsiteX4" fmla="*/ 0 w 429384"/>
                <a:gd name="connsiteY4" fmla="*/ 653213 h 1290296"/>
                <a:gd name="connsiteX0" fmla="*/ 10427 w 345429"/>
                <a:gd name="connsiteY0" fmla="*/ 632582 h 1320623"/>
                <a:gd name="connsiteX1" fmla="*/ 176777 w 345429"/>
                <a:gd name="connsiteY1" fmla="*/ 6 h 1320623"/>
                <a:gd name="connsiteX2" fmla="*/ 345428 w 345429"/>
                <a:gd name="connsiteY2" fmla="*/ 622155 h 1320623"/>
                <a:gd name="connsiteX3" fmla="*/ 179982 w 345429"/>
                <a:gd name="connsiteY3" fmla="*/ 1320550 h 1320623"/>
                <a:gd name="connsiteX4" fmla="*/ 0 w 345429"/>
                <a:gd name="connsiteY4" fmla="*/ 653213 h 1320623"/>
                <a:gd name="connsiteX0" fmla="*/ 10427 w 345431"/>
                <a:gd name="connsiteY0" fmla="*/ 632582 h 1320568"/>
                <a:gd name="connsiteX1" fmla="*/ 176777 w 345431"/>
                <a:gd name="connsiteY1" fmla="*/ 6 h 1320568"/>
                <a:gd name="connsiteX2" fmla="*/ 345428 w 345431"/>
                <a:gd name="connsiteY2" fmla="*/ 622155 h 1320568"/>
                <a:gd name="connsiteX3" fmla="*/ 179982 w 345431"/>
                <a:gd name="connsiteY3" fmla="*/ 1320550 h 1320568"/>
                <a:gd name="connsiteX4" fmla="*/ 0 w 345431"/>
                <a:gd name="connsiteY4" fmla="*/ 653213 h 1320568"/>
                <a:gd name="connsiteX0" fmla="*/ 0 w 335002"/>
                <a:gd name="connsiteY0" fmla="*/ 632582 h 1320672"/>
                <a:gd name="connsiteX1" fmla="*/ 166350 w 335002"/>
                <a:gd name="connsiteY1" fmla="*/ 6 h 1320672"/>
                <a:gd name="connsiteX2" fmla="*/ 335001 w 335002"/>
                <a:gd name="connsiteY2" fmla="*/ 622155 h 1320672"/>
                <a:gd name="connsiteX3" fmla="*/ 169555 w 335002"/>
                <a:gd name="connsiteY3" fmla="*/ 1320550 h 1320672"/>
                <a:gd name="connsiteX4" fmla="*/ 2574 w 335002"/>
                <a:gd name="connsiteY4" fmla="*/ 661880 h 1320672"/>
                <a:gd name="connsiteX0" fmla="*/ 0 w 335004"/>
                <a:gd name="connsiteY0" fmla="*/ 632582 h 1320612"/>
                <a:gd name="connsiteX1" fmla="*/ 166350 w 335004"/>
                <a:gd name="connsiteY1" fmla="*/ 6 h 1320612"/>
                <a:gd name="connsiteX2" fmla="*/ 335001 w 335004"/>
                <a:gd name="connsiteY2" fmla="*/ 622155 h 1320612"/>
                <a:gd name="connsiteX3" fmla="*/ 169555 w 335004"/>
                <a:gd name="connsiteY3" fmla="*/ 1320550 h 1320612"/>
                <a:gd name="connsiteX4" fmla="*/ 2574 w 335004"/>
                <a:gd name="connsiteY4" fmla="*/ 661880 h 1320612"/>
                <a:gd name="connsiteX0" fmla="*/ 0 w 330668"/>
                <a:gd name="connsiteY0" fmla="*/ 632582 h 1320589"/>
                <a:gd name="connsiteX1" fmla="*/ 166350 w 330668"/>
                <a:gd name="connsiteY1" fmla="*/ 6 h 1320589"/>
                <a:gd name="connsiteX2" fmla="*/ 330667 w 330668"/>
                <a:gd name="connsiteY2" fmla="*/ 639490 h 1320589"/>
                <a:gd name="connsiteX3" fmla="*/ 169555 w 330668"/>
                <a:gd name="connsiteY3" fmla="*/ 1320550 h 1320589"/>
                <a:gd name="connsiteX4" fmla="*/ 2574 w 330668"/>
                <a:gd name="connsiteY4" fmla="*/ 661880 h 1320589"/>
                <a:gd name="connsiteX0" fmla="*/ 0 w 330668"/>
                <a:gd name="connsiteY0" fmla="*/ 632593 h 1320600"/>
                <a:gd name="connsiteX1" fmla="*/ 166350 w 330668"/>
                <a:gd name="connsiteY1" fmla="*/ 17 h 1320600"/>
                <a:gd name="connsiteX2" fmla="*/ 330667 w 330668"/>
                <a:gd name="connsiteY2" fmla="*/ 639501 h 1320600"/>
                <a:gd name="connsiteX3" fmla="*/ 169555 w 330668"/>
                <a:gd name="connsiteY3" fmla="*/ 1320561 h 1320600"/>
                <a:gd name="connsiteX4" fmla="*/ 2574 w 330668"/>
                <a:gd name="connsiteY4" fmla="*/ 661891 h 1320600"/>
                <a:gd name="connsiteX0" fmla="*/ 0 w 330821"/>
                <a:gd name="connsiteY0" fmla="*/ 632613 h 1320620"/>
                <a:gd name="connsiteX1" fmla="*/ 166350 w 330821"/>
                <a:gd name="connsiteY1" fmla="*/ 37 h 1320620"/>
                <a:gd name="connsiteX2" fmla="*/ 330667 w 330821"/>
                <a:gd name="connsiteY2" fmla="*/ 639521 h 1320620"/>
                <a:gd name="connsiteX3" fmla="*/ 169555 w 330821"/>
                <a:gd name="connsiteY3" fmla="*/ 1320581 h 1320620"/>
                <a:gd name="connsiteX4" fmla="*/ 2574 w 330821"/>
                <a:gd name="connsiteY4" fmla="*/ 661911 h 1320620"/>
                <a:gd name="connsiteX0" fmla="*/ 0 w 330856"/>
                <a:gd name="connsiteY0" fmla="*/ 632613 h 1320761"/>
                <a:gd name="connsiteX1" fmla="*/ 166350 w 330856"/>
                <a:gd name="connsiteY1" fmla="*/ 37 h 1320761"/>
                <a:gd name="connsiteX2" fmla="*/ 330667 w 330856"/>
                <a:gd name="connsiteY2" fmla="*/ 639521 h 1320761"/>
                <a:gd name="connsiteX3" fmla="*/ 169555 w 330856"/>
                <a:gd name="connsiteY3" fmla="*/ 1320581 h 1320761"/>
                <a:gd name="connsiteX4" fmla="*/ 2574 w 330856"/>
                <a:gd name="connsiteY4" fmla="*/ 661911 h 1320761"/>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47840"/>
                <a:gd name="connsiteX1" fmla="*/ 166350 w 330805"/>
                <a:gd name="connsiteY1" fmla="*/ 37 h 1347840"/>
                <a:gd name="connsiteX2" fmla="*/ 330667 w 330805"/>
                <a:gd name="connsiteY2" fmla="*/ 639521 h 1347840"/>
                <a:gd name="connsiteX3" fmla="*/ 169555 w 330805"/>
                <a:gd name="connsiteY3" fmla="*/ 1320581 h 1347840"/>
                <a:gd name="connsiteX4" fmla="*/ 81375 w 330805"/>
                <a:gd name="connsiteY4" fmla="*/ 1225041 h 1347840"/>
                <a:gd name="connsiteX5" fmla="*/ 2574 w 330805"/>
                <a:gd name="connsiteY5" fmla="*/ 661911 h 1347840"/>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5" fmla="*/ 2574 w 330827"/>
                <a:gd name="connsiteY5" fmla="*/ 661911 h 1320618"/>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0" fmla="*/ 0 w 330827"/>
                <a:gd name="connsiteY0" fmla="*/ 672331 h 1360336"/>
                <a:gd name="connsiteX1" fmla="*/ 81376 w 330827"/>
                <a:gd name="connsiteY1" fmla="*/ 133675 h 1360336"/>
                <a:gd name="connsiteX2" fmla="*/ 166350 w 330827"/>
                <a:gd name="connsiteY2" fmla="*/ 39755 h 1360336"/>
                <a:gd name="connsiteX3" fmla="*/ 330667 w 330827"/>
                <a:gd name="connsiteY3" fmla="*/ 679239 h 1360336"/>
                <a:gd name="connsiteX4" fmla="*/ 169555 w 330827"/>
                <a:gd name="connsiteY4" fmla="*/ 1360299 h 1360336"/>
                <a:gd name="connsiteX5" fmla="*/ 81375 w 330827"/>
                <a:gd name="connsiteY5" fmla="*/ 1264759 h 1360336"/>
                <a:gd name="connsiteX0" fmla="*/ 0 w 330827"/>
                <a:gd name="connsiteY0" fmla="*/ 657458 h 1345463"/>
                <a:gd name="connsiteX1" fmla="*/ 81376 w 330827"/>
                <a:gd name="connsiteY1" fmla="*/ 118802 h 1345463"/>
                <a:gd name="connsiteX2" fmla="*/ 166350 w 330827"/>
                <a:gd name="connsiteY2" fmla="*/ 24882 h 1345463"/>
                <a:gd name="connsiteX3" fmla="*/ 330667 w 330827"/>
                <a:gd name="connsiteY3" fmla="*/ 664366 h 1345463"/>
                <a:gd name="connsiteX4" fmla="*/ 169555 w 330827"/>
                <a:gd name="connsiteY4" fmla="*/ 1345426 h 1345463"/>
                <a:gd name="connsiteX5" fmla="*/ 81375 w 330827"/>
                <a:gd name="connsiteY5" fmla="*/ 1249886 h 1345463"/>
                <a:gd name="connsiteX0" fmla="*/ 0 w 330827"/>
                <a:gd name="connsiteY0" fmla="*/ 634355 h 1322360"/>
                <a:gd name="connsiteX1" fmla="*/ 81376 w 330827"/>
                <a:gd name="connsiteY1" fmla="*/ 95699 h 1322360"/>
                <a:gd name="connsiteX2" fmla="*/ 166350 w 330827"/>
                <a:gd name="connsiteY2" fmla="*/ 1779 h 1322360"/>
                <a:gd name="connsiteX3" fmla="*/ 330667 w 330827"/>
                <a:gd name="connsiteY3" fmla="*/ 641263 h 1322360"/>
                <a:gd name="connsiteX4" fmla="*/ 169555 w 330827"/>
                <a:gd name="connsiteY4" fmla="*/ 1322323 h 1322360"/>
                <a:gd name="connsiteX5" fmla="*/ 81375 w 330827"/>
                <a:gd name="connsiteY5" fmla="*/ 1226783 h 1322360"/>
                <a:gd name="connsiteX0" fmla="*/ 0 w 330827"/>
                <a:gd name="connsiteY0" fmla="*/ 632707 h 1320712"/>
                <a:gd name="connsiteX1" fmla="*/ 81376 w 330827"/>
                <a:gd name="connsiteY1" fmla="*/ 94051 h 1320712"/>
                <a:gd name="connsiteX2" fmla="*/ 166350 w 330827"/>
                <a:gd name="connsiteY2" fmla="*/ 131 h 1320712"/>
                <a:gd name="connsiteX3" fmla="*/ 330667 w 330827"/>
                <a:gd name="connsiteY3" fmla="*/ 639615 h 1320712"/>
                <a:gd name="connsiteX4" fmla="*/ 169555 w 330827"/>
                <a:gd name="connsiteY4" fmla="*/ 1320675 h 1320712"/>
                <a:gd name="connsiteX5" fmla="*/ 81375 w 330827"/>
                <a:gd name="connsiteY5" fmla="*/ 1225135 h 1320712"/>
                <a:gd name="connsiteX0" fmla="*/ 0 w 330827"/>
                <a:gd name="connsiteY0" fmla="*/ 632577 h 1320582"/>
                <a:gd name="connsiteX1" fmla="*/ 81376 w 330827"/>
                <a:gd name="connsiteY1" fmla="*/ 93921 h 1320582"/>
                <a:gd name="connsiteX2" fmla="*/ 166350 w 330827"/>
                <a:gd name="connsiteY2" fmla="*/ 1 h 1320582"/>
                <a:gd name="connsiteX3" fmla="*/ 330667 w 330827"/>
                <a:gd name="connsiteY3" fmla="*/ 639485 h 1320582"/>
                <a:gd name="connsiteX4" fmla="*/ 169555 w 330827"/>
                <a:gd name="connsiteY4" fmla="*/ 1320545 h 1320582"/>
                <a:gd name="connsiteX5" fmla="*/ 81375 w 330827"/>
                <a:gd name="connsiteY5"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0" fmla="*/ 0 w 340458"/>
                <a:gd name="connsiteY0" fmla="*/ 45776 h 1367777"/>
                <a:gd name="connsiteX1" fmla="*/ 175981 w 340458"/>
                <a:gd name="connsiteY1" fmla="*/ 47196 h 1367777"/>
                <a:gd name="connsiteX2" fmla="*/ 340298 w 340458"/>
                <a:gd name="connsiteY2" fmla="*/ 686680 h 1367777"/>
                <a:gd name="connsiteX3" fmla="*/ 179186 w 340458"/>
                <a:gd name="connsiteY3" fmla="*/ 1367740 h 1367777"/>
                <a:gd name="connsiteX4" fmla="*/ 91006 w 340458"/>
                <a:gd name="connsiteY4" fmla="*/ 1272200 h 1367777"/>
                <a:gd name="connsiteX0" fmla="*/ 0 w 340458"/>
                <a:gd name="connsiteY0" fmla="*/ 0 h 1322001"/>
                <a:gd name="connsiteX1" fmla="*/ 175981 w 340458"/>
                <a:gd name="connsiteY1" fmla="*/ 1420 h 1322001"/>
                <a:gd name="connsiteX2" fmla="*/ 340298 w 340458"/>
                <a:gd name="connsiteY2" fmla="*/ 640904 h 1322001"/>
                <a:gd name="connsiteX3" fmla="*/ 179186 w 340458"/>
                <a:gd name="connsiteY3" fmla="*/ 1321964 h 1322001"/>
                <a:gd name="connsiteX4" fmla="*/ 91006 w 340458"/>
                <a:gd name="connsiteY4" fmla="*/ 1226424 h 1322001"/>
                <a:gd name="connsiteX0" fmla="*/ 0 w 340452"/>
                <a:gd name="connsiteY0" fmla="*/ 0 h 1370315"/>
                <a:gd name="connsiteX1" fmla="*/ 175981 w 340452"/>
                <a:gd name="connsiteY1" fmla="*/ 1420 h 1370315"/>
                <a:gd name="connsiteX2" fmla="*/ 340298 w 340452"/>
                <a:gd name="connsiteY2" fmla="*/ 640904 h 1370315"/>
                <a:gd name="connsiteX3" fmla="*/ 179186 w 340452"/>
                <a:gd name="connsiteY3" fmla="*/ 1321964 h 1370315"/>
                <a:gd name="connsiteX4" fmla="*/ 13000 w 340452"/>
                <a:gd name="connsiteY4" fmla="*/ 1317431 h 1370315"/>
                <a:gd name="connsiteX0" fmla="*/ 0 w 340506"/>
                <a:gd name="connsiteY0" fmla="*/ 0 h 1321964"/>
                <a:gd name="connsiteX1" fmla="*/ 175981 w 340506"/>
                <a:gd name="connsiteY1" fmla="*/ 1420 h 1321964"/>
                <a:gd name="connsiteX2" fmla="*/ 340298 w 340506"/>
                <a:gd name="connsiteY2" fmla="*/ 640904 h 1321964"/>
                <a:gd name="connsiteX3" fmla="*/ 179186 w 340506"/>
                <a:gd name="connsiteY3" fmla="*/ 1321964 h 1321964"/>
                <a:gd name="connsiteX4" fmla="*/ 13000 w 340506"/>
                <a:gd name="connsiteY4" fmla="*/ 1317431 h 1321964"/>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0 w 340300"/>
                <a:gd name="connsiteY5" fmla="*/ 0 h 1317431"/>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0616 w 340300"/>
                <a:gd name="connsiteY5" fmla="*/ 671556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300" h="1317431">
                  <a:moveTo>
                    <a:pt x="0" y="0"/>
                  </a:moveTo>
                  <a:cubicBezTo>
                    <a:pt x="6056" y="2912"/>
                    <a:pt x="75928" y="2944"/>
                    <a:pt x="175981" y="1420"/>
                  </a:cubicBezTo>
                  <a:cubicBezTo>
                    <a:pt x="276034" y="-104"/>
                    <a:pt x="339764" y="422258"/>
                    <a:pt x="340298" y="640904"/>
                  </a:cubicBezTo>
                  <a:cubicBezTo>
                    <a:pt x="340832" y="859550"/>
                    <a:pt x="264072" y="1313218"/>
                    <a:pt x="179186" y="1313297"/>
                  </a:cubicBezTo>
                  <a:cubicBezTo>
                    <a:pt x="94300" y="1313376"/>
                    <a:pt x="88765" y="1311713"/>
                    <a:pt x="13000" y="1317431"/>
                  </a:cubicBezTo>
                  <a:cubicBezTo>
                    <a:pt x="98878" y="1258151"/>
                    <a:pt x="176200" y="1013866"/>
                    <a:pt x="170961" y="649888"/>
                  </a:cubicBezTo>
                  <a:cubicBezTo>
                    <a:pt x="165722" y="285910"/>
                    <a:pt x="100325" y="8613"/>
                    <a:pt x="0" y="0"/>
                  </a:cubicBezTo>
                  <a:close/>
                </a:path>
              </a:pathLst>
            </a:custGeom>
            <a:gradFill flip="none" rotWithShape="1">
              <a:gsLst>
                <a:gs pos="38000">
                  <a:schemeClr val="tx2">
                    <a:lumMod val="10000"/>
                    <a:lumOff val="90000"/>
                  </a:schemeClr>
                </a:gs>
                <a:gs pos="33000">
                  <a:schemeClr val="tx2">
                    <a:lumMod val="10000"/>
                    <a:lumOff val="90000"/>
                  </a:schemeClr>
                </a:gs>
                <a:gs pos="0">
                  <a:srgbClr val="84B4E1"/>
                </a:gs>
                <a:gs pos="100000">
                  <a:srgbClr val="20447E"/>
                </a:gs>
              </a:gsLst>
              <a:lin ang="5400000" scaled="0"/>
              <a:tileRect/>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17" name="Group 16">
            <a:extLst>
              <a:ext uri="{FF2B5EF4-FFF2-40B4-BE49-F238E27FC236}">
                <a16:creationId xmlns:a16="http://schemas.microsoft.com/office/drawing/2014/main" id="{541968AC-CC65-4BD0-AEFB-1A51D4092B42}"/>
              </a:ext>
            </a:extLst>
          </p:cNvPr>
          <p:cNvGrpSpPr/>
          <p:nvPr/>
        </p:nvGrpSpPr>
        <p:grpSpPr>
          <a:xfrm>
            <a:off x="7395324" y="2737407"/>
            <a:ext cx="185669" cy="582827"/>
            <a:chOff x="3887284" y="1165005"/>
            <a:chExt cx="420690" cy="1320570"/>
          </a:xfrm>
        </p:grpSpPr>
        <p:sp>
          <p:nvSpPr>
            <p:cNvPr id="18" name="Freeform: Shape 17">
              <a:extLst>
                <a:ext uri="{FF2B5EF4-FFF2-40B4-BE49-F238E27FC236}">
                  <a16:creationId xmlns:a16="http://schemas.microsoft.com/office/drawing/2014/main" id="{5016BDA8-58F5-4347-9E11-50205BA6E25F}"/>
                </a:ext>
              </a:extLst>
            </p:cNvPr>
            <p:cNvSpPr/>
            <p:nvPr/>
          </p:nvSpPr>
          <p:spPr>
            <a:xfrm>
              <a:off x="3887284" y="1165005"/>
              <a:ext cx="249454" cy="1320570"/>
            </a:xfrm>
            <a:custGeom>
              <a:avLst/>
              <a:gdLst>
                <a:gd name="connsiteX0" fmla="*/ 5291 w 426780"/>
                <a:gd name="connsiteY0" fmla="*/ 167091 h 1485003"/>
                <a:gd name="connsiteX1" fmla="*/ 52916 w 426780"/>
                <a:gd name="connsiteY1" fmla="*/ 90891 h 1485003"/>
                <a:gd name="connsiteX2" fmla="*/ 386291 w 426780"/>
                <a:gd name="connsiteY2" fmla="*/ 100416 h 1485003"/>
                <a:gd name="connsiteX3" fmla="*/ 386291 w 426780"/>
                <a:gd name="connsiteY3" fmla="*/ 1376766 h 1485003"/>
                <a:gd name="connsiteX4" fmla="*/ 71966 w 426780"/>
                <a:gd name="connsiteY4" fmla="*/ 1329141 h 1485003"/>
                <a:gd name="connsiteX0" fmla="*/ 218 w 409336"/>
                <a:gd name="connsiteY0" fmla="*/ 163738 h 1481650"/>
                <a:gd name="connsiteX1" fmla="*/ 266918 w 409336"/>
                <a:gd name="connsiteY1" fmla="*/ 97063 h 1481650"/>
                <a:gd name="connsiteX2" fmla="*/ 381218 w 409336"/>
                <a:gd name="connsiteY2" fmla="*/ 97063 h 1481650"/>
                <a:gd name="connsiteX3" fmla="*/ 381218 w 409336"/>
                <a:gd name="connsiteY3" fmla="*/ 1373413 h 1481650"/>
                <a:gd name="connsiteX4" fmla="*/ 66893 w 409336"/>
                <a:gd name="connsiteY4" fmla="*/ 1325788 h 1481650"/>
                <a:gd name="connsiteX0" fmla="*/ 238 w 410281"/>
                <a:gd name="connsiteY0" fmla="*/ 170584 h 1488496"/>
                <a:gd name="connsiteX1" fmla="*/ 247888 w 410281"/>
                <a:gd name="connsiteY1" fmla="*/ 84859 h 1488496"/>
                <a:gd name="connsiteX2" fmla="*/ 381238 w 410281"/>
                <a:gd name="connsiteY2" fmla="*/ 103909 h 1488496"/>
                <a:gd name="connsiteX3" fmla="*/ 381238 w 410281"/>
                <a:gd name="connsiteY3" fmla="*/ 1380259 h 1488496"/>
                <a:gd name="connsiteX4" fmla="*/ 66913 w 410281"/>
                <a:gd name="connsiteY4" fmla="*/ 1332634 h 1488496"/>
                <a:gd name="connsiteX0" fmla="*/ 261 w 490904"/>
                <a:gd name="connsiteY0" fmla="*/ 88062 h 1394191"/>
                <a:gd name="connsiteX1" fmla="*/ 247911 w 490904"/>
                <a:gd name="connsiteY1" fmla="*/ 2337 h 1394191"/>
                <a:gd name="connsiteX2" fmla="*/ 486036 w 490904"/>
                <a:gd name="connsiteY2" fmla="*/ 183312 h 1394191"/>
                <a:gd name="connsiteX3" fmla="*/ 381261 w 490904"/>
                <a:gd name="connsiteY3" fmla="*/ 1297737 h 1394191"/>
                <a:gd name="connsiteX4" fmla="*/ 66936 w 490904"/>
                <a:gd name="connsiteY4" fmla="*/ 1250112 h 1394191"/>
                <a:gd name="connsiteX0" fmla="*/ 1181 w 500447"/>
                <a:gd name="connsiteY0" fmla="*/ 78842 h 1384971"/>
                <a:gd name="connsiteX1" fmla="*/ 105956 w 500447"/>
                <a:gd name="connsiteY1" fmla="*/ 2642 h 1384971"/>
                <a:gd name="connsiteX2" fmla="*/ 486956 w 500447"/>
                <a:gd name="connsiteY2" fmla="*/ 174092 h 1384971"/>
                <a:gd name="connsiteX3" fmla="*/ 382181 w 500447"/>
                <a:gd name="connsiteY3" fmla="*/ 1288517 h 1384971"/>
                <a:gd name="connsiteX4" fmla="*/ 67856 w 500447"/>
                <a:gd name="connsiteY4" fmla="*/ 1240892 h 1384971"/>
                <a:gd name="connsiteX0" fmla="*/ 1955 w 501221"/>
                <a:gd name="connsiteY0" fmla="*/ 85274 h 1391403"/>
                <a:gd name="connsiteX1" fmla="*/ 106730 w 501221"/>
                <a:gd name="connsiteY1" fmla="*/ 9074 h 1391403"/>
                <a:gd name="connsiteX2" fmla="*/ 487730 w 501221"/>
                <a:gd name="connsiteY2" fmla="*/ 180524 h 1391403"/>
                <a:gd name="connsiteX3" fmla="*/ 382955 w 501221"/>
                <a:gd name="connsiteY3" fmla="*/ 1294949 h 1391403"/>
                <a:gd name="connsiteX4" fmla="*/ 68630 w 501221"/>
                <a:gd name="connsiteY4" fmla="*/ 1247324 h 1391403"/>
                <a:gd name="connsiteX0" fmla="*/ 3425 w 464591"/>
                <a:gd name="connsiteY0" fmla="*/ 144296 h 1383750"/>
                <a:gd name="connsiteX1" fmla="*/ 70100 w 464591"/>
                <a:gd name="connsiteY1" fmla="*/ 1421 h 1383750"/>
                <a:gd name="connsiteX2" fmla="*/ 451100 w 464591"/>
                <a:gd name="connsiteY2" fmla="*/ 172871 h 1383750"/>
                <a:gd name="connsiteX3" fmla="*/ 346325 w 464591"/>
                <a:gd name="connsiteY3" fmla="*/ 1287296 h 1383750"/>
                <a:gd name="connsiteX4" fmla="*/ 32000 w 464591"/>
                <a:gd name="connsiteY4" fmla="*/ 1239671 h 1383750"/>
                <a:gd name="connsiteX0" fmla="*/ 12799 w 439296"/>
                <a:gd name="connsiteY0" fmla="*/ 100765 h 1383556"/>
                <a:gd name="connsiteX1" fmla="*/ 44805 w 439296"/>
                <a:gd name="connsiteY1" fmla="*/ 1227 h 1383556"/>
                <a:gd name="connsiteX2" fmla="*/ 425805 w 439296"/>
                <a:gd name="connsiteY2" fmla="*/ 172677 h 1383556"/>
                <a:gd name="connsiteX3" fmla="*/ 321030 w 439296"/>
                <a:gd name="connsiteY3" fmla="*/ 1287102 h 1383556"/>
                <a:gd name="connsiteX4" fmla="*/ 6705 w 439296"/>
                <a:gd name="connsiteY4" fmla="*/ 1239477 h 1383556"/>
                <a:gd name="connsiteX0" fmla="*/ 6094 w 432591"/>
                <a:gd name="connsiteY0" fmla="*/ 101050 h 1383841"/>
                <a:gd name="connsiteX1" fmla="*/ 38100 w 432591"/>
                <a:gd name="connsiteY1" fmla="*/ 1512 h 1383841"/>
                <a:gd name="connsiteX2" fmla="*/ 419100 w 432591"/>
                <a:gd name="connsiteY2" fmla="*/ 172962 h 1383841"/>
                <a:gd name="connsiteX3" fmla="*/ 314325 w 432591"/>
                <a:gd name="connsiteY3" fmla="*/ 1287387 h 1383841"/>
                <a:gd name="connsiteX4" fmla="*/ 0 w 432591"/>
                <a:gd name="connsiteY4" fmla="*/ 1239762 h 1383841"/>
                <a:gd name="connsiteX0" fmla="*/ 6094 w 429293"/>
                <a:gd name="connsiteY0" fmla="*/ 96813 h 1379604"/>
                <a:gd name="connsiteX1" fmla="*/ 90104 w 429293"/>
                <a:gd name="connsiteY1" fmla="*/ 1609 h 1379604"/>
                <a:gd name="connsiteX2" fmla="*/ 419100 w 429293"/>
                <a:gd name="connsiteY2" fmla="*/ 168725 h 1379604"/>
                <a:gd name="connsiteX3" fmla="*/ 314325 w 429293"/>
                <a:gd name="connsiteY3" fmla="*/ 1283150 h 1379604"/>
                <a:gd name="connsiteX4" fmla="*/ 0 w 429293"/>
                <a:gd name="connsiteY4" fmla="*/ 1235525 h 1379604"/>
                <a:gd name="connsiteX0" fmla="*/ 6094 w 430652"/>
                <a:gd name="connsiteY0" fmla="*/ 101050 h 1383841"/>
                <a:gd name="connsiteX1" fmla="*/ 68436 w 430652"/>
                <a:gd name="connsiteY1" fmla="*/ 1512 h 1383841"/>
                <a:gd name="connsiteX2" fmla="*/ 419100 w 430652"/>
                <a:gd name="connsiteY2" fmla="*/ 172962 h 1383841"/>
                <a:gd name="connsiteX3" fmla="*/ 314325 w 430652"/>
                <a:gd name="connsiteY3" fmla="*/ 1287387 h 1383841"/>
                <a:gd name="connsiteX4" fmla="*/ 0 w 430652"/>
                <a:gd name="connsiteY4" fmla="*/ 1239762 h 1383841"/>
                <a:gd name="connsiteX0" fmla="*/ 6094 w 430652"/>
                <a:gd name="connsiteY0" fmla="*/ 103481 h 1386272"/>
                <a:gd name="connsiteX1" fmla="*/ 68436 w 430652"/>
                <a:gd name="connsiteY1" fmla="*/ 3943 h 1386272"/>
                <a:gd name="connsiteX2" fmla="*/ 419100 w 430652"/>
                <a:gd name="connsiteY2" fmla="*/ 175393 h 1386272"/>
                <a:gd name="connsiteX3" fmla="*/ 314325 w 430652"/>
                <a:gd name="connsiteY3" fmla="*/ 1289818 h 1386272"/>
                <a:gd name="connsiteX4" fmla="*/ 0 w 430652"/>
                <a:gd name="connsiteY4" fmla="*/ 1242193 h 1386272"/>
                <a:gd name="connsiteX0" fmla="*/ 0 w 433225"/>
                <a:gd name="connsiteY0" fmla="*/ 88943 h 1384735"/>
                <a:gd name="connsiteX1" fmla="*/ 71009 w 433225"/>
                <a:gd name="connsiteY1" fmla="*/ 2406 h 1384735"/>
                <a:gd name="connsiteX2" fmla="*/ 421673 w 433225"/>
                <a:gd name="connsiteY2" fmla="*/ 173856 h 1384735"/>
                <a:gd name="connsiteX3" fmla="*/ 316898 w 433225"/>
                <a:gd name="connsiteY3" fmla="*/ 1288281 h 1384735"/>
                <a:gd name="connsiteX4" fmla="*/ 2573 w 433225"/>
                <a:gd name="connsiteY4" fmla="*/ 1240656 h 1384735"/>
                <a:gd name="connsiteX0" fmla="*/ 0 w 433225"/>
                <a:gd name="connsiteY0" fmla="*/ 89532 h 1385324"/>
                <a:gd name="connsiteX1" fmla="*/ 71009 w 433225"/>
                <a:gd name="connsiteY1" fmla="*/ 2995 h 1385324"/>
                <a:gd name="connsiteX2" fmla="*/ 421673 w 433225"/>
                <a:gd name="connsiteY2" fmla="*/ 174445 h 1385324"/>
                <a:gd name="connsiteX3" fmla="*/ 316898 w 433225"/>
                <a:gd name="connsiteY3" fmla="*/ 1288870 h 1385324"/>
                <a:gd name="connsiteX4" fmla="*/ 2573 w 433225"/>
                <a:gd name="connsiteY4" fmla="*/ 1241245 h 1385324"/>
                <a:gd name="connsiteX0" fmla="*/ 0 w 330328"/>
                <a:gd name="connsiteY0" fmla="*/ 123200 h 1381185"/>
                <a:gd name="connsiteX1" fmla="*/ 71009 w 330328"/>
                <a:gd name="connsiteY1" fmla="*/ 36663 h 1381185"/>
                <a:gd name="connsiteX2" fmla="*/ 252661 w 330328"/>
                <a:gd name="connsiteY2" fmla="*/ 736818 h 1381185"/>
                <a:gd name="connsiteX3" fmla="*/ 316898 w 330328"/>
                <a:gd name="connsiteY3" fmla="*/ 1322538 h 1381185"/>
                <a:gd name="connsiteX4" fmla="*/ 2573 w 330328"/>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17386 h 1381146"/>
                <a:gd name="connsiteX1" fmla="*/ 71009 w 326749"/>
                <a:gd name="connsiteY1" fmla="*/ 30849 h 1381146"/>
                <a:gd name="connsiteX2" fmla="*/ 252661 w 326749"/>
                <a:gd name="connsiteY2" fmla="*/ 648665 h 1381146"/>
                <a:gd name="connsiteX3" fmla="*/ 316898 w 326749"/>
                <a:gd name="connsiteY3" fmla="*/ 1316724 h 1381146"/>
                <a:gd name="connsiteX4" fmla="*/ 2573 w 326749"/>
                <a:gd name="connsiteY4" fmla="*/ 1269099 h 1381146"/>
                <a:gd name="connsiteX0" fmla="*/ 0 w 326749"/>
                <a:gd name="connsiteY0" fmla="*/ 86549 h 1350309"/>
                <a:gd name="connsiteX1" fmla="*/ 71009 w 326749"/>
                <a:gd name="connsiteY1" fmla="*/ 12 h 1350309"/>
                <a:gd name="connsiteX2" fmla="*/ 252661 w 326749"/>
                <a:gd name="connsiteY2" fmla="*/ 617828 h 1350309"/>
                <a:gd name="connsiteX3" fmla="*/ 316898 w 326749"/>
                <a:gd name="connsiteY3" fmla="*/ 1285887 h 1350309"/>
                <a:gd name="connsiteX4" fmla="*/ 2573 w 326749"/>
                <a:gd name="connsiteY4" fmla="*/ 1238262 h 1350309"/>
                <a:gd name="connsiteX0" fmla="*/ 0 w 326456"/>
                <a:gd name="connsiteY0" fmla="*/ 86565 h 1350325"/>
                <a:gd name="connsiteX1" fmla="*/ 71009 w 326456"/>
                <a:gd name="connsiteY1" fmla="*/ 28 h 1350325"/>
                <a:gd name="connsiteX2" fmla="*/ 252661 w 326456"/>
                <a:gd name="connsiteY2" fmla="*/ 617844 h 1350325"/>
                <a:gd name="connsiteX3" fmla="*/ 316898 w 326456"/>
                <a:gd name="connsiteY3" fmla="*/ 1285903 h 1350325"/>
                <a:gd name="connsiteX4" fmla="*/ 2573 w 326456"/>
                <a:gd name="connsiteY4" fmla="*/ 1238278 h 1350325"/>
                <a:gd name="connsiteX0" fmla="*/ 0 w 330073"/>
                <a:gd name="connsiteY0" fmla="*/ 90881 h 1354641"/>
                <a:gd name="connsiteX1" fmla="*/ 84010 w 330073"/>
                <a:gd name="connsiteY1" fmla="*/ 11 h 1354641"/>
                <a:gd name="connsiteX2" fmla="*/ 252661 w 330073"/>
                <a:gd name="connsiteY2" fmla="*/ 622160 h 1354641"/>
                <a:gd name="connsiteX3" fmla="*/ 316898 w 330073"/>
                <a:gd name="connsiteY3" fmla="*/ 1290219 h 1354641"/>
                <a:gd name="connsiteX4" fmla="*/ 2573 w 330073"/>
                <a:gd name="connsiteY4" fmla="*/ 1242594 h 1354641"/>
                <a:gd name="connsiteX0" fmla="*/ 0 w 330073"/>
                <a:gd name="connsiteY0" fmla="*/ 90929 h 1354689"/>
                <a:gd name="connsiteX1" fmla="*/ 84010 w 330073"/>
                <a:gd name="connsiteY1" fmla="*/ 59 h 1354689"/>
                <a:gd name="connsiteX2" fmla="*/ 252661 w 330073"/>
                <a:gd name="connsiteY2" fmla="*/ 622208 h 1354689"/>
                <a:gd name="connsiteX3" fmla="*/ 316898 w 330073"/>
                <a:gd name="connsiteY3" fmla="*/ 1290267 h 1354689"/>
                <a:gd name="connsiteX4" fmla="*/ 2573 w 330073"/>
                <a:gd name="connsiteY4" fmla="*/ 1242642 h 1354689"/>
                <a:gd name="connsiteX0" fmla="*/ 0 w 330073"/>
                <a:gd name="connsiteY0" fmla="*/ 90902 h 1354662"/>
                <a:gd name="connsiteX1" fmla="*/ 84010 w 330073"/>
                <a:gd name="connsiteY1" fmla="*/ 32 h 1354662"/>
                <a:gd name="connsiteX2" fmla="*/ 252661 w 330073"/>
                <a:gd name="connsiteY2" fmla="*/ 622181 h 1354662"/>
                <a:gd name="connsiteX3" fmla="*/ 316898 w 330073"/>
                <a:gd name="connsiteY3" fmla="*/ 1290240 h 1354662"/>
                <a:gd name="connsiteX4" fmla="*/ 2573 w 330073"/>
                <a:gd name="connsiteY4" fmla="*/ 1242615 h 1354662"/>
                <a:gd name="connsiteX0" fmla="*/ 0 w 334407"/>
                <a:gd name="connsiteY0" fmla="*/ 130959 h 1377384"/>
                <a:gd name="connsiteX1" fmla="*/ 88344 w 334407"/>
                <a:gd name="connsiteY1" fmla="*/ 22754 h 1377384"/>
                <a:gd name="connsiteX2" fmla="*/ 256995 w 334407"/>
                <a:gd name="connsiteY2" fmla="*/ 644903 h 1377384"/>
                <a:gd name="connsiteX3" fmla="*/ 321232 w 334407"/>
                <a:gd name="connsiteY3" fmla="*/ 1312962 h 1377384"/>
                <a:gd name="connsiteX4" fmla="*/ 6907 w 334407"/>
                <a:gd name="connsiteY4" fmla="*/ 1265337 h 1377384"/>
                <a:gd name="connsiteX0" fmla="*/ 0 w 334407"/>
                <a:gd name="connsiteY0" fmla="*/ 108286 h 1354711"/>
                <a:gd name="connsiteX1" fmla="*/ 88344 w 334407"/>
                <a:gd name="connsiteY1" fmla="*/ 81 h 1354711"/>
                <a:gd name="connsiteX2" fmla="*/ 256995 w 334407"/>
                <a:gd name="connsiteY2" fmla="*/ 622230 h 1354711"/>
                <a:gd name="connsiteX3" fmla="*/ 321232 w 334407"/>
                <a:gd name="connsiteY3" fmla="*/ 1290289 h 1354711"/>
                <a:gd name="connsiteX4" fmla="*/ 6907 w 334407"/>
                <a:gd name="connsiteY4" fmla="*/ 1242664 h 1354711"/>
                <a:gd name="connsiteX0" fmla="*/ 0 w 421080"/>
                <a:gd name="connsiteY0" fmla="*/ 632583 h 1354636"/>
                <a:gd name="connsiteX1" fmla="*/ 175017 w 421080"/>
                <a:gd name="connsiteY1" fmla="*/ 6 h 1354636"/>
                <a:gd name="connsiteX2" fmla="*/ 343668 w 421080"/>
                <a:gd name="connsiteY2" fmla="*/ 622155 h 1354636"/>
                <a:gd name="connsiteX3" fmla="*/ 407905 w 421080"/>
                <a:gd name="connsiteY3" fmla="*/ 1290214 h 1354636"/>
                <a:gd name="connsiteX4" fmla="*/ 93580 w 421080"/>
                <a:gd name="connsiteY4" fmla="*/ 1242589 h 1354636"/>
                <a:gd name="connsiteX0" fmla="*/ 0 w 425414"/>
                <a:gd name="connsiteY0" fmla="*/ 507424 h 1355153"/>
                <a:gd name="connsiteX1" fmla="*/ 179351 w 425414"/>
                <a:gd name="connsiteY1" fmla="*/ 523 h 1355153"/>
                <a:gd name="connsiteX2" fmla="*/ 348002 w 425414"/>
                <a:gd name="connsiteY2" fmla="*/ 622672 h 1355153"/>
                <a:gd name="connsiteX3" fmla="*/ 412239 w 425414"/>
                <a:gd name="connsiteY3" fmla="*/ 1290731 h 1355153"/>
                <a:gd name="connsiteX4" fmla="*/ 97914 w 425414"/>
                <a:gd name="connsiteY4" fmla="*/ 1243106 h 1355153"/>
                <a:gd name="connsiteX0" fmla="*/ 0 w 425414"/>
                <a:gd name="connsiteY0" fmla="*/ 507726 h 1355455"/>
                <a:gd name="connsiteX1" fmla="*/ 179351 w 425414"/>
                <a:gd name="connsiteY1" fmla="*/ 825 h 1355455"/>
                <a:gd name="connsiteX2" fmla="*/ 348002 w 425414"/>
                <a:gd name="connsiteY2" fmla="*/ 622974 h 1355455"/>
                <a:gd name="connsiteX3" fmla="*/ 412239 w 425414"/>
                <a:gd name="connsiteY3" fmla="*/ 1291033 h 1355455"/>
                <a:gd name="connsiteX4" fmla="*/ 97914 w 425414"/>
                <a:gd name="connsiteY4" fmla="*/ 1243408 h 1355455"/>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10427 w 429384"/>
                <a:gd name="connsiteY0" fmla="*/ 632582 h 1290252"/>
                <a:gd name="connsiteX1" fmla="*/ 176777 w 429384"/>
                <a:gd name="connsiteY1" fmla="*/ 6 h 1290252"/>
                <a:gd name="connsiteX2" fmla="*/ 345428 w 429384"/>
                <a:gd name="connsiteY2" fmla="*/ 622155 h 1290252"/>
                <a:gd name="connsiteX3" fmla="*/ 409665 w 429384"/>
                <a:gd name="connsiteY3" fmla="*/ 1290214 h 1290252"/>
                <a:gd name="connsiteX4" fmla="*/ 0 w 429384"/>
                <a:gd name="connsiteY4" fmla="*/ 653213 h 1290252"/>
                <a:gd name="connsiteX0" fmla="*/ 10427 w 429384"/>
                <a:gd name="connsiteY0" fmla="*/ 632582 h 1290296"/>
                <a:gd name="connsiteX1" fmla="*/ 176777 w 429384"/>
                <a:gd name="connsiteY1" fmla="*/ 6 h 1290296"/>
                <a:gd name="connsiteX2" fmla="*/ 345428 w 429384"/>
                <a:gd name="connsiteY2" fmla="*/ 622155 h 1290296"/>
                <a:gd name="connsiteX3" fmla="*/ 409665 w 429384"/>
                <a:gd name="connsiteY3" fmla="*/ 1290214 h 1290296"/>
                <a:gd name="connsiteX4" fmla="*/ 0 w 429384"/>
                <a:gd name="connsiteY4" fmla="*/ 653213 h 1290296"/>
                <a:gd name="connsiteX0" fmla="*/ 10427 w 345429"/>
                <a:gd name="connsiteY0" fmla="*/ 632582 h 1320623"/>
                <a:gd name="connsiteX1" fmla="*/ 176777 w 345429"/>
                <a:gd name="connsiteY1" fmla="*/ 6 h 1320623"/>
                <a:gd name="connsiteX2" fmla="*/ 345428 w 345429"/>
                <a:gd name="connsiteY2" fmla="*/ 622155 h 1320623"/>
                <a:gd name="connsiteX3" fmla="*/ 179982 w 345429"/>
                <a:gd name="connsiteY3" fmla="*/ 1320550 h 1320623"/>
                <a:gd name="connsiteX4" fmla="*/ 0 w 345429"/>
                <a:gd name="connsiteY4" fmla="*/ 653213 h 1320623"/>
                <a:gd name="connsiteX0" fmla="*/ 10427 w 345431"/>
                <a:gd name="connsiteY0" fmla="*/ 632582 h 1320568"/>
                <a:gd name="connsiteX1" fmla="*/ 176777 w 345431"/>
                <a:gd name="connsiteY1" fmla="*/ 6 h 1320568"/>
                <a:gd name="connsiteX2" fmla="*/ 345428 w 345431"/>
                <a:gd name="connsiteY2" fmla="*/ 622155 h 1320568"/>
                <a:gd name="connsiteX3" fmla="*/ 179982 w 345431"/>
                <a:gd name="connsiteY3" fmla="*/ 1320550 h 1320568"/>
                <a:gd name="connsiteX4" fmla="*/ 0 w 345431"/>
                <a:gd name="connsiteY4" fmla="*/ 653213 h 1320568"/>
                <a:gd name="connsiteX0" fmla="*/ 0 w 335002"/>
                <a:gd name="connsiteY0" fmla="*/ 632582 h 1320672"/>
                <a:gd name="connsiteX1" fmla="*/ 166350 w 335002"/>
                <a:gd name="connsiteY1" fmla="*/ 6 h 1320672"/>
                <a:gd name="connsiteX2" fmla="*/ 335001 w 335002"/>
                <a:gd name="connsiteY2" fmla="*/ 622155 h 1320672"/>
                <a:gd name="connsiteX3" fmla="*/ 169555 w 335002"/>
                <a:gd name="connsiteY3" fmla="*/ 1320550 h 1320672"/>
                <a:gd name="connsiteX4" fmla="*/ 2574 w 335002"/>
                <a:gd name="connsiteY4" fmla="*/ 661880 h 1320672"/>
                <a:gd name="connsiteX0" fmla="*/ 0 w 335004"/>
                <a:gd name="connsiteY0" fmla="*/ 632582 h 1320612"/>
                <a:gd name="connsiteX1" fmla="*/ 166350 w 335004"/>
                <a:gd name="connsiteY1" fmla="*/ 6 h 1320612"/>
                <a:gd name="connsiteX2" fmla="*/ 335001 w 335004"/>
                <a:gd name="connsiteY2" fmla="*/ 622155 h 1320612"/>
                <a:gd name="connsiteX3" fmla="*/ 169555 w 335004"/>
                <a:gd name="connsiteY3" fmla="*/ 1320550 h 1320612"/>
                <a:gd name="connsiteX4" fmla="*/ 2574 w 335004"/>
                <a:gd name="connsiteY4" fmla="*/ 661880 h 1320612"/>
                <a:gd name="connsiteX0" fmla="*/ 0 w 330668"/>
                <a:gd name="connsiteY0" fmla="*/ 632582 h 1320589"/>
                <a:gd name="connsiteX1" fmla="*/ 166350 w 330668"/>
                <a:gd name="connsiteY1" fmla="*/ 6 h 1320589"/>
                <a:gd name="connsiteX2" fmla="*/ 330667 w 330668"/>
                <a:gd name="connsiteY2" fmla="*/ 639490 h 1320589"/>
                <a:gd name="connsiteX3" fmla="*/ 169555 w 330668"/>
                <a:gd name="connsiteY3" fmla="*/ 1320550 h 1320589"/>
                <a:gd name="connsiteX4" fmla="*/ 2574 w 330668"/>
                <a:gd name="connsiteY4" fmla="*/ 661880 h 1320589"/>
                <a:gd name="connsiteX0" fmla="*/ 0 w 330668"/>
                <a:gd name="connsiteY0" fmla="*/ 632593 h 1320600"/>
                <a:gd name="connsiteX1" fmla="*/ 166350 w 330668"/>
                <a:gd name="connsiteY1" fmla="*/ 17 h 1320600"/>
                <a:gd name="connsiteX2" fmla="*/ 330667 w 330668"/>
                <a:gd name="connsiteY2" fmla="*/ 639501 h 1320600"/>
                <a:gd name="connsiteX3" fmla="*/ 169555 w 330668"/>
                <a:gd name="connsiteY3" fmla="*/ 1320561 h 1320600"/>
                <a:gd name="connsiteX4" fmla="*/ 2574 w 330668"/>
                <a:gd name="connsiteY4" fmla="*/ 661891 h 1320600"/>
                <a:gd name="connsiteX0" fmla="*/ 0 w 330821"/>
                <a:gd name="connsiteY0" fmla="*/ 632613 h 1320620"/>
                <a:gd name="connsiteX1" fmla="*/ 166350 w 330821"/>
                <a:gd name="connsiteY1" fmla="*/ 37 h 1320620"/>
                <a:gd name="connsiteX2" fmla="*/ 330667 w 330821"/>
                <a:gd name="connsiteY2" fmla="*/ 639521 h 1320620"/>
                <a:gd name="connsiteX3" fmla="*/ 169555 w 330821"/>
                <a:gd name="connsiteY3" fmla="*/ 1320581 h 1320620"/>
                <a:gd name="connsiteX4" fmla="*/ 2574 w 330821"/>
                <a:gd name="connsiteY4" fmla="*/ 661911 h 1320620"/>
                <a:gd name="connsiteX0" fmla="*/ 0 w 330856"/>
                <a:gd name="connsiteY0" fmla="*/ 632613 h 1320761"/>
                <a:gd name="connsiteX1" fmla="*/ 166350 w 330856"/>
                <a:gd name="connsiteY1" fmla="*/ 37 h 1320761"/>
                <a:gd name="connsiteX2" fmla="*/ 330667 w 330856"/>
                <a:gd name="connsiteY2" fmla="*/ 639521 h 1320761"/>
                <a:gd name="connsiteX3" fmla="*/ 169555 w 330856"/>
                <a:gd name="connsiteY3" fmla="*/ 1320581 h 1320761"/>
                <a:gd name="connsiteX4" fmla="*/ 2574 w 330856"/>
                <a:gd name="connsiteY4" fmla="*/ 661911 h 1320761"/>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47840"/>
                <a:gd name="connsiteX1" fmla="*/ 166350 w 330805"/>
                <a:gd name="connsiteY1" fmla="*/ 37 h 1347840"/>
                <a:gd name="connsiteX2" fmla="*/ 330667 w 330805"/>
                <a:gd name="connsiteY2" fmla="*/ 639521 h 1347840"/>
                <a:gd name="connsiteX3" fmla="*/ 169555 w 330805"/>
                <a:gd name="connsiteY3" fmla="*/ 1320581 h 1347840"/>
                <a:gd name="connsiteX4" fmla="*/ 81375 w 330805"/>
                <a:gd name="connsiteY4" fmla="*/ 1225041 h 1347840"/>
                <a:gd name="connsiteX5" fmla="*/ 2574 w 330805"/>
                <a:gd name="connsiteY5" fmla="*/ 661911 h 1347840"/>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5" fmla="*/ 2574 w 330827"/>
                <a:gd name="connsiteY5" fmla="*/ 661911 h 1320618"/>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0" fmla="*/ 0 w 330827"/>
                <a:gd name="connsiteY0" fmla="*/ 672331 h 1360336"/>
                <a:gd name="connsiteX1" fmla="*/ 81376 w 330827"/>
                <a:gd name="connsiteY1" fmla="*/ 133675 h 1360336"/>
                <a:gd name="connsiteX2" fmla="*/ 166350 w 330827"/>
                <a:gd name="connsiteY2" fmla="*/ 39755 h 1360336"/>
                <a:gd name="connsiteX3" fmla="*/ 330667 w 330827"/>
                <a:gd name="connsiteY3" fmla="*/ 679239 h 1360336"/>
                <a:gd name="connsiteX4" fmla="*/ 169555 w 330827"/>
                <a:gd name="connsiteY4" fmla="*/ 1360299 h 1360336"/>
                <a:gd name="connsiteX5" fmla="*/ 81375 w 330827"/>
                <a:gd name="connsiteY5" fmla="*/ 1264759 h 1360336"/>
                <a:gd name="connsiteX0" fmla="*/ 0 w 330827"/>
                <a:gd name="connsiteY0" fmla="*/ 657458 h 1345463"/>
                <a:gd name="connsiteX1" fmla="*/ 81376 w 330827"/>
                <a:gd name="connsiteY1" fmla="*/ 118802 h 1345463"/>
                <a:gd name="connsiteX2" fmla="*/ 166350 w 330827"/>
                <a:gd name="connsiteY2" fmla="*/ 24882 h 1345463"/>
                <a:gd name="connsiteX3" fmla="*/ 330667 w 330827"/>
                <a:gd name="connsiteY3" fmla="*/ 664366 h 1345463"/>
                <a:gd name="connsiteX4" fmla="*/ 169555 w 330827"/>
                <a:gd name="connsiteY4" fmla="*/ 1345426 h 1345463"/>
                <a:gd name="connsiteX5" fmla="*/ 81375 w 330827"/>
                <a:gd name="connsiteY5" fmla="*/ 1249886 h 1345463"/>
                <a:gd name="connsiteX0" fmla="*/ 0 w 330827"/>
                <a:gd name="connsiteY0" fmla="*/ 634355 h 1322360"/>
                <a:gd name="connsiteX1" fmla="*/ 81376 w 330827"/>
                <a:gd name="connsiteY1" fmla="*/ 95699 h 1322360"/>
                <a:gd name="connsiteX2" fmla="*/ 166350 w 330827"/>
                <a:gd name="connsiteY2" fmla="*/ 1779 h 1322360"/>
                <a:gd name="connsiteX3" fmla="*/ 330667 w 330827"/>
                <a:gd name="connsiteY3" fmla="*/ 641263 h 1322360"/>
                <a:gd name="connsiteX4" fmla="*/ 169555 w 330827"/>
                <a:gd name="connsiteY4" fmla="*/ 1322323 h 1322360"/>
                <a:gd name="connsiteX5" fmla="*/ 81375 w 330827"/>
                <a:gd name="connsiteY5" fmla="*/ 1226783 h 1322360"/>
                <a:gd name="connsiteX0" fmla="*/ 0 w 330827"/>
                <a:gd name="connsiteY0" fmla="*/ 632707 h 1320712"/>
                <a:gd name="connsiteX1" fmla="*/ 81376 w 330827"/>
                <a:gd name="connsiteY1" fmla="*/ 94051 h 1320712"/>
                <a:gd name="connsiteX2" fmla="*/ 166350 w 330827"/>
                <a:gd name="connsiteY2" fmla="*/ 131 h 1320712"/>
                <a:gd name="connsiteX3" fmla="*/ 330667 w 330827"/>
                <a:gd name="connsiteY3" fmla="*/ 639615 h 1320712"/>
                <a:gd name="connsiteX4" fmla="*/ 169555 w 330827"/>
                <a:gd name="connsiteY4" fmla="*/ 1320675 h 1320712"/>
                <a:gd name="connsiteX5" fmla="*/ 81375 w 330827"/>
                <a:gd name="connsiteY5" fmla="*/ 1225135 h 1320712"/>
                <a:gd name="connsiteX0" fmla="*/ 0 w 330827"/>
                <a:gd name="connsiteY0" fmla="*/ 632577 h 1320582"/>
                <a:gd name="connsiteX1" fmla="*/ 81376 w 330827"/>
                <a:gd name="connsiteY1" fmla="*/ 93921 h 1320582"/>
                <a:gd name="connsiteX2" fmla="*/ 166350 w 330827"/>
                <a:gd name="connsiteY2" fmla="*/ 1 h 1320582"/>
                <a:gd name="connsiteX3" fmla="*/ 330667 w 330827"/>
                <a:gd name="connsiteY3" fmla="*/ 639485 h 1320582"/>
                <a:gd name="connsiteX4" fmla="*/ 169555 w 330827"/>
                <a:gd name="connsiteY4" fmla="*/ 1320545 h 1320582"/>
                <a:gd name="connsiteX5" fmla="*/ 81375 w 330827"/>
                <a:gd name="connsiteY5"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5" fmla="*/ 828 w 250279"/>
                <a:gd name="connsiteY5" fmla="*/ 93921 h 1320582"/>
                <a:gd name="connsiteX0" fmla="*/ 6532 w 255983"/>
                <a:gd name="connsiteY0" fmla="*/ 93921 h 1324265"/>
                <a:gd name="connsiteX1" fmla="*/ 91506 w 255983"/>
                <a:gd name="connsiteY1" fmla="*/ 1 h 1324265"/>
                <a:gd name="connsiteX2" fmla="*/ 255823 w 255983"/>
                <a:gd name="connsiteY2" fmla="*/ 639485 h 1324265"/>
                <a:gd name="connsiteX3" fmla="*/ 94711 w 255983"/>
                <a:gd name="connsiteY3" fmla="*/ 1320545 h 1324265"/>
                <a:gd name="connsiteX4" fmla="*/ 6531 w 255983"/>
                <a:gd name="connsiteY4" fmla="*/ 1225005 h 1324265"/>
                <a:gd name="connsiteX5" fmla="*/ 6532 w 255983"/>
                <a:gd name="connsiteY5" fmla="*/ 579289 h 1324265"/>
                <a:gd name="connsiteX6" fmla="*/ 6532 w 255983"/>
                <a:gd name="connsiteY6" fmla="*/ 93921 h 1324265"/>
                <a:gd name="connsiteX0" fmla="*/ 1458 w 250909"/>
                <a:gd name="connsiteY0" fmla="*/ 93921 h 1324265"/>
                <a:gd name="connsiteX1" fmla="*/ 86432 w 250909"/>
                <a:gd name="connsiteY1" fmla="*/ 1 h 1324265"/>
                <a:gd name="connsiteX2" fmla="*/ 250749 w 250909"/>
                <a:gd name="connsiteY2" fmla="*/ 639485 h 1324265"/>
                <a:gd name="connsiteX3" fmla="*/ 89637 w 250909"/>
                <a:gd name="connsiteY3" fmla="*/ 1320545 h 1324265"/>
                <a:gd name="connsiteX4" fmla="*/ 1457 w 250909"/>
                <a:gd name="connsiteY4" fmla="*/ 1225005 h 1324265"/>
                <a:gd name="connsiteX5" fmla="*/ 88131 w 250909"/>
                <a:gd name="connsiteY5" fmla="*/ 98254 h 1324265"/>
                <a:gd name="connsiteX6" fmla="*/ 1458 w 250909"/>
                <a:gd name="connsiteY6" fmla="*/ 93921 h 1324265"/>
                <a:gd name="connsiteX0" fmla="*/ 2190 w 251641"/>
                <a:gd name="connsiteY0" fmla="*/ 93921 h 1324265"/>
                <a:gd name="connsiteX1" fmla="*/ 87164 w 251641"/>
                <a:gd name="connsiteY1" fmla="*/ 1 h 1324265"/>
                <a:gd name="connsiteX2" fmla="*/ 251481 w 251641"/>
                <a:gd name="connsiteY2" fmla="*/ 639485 h 1324265"/>
                <a:gd name="connsiteX3" fmla="*/ 90369 w 251641"/>
                <a:gd name="connsiteY3" fmla="*/ 1320545 h 1324265"/>
                <a:gd name="connsiteX4" fmla="*/ 2189 w 251641"/>
                <a:gd name="connsiteY4" fmla="*/ 1225005 h 1324265"/>
                <a:gd name="connsiteX5" fmla="*/ 88863 w 251641"/>
                <a:gd name="connsiteY5" fmla="*/ 98254 h 1324265"/>
                <a:gd name="connsiteX6" fmla="*/ 2190 w 251641"/>
                <a:gd name="connsiteY6" fmla="*/ 93921 h 1324265"/>
                <a:gd name="connsiteX0" fmla="*/ 53606 w 303057"/>
                <a:gd name="connsiteY0" fmla="*/ 93921 h 1324265"/>
                <a:gd name="connsiteX1" fmla="*/ 138580 w 303057"/>
                <a:gd name="connsiteY1" fmla="*/ 1 h 1324265"/>
                <a:gd name="connsiteX2" fmla="*/ 302897 w 303057"/>
                <a:gd name="connsiteY2" fmla="*/ 639485 h 1324265"/>
                <a:gd name="connsiteX3" fmla="*/ 141785 w 303057"/>
                <a:gd name="connsiteY3" fmla="*/ 1320545 h 1324265"/>
                <a:gd name="connsiteX4" fmla="*/ 53605 w 303057"/>
                <a:gd name="connsiteY4" fmla="*/ 1225005 h 1324265"/>
                <a:gd name="connsiteX5" fmla="*/ 140279 w 303057"/>
                <a:gd name="connsiteY5" fmla="*/ 98254 h 1324265"/>
                <a:gd name="connsiteX6" fmla="*/ 53606 w 303057"/>
                <a:gd name="connsiteY6" fmla="*/ 93921 h 1324265"/>
                <a:gd name="connsiteX0" fmla="*/ 1458 w 250909"/>
                <a:gd name="connsiteY0" fmla="*/ 93921 h 1324265"/>
                <a:gd name="connsiteX1" fmla="*/ 86432 w 250909"/>
                <a:gd name="connsiteY1" fmla="*/ 1 h 1324265"/>
                <a:gd name="connsiteX2" fmla="*/ 250749 w 250909"/>
                <a:gd name="connsiteY2" fmla="*/ 639485 h 1324265"/>
                <a:gd name="connsiteX3" fmla="*/ 89637 w 250909"/>
                <a:gd name="connsiteY3" fmla="*/ 1320545 h 1324265"/>
                <a:gd name="connsiteX4" fmla="*/ 1457 w 250909"/>
                <a:gd name="connsiteY4" fmla="*/ 1225005 h 1324265"/>
                <a:gd name="connsiteX5" fmla="*/ 88131 w 250909"/>
                <a:gd name="connsiteY5" fmla="*/ 98254 h 1324265"/>
                <a:gd name="connsiteX6" fmla="*/ 1458 w 250909"/>
                <a:gd name="connsiteY6" fmla="*/ 93921 h 1324265"/>
                <a:gd name="connsiteX0" fmla="*/ 1458 w 250909"/>
                <a:gd name="connsiteY0" fmla="*/ 93921 h 1320587"/>
                <a:gd name="connsiteX1" fmla="*/ 86432 w 250909"/>
                <a:gd name="connsiteY1" fmla="*/ 1 h 1320587"/>
                <a:gd name="connsiteX2" fmla="*/ 250749 w 250909"/>
                <a:gd name="connsiteY2" fmla="*/ 639485 h 1320587"/>
                <a:gd name="connsiteX3" fmla="*/ 89637 w 250909"/>
                <a:gd name="connsiteY3" fmla="*/ 1320545 h 1320587"/>
                <a:gd name="connsiteX4" fmla="*/ 1457 w 250909"/>
                <a:gd name="connsiteY4" fmla="*/ 1225005 h 1320587"/>
                <a:gd name="connsiteX5" fmla="*/ 88131 w 250909"/>
                <a:gd name="connsiteY5" fmla="*/ 98254 h 1320587"/>
                <a:gd name="connsiteX6" fmla="*/ 1458 w 250909"/>
                <a:gd name="connsiteY6" fmla="*/ 93921 h 1320587"/>
                <a:gd name="connsiteX0" fmla="*/ 1458 w 250909"/>
                <a:gd name="connsiteY0" fmla="*/ 93921 h 1320636"/>
                <a:gd name="connsiteX1" fmla="*/ 86432 w 250909"/>
                <a:gd name="connsiteY1" fmla="*/ 1 h 1320636"/>
                <a:gd name="connsiteX2" fmla="*/ 250749 w 250909"/>
                <a:gd name="connsiteY2" fmla="*/ 639485 h 1320636"/>
                <a:gd name="connsiteX3" fmla="*/ 89637 w 250909"/>
                <a:gd name="connsiteY3" fmla="*/ 1320545 h 1320636"/>
                <a:gd name="connsiteX4" fmla="*/ 1457 w 250909"/>
                <a:gd name="connsiteY4" fmla="*/ 1225005 h 1320636"/>
                <a:gd name="connsiteX5" fmla="*/ 88131 w 250909"/>
                <a:gd name="connsiteY5" fmla="*/ 98254 h 1320636"/>
                <a:gd name="connsiteX6" fmla="*/ 1458 w 250909"/>
                <a:gd name="connsiteY6" fmla="*/ 93921 h 1320636"/>
                <a:gd name="connsiteX0" fmla="*/ 10928 w 260379"/>
                <a:gd name="connsiteY0" fmla="*/ 93921 h 1320604"/>
                <a:gd name="connsiteX1" fmla="*/ 95902 w 260379"/>
                <a:gd name="connsiteY1" fmla="*/ 1 h 1320604"/>
                <a:gd name="connsiteX2" fmla="*/ 260219 w 260379"/>
                <a:gd name="connsiteY2" fmla="*/ 639485 h 1320604"/>
                <a:gd name="connsiteX3" fmla="*/ 99107 w 260379"/>
                <a:gd name="connsiteY3" fmla="*/ 1320545 h 1320604"/>
                <a:gd name="connsiteX4" fmla="*/ 10927 w 260379"/>
                <a:gd name="connsiteY4" fmla="*/ 1225005 h 1320604"/>
                <a:gd name="connsiteX5" fmla="*/ 10928 w 260379"/>
                <a:gd name="connsiteY5" fmla="*/ 1107993 h 1320604"/>
                <a:gd name="connsiteX6" fmla="*/ 97601 w 260379"/>
                <a:gd name="connsiteY6" fmla="*/ 98254 h 1320604"/>
                <a:gd name="connsiteX7" fmla="*/ 10928 w 260379"/>
                <a:gd name="connsiteY7" fmla="*/ 93921 h 1320604"/>
                <a:gd name="connsiteX0" fmla="*/ 1597 w 251048"/>
                <a:gd name="connsiteY0" fmla="*/ 93921 h 1320604"/>
                <a:gd name="connsiteX1" fmla="*/ 86571 w 251048"/>
                <a:gd name="connsiteY1" fmla="*/ 1 h 1320604"/>
                <a:gd name="connsiteX2" fmla="*/ 250888 w 251048"/>
                <a:gd name="connsiteY2" fmla="*/ 639485 h 1320604"/>
                <a:gd name="connsiteX3" fmla="*/ 89776 w 251048"/>
                <a:gd name="connsiteY3" fmla="*/ 1320545 h 1320604"/>
                <a:gd name="connsiteX4" fmla="*/ 1596 w 251048"/>
                <a:gd name="connsiteY4" fmla="*/ 1225005 h 1320604"/>
                <a:gd name="connsiteX5" fmla="*/ 92604 w 251048"/>
                <a:gd name="connsiteY5" fmla="*/ 1233669 h 1320604"/>
                <a:gd name="connsiteX6" fmla="*/ 88270 w 251048"/>
                <a:gd name="connsiteY6" fmla="*/ 98254 h 1320604"/>
                <a:gd name="connsiteX7" fmla="*/ 1597 w 251048"/>
                <a:gd name="connsiteY7" fmla="*/ 93921 h 1320604"/>
                <a:gd name="connsiteX0" fmla="*/ 2515 w 251966"/>
                <a:gd name="connsiteY0" fmla="*/ 93921 h 1320604"/>
                <a:gd name="connsiteX1" fmla="*/ 87489 w 251966"/>
                <a:gd name="connsiteY1" fmla="*/ 1 h 1320604"/>
                <a:gd name="connsiteX2" fmla="*/ 251806 w 251966"/>
                <a:gd name="connsiteY2" fmla="*/ 639485 h 1320604"/>
                <a:gd name="connsiteX3" fmla="*/ 90694 w 251966"/>
                <a:gd name="connsiteY3" fmla="*/ 1320545 h 1320604"/>
                <a:gd name="connsiteX4" fmla="*/ 2514 w 251966"/>
                <a:gd name="connsiteY4" fmla="*/ 1225005 h 1320604"/>
                <a:gd name="connsiteX5" fmla="*/ 93522 w 251966"/>
                <a:gd name="connsiteY5" fmla="*/ 1233669 h 1320604"/>
                <a:gd name="connsiteX6" fmla="*/ 89188 w 251966"/>
                <a:gd name="connsiteY6" fmla="*/ 98254 h 1320604"/>
                <a:gd name="connsiteX7" fmla="*/ 2515 w 251966"/>
                <a:gd name="connsiteY7" fmla="*/ 93921 h 1320604"/>
                <a:gd name="connsiteX0" fmla="*/ 2009 w 251460"/>
                <a:gd name="connsiteY0" fmla="*/ 93921 h 1320604"/>
                <a:gd name="connsiteX1" fmla="*/ 86983 w 251460"/>
                <a:gd name="connsiteY1" fmla="*/ 1 h 1320604"/>
                <a:gd name="connsiteX2" fmla="*/ 251300 w 251460"/>
                <a:gd name="connsiteY2" fmla="*/ 639485 h 1320604"/>
                <a:gd name="connsiteX3" fmla="*/ 90188 w 251460"/>
                <a:gd name="connsiteY3" fmla="*/ 1320545 h 1320604"/>
                <a:gd name="connsiteX4" fmla="*/ 2008 w 251460"/>
                <a:gd name="connsiteY4" fmla="*/ 1225005 h 1320604"/>
                <a:gd name="connsiteX5" fmla="*/ 93016 w 251460"/>
                <a:gd name="connsiteY5" fmla="*/ 1233669 h 1320604"/>
                <a:gd name="connsiteX6" fmla="*/ 88682 w 251460"/>
                <a:gd name="connsiteY6" fmla="*/ 98254 h 1320604"/>
                <a:gd name="connsiteX7" fmla="*/ 2009 w 251460"/>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86674 w 249452"/>
                <a:gd name="connsiteY6" fmla="*/ 98254 h 1320604"/>
                <a:gd name="connsiteX7" fmla="*/ 1 w 249452"/>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86674 w 249452"/>
                <a:gd name="connsiteY6" fmla="*/ 98254 h 1320604"/>
                <a:gd name="connsiteX7" fmla="*/ 1 w 249452"/>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95341 w 249452"/>
                <a:gd name="connsiteY6" fmla="*/ 648626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5341 w 249452"/>
                <a:gd name="connsiteY5" fmla="*/ 1229336 h 1320604"/>
                <a:gd name="connsiteX6" fmla="*/ 160345 w 249452"/>
                <a:gd name="connsiteY6" fmla="*/ 635625 h 1320604"/>
                <a:gd name="connsiteX7" fmla="*/ 86674 w 249452"/>
                <a:gd name="connsiteY7" fmla="*/ 98254 h 1320604"/>
                <a:gd name="connsiteX8" fmla="*/ 1 w 249452"/>
                <a:gd name="connsiteY8" fmla="*/ 93921 h 1320604"/>
                <a:gd name="connsiteX0" fmla="*/ 0 w 249429"/>
                <a:gd name="connsiteY0" fmla="*/ 93921 h 1353772"/>
                <a:gd name="connsiteX1" fmla="*/ 84974 w 249429"/>
                <a:gd name="connsiteY1" fmla="*/ 1 h 1353772"/>
                <a:gd name="connsiteX2" fmla="*/ 249291 w 249429"/>
                <a:gd name="connsiteY2" fmla="*/ 639485 h 1353772"/>
                <a:gd name="connsiteX3" fmla="*/ 88179 w 249429"/>
                <a:gd name="connsiteY3" fmla="*/ 1320545 h 1353772"/>
                <a:gd name="connsiteX4" fmla="*/ 4332 w 249429"/>
                <a:gd name="connsiteY4" fmla="*/ 1233672 h 1353772"/>
                <a:gd name="connsiteX5" fmla="*/ 95340 w 249429"/>
                <a:gd name="connsiteY5" fmla="*/ 1229336 h 1353772"/>
                <a:gd name="connsiteX6" fmla="*/ 160344 w 249429"/>
                <a:gd name="connsiteY6" fmla="*/ 635625 h 1353772"/>
                <a:gd name="connsiteX7" fmla="*/ 86673 w 249429"/>
                <a:gd name="connsiteY7" fmla="*/ 98254 h 1353772"/>
                <a:gd name="connsiteX8" fmla="*/ 0 w 249429"/>
                <a:gd name="connsiteY8" fmla="*/ 93921 h 1353772"/>
                <a:gd name="connsiteX0" fmla="*/ 0 w 249463"/>
                <a:gd name="connsiteY0" fmla="*/ 93921 h 1320546"/>
                <a:gd name="connsiteX1" fmla="*/ 84974 w 249463"/>
                <a:gd name="connsiteY1" fmla="*/ 1 h 1320546"/>
                <a:gd name="connsiteX2" fmla="*/ 249291 w 249463"/>
                <a:gd name="connsiteY2" fmla="*/ 639485 h 1320546"/>
                <a:gd name="connsiteX3" fmla="*/ 88179 w 249463"/>
                <a:gd name="connsiteY3" fmla="*/ 1320545 h 1320546"/>
                <a:gd name="connsiteX4" fmla="*/ 4332 w 249463"/>
                <a:gd name="connsiteY4" fmla="*/ 1233672 h 1320546"/>
                <a:gd name="connsiteX5" fmla="*/ 95340 w 249463"/>
                <a:gd name="connsiteY5" fmla="*/ 1229336 h 1320546"/>
                <a:gd name="connsiteX6" fmla="*/ 160344 w 249463"/>
                <a:gd name="connsiteY6" fmla="*/ 635625 h 1320546"/>
                <a:gd name="connsiteX7" fmla="*/ 86673 w 249463"/>
                <a:gd name="connsiteY7" fmla="*/ 98254 h 1320546"/>
                <a:gd name="connsiteX8" fmla="*/ 0 w 249463"/>
                <a:gd name="connsiteY8" fmla="*/ 93921 h 1320546"/>
                <a:gd name="connsiteX0" fmla="*/ 0 w 249428"/>
                <a:gd name="connsiteY0" fmla="*/ 93921 h 1353230"/>
                <a:gd name="connsiteX1" fmla="*/ 84974 w 249428"/>
                <a:gd name="connsiteY1" fmla="*/ 1 h 1353230"/>
                <a:gd name="connsiteX2" fmla="*/ 249291 w 249428"/>
                <a:gd name="connsiteY2" fmla="*/ 639485 h 1353230"/>
                <a:gd name="connsiteX3" fmla="*/ 88179 w 249428"/>
                <a:gd name="connsiteY3" fmla="*/ 1320545 h 1353230"/>
                <a:gd name="connsiteX4" fmla="*/ 6869 w 249428"/>
                <a:gd name="connsiteY4" fmla="*/ 1231136 h 1353230"/>
                <a:gd name="connsiteX5" fmla="*/ 95340 w 249428"/>
                <a:gd name="connsiteY5" fmla="*/ 1229336 h 1353230"/>
                <a:gd name="connsiteX6" fmla="*/ 160344 w 249428"/>
                <a:gd name="connsiteY6" fmla="*/ 635625 h 1353230"/>
                <a:gd name="connsiteX7" fmla="*/ 86673 w 249428"/>
                <a:gd name="connsiteY7" fmla="*/ 98254 h 1353230"/>
                <a:gd name="connsiteX8" fmla="*/ 0 w 249428"/>
                <a:gd name="connsiteY8" fmla="*/ 93921 h 1353230"/>
                <a:gd name="connsiteX0" fmla="*/ 0 w 249515"/>
                <a:gd name="connsiteY0" fmla="*/ 93921 h 1320545"/>
                <a:gd name="connsiteX1" fmla="*/ 84974 w 249515"/>
                <a:gd name="connsiteY1" fmla="*/ 1 h 1320545"/>
                <a:gd name="connsiteX2" fmla="*/ 249291 w 249515"/>
                <a:gd name="connsiteY2" fmla="*/ 639485 h 1320545"/>
                <a:gd name="connsiteX3" fmla="*/ 88179 w 249515"/>
                <a:gd name="connsiteY3" fmla="*/ 1320545 h 1320545"/>
                <a:gd name="connsiteX4" fmla="*/ 6869 w 249515"/>
                <a:gd name="connsiteY4" fmla="*/ 1231136 h 1320545"/>
                <a:gd name="connsiteX5" fmla="*/ 95340 w 249515"/>
                <a:gd name="connsiteY5" fmla="*/ 1229336 h 1320545"/>
                <a:gd name="connsiteX6" fmla="*/ 160344 w 249515"/>
                <a:gd name="connsiteY6" fmla="*/ 635625 h 1320545"/>
                <a:gd name="connsiteX7" fmla="*/ 86673 w 249515"/>
                <a:gd name="connsiteY7" fmla="*/ 98254 h 1320545"/>
                <a:gd name="connsiteX8" fmla="*/ 0 w 249515"/>
                <a:gd name="connsiteY8" fmla="*/ 93921 h 1320545"/>
                <a:gd name="connsiteX0" fmla="*/ 0 w 249446"/>
                <a:gd name="connsiteY0" fmla="*/ 93921 h 1320545"/>
                <a:gd name="connsiteX1" fmla="*/ 84974 w 249446"/>
                <a:gd name="connsiteY1" fmla="*/ 1 h 1320545"/>
                <a:gd name="connsiteX2" fmla="*/ 249291 w 249446"/>
                <a:gd name="connsiteY2" fmla="*/ 639485 h 1320545"/>
                <a:gd name="connsiteX3" fmla="*/ 88179 w 249446"/>
                <a:gd name="connsiteY3" fmla="*/ 1320545 h 1320545"/>
                <a:gd name="connsiteX4" fmla="*/ 6869 w 249446"/>
                <a:gd name="connsiteY4" fmla="*/ 1231136 h 1320545"/>
                <a:gd name="connsiteX5" fmla="*/ 95340 w 249446"/>
                <a:gd name="connsiteY5" fmla="*/ 1229336 h 1320545"/>
                <a:gd name="connsiteX6" fmla="*/ 160344 w 249446"/>
                <a:gd name="connsiteY6" fmla="*/ 635625 h 1320545"/>
                <a:gd name="connsiteX7" fmla="*/ 86673 w 249446"/>
                <a:gd name="connsiteY7" fmla="*/ 98254 h 1320545"/>
                <a:gd name="connsiteX8" fmla="*/ 0 w 249446"/>
                <a:gd name="connsiteY8" fmla="*/ 93921 h 1320545"/>
                <a:gd name="connsiteX0" fmla="*/ 0 w 249466"/>
                <a:gd name="connsiteY0" fmla="*/ 93921 h 1320817"/>
                <a:gd name="connsiteX1" fmla="*/ 84974 w 249466"/>
                <a:gd name="connsiteY1" fmla="*/ 1 h 1320817"/>
                <a:gd name="connsiteX2" fmla="*/ 249291 w 249466"/>
                <a:gd name="connsiteY2" fmla="*/ 639485 h 1320817"/>
                <a:gd name="connsiteX3" fmla="*/ 88179 w 249466"/>
                <a:gd name="connsiteY3" fmla="*/ 1320545 h 1320817"/>
                <a:gd name="connsiteX4" fmla="*/ 6869 w 249466"/>
                <a:gd name="connsiteY4" fmla="*/ 1231136 h 1320817"/>
                <a:gd name="connsiteX5" fmla="*/ 95340 w 249466"/>
                <a:gd name="connsiteY5" fmla="*/ 1229336 h 1320817"/>
                <a:gd name="connsiteX6" fmla="*/ 160344 w 249466"/>
                <a:gd name="connsiteY6" fmla="*/ 635625 h 1320817"/>
                <a:gd name="connsiteX7" fmla="*/ 86673 w 249466"/>
                <a:gd name="connsiteY7" fmla="*/ 98254 h 1320817"/>
                <a:gd name="connsiteX8" fmla="*/ 0 w 249466"/>
                <a:gd name="connsiteY8" fmla="*/ 93921 h 1320817"/>
                <a:gd name="connsiteX0" fmla="*/ 0 w 249466"/>
                <a:gd name="connsiteY0" fmla="*/ 93921 h 1320608"/>
                <a:gd name="connsiteX1" fmla="*/ 84974 w 249466"/>
                <a:gd name="connsiteY1" fmla="*/ 1 h 1320608"/>
                <a:gd name="connsiteX2" fmla="*/ 249291 w 249466"/>
                <a:gd name="connsiteY2" fmla="*/ 639485 h 1320608"/>
                <a:gd name="connsiteX3" fmla="*/ 88179 w 249466"/>
                <a:gd name="connsiteY3" fmla="*/ 1320545 h 1320608"/>
                <a:gd name="connsiteX4" fmla="*/ 6869 w 249466"/>
                <a:gd name="connsiteY4" fmla="*/ 1231136 h 1320608"/>
                <a:gd name="connsiteX5" fmla="*/ 95340 w 249466"/>
                <a:gd name="connsiteY5" fmla="*/ 1229336 h 1320608"/>
                <a:gd name="connsiteX6" fmla="*/ 160344 w 249466"/>
                <a:gd name="connsiteY6" fmla="*/ 635625 h 1320608"/>
                <a:gd name="connsiteX7" fmla="*/ 86673 w 249466"/>
                <a:gd name="connsiteY7" fmla="*/ 98254 h 1320608"/>
                <a:gd name="connsiteX8" fmla="*/ 0 w 249466"/>
                <a:gd name="connsiteY8" fmla="*/ 93921 h 1320608"/>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8254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454" h="1320570">
                  <a:moveTo>
                    <a:pt x="0" y="93921"/>
                  </a:moveTo>
                  <a:cubicBezTo>
                    <a:pt x="6056" y="96833"/>
                    <a:pt x="21758" y="80"/>
                    <a:pt x="84974" y="1"/>
                  </a:cubicBezTo>
                  <a:cubicBezTo>
                    <a:pt x="148190" y="-78"/>
                    <a:pt x="244423" y="194044"/>
                    <a:pt x="249291" y="639485"/>
                  </a:cubicBezTo>
                  <a:cubicBezTo>
                    <a:pt x="254159" y="1084926"/>
                    <a:pt x="148874" y="1323396"/>
                    <a:pt x="88179" y="1320545"/>
                  </a:cubicBezTo>
                  <a:cubicBezTo>
                    <a:pt x="27484" y="1317694"/>
                    <a:pt x="21565" y="1266561"/>
                    <a:pt x="6869" y="1231136"/>
                  </a:cubicBezTo>
                  <a:cubicBezTo>
                    <a:pt x="52844" y="1230379"/>
                    <a:pt x="49080" y="1230781"/>
                    <a:pt x="85194" y="1229336"/>
                  </a:cubicBezTo>
                  <a:cubicBezTo>
                    <a:pt x="116303" y="1138346"/>
                    <a:pt x="170244" y="878249"/>
                    <a:pt x="170490" y="643234"/>
                  </a:cubicBezTo>
                  <a:cubicBezTo>
                    <a:pt x="170736" y="408219"/>
                    <a:pt x="120318" y="188169"/>
                    <a:pt x="86673" y="93181"/>
                  </a:cubicBezTo>
                  <a:cubicBezTo>
                    <a:pt x="43337" y="92811"/>
                    <a:pt x="45349" y="96926"/>
                    <a:pt x="0" y="93921"/>
                  </a:cubicBezTo>
                  <a:close/>
                </a:path>
              </a:pathLst>
            </a:custGeom>
            <a:gradFill>
              <a:gsLst>
                <a:gs pos="38000">
                  <a:schemeClr val="tx2">
                    <a:lumMod val="10000"/>
                    <a:lumOff val="90000"/>
                  </a:schemeClr>
                </a:gs>
                <a:gs pos="33000">
                  <a:schemeClr val="tx2">
                    <a:lumMod val="10000"/>
                    <a:lumOff val="90000"/>
                  </a:schemeClr>
                </a:gs>
                <a:gs pos="0">
                  <a:srgbClr val="AFCEEB"/>
                </a:gs>
                <a:gs pos="100000">
                  <a:srgbClr val="2B5CA8"/>
                </a:gs>
              </a:gsLst>
              <a:lin ang="5400000" scaled="0"/>
            </a:gradFill>
            <a:ln w="3175">
              <a:solidFill>
                <a:schemeClr val="tx1"/>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9" name="Freeform: Shape 18">
              <a:extLst>
                <a:ext uri="{FF2B5EF4-FFF2-40B4-BE49-F238E27FC236}">
                  <a16:creationId xmlns:a16="http://schemas.microsoft.com/office/drawing/2014/main" id="{9664F9C8-883C-42C4-BDBB-72A239061F48}"/>
                </a:ext>
              </a:extLst>
            </p:cNvPr>
            <p:cNvSpPr/>
            <p:nvPr/>
          </p:nvSpPr>
          <p:spPr>
            <a:xfrm>
              <a:off x="3967674" y="1168078"/>
              <a:ext cx="340300" cy="1317431"/>
            </a:xfrm>
            <a:custGeom>
              <a:avLst/>
              <a:gdLst>
                <a:gd name="connsiteX0" fmla="*/ 5291 w 426780"/>
                <a:gd name="connsiteY0" fmla="*/ 167091 h 1485003"/>
                <a:gd name="connsiteX1" fmla="*/ 52916 w 426780"/>
                <a:gd name="connsiteY1" fmla="*/ 90891 h 1485003"/>
                <a:gd name="connsiteX2" fmla="*/ 386291 w 426780"/>
                <a:gd name="connsiteY2" fmla="*/ 100416 h 1485003"/>
                <a:gd name="connsiteX3" fmla="*/ 386291 w 426780"/>
                <a:gd name="connsiteY3" fmla="*/ 1376766 h 1485003"/>
                <a:gd name="connsiteX4" fmla="*/ 71966 w 426780"/>
                <a:gd name="connsiteY4" fmla="*/ 1329141 h 1485003"/>
                <a:gd name="connsiteX0" fmla="*/ 218 w 409336"/>
                <a:gd name="connsiteY0" fmla="*/ 163738 h 1481650"/>
                <a:gd name="connsiteX1" fmla="*/ 266918 w 409336"/>
                <a:gd name="connsiteY1" fmla="*/ 97063 h 1481650"/>
                <a:gd name="connsiteX2" fmla="*/ 381218 w 409336"/>
                <a:gd name="connsiteY2" fmla="*/ 97063 h 1481650"/>
                <a:gd name="connsiteX3" fmla="*/ 381218 w 409336"/>
                <a:gd name="connsiteY3" fmla="*/ 1373413 h 1481650"/>
                <a:gd name="connsiteX4" fmla="*/ 66893 w 409336"/>
                <a:gd name="connsiteY4" fmla="*/ 1325788 h 1481650"/>
                <a:gd name="connsiteX0" fmla="*/ 238 w 410281"/>
                <a:gd name="connsiteY0" fmla="*/ 170584 h 1488496"/>
                <a:gd name="connsiteX1" fmla="*/ 247888 w 410281"/>
                <a:gd name="connsiteY1" fmla="*/ 84859 h 1488496"/>
                <a:gd name="connsiteX2" fmla="*/ 381238 w 410281"/>
                <a:gd name="connsiteY2" fmla="*/ 103909 h 1488496"/>
                <a:gd name="connsiteX3" fmla="*/ 381238 w 410281"/>
                <a:gd name="connsiteY3" fmla="*/ 1380259 h 1488496"/>
                <a:gd name="connsiteX4" fmla="*/ 66913 w 410281"/>
                <a:gd name="connsiteY4" fmla="*/ 1332634 h 1488496"/>
                <a:gd name="connsiteX0" fmla="*/ 261 w 490904"/>
                <a:gd name="connsiteY0" fmla="*/ 88062 h 1394191"/>
                <a:gd name="connsiteX1" fmla="*/ 247911 w 490904"/>
                <a:gd name="connsiteY1" fmla="*/ 2337 h 1394191"/>
                <a:gd name="connsiteX2" fmla="*/ 486036 w 490904"/>
                <a:gd name="connsiteY2" fmla="*/ 183312 h 1394191"/>
                <a:gd name="connsiteX3" fmla="*/ 381261 w 490904"/>
                <a:gd name="connsiteY3" fmla="*/ 1297737 h 1394191"/>
                <a:gd name="connsiteX4" fmla="*/ 66936 w 490904"/>
                <a:gd name="connsiteY4" fmla="*/ 1250112 h 1394191"/>
                <a:gd name="connsiteX0" fmla="*/ 1181 w 500447"/>
                <a:gd name="connsiteY0" fmla="*/ 78842 h 1384971"/>
                <a:gd name="connsiteX1" fmla="*/ 105956 w 500447"/>
                <a:gd name="connsiteY1" fmla="*/ 2642 h 1384971"/>
                <a:gd name="connsiteX2" fmla="*/ 486956 w 500447"/>
                <a:gd name="connsiteY2" fmla="*/ 174092 h 1384971"/>
                <a:gd name="connsiteX3" fmla="*/ 382181 w 500447"/>
                <a:gd name="connsiteY3" fmla="*/ 1288517 h 1384971"/>
                <a:gd name="connsiteX4" fmla="*/ 67856 w 500447"/>
                <a:gd name="connsiteY4" fmla="*/ 1240892 h 1384971"/>
                <a:gd name="connsiteX0" fmla="*/ 1955 w 501221"/>
                <a:gd name="connsiteY0" fmla="*/ 85274 h 1391403"/>
                <a:gd name="connsiteX1" fmla="*/ 106730 w 501221"/>
                <a:gd name="connsiteY1" fmla="*/ 9074 h 1391403"/>
                <a:gd name="connsiteX2" fmla="*/ 487730 w 501221"/>
                <a:gd name="connsiteY2" fmla="*/ 180524 h 1391403"/>
                <a:gd name="connsiteX3" fmla="*/ 382955 w 501221"/>
                <a:gd name="connsiteY3" fmla="*/ 1294949 h 1391403"/>
                <a:gd name="connsiteX4" fmla="*/ 68630 w 501221"/>
                <a:gd name="connsiteY4" fmla="*/ 1247324 h 1391403"/>
                <a:gd name="connsiteX0" fmla="*/ 3425 w 464591"/>
                <a:gd name="connsiteY0" fmla="*/ 144296 h 1383750"/>
                <a:gd name="connsiteX1" fmla="*/ 70100 w 464591"/>
                <a:gd name="connsiteY1" fmla="*/ 1421 h 1383750"/>
                <a:gd name="connsiteX2" fmla="*/ 451100 w 464591"/>
                <a:gd name="connsiteY2" fmla="*/ 172871 h 1383750"/>
                <a:gd name="connsiteX3" fmla="*/ 346325 w 464591"/>
                <a:gd name="connsiteY3" fmla="*/ 1287296 h 1383750"/>
                <a:gd name="connsiteX4" fmla="*/ 32000 w 464591"/>
                <a:gd name="connsiteY4" fmla="*/ 1239671 h 1383750"/>
                <a:gd name="connsiteX0" fmla="*/ 12799 w 439296"/>
                <a:gd name="connsiteY0" fmla="*/ 100765 h 1383556"/>
                <a:gd name="connsiteX1" fmla="*/ 44805 w 439296"/>
                <a:gd name="connsiteY1" fmla="*/ 1227 h 1383556"/>
                <a:gd name="connsiteX2" fmla="*/ 425805 w 439296"/>
                <a:gd name="connsiteY2" fmla="*/ 172677 h 1383556"/>
                <a:gd name="connsiteX3" fmla="*/ 321030 w 439296"/>
                <a:gd name="connsiteY3" fmla="*/ 1287102 h 1383556"/>
                <a:gd name="connsiteX4" fmla="*/ 6705 w 439296"/>
                <a:gd name="connsiteY4" fmla="*/ 1239477 h 1383556"/>
                <a:gd name="connsiteX0" fmla="*/ 6094 w 432591"/>
                <a:gd name="connsiteY0" fmla="*/ 101050 h 1383841"/>
                <a:gd name="connsiteX1" fmla="*/ 38100 w 432591"/>
                <a:gd name="connsiteY1" fmla="*/ 1512 h 1383841"/>
                <a:gd name="connsiteX2" fmla="*/ 419100 w 432591"/>
                <a:gd name="connsiteY2" fmla="*/ 172962 h 1383841"/>
                <a:gd name="connsiteX3" fmla="*/ 314325 w 432591"/>
                <a:gd name="connsiteY3" fmla="*/ 1287387 h 1383841"/>
                <a:gd name="connsiteX4" fmla="*/ 0 w 432591"/>
                <a:gd name="connsiteY4" fmla="*/ 1239762 h 1383841"/>
                <a:gd name="connsiteX0" fmla="*/ 6094 w 429293"/>
                <a:gd name="connsiteY0" fmla="*/ 96813 h 1379604"/>
                <a:gd name="connsiteX1" fmla="*/ 90104 w 429293"/>
                <a:gd name="connsiteY1" fmla="*/ 1609 h 1379604"/>
                <a:gd name="connsiteX2" fmla="*/ 419100 w 429293"/>
                <a:gd name="connsiteY2" fmla="*/ 168725 h 1379604"/>
                <a:gd name="connsiteX3" fmla="*/ 314325 w 429293"/>
                <a:gd name="connsiteY3" fmla="*/ 1283150 h 1379604"/>
                <a:gd name="connsiteX4" fmla="*/ 0 w 429293"/>
                <a:gd name="connsiteY4" fmla="*/ 1235525 h 1379604"/>
                <a:gd name="connsiteX0" fmla="*/ 6094 w 430652"/>
                <a:gd name="connsiteY0" fmla="*/ 101050 h 1383841"/>
                <a:gd name="connsiteX1" fmla="*/ 68436 w 430652"/>
                <a:gd name="connsiteY1" fmla="*/ 1512 h 1383841"/>
                <a:gd name="connsiteX2" fmla="*/ 419100 w 430652"/>
                <a:gd name="connsiteY2" fmla="*/ 172962 h 1383841"/>
                <a:gd name="connsiteX3" fmla="*/ 314325 w 430652"/>
                <a:gd name="connsiteY3" fmla="*/ 1287387 h 1383841"/>
                <a:gd name="connsiteX4" fmla="*/ 0 w 430652"/>
                <a:gd name="connsiteY4" fmla="*/ 1239762 h 1383841"/>
                <a:gd name="connsiteX0" fmla="*/ 6094 w 430652"/>
                <a:gd name="connsiteY0" fmla="*/ 103481 h 1386272"/>
                <a:gd name="connsiteX1" fmla="*/ 68436 w 430652"/>
                <a:gd name="connsiteY1" fmla="*/ 3943 h 1386272"/>
                <a:gd name="connsiteX2" fmla="*/ 419100 w 430652"/>
                <a:gd name="connsiteY2" fmla="*/ 175393 h 1386272"/>
                <a:gd name="connsiteX3" fmla="*/ 314325 w 430652"/>
                <a:gd name="connsiteY3" fmla="*/ 1289818 h 1386272"/>
                <a:gd name="connsiteX4" fmla="*/ 0 w 430652"/>
                <a:gd name="connsiteY4" fmla="*/ 1242193 h 1386272"/>
                <a:gd name="connsiteX0" fmla="*/ 0 w 433225"/>
                <a:gd name="connsiteY0" fmla="*/ 88943 h 1384735"/>
                <a:gd name="connsiteX1" fmla="*/ 71009 w 433225"/>
                <a:gd name="connsiteY1" fmla="*/ 2406 h 1384735"/>
                <a:gd name="connsiteX2" fmla="*/ 421673 w 433225"/>
                <a:gd name="connsiteY2" fmla="*/ 173856 h 1384735"/>
                <a:gd name="connsiteX3" fmla="*/ 316898 w 433225"/>
                <a:gd name="connsiteY3" fmla="*/ 1288281 h 1384735"/>
                <a:gd name="connsiteX4" fmla="*/ 2573 w 433225"/>
                <a:gd name="connsiteY4" fmla="*/ 1240656 h 1384735"/>
                <a:gd name="connsiteX0" fmla="*/ 0 w 433225"/>
                <a:gd name="connsiteY0" fmla="*/ 89532 h 1385324"/>
                <a:gd name="connsiteX1" fmla="*/ 71009 w 433225"/>
                <a:gd name="connsiteY1" fmla="*/ 2995 h 1385324"/>
                <a:gd name="connsiteX2" fmla="*/ 421673 w 433225"/>
                <a:gd name="connsiteY2" fmla="*/ 174445 h 1385324"/>
                <a:gd name="connsiteX3" fmla="*/ 316898 w 433225"/>
                <a:gd name="connsiteY3" fmla="*/ 1288870 h 1385324"/>
                <a:gd name="connsiteX4" fmla="*/ 2573 w 433225"/>
                <a:gd name="connsiteY4" fmla="*/ 1241245 h 1385324"/>
                <a:gd name="connsiteX0" fmla="*/ 0 w 330328"/>
                <a:gd name="connsiteY0" fmla="*/ 123200 h 1381185"/>
                <a:gd name="connsiteX1" fmla="*/ 71009 w 330328"/>
                <a:gd name="connsiteY1" fmla="*/ 36663 h 1381185"/>
                <a:gd name="connsiteX2" fmla="*/ 252661 w 330328"/>
                <a:gd name="connsiteY2" fmla="*/ 736818 h 1381185"/>
                <a:gd name="connsiteX3" fmla="*/ 316898 w 330328"/>
                <a:gd name="connsiteY3" fmla="*/ 1322538 h 1381185"/>
                <a:gd name="connsiteX4" fmla="*/ 2573 w 330328"/>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17386 h 1381146"/>
                <a:gd name="connsiteX1" fmla="*/ 71009 w 326749"/>
                <a:gd name="connsiteY1" fmla="*/ 30849 h 1381146"/>
                <a:gd name="connsiteX2" fmla="*/ 252661 w 326749"/>
                <a:gd name="connsiteY2" fmla="*/ 648665 h 1381146"/>
                <a:gd name="connsiteX3" fmla="*/ 316898 w 326749"/>
                <a:gd name="connsiteY3" fmla="*/ 1316724 h 1381146"/>
                <a:gd name="connsiteX4" fmla="*/ 2573 w 326749"/>
                <a:gd name="connsiteY4" fmla="*/ 1269099 h 1381146"/>
                <a:gd name="connsiteX0" fmla="*/ 0 w 326749"/>
                <a:gd name="connsiteY0" fmla="*/ 86549 h 1350309"/>
                <a:gd name="connsiteX1" fmla="*/ 71009 w 326749"/>
                <a:gd name="connsiteY1" fmla="*/ 12 h 1350309"/>
                <a:gd name="connsiteX2" fmla="*/ 252661 w 326749"/>
                <a:gd name="connsiteY2" fmla="*/ 617828 h 1350309"/>
                <a:gd name="connsiteX3" fmla="*/ 316898 w 326749"/>
                <a:gd name="connsiteY3" fmla="*/ 1285887 h 1350309"/>
                <a:gd name="connsiteX4" fmla="*/ 2573 w 326749"/>
                <a:gd name="connsiteY4" fmla="*/ 1238262 h 1350309"/>
                <a:gd name="connsiteX0" fmla="*/ 0 w 326456"/>
                <a:gd name="connsiteY0" fmla="*/ 86565 h 1350325"/>
                <a:gd name="connsiteX1" fmla="*/ 71009 w 326456"/>
                <a:gd name="connsiteY1" fmla="*/ 28 h 1350325"/>
                <a:gd name="connsiteX2" fmla="*/ 252661 w 326456"/>
                <a:gd name="connsiteY2" fmla="*/ 617844 h 1350325"/>
                <a:gd name="connsiteX3" fmla="*/ 316898 w 326456"/>
                <a:gd name="connsiteY3" fmla="*/ 1285903 h 1350325"/>
                <a:gd name="connsiteX4" fmla="*/ 2573 w 326456"/>
                <a:gd name="connsiteY4" fmla="*/ 1238278 h 1350325"/>
                <a:gd name="connsiteX0" fmla="*/ 0 w 330073"/>
                <a:gd name="connsiteY0" fmla="*/ 90881 h 1354641"/>
                <a:gd name="connsiteX1" fmla="*/ 84010 w 330073"/>
                <a:gd name="connsiteY1" fmla="*/ 11 h 1354641"/>
                <a:gd name="connsiteX2" fmla="*/ 252661 w 330073"/>
                <a:gd name="connsiteY2" fmla="*/ 622160 h 1354641"/>
                <a:gd name="connsiteX3" fmla="*/ 316898 w 330073"/>
                <a:gd name="connsiteY3" fmla="*/ 1290219 h 1354641"/>
                <a:gd name="connsiteX4" fmla="*/ 2573 w 330073"/>
                <a:gd name="connsiteY4" fmla="*/ 1242594 h 1354641"/>
                <a:gd name="connsiteX0" fmla="*/ 0 w 330073"/>
                <a:gd name="connsiteY0" fmla="*/ 90929 h 1354689"/>
                <a:gd name="connsiteX1" fmla="*/ 84010 w 330073"/>
                <a:gd name="connsiteY1" fmla="*/ 59 h 1354689"/>
                <a:gd name="connsiteX2" fmla="*/ 252661 w 330073"/>
                <a:gd name="connsiteY2" fmla="*/ 622208 h 1354689"/>
                <a:gd name="connsiteX3" fmla="*/ 316898 w 330073"/>
                <a:gd name="connsiteY3" fmla="*/ 1290267 h 1354689"/>
                <a:gd name="connsiteX4" fmla="*/ 2573 w 330073"/>
                <a:gd name="connsiteY4" fmla="*/ 1242642 h 1354689"/>
                <a:gd name="connsiteX0" fmla="*/ 0 w 330073"/>
                <a:gd name="connsiteY0" fmla="*/ 90902 h 1354662"/>
                <a:gd name="connsiteX1" fmla="*/ 84010 w 330073"/>
                <a:gd name="connsiteY1" fmla="*/ 32 h 1354662"/>
                <a:gd name="connsiteX2" fmla="*/ 252661 w 330073"/>
                <a:gd name="connsiteY2" fmla="*/ 622181 h 1354662"/>
                <a:gd name="connsiteX3" fmla="*/ 316898 w 330073"/>
                <a:gd name="connsiteY3" fmla="*/ 1290240 h 1354662"/>
                <a:gd name="connsiteX4" fmla="*/ 2573 w 330073"/>
                <a:gd name="connsiteY4" fmla="*/ 1242615 h 1354662"/>
                <a:gd name="connsiteX0" fmla="*/ 0 w 334407"/>
                <a:gd name="connsiteY0" fmla="*/ 130959 h 1377384"/>
                <a:gd name="connsiteX1" fmla="*/ 88344 w 334407"/>
                <a:gd name="connsiteY1" fmla="*/ 22754 h 1377384"/>
                <a:gd name="connsiteX2" fmla="*/ 256995 w 334407"/>
                <a:gd name="connsiteY2" fmla="*/ 644903 h 1377384"/>
                <a:gd name="connsiteX3" fmla="*/ 321232 w 334407"/>
                <a:gd name="connsiteY3" fmla="*/ 1312962 h 1377384"/>
                <a:gd name="connsiteX4" fmla="*/ 6907 w 334407"/>
                <a:gd name="connsiteY4" fmla="*/ 1265337 h 1377384"/>
                <a:gd name="connsiteX0" fmla="*/ 0 w 334407"/>
                <a:gd name="connsiteY0" fmla="*/ 108286 h 1354711"/>
                <a:gd name="connsiteX1" fmla="*/ 88344 w 334407"/>
                <a:gd name="connsiteY1" fmla="*/ 81 h 1354711"/>
                <a:gd name="connsiteX2" fmla="*/ 256995 w 334407"/>
                <a:gd name="connsiteY2" fmla="*/ 622230 h 1354711"/>
                <a:gd name="connsiteX3" fmla="*/ 321232 w 334407"/>
                <a:gd name="connsiteY3" fmla="*/ 1290289 h 1354711"/>
                <a:gd name="connsiteX4" fmla="*/ 6907 w 334407"/>
                <a:gd name="connsiteY4" fmla="*/ 1242664 h 1354711"/>
                <a:gd name="connsiteX0" fmla="*/ 0 w 421080"/>
                <a:gd name="connsiteY0" fmla="*/ 632583 h 1354636"/>
                <a:gd name="connsiteX1" fmla="*/ 175017 w 421080"/>
                <a:gd name="connsiteY1" fmla="*/ 6 h 1354636"/>
                <a:gd name="connsiteX2" fmla="*/ 343668 w 421080"/>
                <a:gd name="connsiteY2" fmla="*/ 622155 h 1354636"/>
                <a:gd name="connsiteX3" fmla="*/ 407905 w 421080"/>
                <a:gd name="connsiteY3" fmla="*/ 1290214 h 1354636"/>
                <a:gd name="connsiteX4" fmla="*/ 93580 w 421080"/>
                <a:gd name="connsiteY4" fmla="*/ 1242589 h 1354636"/>
                <a:gd name="connsiteX0" fmla="*/ 0 w 425414"/>
                <a:gd name="connsiteY0" fmla="*/ 507424 h 1355153"/>
                <a:gd name="connsiteX1" fmla="*/ 179351 w 425414"/>
                <a:gd name="connsiteY1" fmla="*/ 523 h 1355153"/>
                <a:gd name="connsiteX2" fmla="*/ 348002 w 425414"/>
                <a:gd name="connsiteY2" fmla="*/ 622672 h 1355153"/>
                <a:gd name="connsiteX3" fmla="*/ 412239 w 425414"/>
                <a:gd name="connsiteY3" fmla="*/ 1290731 h 1355153"/>
                <a:gd name="connsiteX4" fmla="*/ 97914 w 425414"/>
                <a:gd name="connsiteY4" fmla="*/ 1243106 h 1355153"/>
                <a:gd name="connsiteX0" fmla="*/ 0 w 425414"/>
                <a:gd name="connsiteY0" fmla="*/ 507726 h 1355455"/>
                <a:gd name="connsiteX1" fmla="*/ 179351 w 425414"/>
                <a:gd name="connsiteY1" fmla="*/ 825 h 1355455"/>
                <a:gd name="connsiteX2" fmla="*/ 348002 w 425414"/>
                <a:gd name="connsiteY2" fmla="*/ 622974 h 1355455"/>
                <a:gd name="connsiteX3" fmla="*/ 412239 w 425414"/>
                <a:gd name="connsiteY3" fmla="*/ 1291033 h 1355455"/>
                <a:gd name="connsiteX4" fmla="*/ 97914 w 425414"/>
                <a:gd name="connsiteY4" fmla="*/ 1243408 h 1355455"/>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10427 w 429384"/>
                <a:gd name="connsiteY0" fmla="*/ 632582 h 1290252"/>
                <a:gd name="connsiteX1" fmla="*/ 176777 w 429384"/>
                <a:gd name="connsiteY1" fmla="*/ 6 h 1290252"/>
                <a:gd name="connsiteX2" fmla="*/ 345428 w 429384"/>
                <a:gd name="connsiteY2" fmla="*/ 622155 h 1290252"/>
                <a:gd name="connsiteX3" fmla="*/ 409665 w 429384"/>
                <a:gd name="connsiteY3" fmla="*/ 1290214 h 1290252"/>
                <a:gd name="connsiteX4" fmla="*/ 0 w 429384"/>
                <a:gd name="connsiteY4" fmla="*/ 653213 h 1290252"/>
                <a:gd name="connsiteX0" fmla="*/ 10427 w 429384"/>
                <a:gd name="connsiteY0" fmla="*/ 632582 h 1290296"/>
                <a:gd name="connsiteX1" fmla="*/ 176777 w 429384"/>
                <a:gd name="connsiteY1" fmla="*/ 6 h 1290296"/>
                <a:gd name="connsiteX2" fmla="*/ 345428 w 429384"/>
                <a:gd name="connsiteY2" fmla="*/ 622155 h 1290296"/>
                <a:gd name="connsiteX3" fmla="*/ 409665 w 429384"/>
                <a:gd name="connsiteY3" fmla="*/ 1290214 h 1290296"/>
                <a:gd name="connsiteX4" fmla="*/ 0 w 429384"/>
                <a:gd name="connsiteY4" fmla="*/ 653213 h 1290296"/>
                <a:gd name="connsiteX0" fmla="*/ 10427 w 345429"/>
                <a:gd name="connsiteY0" fmla="*/ 632582 h 1320623"/>
                <a:gd name="connsiteX1" fmla="*/ 176777 w 345429"/>
                <a:gd name="connsiteY1" fmla="*/ 6 h 1320623"/>
                <a:gd name="connsiteX2" fmla="*/ 345428 w 345429"/>
                <a:gd name="connsiteY2" fmla="*/ 622155 h 1320623"/>
                <a:gd name="connsiteX3" fmla="*/ 179982 w 345429"/>
                <a:gd name="connsiteY3" fmla="*/ 1320550 h 1320623"/>
                <a:gd name="connsiteX4" fmla="*/ 0 w 345429"/>
                <a:gd name="connsiteY4" fmla="*/ 653213 h 1320623"/>
                <a:gd name="connsiteX0" fmla="*/ 10427 w 345431"/>
                <a:gd name="connsiteY0" fmla="*/ 632582 h 1320568"/>
                <a:gd name="connsiteX1" fmla="*/ 176777 w 345431"/>
                <a:gd name="connsiteY1" fmla="*/ 6 h 1320568"/>
                <a:gd name="connsiteX2" fmla="*/ 345428 w 345431"/>
                <a:gd name="connsiteY2" fmla="*/ 622155 h 1320568"/>
                <a:gd name="connsiteX3" fmla="*/ 179982 w 345431"/>
                <a:gd name="connsiteY3" fmla="*/ 1320550 h 1320568"/>
                <a:gd name="connsiteX4" fmla="*/ 0 w 345431"/>
                <a:gd name="connsiteY4" fmla="*/ 653213 h 1320568"/>
                <a:gd name="connsiteX0" fmla="*/ 0 w 335002"/>
                <a:gd name="connsiteY0" fmla="*/ 632582 h 1320672"/>
                <a:gd name="connsiteX1" fmla="*/ 166350 w 335002"/>
                <a:gd name="connsiteY1" fmla="*/ 6 h 1320672"/>
                <a:gd name="connsiteX2" fmla="*/ 335001 w 335002"/>
                <a:gd name="connsiteY2" fmla="*/ 622155 h 1320672"/>
                <a:gd name="connsiteX3" fmla="*/ 169555 w 335002"/>
                <a:gd name="connsiteY3" fmla="*/ 1320550 h 1320672"/>
                <a:gd name="connsiteX4" fmla="*/ 2574 w 335002"/>
                <a:gd name="connsiteY4" fmla="*/ 661880 h 1320672"/>
                <a:gd name="connsiteX0" fmla="*/ 0 w 335004"/>
                <a:gd name="connsiteY0" fmla="*/ 632582 h 1320612"/>
                <a:gd name="connsiteX1" fmla="*/ 166350 w 335004"/>
                <a:gd name="connsiteY1" fmla="*/ 6 h 1320612"/>
                <a:gd name="connsiteX2" fmla="*/ 335001 w 335004"/>
                <a:gd name="connsiteY2" fmla="*/ 622155 h 1320612"/>
                <a:gd name="connsiteX3" fmla="*/ 169555 w 335004"/>
                <a:gd name="connsiteY3" fmla="*/ 1320550 h 1320612"/>
                <a:gd name="connsiteX4" fmla="*/ 2574 w 335004"/>
                <a:gd name="connsiteY4" fmla="*/ 661880 h 1320612"/>
                <a:gd name="connsiteX0" fmla="*/ 0 w 330668"/>
                <a:gd name="connsiteY0" fmla="*/ 632582 h 1320589"/>
                <a:gd name="connsiteX1" fmla="*/ 166350 w 330668"/>
                <a:gd name="connsiteY1" fmla="*/ 6 h 1320589"/>
                <a:gd name="connsiteX2" fmla="*/ 330667 w 330668"/>
                <a:gd name="connsiteY2" fmla="*/ 639490 h 1320589"/>
                <a:gd name="connsiteX3" fmla="*/ 169555 w 330668"/>
                <a:gd name="connsiteY3" fmla="*/ 1320550 h 1320589"/>
                <a:gd name="connsiteX4" fmla="*/ 2574 w 330668"/>
                <a:gd name="connsiteY4" fmla="*/ 661880 h 1320589"/>
                <a:gd name="connsiteX0" fmla="*/ 0 w 330668"/>
                <a:gd name="connsiteY0" fmla="*/ 632593 h 1320600"/>
                <a:gd name="connsiteX1" fmla="*/ 166350 w 330668"/>
                <a:gd name="connsiteY1" fmla="*/ 17 h 1320600"/>
                <a:gd name="connsiteX2" fmla="*/ 330667 w 330668"/>
                <a:gd name="connsiteY2" fmla="*/ 639501 h 1320600"/>
                <a:gd name="connsiteX3" fmla="*/ 169555 w 330668"/>
                <a:gd name="connsiteY3" fmla="*/ 1320561 h 1320600"/>
                <a:gd name="connsiteX4" fmla="*/ 2574 w 330668"/>
                <a:gd name="connsiteY4" fmla="*/ 661891 h 1320600"/>
                <a:gd name="connsiteX0" fmla="*/ 0 w 330821"/>
                <a:gd name="connsiteY0" fmla="*/ 632613 h 1320620"/>
                <a:gd name="connsiteX1" fmla="*/ 166350 w 330821"/>
                <a:gd name="connsiteY1" fmla="*/ 37 h 1320620"/>
                <a:gd name="connsiteX2" fmla="*/ 330667 w 330821"/>
                <a:gd name="connsiteY2" fmla="*/ 639521 h 1320620"/>
                <a:gd name="connsiteX3" fmla="*/ 169555 w 330821"/>
                <a:gd name="connsiteY3" fmla="*/ 1320581 h 1320620"/>
                <a:gd name="connsiteX4" fmla="*/ 2574 w 330821"/>
                <a:gd name="connsiteY4" fmla="*/ 661911 h 1320620"/>
                <a:gd name="connsiteX0" fmla="*/ 0 w 330856"/>
                <a:gd name="connsiteY0" fmla="*/ 632613 h 1320761"/>
                <a:gd name="connsiteX1" fmla="*/ 166350 w 330856"/>
                <a:gd name="connsiteY1" fmla="*/ 37 h 1320761"/>
                <a:gd name="connsiteX2" fmla="*/ 330667 w 330856"/>
                <a:gd name="connsiteY2" fmla="*/ 639521 h 1320761"/>
                <a:gd name="connsiteX3" fmla="*/ 169555 w 330856"/>
                <a:gd name="connsiteY3" fmla="*/ 1320581 h 1320761"/>
                <a:gd name="connsiteX4" fmla="*/ 2574 w 330856"/>
                <a:gd name="connsiteY4" fmla="*/ 661911 h 1320761"/>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47840"/>
                <a:gd name="connsiteX1" fmla="*/ 166350 w 330805"/>
                <a:gd name="connsiteY1" fmla="*/ 37 h 1347840"/>
                <a:gd name="connsiteX2" fmla="*/ 330667 w 330805"/>
                <a:gd name="connsiteY2" fmla="*/ 639521 h 1347840"/>
                <a:gd name="connsiteX3" fmla="*/ 169555 w 330805"/>
                <a:gd name="connsiteY3" fmla="*/ 1320581 h 1347840"/>
                <a:gd name="connsiteX4" fmla="*/ 81375 w 330805"/>
                <a:gd name="connsiteY4" fmla="*/ 1225041 h 1347840"/>
                <a:gd name="connsiteX5" fmla="*/ 2574 w 330805"/>
                <a:gd name="connsiteY5" fmla="*/ 661911 h 1347840"/>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5" fmla="*/ 2574 w 330827"/>
                <a:gd name="connsiteY5" fmla="*/ 661911 h 1320618"/>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0" fmla="*/ 0 w 330827"/>
                <a:gd name="connsiteY0" fmla="*/ 672331 h 1360336"/>
                <a:gd name="connsiteX1" fmla="*/ 81376 w 330827"/>
                <a:gd name="connsiteY1" fmla="*/ 133675 h 1360336"/>
                <a:gd name="connsiteX2" fmla="*/ 166350 w 330827"/>
                <a:gd name="connsiteY2" fmla="*/ 39755 h 1360336"/>
                <a:gd name="connsiteX3" fmla="*/ 330667 w 330827"/>
                <a:gd name="connsiteY3" fmla="*/ 679239 h 1360336"/>
                <a:gd name="connsiteX4" fmla="*/ 169555 w 330827"/>
                <a:gd name="connsiteY4" fmla="*/ 1360299 h 1360336"/>
                <a:gd name="connsiteX5" fmla="*/ 81375 w 330827"/>
                <a:gd name="connsiteY5" fmla="*/ 1264759 h 1360336"/>
                <a:gd name="connsiteX0" fmla="*/ 0 w 330827"/>
                <a:gd name="connsiteY0" fmla="*/ 657458 h 1345463"/>
                <a:gd name="connsiteX1" fmla="*/ 81376 w 330827"/>
                <a:gd name="connsiteY1" fmla="*/ 118802 h 1345463"/>
                <a:gd name="connsiteX2" fmla="*/ 166350 w 330827"/>
                <a:gd name="connsiteY2" fmla="*/ 24882 h 1345463"/>
                <a:gd name="connsiteX3" fmla="*/ 330667 w 330827"/>
                <a:gd name="connsiteY3" fmla="*/ 664366 h 1345463"/>
                <a:gd name="connsiteX4" fmla="*/ 169555 w 330827"/>
                <a:gd name="connsiteY4" fmla="*/ 1345426 h 1345463"/>
                <a:gd name="connsiteX5" fmla="*/ 81375 w 330827"/>
                <a:gd name="connsiteY5" fmla="*/ 1249886 h 1345463"/>
                <a:gd name="connsiteX0" fmla="*/ 0 w 330827"/>
                <a:gd name="connsiteY0" fmla="*/ 634355 h 1322360"/>
                <a:gd name="connsiteX1" fmla="*/ 81376 w 330827"/>
                <a:gd name="connsiteY1" fmla="*/ 95699 h 1322360"/>
                <a:gd name="connsiteX2" fmla="*/ 166350 w 330827"/>
                <a:gd name="connsiteY2" fmla="*/ 1779 h 1322360"/>
                <a:gd name="connsiteX3" fmla="*/ 330667 w 330827"/>
                <a:gd name="connsiteY3" fmla="*/ 641263 h 1322360"/>
                <a:gd name="connsiteX4" fmla="*/ 169555 w 330827"/>
                <a:gd name="connsiteY4" fmla="*/ 1322323 h 1322360"/>
                <a:gd name="connsiteX5" fmla="*/ 81375 w 330827"/>
                <a:gd name="connsiteY5" fmla="*/ 1226783 h 1322360"/>
                <a:gd name="connsiteX0" fmla="*/ 0 w 330827"/>
                <a:gd name="connsiteY0" fmla="*/ 632707 h 1320712"/>
                <a:gd name="connsiteX1" fmla="*/ 81376 w 330827"/>
                <a:gd name="connsiteY1" fmla="*/ 94051 h 1320712"/>
                <a:gd name="connsiteX2" fmla="*/ 166350 w 330827"/>
                <a:gd name="connsiteY2" fmla="*/ 131 h 1320712"/>
                <a:gd name="connsiteX3" fmla="*/ 330667 w 330827"/>
                <a:gd name="connsiteY3" fmla="*/ 639615 h 1320712"/>
                <a:gd name="connsiteX4" fmla="*/ 169555 w 330827"/>
                <a:gd name="connsiteY4" fmla="*/ 1320675 h 1320712"/>
                <a:gd name="connsiteX5" fmla="*/ 81375 w 330827"/>
                <a:gd name="connsiteY5" fmla="*/ 1225135 h 1320712"/>
                <a:gd name="connsiteX0" fmla="*/ 0 w 330827"/>
                <a:gd name="connsiteY0" fmla="*/ 632577 h 1320582"/>
                <a:gd name="connsiteX1" fmla="*/ 81376 w 330827"/>
                <a:gd name="connsiteY1" fmla="*/ 93921 h 1320582"/>
                <a:gd name="connsiteX2" fmla="*/ 166350 w 330827"/>
                <a:gd name="connsiteY2" fmla="*/ 1 h 1320582"/>
                <a:gd name="connsiteX3" fmla="*/ 330667 w 330827"/>
                <a:gd name="connsiteY3" fmla="*/ 639485 h 1320582"/>
                <a:gd name="connsiteX4" fmla="*/ 169555 w 330827"/>
                <a:gd name="connsiteY4" fmla="*/ 1320545 h 1320582"/>
                <a:gd name="connsiteX5" fmla="*/ 81375 w 330827"/>
                <a:gd name="connsiteY5"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0" fmla="*/ 0 w 340458"/>
                <a:gd name="connsiteY0" fmla="*/ 45776 h 1367777"/>
                <a:gd name="connsiteX1" fmla="*/ 175981 w 340458"/>
                <a:gd name="connsiteY1" fmla="*/ 47196 h 1367777"/>
                <a:gd name="connsiteX2" fmla="*/ 340298 w 340458"/>
                <a:gd name="connsiteY2" fmla="*/ 686680 h 1367777"/>
                <a:gd name="connsiteX3" fmla="*/ 179186 w 340458"/>
                <a:gd name="connsiteY3" fmla="*/ 1367740 h 1367777"/>
                <a:gd name="connsiteX4" fmla="*/ 91006 w 340458"/>
                <a:gd name="connsiteY4" fmla="*/ 1272200 h 1367777"/>
                <a:gd name="connsiteX0" fmla="*/ 0 w 340458"/>
                <a:gd name="connsiteY0" fmla="*/ 0 h 1322001"/>
                <a:gd name="connsiteX1" fmla="*/ 175981 w 340458"/>
                <a:gd name="connsiteY1" fmla="*/ 1420 h 1322001"/>
                <a:gd name="connsiteX2" fmla="*/ 340298 w 340458"/>
                <a:gd name="connsiteY2" fmla="*/ 640904 h 1322001"/>
                <a:gd name="connsiteX3" fmla="*/ 179186 w 340458"/>
                <a:gd name="connsiteY3" fmla="*/ 1321964 h 1322001"/>
                <a:gd name="connsiteX4" fmla="*/ 91006 w 340458"/>
                <a:gd name="connsiteY4" fmla="*/ 1226424 h 1322001"/>
                <a:gd name="connsiteX0" fmla="*/ 0 w 340452"/>
                <a:gd name="connsiteY0" fmla="*/ 0 h 1370315"/>
                <a:gd name="connsiteX1" fmla="*/ 175981 w 340452"/>
                <a:gd name="connsiteY1" fmla="*/ 1420 h 1370315"/>
                <a:gd name="connsiteX2" fmla="*/ 340298 w 340452"/>
                <a:gd name="connsiteY2" fmla="*/ 640904 h 1370315"/>
                <a:gd name="connsiteX3" fmla="*/ 179186 w 340452"/>
                <a:gd name="connsiteY3" fmla="*/ 1321964 h 1370315"/>
                <a:gd name="connsiteX4" fmla="*/ 13000 w 340452"/>
                <a:gd name="connsiteY4" fmla="*/ 1317431 h 1370315"/>
                <a:gd name="connsiteX0" fmla="*/ 0 w 340506"/>
                <a:gd name="connsiteY0" fmla="*/ 0 h 1321964"/>
                <a:gd name="connsiteX1" fmla="*/ 175981 w 340506"/>
                <a:gd name="connsiteY1" fmla="*/ 1420 h 1321964"/>
                <a:gd name="connsiteX2" fmla="*/ 340298 w 340506"/>
                <a:gd name="connsiteY2" fmla="*/ 640904 h 1321964"/>
                <a:gd name="connsiteX3" fmla="*/ 179186 w 340506"/>
                <a:gd name="connsiteY3" fmla="*/ 1321964 h 1321964"/>
                <a:gd name="connsiteX4" fmla="*/ 13000 w 340506"/>
                <a:gd name="connsiteY4" fmla="*/ 1317431 h 1321964"/>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0 w 340300"/>
                <a:gd name="connsiteY5" fmla="*/ 0 h 1317431"/>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0616 w 340300"/>
                <a:gd name="connsiteY5" fmla="*/ 671556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300" h="1317431">
                  <a:moveTo>
                    <a:pt x="0" y="0"/>
                  </a:moveTo>
                  <a:cubicBezTo>
                    <a:pt x="6056" y="2912"/>
                    <a:pt x="75928" y="2944"/>
                    <a:pt x="175981" y="1420"/>
                  </a:cubicBezTo>
                  <a:cubicBezTo>
                    <a:pt x="276034" y="-104"/>
                    <a:pt x="339764" y="422258"/>
                    <a:pt x="340298" y="640904"/>
                  </a:cubicBezTo>
                  <a:cubicBezTo>
                    <a:pt x="340832" y="859550"/>
                    <a:pt x="264072" y="1313218"/>
                    <a:pt x="179186" y="1313297"/>
                  </a:cubicBezTo>
                  <a:cubicBezTo>
                    <a:pt x="94300" y="1313376"/>
                    <a:pt x="88765" y="1311713"/>
                    <a:pt x="13000" y="1317431"/>
                  </a:cubicBezTo>
                  <a:cubicBezTo>
                    <a:pt x="98878" y="1258151"/>
                    <a:pt x="176200" y="1013866"/>
                    <a:pt x="170961" y="649888"/>
                  </a:cubicBezTo>
                  <a:cubicBezTo>
                    <a:pt x="165722" y="285910"/>
                    <a:pt x="100325" y="8613"/>
                    <a:pt x="0" y="0"/>
                  </a:cubicBezTo>
                  <a:close/>
                </a:path>
              </a:pathLst>
            </a:custGeom>
            <a:gradFill flip="none" rotWithShape="1">
              <a:gsLst>
                <a:gs pos="38000">
                  <a:schemeClr val="tx2">
                    <a:lumMod val="10000"/>
                    <a:lumOff val="90000"/>
                  </a:schemeClr>
                </a:gs>
                <a:gs pos="33000">
                  <a:schemeClr val="tx2">
                    <a:lumMod val="10000"/>
                    <a:lumOff val="90000"/>
                  </a:schemeClr>
                </a:gs>
                <a:gs pos="0">
                  <a:srgbClr val="84B4E1"/>
                </a:gs>
                <a:gs pos="100000">
                  <a:srgbClr val="20447E"/>
                </a:gs>
              </a:gsLst>
              <a:lin ang="5400000" scaled="0"/>
              <a:tileRect/>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grpSp>
        <p:nvGrpSpPr>
          <p:cNvPr id="20" name="Group 19">
            <a:extLst>
              <a:ext uri="{FF2B5EF4-FFF2-40B4-BE49-F238E27FC236}">
                <a16:creationId xmlns:a16="http://schemas.microsoft.com/office/drawing/2014/main" id="{0B75CB4A-8AB6-4C73-887C-0DB0E83E1DEB}"/>
              </a:ext>
            </a:extLst>
          </p:cNvPr>
          <p:cNvGrpSpPr/>
          <p:nvPr/>
        </p:nvGrpSpPr>
        <p:grpSpPr>
          <a:xfrm>
            <a:off x="5727304" y="2737407"/>
            <a:ext cx="185669" cy="582827"/>
            <a:chOff x="3887284" y="1165005"/>
            <a:chExt cx="420690" cy="1320570"/>
          </a:xfrm>
        </p:grpSpPr>
        <p:sp>
          <p:nvSpPr>
            <p:cNvPr id="21" name="Freeform: Shape 20">
              <a:extLst>
                <a:ext uri="{FF2B5EF4-FFF2-40B4-BE49-F238E27FC236}">
                  <a16:creationId xmlns:a16="http://schemas.microsoft.com/office/drawing/2014/main" id="{7567EC29-4950-4964-9CE3-11C243D564DF}"/>
                </a:ext>
              </a:extLst>
            </p:cNvPr>
            <p:cNvSpPr/>
            <p:nvPr/>
          </p:nvSpPr>
          <p:spPr>
            <a:xfrm>
              <a:off x="3887284" y="1165005"/>
              <a:ext cx="249454" cy="1320570"/>
            </a:xfrm>
            <a:custGeom>
              <a:avLst/>
              <a:gdLst>
                <a:gd name="connsiteX0" fmla="*/ 5291 w 426780"/>
                <a:gd name="connsiteY0" fmla="*/ 167091 h 1485003"/>
                <a:gd name="connsiteX1" fmla="*/ 52916 w 426780"/>
                <a:gd name="connsiteY1" fmla="*/ 90891 h 1485003"/>
                <a:gd name="connsiteX2" fmla="*/ 386291 w 426780"/>
                <a:gd name="connsiteY2" fmla="*/ 100416 h 1485003"/>
                <a:gd name="connsiteX3" fmla="*/ 386291 w 426780"/>
                <a:gd name="connsiteY3" fmla="*/ 1376766 h 1485003"/>
                <a:gd name="connsiteX4" fmla="*/ 71966 w 426780"/>
                <a:gd name="connsiteY4" fmla="*/ 1329141 h 1485003"/>
                <a:gd name="connsiteX0" fmla="*/ 218 w 409336"/>
                <a:gd name="connsiteY0" fmla="*/ 163738 h 1481650"/>
                <a:gd name="connsiteX1" fmla="*/ 266918 w 409336"/>
                <a:gd name="connsiteY1" fmla="*/ 97063 h 1481650"/>
                <a:gd name="connsiteX2" fmla="*/ 381218 w 409336"/>
                <a:gd name="connsiteY2" fmla="*/ 97063 h 1481650"/>
                <a:gd name="connsiteX3" fmla="*/ 381218 w 409336"/>
                <a:gd name="connsiteY3" fmla="*/ 1373413 h 1481650"/>
                <a:gd name="connsiteX4" fmla="*/ 66893 w 409336"/>
                <a:gd name="connsiteY4" fmla="*/ 1325788 h 1481650"/>
                <a:gd name="connsiteX0" fmla="*/ 238 w 410281"/>
                <a:gd name="connsiteY0" fmla="*/ 170584 h 1488496"/>
                <a:gd name="connsiteX1" fmla="*/ 247888 w 410281"/>
                <a:gd name="connsiteY1" fmla="*/ 84859 h 1488496"/>
                <a:gd name="connsiteX2" fmla="*/ 381238 w 410281"/>
                <a:gd name="connsiteY2" fmla="*/ 103909 h 1488496"/>
                <a:gd name="connsiteX3" fmla="*/ 381238 w 410281"/>
                <a:gd name="connsiteY3" fmla="*/ 1380259 h 1488496"/>
                <a:gd name="connsiteX4" fmla="*/ 66913 w 410281"/>
                <a:gd name="connsiteY4" fmla="*/ 1332634 h 1488496"/>
                <a:gd name="connsiteX0" fmla="*/ 261 w 490904"/>
                <a:gd name="connsiteY0" fmla="*/ 88062 h 1394191"/>
                <a:gd name="connsiteX1" fmla="*/ 247911 w 490904"/>
                <a:gd name="connsiteY1" fmla="*/ 2337 h 1394191"/>
                <a:gd name="connsiteX2" fmla="*/ 486036 w 490904"/>
                <a:gd name="connsiteY2" fmla="*/ 183312 h 1394191"/>
                <a:gd name="connsiteX3" fmla="*/ 381261 w 490904"/>
                <a:gd name="connsiteY3" fmla="*/ 1297737 h 1394191"/>
                <a:gd name="connsiteX4" fmla="*/ 66936 w 490904"/>
                <a:gd name="connsiteY4" fmla="*/ 1250112 h 1394191"/>
                <a:gd name="connsiteX0" fmla="*/ 1181 w 500447"/>
                <a:gd name="connsiteY0" fmla="*/ 78842 h 1384971"/>
                <a:gd name="connsiteX1" fmla="*/ 105956 w 500447"/>
                <a:gd name="connsiteY1" fmla="*/ 2642 h 1384971"/>
                <a:gd name="connsiteX2" fmla="*/ 486956 w 500447"/>
                <a:gd name="connsiteY2" fmla="*/ 174092 h 1384971"/>
                <a:gd name="connsiteX3" fmla="*/ 382181 w 500447"/>
                <a:gd name="connsiteY3" fmla="*/ 1288517 h 1384971"/>
                <a:gd name="connsiteX4" fmla="*/ 67856 w 500447"/>
                <a:gd name="connsiteY4" fmla="*/ 1240892 h 1384971"/>
                <a:gd name="connsiteX0" fmla="*/ 1955 w 501221"/>
                <a:gd name="connsiteY0" fmla="*/ 85274 h 1391403"/>
                <a:gd name="connsiteX1" fmla="*/ 106730 w 501221"/>
                <a:gd name="connsiteY1" fmla="*/ 9074 h 1391403"/>
                <a:gd name="connsiteX2" fmla="*/ 487730 w 501221"/>
                <a:gd name="connsiteY2" fmla="*/ 180524 h 1391403"/>
                <a:gd name="connsiteX3" fmla="*/ 382955 w 501221"/>
                <a:gd name="connsiteY3" fmla="*/ 1294949 h 1391403"/>
                <a:gd name="connsiteX4" fmla="*/ 68630 w 501221"/>
                <a:gd name="connsiteY4" fmla="*/ 1247324 h 1391403"/>
                <a:gd name="connsiteX0" fmla="*/ 3425 w 464591"/>
                <a:gd name="connsiteY0" fmla="*/ 144296 h 1383750"/>
                <a:gd name="connsiteX1" fmla="*/ 70100 w 464591"/>
                <a:gd name="connsiteY1" fmla="*/ 1421 h 1383750"/>
                <a:gd name="connsiteX2" fmla="*/ 451100 w 464591"/>
                <a:gd name="connsiteY2" fmla="*/ 172871 h 1383750"/>
                <a:gd name="connsiteX3" fmla="*/ 346325 w 464591"/>
                <a:gd name="connsiteY3" fmla="*/ 1287296 h 1383750"/>
                <a:gd name="connsiteX4" fmla="*/ 32000 w 464591"/>
                <a:gd name="connsiteY4" fmla="*/ 1239671 h 1383750"/>
                <a:gd name="connsiteX0" fmla="*/ 12799 w 439296"/>
                <a:gd name="connsiteY0" fmla="*/ 100765 h 1383556"/>
                <a:gd name="connsiteX1" fmla="*/ 44805 w 439296"/>
                <a:gd name="connsiteY1" fmla="*/ 1227 h 1383556"/>
                <a:gd name="connsiteX2" fmla="*/ 425805 w 439296"/>
                <a:gd name="connsiteY2" fmla="*/ 172677 h 1383556"/>
                <a:gd name="connsiteX3" fmla="*/ 321030 w 439296"/>
                <a:gd name="connsiteY3" fmla="*/ 1287102 h 1383556"/>
                <a:gd name="connsiteX4" fmla="*/ 6705 w 439296"/>
                <a:gd name="connsiteY4" fmla="*/ 1239477 h 1383556"/>
                <a:gd name="connsiteX0" fmla="*/ 6094 w 432591"/>
                <a:gd name="connsiteY0" fmla="*/ 101050 h 1383841"/>
                <a:gd name="connsiteX1" fmla="*/ 38100 w 432591"/>
                <a:gd name="connsiteY1" fmla="*/ 1512 h 1383841"/>
                <a:gd name="connsiteX2" fmla="*/ 419100 w 432591"/>
                <a:gd name="connsiteY2" fmla="*/ 172962 h 1383841"/>
                <a:gd name="connsiteX3" fmla="*/ 314325 w 432591"/>
                <a:gd name="connsiteY3" fmla="*/ 1287387 h 1383841"/>
                <a:gd name="connsiteX4" fmla="*/ 0 w 432591"/>
                <a:gd name="connsiteY4" fmla="*/ 1239762 h 1383841"/>
                <a:gd name="connsiteX0" fmla="*/ 6094 w 429293"/>
                <a:gd name="connsiteY0" fmla="*/ 96813 h 1379604"/>
                <a:gd name="connsiteX1" fmla="*/ 90104 w 429293"/>
                <a:gd name="connsiteY1" fmla="*/ 1609 h 1379604"/>
                <a:gd name="connsiteX2" fmla="*/ 419100 w 429293"/>
                <a:gd name="connsiteY2" fmla="*/ 168725 h 1379604"/>
                <a:gd name="connsiteX3" fmla="*/ 314325 w 429293"/>
                <a:gd name="connsiteY3" fmla="*/ 1283150 h 1379604"/>
                <a:gd name="connsiteX4" fmla="*/ 0 w 429293"/>
                <a:gd name="connsiteY4" fmla="*/ 1235525 h 1379604"/>
                <a:gd name="connsiteX0" fmla="*/ 6094 w 430652"/>
                <a:gd name="connsiteY0" fmla="*/ 101050 h 1383841"/>
                <a:gd name="connsiteX1" fmla="*/ 68436 w 430652"/>
                <a:gd name="connsiteY1" fmla="*/ 1512 h 1383841"/>
                <a:gd name="connsiteX2" fmla="*/ 419100 w 430652"/>
                <a:gd name="connsiteY2" fmla="*/ 172962 h 1383841"/>
                <a:gd name="connsiteX3" fmla="*/ 314325 w 430652"/>
                <a:gd name="connsiteY3" fmla="*/ 1287387 h 1383841"/>
                <a:gd name="connsiteX4" fmla="*/ 0 w 430652"/>
                <a:gd name="connsiteY4" fmla="*/ 1239762 h 1383841"/>
                <a:gd name="connsiteX0" fmla="*/ 6094 w 430652"/>
                <a:gd name="connsiteY0" fmla="*/ 103481 h 1386272"/>
                <a:gd name="connsiteX1" fmla="*/ 68436 w 430652"/>
                <a:gd name="connsiteY1" fmla="*/ 3943 h 1386272"/>
                <a:gd name="connsiteX2" fmla="*/ 419100 w 430652"/>
                <a:gd name="connsiteY2" fmla="*/ 175393 h 1386272"/>
                <a:gd name="connsiteX3" fmla="*/ 314325 w 430652"/>
                <a:gd name="connsiteY3" fmla="*/ 1289818 h 1386272"/>
                <a:gd name="connsiteX4" fmla="*/ 0 w 430652"/>
                <a:gd name="connsiteY4" fmla="*/ 1242193 h 1386272"/>
                <a:gd name="connsiteX0" fmla="*/ 0 w 433225"/>
                <a:gd name="connsiteY0" fmla="*/ 88943 h 1384735"/>
                <a:gd name="connsiteX1" fmla="*/ 71009 w 433225"/>
                <a:gd name="connsiteY1" fmla="*/ 2406 h 1384735"/>
                <a:gd name="connsiteX2" fmla="*/ 421673 w 433225"/>
                <a:gd name="connsiteY2" fmla="*/ 173856 h 1384735"/>
                <a:gd name="connsiteX3" fmla="*/ 316898 w 433225"/>
                <a:gd name="connsiteY3" fmla="*/ 1288281 h 1384735"/>
                <a:gd name="connsiteX4" fmla="*/ 2573 w 433225"/>
                <a:gd name="connsiteY4" fmla="*/ 1240656 h 1384735"/>
                <a:gd name="connsiteX0" fmla="*/ 0 w 433225"/>
                <a:gd name="connsiteY0" fmla="*/ 89532 h 1385324"/>
                <a:gd name="connsiteX1" fmla="*/ 71009 w 433225"/>
                <a:gd name="connsiteY1" fmla="*/ 2995 h 1385324"/>
                <a:gd name="connsiteX2" fmla="*/ 421673 w 433225"/>
                <a:gd name="connsiteY2" fmla="*/ 174445 h 1385324"/>
                <a:gd name="connsiteX3" fmla="*/ 316898 w 433225"/>
                <a:gd name="connsiteY3" fmla="*/ 1288870 h 1385324"/>
                <a:gd name="connsiteX4" fmla="*/ 2573 w 433225"/>
                <a:gd name="connsiteY4" fmla="*/ 1241245 h 1385324"/>
                <a:gd name="connsiteX0" fmla="*/ 0 w 330328"/>
                <a:gd name="connsiteY0" fmla="*/ 123200 h 1381185"/>
                <a:gd name="connsiteX1" fmla="*/ 71009 w 330328"/>
                <a:gd name="connsiteY1" fmla="*/ 36663 h 1381185"/>
                <a:gd name="connsiteX2" fmla="*/ 252661 w 330328"/>
                <a:gd name="connsiteY2" fmla="*/ 736818 h 1381185"/>
                <a:gd name="connsiteX3" fmla="*/ 316898 w 330328"/>
                <a:gd name="connsiteY3" fmla="*/ 1322538 h 1381185"/>
                <a:gd name="connsiteX4" fmla="*/ 2573 w 330328"/>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17386 h 1381146"/>
                <a:gd name="connsiteX1" fmla="*/ 71009 w 326749"/>
                <a:gd name="connsiteY1" fmla="*/ 30849 h 1381146"/>
                <a:gd name="connsiteX2" fmla="*/ 252661 w 326749"/>
                <a:gd name="connsiteY2" fmla="*/ 648665 h 1381146"/>
                <a:gd name="connsiteX3" fmla="*/ 316898 w 326749"/>
                <a:gd name="connsiteY3" fmla="*/ 1316724 h 1381146"/>
                <a:gd name="connsiteX4" fmla="*/ 2573 w 326749"/>
                <a:gd name="connsiteY4" fmla="*/ 1269099 h 1381146"/>
                <a:gd name="connsiteX0" fmla="*/ 0 w 326749"/>
                <a:gd name="connsiteY0" fmla="*/ 86549 h 1350309"/>
                <a:gd name="connsiteX1" fmla="*/ 71009 w 326749"/>
                <a:gd name="connsiteY1" fmla="*/ 12 h 1350309"/>
                <a:gd name="connsiteX2" fmla="*/ 252661 w 326749"/>
                <a:gd name="connsiteY2" fmla="*/ 617828 h 1350309"/>
                <a:gd name="connsiteX3" fmla="*/ 316898 w 326749"/>
                <a:gd name="connsiteY3" fmla="*/ 1285887 h 1350309"/>
                <a:gd name="connsiteX4" fmla="*/ 2573 w 326749"/>
                <a:gd name="connsiteY4" fmla="*/ 1238262 h 1350309"/>
                <a:gd name="connsiteX0" fmla="*/ 0 w 326456"/>
                <a:gd name="connsiteY0" fmla="*/ 86565 h 1350325"/>
                <a:gd name="connsiteX1" fmla="*/ 71009 w 326456"/>
                <a:gd name="connsiteY1" fmla="*/ 28 h 1350325"/>
                <a:gd name="connsiteX2" fmla="*/ 252661 w 326456"/>
                <a:gd name="connsiteY2" fmla="*/ 617844 h 1350325"/>
                <a:gd name="connsiteX3" fmla="*/ 316898 w 326456"/>
                <a:gd name="connsiteY3" fmla="*/ 1285903 h 1350325"/>
                <a:gd name="connsiteX4" fmla="*/ 2573 w 326456"/>
                <a:gd name="connsiteY4" fmla="*/ 1238278 h 1350325"/>
                <a:gd name="connsiteX0" fmla="*/ 0 w 330073"/>
                <a:gd name="connsiteY0" fmla="*/ 90881 h 1354641"/>
                <a:gd name="connsiteX1" fmla="*/ 84010 w 330073"/>
                <a:gd name="connsiteY1" fmla="*/ 11 h 1354641"/>
                <a:gd name="connsiteX2" fmla="*/ 252661 w 330073"/>
                <a:gd name="connsiteY2" fmla="*/ 622160 h 1354641"/>
                <a:gd name="connsiteX3" fmla="*/ 316898 w 330073"/>
                <a:gd name="connsiteY3" fmla="*/ 1290219 h 1354641"/>
                <a:gd name="connsiteX4" fmla="*/ 2573 w 330073"/>
                <a:gd name="connsiteY4" fmla="*/ 1242594 h 1354641"/>
                <a:gd name="connsiteX0" fmla="*/ 0 w 330073"/>
                <a:gd name="connsiteY0" fmla="*/ 90929 h 1354689"/>
                <a:gd name="connsiteX1" fmla="*/ 84010 w 330073"/>
                <a:gd name="connsiteY1" fmla="*/ 59 h 1354689"/>
                <a:gd name="connsiteX2" fmla="*/ 252661 w 330073"/>
                <a:gd name="connsiteY2" fmla="*/ 622208 h 1354689"/>
                <a:gd name="connsiteX3" fmla="*/ 316898 w 330073"/>
                <a:gd name="connsiteY3" fmla="*/ 1290267 h 1354689"/>
                <a:gd name="connsiteX4" fmla="*/ 2573 w 330073"/>
                <a:gd name="connsiteY4" fmla="*/ 1242642 h 1354689"/>
                <a:gd name="connsiteX0" fmla="*/ 0 w 330073"/>
                <a:gd name="connsiteY0" fmla="*/ 90902 h 1354662"/>
                <a:gd name="connsiteX1" fmla="*/ 84010 w 330073"/>
                <a:gd name="connsiteY1" fmla="*/ 32 h 1354662"/>
                <a:gd name="connsiteX2" fmla="*/ 252661 w 330073"/>
                <a:gd name="connsiteY2" fmla="*/ 622181 h 1354662"/>
                <a:gd name="connsiteX3" fmla="*/ 316898 w 330073"/>
                <a:gd name="connsiteY3" fmla="*/ 1290240 h 1354662"/>
                <a:gd name="connsiteX4" fmla="*/ 2573 w 330073"/>
                <a:gd name="connsiteY4" fmla="*/ 1242615 h 1354662"/>
                <a:gd name="connsiteX0" fmla="*/ 0 w 334407"/>
                <a:gd name="connsiteY0" fmla="*/ 130959 h 1377384"/>
                <a:gd name="connsiteX1" fmla="*/ 88344 w 334407"/>
                <a:gd name="connsiteY1" fmla="*/ 22754 h 1377384"/>
                <a:gd name="connsiteX2" fmla="*/ 256995 w 334407"/>
                <a:gd name="connsiteY2" fmla="*/ 644903 h 1377384"/>
                <a:gd name="connsiteX3" fmla="*/ 321232 w 334407"/>
                <a:gd name="connsiteY3" fmla="*/ 1312962 h 1377384"/>
                <a:gd name="connsiteX4" fmla="*/ 6907 w 334407"/>
                <a:gd name="connsiteY4" fmla="*/ 1265337 h 1377384"/>
                <a:gd name="connsiteX0" fmla="*/ 0 w 334407"/>
                <a:gd name="connsiteY0" fmla="*/ 108286 h 1354711"/>
                <a:gd name="connsiteX1" fmla="*/ 88344 w 334407"/>
                <a:gd name="connsiteY1" fmla="*/ 81 h 1354711"/>
                <a:gd name="connsiteX2" fmla="*/ 256995 w 334407"/>
                <a:gd name="connsiteY2" fmla="*/ 622230 h 1354711"/>
                <a:gd name="connsiteX3" fmla="*/ 321232 w 334407"/>
                <a:gd name="connsiteY3" fmla="*/ 1290289 h 1354711"/>
                <a:gd name="connsiteX4" fmla="*/ 6907 w 334407"/>
                <a:gd name="connsiteY4" fmla="*/ 1242664 h 1354711"/>
                <a:gd name="connsiteX0" fmla="*/ 0 w 421080"/>
                <a:gd name="connsiteY0" fmla="*/ 632583 h 1354636"/>
                <a:gd name="connsiteX1" fmla="*/ 175017 w 421080"/>
                <a:gd name="connsiteY1" fmla="*/ 6 h 1354636"/>
                <a:gd name="connsiteX2" fmla="*/ 343668 w 421080"/>
                <a:gd name="connsiteY2" fmla="*/ 622155 h 1354636"/>
                <a:gd name="connsiteX3" fmla="*/ 407905 w 421080"/>
                <a:gd name="connsiteY3" fmla="*/ 1290214 h 1354636"/>
                <a:gd name="connsiteX4" fmla="*/ 93580 w 421080"/>
                <a:gd name="connsiteY4" fmla="*/ 1242589 h 1354636"/>
                <a:gd name="connsiteX0" fmla="*/ 0 w 425414"/>
                <a:gd name="connsiteY0" fmla="*/ 507424 h 1355153"/>
                <a:gd name="connsiteX1" fmla="*/ 179351 w 425414"/>
                <a:gd name="connsiteY1" fmla="*/ 523 h 1355153"/>
                <a:gd name="connsiteX2" fmla="*/ 348002 w 425414"/>
                <a:gd name="connsiteY2" fmla="*/ 622672 h 1355153"/>
                <a:gd name="connsiteX3" fmla="*/ 412239 w 425414"/>
                <a:gd name="connsiteY3" fmla="*/ 1290731 h 1355153"/>
                <a:gd name="connsiteX4" fmla="*/ 97914 w 425414"/>
                <a:gd name="connsiteY4" fmla="*/ 1243106 h 1355153"/>
                <a:gd name="connsiteX0" fmla="*/ 0 w 425414"/>
                <a:gd name="connsiteY0" fmla="*/ 507726 h 1355455"/>
                <a:gd name="connsiteX1" fmla="*/ 179351 w 425414"/>
                <a:gd name="connsiteY1" fmla="*/ 825 h 1355455"/>
                <a:gd name="connsiteX2" fmla="*/ 348002 w 425414"/>
                <a:gd name="connsiteY2" fmla="*/ 622974 h 1355455"/>
                <a:gd name="connsiteX3" fmla="*/ 412239 w 425414"/>
                <a:gd name="connsiteY3" fmla="*/ 1291033 h 1355455"/>
                <a:gd name="connsiteX4" fmla="*/ 97914 w 425414"/>
                <a:gd name="connsiteY4" fmla="*/ 1243408 h 1355455"/>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10427 w 429384"/>
                <a:gd name="connsiteY0" fmla="*/ 632582 h 1290252"/>
                <a:gd name="connsiteX1" fmla="*/ 176777 w 429384"/>
                <a:gd name="connsiteY1" fmla="*/ 6 h 1290252"/>
                <a:gd name="connsiteX2" fmla="*/ 345428 w 429384"/>
                <a:gd name="connsiteY2" fmla="*/ 622155 h 1290252"/>
                <a:gd name="connsiteX3" fmla="*/ 409665 w 429384"/>
                <a:gd name="connsiteY3" fmla="*/ 1290214 h 1290252"/>
                <a:gd name="connsiteX4" fmla="*/ 0 w 429384"/>
                <a:gd name="connsiteY4" fmla="*/ 653213 h 1290252"/>
                <a:gd name="connsiteX0" fmla="*/ 10427 w 429384"/>
                <a:gd name="connsiteY0" fmla="*/ 632582 h 1290296"/>
                <a:gd name="connsiteX1" fmla="*/ 176777 w 429384"/>
                <a:gd name="connsiteY1" fmla="*/ 6 h 1290296"/>
                <a:gd name="connsiteX2" fmla="*/ 345428 w 429384"/>
                <a:gd name="connsiteY2" fmla="*/ 622155 h 1290296"/>
                <a:gd name="connsiteX3" fmla="*/ 409665 w 429384"/>
                <a:gd name="connsiteY3" fmla="*/ 1290214 h 1290296"/>
                <a:gd name="connsiteX4" fmla="*/ 0 w 429384"/>
                <a:gd name="connsiteY4" fmla="*/ 653213 h 1290296"/>
                <a:gd name="connsiteX0" fmla="*/ 10427 w 345429"/>
                <a:gd name="connsiteY0" fmla="*/ 632582 h 1320623"/>
                <a:gd name="connsiteX1" fmla="*/ 176777 w 345429"/>
                <a:gd name="connsiteY1" fmla="*/ 6 h 1320623"/>
                <a:gd name="connsiteX2" fmla="*/ 345428 w 345429"/>
                <a:gd name="connsiteY2" fmla="*/ 622155 h 1320623"/>
                <a:gd name="connsiteX3" fmla="*/ 179982 w 345429"/>
                <a:gd name="connsiteY3" fmla="*/ 1320550 h 1320623"/>
                <a:gd name="connsiteX4" fmla="*/ 0 w 345429"/>
                <a:gd name="connsiteY4" fmla="*/ 653213 h 1320623"/>
                <a:gd name="connsiteX0" fmla="*/ 10427 w 345431"/>
                <a:gd name="connsiteY0" fmla="*/ 632582 h 1320568"/>
                <a:gd name="connsiteX1" fmla="*/ 176777 w 345431"/>
                <a:gd name="connsiteY1" fmla="*/ 6 h 1320568"/>
                <a:gd name="connsiteX2" fmla="*/ 345428 w 345431"/>
                <a:gd name="connsiteY2" fmla="*/ 622155 h 1320568"/>
                <a:gd name="connsiteX3" fmla="*/ 179982 w 345431"/>
                <a:gd name="connsiteY3" fmla="*/ 1320550 h 1320568"/>
                <a:gd name="connsiteX4" fmla="*/ 0 w 345431"/>
                <a:gd name="connsiteY4" fmla="*/ 653213 h 1320568"/>
                <a:gd name="connsiteX0" fmla="*/ 0 w 335002"/>
                <a:gd name="connsiteY0" fmla="*/ 632582 h 1320672"/>
                <a:gd name="connsiteX1" fmla="*/ 166350 w 335002"/>
                <a:gd name="connsiteY1" fmla="*/ 6 h 1320672"/>
                <a:gd name="connsiteX2" fmla="*/ 335001 w 335002"/>
                <a:gd name="connsiteY2" fmla="*/ 622155 h 1320672"/>
                <a:gd name="connsiteX3" fmla="*/ 169555 w 335002"/>
                <a:gd name="connsiteY3" fmla="*/ 1320550 h 1320672"/>
                <a:gd name="connsiteX4" fmla="*/ 2574 w 335002"/>
                <a:gd name="connsiteY4" fmla="*/ 661880 h 1320672"/>
                <a:gd name="connsiteX0" fmla="*/ 0 w 335004"/>
                <a:gd name="connsiteY0" fmla="*/ 632582 h 1320612"/>
                <a:gd name="connsiteX1" fmla="*/ 166350 w 335004"/>
                <a:gd name="connsiteY1" fmla="*/ 6 h 1320612"/>
                <a:gd name="connsiteX2" fmla="*/ 335001 w 335004"/>
                <a:gd name="connsiteY2" fmla="*/ 622155 h 1320612"/>
                <a:gd name="connsiteX3" fmla="*/ 169555 w 335004"/>
                <a:gd name="connsiteY3" fmla="*/ 1320550 h 1320612"/>
                <a:gd name="connsiteX4" fmla="*/ 2574 w 335004"/>
                <a:gd name="connsiteY4" fmla="*/ 661880 h 1320612"/>
                <a:gd name="connsiteX0" fmla="*/ 0 w 330668"/>
                <a:gd name="connsiteY0" fmla="*/ 632582 h 1320589"/>
                <a:gd name="connsiteX1" fmla="*/ 166350 w 330668"/>
                <a:gd name="connsiteY1" fmla="*/ 6 h 1320589"/>
                <a:gd name="connsiteX2" fmla="*/ 330667 w 330668"/>
                <a:gd name="connsiteY2" fmla="*/ 639490 h 1320589"/>
                <a:gd name="connsiteX3" fmla="*/ 169555 w 330668"/>
                <a:gd name="connsiteY3" fmla="*/ 1320550 h 1320589"/>
                <a:gd name="connsiteX4" fmla="*/ 2574 w 330668"/>
                <a:gd name="connsiteY4" fmla="*/ 661880 h 1320589"/>
                <a:gd name="connsiteX0" fmla="*/ 0 w 330668"/>
                <a:gd name="connsiteY0" fmla="*/ 632593 h 1320600"/>
                <a:gd name="connsiteX1" fmla="*/ 166350 w 330668"/>
                <a:gd name="connsiteY1" fmla="*/ 17 h 1320600"/>
                <a:gd name="connsiteX2" fmla="*/ 330667 w 330668"/>
                <a:gd name="connsiteY2" fmla="*/ 639501 h 1320600"/>
                <a:gd name="connsiteX3" fmla="*/ 169555 w 330668"/>
                <a:gd name="connsiteY3" fmla="*/ 1320561 h 1320600"/>
                <a:gd name="connsiteX4" fmla="*/ 2574 w 330668"/>
                <a:gd name="connsiteY4" fmla="*/ 661891 h 1320600"/>
                <a:gd name="connsiteX0" fmla="*/ 0 w 330821"/>
                <a:gd name="connsiteY0" fmla="*/ 632613 h 1320620"/>
                <a:gd name="connsiteX1" fmla="*/ 166350 w 330821"/>
                <a:gd name="connsiteY1" fmla="*/ 37 h 1320620"/>
                <a:gd name="connsiteX2" fmla="*/ 330667 w 330821"/>
                <a:gd name="connsiteY2" fmla="*/ 639521 h 1320620"/>
                <a:gd name="connsiteX3" fmla="*/ 169555 w 330821"/>
                <a:gd name="connsiteY3" fmla="*/ 1320581 h 1320620"/>
                <a:gd name="connsiteX4" fmla="*/ 2574 w 330821"/>
                <a:gd name="connsiteY4" fmla="*/ 661911 h 1320620"/>
                <a:gd name="connsiteX0" fmla="*/ 0 w 330856"/>
                <a:gd name="connsiteY0" fmla="*/ 632613 h 1320761"/>
                <a:gd name="connsiteX1" fmla="*/ 166350 w 330856"/>
                <a:gd name="connsiteY1" fmla="*/ 37 h 1320761"/>
                <a:gd name="connsiteX2" fmla="*/ 330667 w 330856"/>
                <a:gd name="connsiteY2" fmla="*/ 639521 h 1320761"/>
                <a:gd name="connsiteX3" fmla="*/ 169555 w 330856"/>
                <a:gd name="connsiteY3" fmla="*/ 1320581 h 1320761"/>
                <a:gd name="connsiteX4" fmla="*/ 2574 w 330856"/>
                <a:gd name="connsiteY4" fmla="*/ 661911 h 1320761"/>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47840"/>
                <a:gd name="connsiteX1" fmla="*/ 166350 w 330805"/>
                <a:gd name="connsiteY1" fmla="*/ 37 h 1347840"/>
                <a:gd name="connsiteX2" fmla="*/ 330667 w 330805"/>
                <a:gd name="connsiteY2" fmla="*/ 639521 h 1347840"/>
                <a:gd name="connsiteX3" fmla="*/ 169555 w 330805"/>
                <a:gd name="connsiteY3" fmla="*/ 1320581 h 1347840"/>
                <a:gd name="connsiteX4" fmla="*/ 81375 w 330805"/>
                <a:gd name="connsiteY4" fmla="*/ 1225041 h 1347840"/>
                <a:gd name="connsiteX5" fmla="*/ 2574 w 330805"/>
                <a:gd name="connsiteY5" fmla="*/ 661911 h 1347840"/>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5" fmla="*/ 2574 w 330827"/>
                <a:gd name="connsiteY5" fmla="*/ 661911 h 1320618"/>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0" fmla="*/ 0 w 330827"/>
                <a:gd name="connsiteY0" fmla="*/ 672331 h 1360336"/>
                <a:gd name="connsiteX1" fmla="*/ 81376 w 330827"/>
                <a:gd name="connsiteY1" fmla="*/ 133675 h 1360336"/>
                <a:gd name="connsiteX2" fmla="*/ 166350 w 330827"/>
                <a:gd name="connsiteY2" fmla="*/ 39755 h 1360336"/>
                <a:gd name="connsiteX3" fmla="*/ 330667 w 330827"/>
                <a:gd name="connsiteY3" fmla="*/ 679239 h 1360336"/>
                <a:gd name="connsiteX4" fmla="*/ 169555 w 330827"/>
                <a:gd name="connsiteY4" fmla="*/ 1360299 h 1360336"/>
                <a:gd name="connsiteX5" fmla="*/ 81375 w 330827"/>
                <a:gd name="connsiteY5" fmla="*/ 1264759 h 1360336"/>
                <a:gd name="connsiteX0" fmla="*/ 0 w 330827"/>
                <a:gd name="connsiteY0" fmla="*/ 657458 h 1345463"/>
                <a:gd name="connsiteX1" fmla="*/ 81376 w 330827"/>
                <a:gd name="connsiteY1" fmla="*/ 118802 h 1345463"/>
                <a:gd name="connsiteX2" fmla="*/ 166350 w 330827"/>
                <a:gd name="connsiteY2" fmla="*/ 24882 h 1345463"/>
                <a:gd name="connsiteX3" fmla="*/ 330667 w 330827"/>
                <a:gd name="connsiteY3" fmla="*/ 664366 h 1345463"/>
                <a:gd name="connsiteX4" fmla="*/ 169555 w 330827"/>
                <a:gd name="connsiteY4" fmla="*/ 1345426 h 1345463"/>
                <a:gd name="connsiteX5" fmla="*/ 81375 w 330827"/>
                <a:gd name="connsiteY5" fmla="*/ 1249886 h 1345463"/>
                <a:gd name="connsiteX0" fmla="*/ 0 w 330827"/>
                <a:gd name="connsiteY0" fmla="*/ 634355 h 1322360"/>
                <a:gd name="connsiteX1" fmla="*/ 81376 w 330827"/>
                <a:gd name="connsiteY1" fmla="*/ 95699 h 1322360"/>
                <a:gd name="connsiteX2" fmla="*/ 166350 w 330827"/>
                <a:gd name="connsiteY2" fmla="*/ 1779 h 1322360"/>
                <a:gd name="connsiteX3" fmla="*/ 330667 w 330827"/>
                <a:gd name="connsiteY3" fmla="*/ 641263 h 1322360"/>
                <a:gd name="connsiteX4" fmla="*/ 169555 w 330827"/>
                <a:gd name="connsiteY4" fmla="*/ 1322323 h 1322360"/>
                <a:gd name="connsiteX5" fmla="*/ 81375 w 330827"/>
                <a:gd name="connsiteY5" fmla="*/ 1226783 h 1322360"/>
                <a:gd name="connsiteX0" fmla="*/ 0 w 330827"/>
                <a:gd name="connsiteY0" fmla="*/ 632707 h 1320712"/>
                <a:gd name="connsiteX1" fmla="*/ 81376 w 330827"/>
                <a:gd name="connsiteY1" fmla="*/ 94051 h 1320712"/>
                <a:gd name="connsiteX2" fmla="*/ 166350 w 330827"/>
                <a:gd name="connsiteY2" fmla="*/ 131 h 1320712"/>
                <a:gd name="connsiteX3" fmla="*/ 330667 w 330827"/>
                <a:gd name="connsiteY3" fmla="*/ 639615 h 1320712"/>
                <a:gd name="connsiteX4" fmla="*/ 169555 w 330827"/>
                <a:gd name="connsiteY4" fmla="*/ 1320675 h 1320712"/>
                <a:gd name="connsiteX5" fmla="*/ 81375 w 330827"/>
                <a:gd name="connsiteY5" fmla="*/ 1225135 h 1320712"/>
                <a:gd name="connsiteX0" fmla="*/ 0 w 330827"/>
                <a:gd name="connsiteY0" fmla="*/ 632577 h 1320582"/>
                <a:gd name="connsiteX1" fmla="*/ 81376 w 330827"/>
                <a:gd name="connsiteY1" fmla="*/ 93921 h 1320582"/>
                <a:gd name="connsiteX2" fmla="*/ 166350 w 330827"/>
                <a:gd name="connsiteY2" fmla="*/ 1 h 1320582"/>
                <a:gd name="connsiteX3" fmla="*/ 330667 w 330827"/>
                <a:gd name="connsiteY3" fmla="*/ 639485 h 1320582"/>
                <a:gd name="connsiteX4" fmla="*/ 169555 w 330827"/>
                <a:gd name="connsiteY4" fmla="*/ 1320545 h 1320582"/>
                <a:gd name="connsiteX5" fmla="*/ 81375 w 330827"/>
                <a:gd name="connsiteY5"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5" fmla="*/ 828 w 250279"/>
                <a:gd name="connsiteY5" fmla="*/ 93921 h 1320582"/>
                <a:gd name="connsiteX0" fmla="*/ 6532 w 255983"/>
                <a:gd name="connsiteY0" fmla="*/ 93921 h 1324265"/>
                <a:gd name="connsiteX1" fmla="*/ 91506 w 255983"/>
                <a:gd name="connsiteY1" fmla="*/ 1 h 1324265"/>
                <a:gd name="connsiteX2" fmla="*/ 255823 w 255983"/>
                <a:gd name="connsiteY2" fmla="*/ 639485 h 1324265"/>
                <a:gd name="connsiteX3" fmla="*/ 94711 w 255983"/>
                <a:gd name="connsiteY3" fmla="*/ 1320545 h 1324265"/>
                <a:gd name="connsiteX4" fmla="*/ 6531 w 255983"/>
                <a:gd name="connsiteY4" fmla="*/ 1225005 h 1324265"/>
                <a:gd name="connsiteX5" fmla="*/ 6532 w 255983"/>
                <a:gd name="connsiteY5" fmla="*/ 579289 h 1324265"/>
                <a:gd name="connsiteX6" fmla="*/ 6532 w 255983"/>
                <a:gd name="connsiteY6" fmla="*/ 93921 h 1324265"/>
                <a:gd name="connsiteX0" fmla="*/ 1458 w 250909"/>
                <a:gd name="connsiteY0" fmla="*/ 93921 h 1324265"/>
                <a:gd name="connsiteX1" fmla="*/ 86432 w 250909"/>
                <a:gd name="connsiteY1" fmla="*/ 1 h 1324265"/>
                <a:gd name="connsiteX2" fmla="*/ 250749 w 250909"/>
                <a:gd name="connsiteY2" fmla="*/ 639485 h 1324265"/>
                <a:gd name="connsiteX3" fmla="*/ 89637 w 250909"/>
                <a:gd name="connsiteY3" fmla="*/ 1320545 h 1324265"/>
                <a:gd name="connsiteX4" fmla="*/ 1457 w 250909"/>
                <a:gd name="connsiteY4" fmla="*/ 1225005 h 1324265"/>
                <a:gd name="connsiteX5" fmla="*/ 88131 w 250909"/>
                <a:gd name="connsiteY5" fmla="*/ 98254 h 1324265"/>
                <a:gd name="connsiteX6" fmla="*/ 1458 w 250909"/>
                <a:gd name="connsiteY6" fmla="*/ 93921 h 1324265"/>
                <a:gd name="connsiteX0" fmla="*/ 2190 w 251641"/>
                <a:gd name="connsiteY0" fmla="*/ 93921 h 1324265"/>
                <a:gd name="connsiteX1" fmla="*/ 87164 w 251641"/>
                <a:gd name="connsiteY1" fmla="*/ 1 h 1324265"/>
                <a:gd name="connsiteX2" fmla="*/ 251481 w 251641"/>
                <a:gd name="connsiteY2" fmla="*/ 639485 h 1324265"/>
                <a:gd name="connsiteX3" fmla="*/ 90369 w 251641"/>
                <a:gd name="connsiteY3" fmla="*/ 1320545 h 1324265"/>
                <a:gd name="connsiteX4" fmla="*/ 2189 w 251641"/>
                <a:gd name="connsiteY4" fmla="*/ 1225005 h 1324265"/>
                <a:gd name="connsiteX5" fmla="*/ 88863 w 251641"/>
                <a:gd name="connsiteY5" fmla="*/ 98254 h 1324265"/>
                <a:gd name="connsiteX6" fmla="*/ 2190 w 251641"/>
                <a:gd name="connsiteY6" fmla="*/ 93921 h 1324265"/>
                <a:gd name="connsiteX0" fmla="*/ 53606 w 303057"/>
                <a:gd name="connsiteY0" fmla="*/ 93921 h 1324265"/>
                <a:gd name="connsiteX1" fmla="*/ 138580 w 303057"/>
                <a:gd name="connsiteY1" fmla="*/ 1 h 1324265"/>
                <a:gd name="connsiteX2" fmla="*/ 302897 w 303057"/>
                <a:gd name="connsiteY2" fmla="*/ 639485 h 1324265"/>
                <a:gd name="connsiteX3" fmla="*/ 141785 w 303057"/>
                <a:gd name="connsiteY3" fmla="*/ 1320545 h 1324265"/>
                <a:gd name="connsiteX4" fmla="*/ 53605 w 303057"/>
                <a:gd name="connsiteY4" fmla="*/ 1225005 h 1324265"/>
                <a:gd name="connsiteX5" fmla="*/ 140279 w 303057"/>
                <a:gd name="connsiteY5" fmla="*/ 98254 h 1324265"/>
                <a:gd name="connsiteX6" fmla="*/ 53606 w 303057"/>
                <a:gd name="connsiteY6" fmla="*/ 93921 h 1324265"/>
                <a:gd name="connsiteX0" fmla="*/ 1458 w 250909"/>
                <a:gd name="connsiteY0" fmla="*/ 93921 h 1324265"/>
                <a:gd name="connsiteX1" fmla="*/ 86432 w 250909"/>
                <a:gd name="connsiteY1" fmla="*/ 1 h 1324265"/>
                <a:gd name="connsiteX2" fmla="*/ 250749 w 250909"/>
                <a:gd name="connsiteY2" fmla="*/ 639485 h 1324265"/>
                <a:gd name="connsiteX3" fmla="*/ 89637 w 250909"/>
                <a:gd name="connsiteY3" fmla="*/ 1320545 h 1324265"/>
                <a:gd name="connsiteX4" fmla="*/ 1457 w 250909"/>
                <a:gd name="connsiteY4" fmla="*/ 1225005 h 1324265"/>
                <a:gd name="connsiteX5" fmla="*/ 88131 w 250909"/>
                <a:gd name="connsiteY5" fmla="*/ 98254 h 1324265"/>
                <a:gd name="connsiteX6" fmla="*/ 1458 w 250909"/>
                <a:gd name="connsiteY6" fmla="*/ 93921 h 1324265"/>
                <a:gd name="connsiteX0" fmla="*/ 1458 w 250909"/>
                <a:gd name="connsiteY0" fmla="*/ 93921 h 1320587"/>
                <a:gd name="connsiteX1" fmla="*/ 86432 w 250909"/>
                <a:gd name="connsiteY1" fmla="*/ 1 h 1320587"/>
                <a:gd name="connsiteX2" fmla="*/ 250749 w 250909"/>
                <a:gd name="connsiteY2" fmla="*/ 639485 h 1320587"/>
                <a:gd name="connsiteX3" fmla="*/ 89637 w 250909"/>
                <a:gd name="connsiteY3" fmla="*/ 1320545 h 1320587"/>
                <a:gd name="connsiteX4" fmla="*/ 1457 w 250909"/>
                <a:gd name="connsiteY4" fmla="*/ 1225005 h 1320587"/>
                <a:gd name="connsiteX5" fmla="*/ 88131 w 250909"/>
                <a:gd name="connsiteY5" fmla="*/ 98254 h 1320587"/>
                <a:gd name="connsiteX6" fmla="*/ 1458 w 250909"/>
                <a:gd name="connsiteY6" fmla="*/ 93921 h 1320587"/>
                <a:gd name="connsiteX0" fmla="*/ 1458 w 250909"/>
                <a:gd name="connsiteY0" fmla="*/ 93921 h 1320636"/>
                <a:gd name="connsiteX1" fmla="*/ 86432 w 250909"/>
                <a:gd name="connsiteY1" fmla="*/ 1 h 1320636"/>
                <a:gd name="connsiteX2" fmla="*/ 250749 w 250909"/>
                <a:gd name="connsiteY2" fmla="*/ 639485 h 1320636"/>
                <a:gd name="connsiteX3" fmla="*/ 89637 w 250909"/>
                <a:gd name="connsiteY3" fmla="*/ 1320545 h 1320636"/>
                <a:gd name="connsiteX4" fmla="*/ 1457 w 250909"/>
                <a:gd name="connsiteY4" fmla="*/ 1225005 h 1320636"/>
                <a:gd name="connsiteX5" fmla="*/ 88131 w 250909"/>
                <a:gd name="connsiteY5" fmla="*/ 98254 h 1320636"/>
                <a:gd name="connsiteX6" fmla="*/ 1458 w 250909"/>
                <a:gd name="connsiteY6" fmla="*/ 93921 h 1320636"/>
                <a:gd name="connsiteX0" fmla="*/ 10928 w 260379"/>
                <a:gd name="connsiteY0" fmla="*/ 93921 h 1320604"/>
                <a:gd name="connsiteX1" fmla="*/ 95902 w 260379"/>
                <a:gd name="connsiteY1" fmla="*/ 1 h 1320604"/>
                <a:gd name="connsiteX2" fmla="*/ 260219 w 260379"/>
                <a:gd name="connsiteY2" fmla="*/ 639485 h 1320604"/>
                <a:gd name="connsiteX3" fmla="*/ 99107 w 260379"/>
                <a:gd name="connsiteY3" fmla="*/ 1320545 h 1320604"/>
                <a:gd name="connsiteX4" fmla="*/ 10927 w 260379"/>
                <a:gd name="connsiteY4" fmla="*/ 1225005 h 1320604"/>
                <a:gd name="connsiteX5" fmla="*/ 10928 w 260379"/>
                <a:gd name="connsiteY5" fmla="*/ 1107993 h 1320604"/>
                <a:gd name="connsiteX6" fmla="*/ 97601 w 260379"/>
                <a:gd name="connsiteY6" fmla="*/ 98254 h 1320604"/>
                <a:gd name="connsiteX7" fmla="*/ 10928 w 260379"/>
                <a:gd name="connsiteY7" fmla="*/ 93921 h 1320604"/>
                <a:gd name="connsiteX0" fmla="*/ 1597 w 251048"/>
                <a:gd name="connsiteY0" fmla="*/ 93921 h 1320604"/>
                <a:gd name="connsiteX1" fmla="*/ 86571 w 251048"/>
                <a:gd name="connsiteY1" fmla="*/ 1 h 1320604"/>
                <a:gd name="connsiteX2" fmla="*/ 250888 w 251048"/>
                <a:gd name="connsiteY2" fmla="*/ 639485 h 1320604"/>
                <a:gd name="connsiteX3" fmla="*/ 89776 w 251048"/>
                <a:gd name="connsiteY3" fmla="*/ 1320545 h 1320604"/>
                <a:gd name="connsiteX4" fmla="*/ 1596 w 251048"/>
                <a:gd name="connsiteY4" fmla="*/ 1225005 h 1320604"/>
                <a:gd name="connsiteX5" fmla="*/ 92604 w 251048"/>
                <a:gd name="connsiteY5" fmla="*/ 1233669 h 1320604"/>
                <a:gd name="connsiteX6" fmla="*/ 88270 w 251048"/>
                <a:gd name="connsiteY6" fmla="*/ 98254 h 1320604"/>
                <a:gd name="connsiteX7" fmla="*/ 1597 w 251048"/>
                <a:gd name="connsiteY7" fmla="*/ 93921 h 1320604"/>
                <a:gd name="connsiteX0" fmla="*/ 2515 w 251966"/>
                <a:gd name="connsiteY0" fmla="*/ 93921 h 1320604"/>
                <a:gd name="connsiteX1" fmla="*/ 87489 w 251966"/>
                <a:gd name="connsiteY1" fmla="*/ 1 h 1320604"/>
                <a:gd name="connsiteX2" fmla="*/ 251806 w 251966"/>
                <a:gd name="connsiteY2" fmla="*/ 639485 h 1320604"/>
                <a:gd name="connsiteX3" fmla="*/ 90694 w 251966"/>
                <a:gd name="connsiteY3" fmla="*/ 1320545 h 1320604"/>
                <a:gd name="connsiteX4" fmla="*/ 2514 w 251966"/>
                <a:gd name="connsiteY4" fmla="*/ 1225005 h 1320604"/>
                <a:gd name="connsiteX5" fmla="*/ 93522 w 251966"/>
                <a:gd name="connsiteY5" fmla="*/ 1233669 h 1320604"/>
                <a:gd name="connsiteX6" fmla="*/ 89188 w 251966"/>
                <a:gd name="connsiteY6" fmla="*/ 98254 h 1320604"/>
                <a:gd name="connsiteX7" fmla="*/ 2515 w 251966"/>
                <a:gd name="connsiteY7" fmla="*/ 93921 h 1320604"/>
                <a:gd name="connsiteX0" fmla="*/ 2009 w 251460"/>
                <a:gd name="connsiteY0" fmla="*/ 93921 h 1320604"/>
                <a:gd name="connsiteX1" fmla="*/ 86983 w 251460"/>
                <a:gd name="connsiteY1" fmla="*/ 1 h 1320604"/>
                <a:gd name="connsiteX2" fmla="*/ 251300 w 251460"/>
                <a:gd name="connsiteY2" fmla="*/ 639485 h 1320604"/>
                <a:gd name="connsiteX3" fmla="*/ 90188 w 251460"/>
                <a:gd name="connsiteY3" fmla="*/ 1320545 h 1320604"/>
                <a:gd name="connsiteX4" fmla="*/ 2008 w 251460"/>
                <a:gd name="connsiteY4" fmla="*/ 1225005 h 1320604"/>
                <a:gd name="connsiteX5" fmla="*/ 93016 w 251460"/>
                <a:gd name="connsiteY5" fmla="*/ 1233669 h 1320604"/>
                <a:gd name="connsiteX6" fmla="*/ 88682 w 251460"/>
                <a:gd name="connsiteY6" fmla="*/ 98254 h 1320604"/>
                <a:gd name="connsiteX7" fmla="*/ 2009 w 251460"/>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86674 w 249452"/>
                <a:gd name="connsiteY6" fmla="*/ 98254 h 1320604"/>
                <a:gd name="connsiteX7" fmla="*/ 1 w 249452"/>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86674 w 249452"/>
                <a:gd name="connsiteY6" fmla="*/ 98254 h 1320604"/>
                <a:gd name="connsiteX7" fmla="*/ 1 w 249452"/>
                <a:gd name="connsiteY7"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95341 w 249452"/>
                <a:gd name="connsiteY6" fmla="*/ 648626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1008 w 249452"/>
                <a:gd name="connsiteY5" fmla="*/ 1233669 h 1320604"/>
                <a:gd name="connsiteX6" fmla="*/ 160345 w 249452"/>
                <a:gd name="connsiteY6" fmla="*/ 635625 h 1320604"/>
                <a:gd name="connsiteX7" fmla="*/ 86674 w 249452"/>
                <a:gd name="connsiteY7" fmla="*/ 98254 h 1320604"/>
                <a:gd name="connsiteX8" fmla="*/ 1 w 249452"/>
                <a:gd name="connsiteY8" fmla="*/ 93921 h 1320604"/>
                <a:gd name="connsiteX0" fmla="*/ 1 w 249452"/>
                <a:gd name="connsiteY0" fmla="*/ 93921 h 1320604"/>
                <a:gd name="connsiteX1" fmla="*/ 84975 w 249452"/>
                <a:gd name="connsiteY1" fmla="*/ 1 h 1320604"/>
                <a:gd name="connsiteX2" fmla="*/ 249292 w 249452"/>
                <a:gd name="connsiteY2" fmla="*/ 639485 h 1320604"/>
                <a:gd name="connsiteX3" fmla="*/ 88180 w 249452"/>
                <a:gd name="connsiteY3" fmla="*/ 1320545 h 1320604"/>
                <a:gd name="connsiteX4" fmla="*/ 0 w 249452"/>
                <a:gd name="connsiteY4" fmla="*/ 1225005 h 1320604"/>
                <a:gd name="connsiteX5" fmla="*/ 95341 w 249452"/>
                <a:gd name="connsiteY5" fmla="*/ 1229336 h 1320604"/>
                <a:gd name="connsiteX6" fmla="*/ 160345 w 249452"/>
                <a:gd name="connsiteY6" fmla="*/ 635625 h 1320604"/>
                <a:gd name="connsiteX7" fmla="*/ 86674 w 249452"/>
                <a:gd name="connsiteY7" fmla="*/ 98254 h 1320604"/>
                <a:gd name="connsiteX8" fmla="*/ 1 w 249452"/>
                <a:gd name="connsiteY8" fmla="*/ 93921 h 1320604"/>
                <a:gd name="connsiteX0" fmla="*/ 0 w 249429"/>
                <a:gd name="connsiteY0" fmla="*/ 93921 h 1353772"/>
                <a:gd name="connsiteX1" fmla="*/ 84974 w 249429"/>
                <a:gd name="connsiteY1" fmla="*/ 1 h 1353772"/>
                <a:gd name="connsiteX2" fmla="*/ 249291 w 249429"/>
                <a:gd name="connsiteY2" fmla="*/ 639485 h 1353772"/>
                <a:gd name="connsiteX3" fmla="*/ 88179 w 249429"/>
                <a:gd name="connsiteY3" fmla="*/ 1320545 h 1353772"/>
                <a:gd name="connsiteX4" fmla="*/ 4332 w 249429"/>
                <a:gd name="connsiteY4" fmla="*/ 1233672 h 1353772"/>
                <a:gd name="connsiteX5" fmla="*/ 95340 w 249429"/>
                <a:gd name="connsiteY5" fmla="*/ 1229336 h 1353772"/>
                <a:gd name="connsiteX6" fmla="*/ 160344 w 249429"/>
                <a:gd name="connsiteY6" fmla="*/ 635625 h 1353772"/>
                <a:gd name="connsiteX7" fmla="*/ 86673 w 249429"/>
                <a:gd name="connsiteY7" fmla="*/ 98254 h 1353772"/>
                <a:gd name="connsiteX8" fmla="*/ 0 w 249429"/>
                <a:gd name="connsiteY8" fmla="*/ 93921 h 1353772"/>
                <a:gd name="connsiteX0" fmla="*/ 0 w 249463"/>
                <a:gd name="connsiteY0" fmla="*/ 93921 h 1320546"/>
                <a:gd name="connsiteX1" fmla="*/ 84974 w 249463"/>
                <a:gd name="connsiteY1" fmla="*/ 1 h 1320546"/>
                <a:gd name="connsiteX2" fmla="*/ 249291 w 249463"/>
                <a:gd name="connsiteY2" fmla="*/ 639485 h 1320546"/>
                <a:gd name="connsiteX3" fmla="*/ 88179 w 249463"/>
                <a:gd name="connsiteY3" fmla="*/ 1320545 h 1320546"/>
                <a:gd name="connsiteX4" fmla="*/ 4332 w 249463"/>
                <a:gd name="connsiteY4" fmla="*/ 1233672 h 1320546"/>
                <a:gd name="connsiteX5" fmla="*/ 95340 w 249463"/>
                <a:gd name="connsiteY5" fmla="*/ 1229336 h 1320546"/>
                <a:gd name="connsiteX6" fmla="*/ 160344 w 249463"/>
                <a:gd name="connsiteY6" fmla="*/ 635625 h 1320546"/>
                <a:gd name="connsiteX7" fmla="*/ 86673 w 249463"/>
                <a:gd name="connsiteY7" fmla="*/ 98254 h 1320546"/>
                <a:gd name="connsiteX8" fmla="*/ 0 w 249463"/>
                <a:gd name="connsiteY8" fmla="*/ 93921 h 1320546"/>
                <a:gd name="connsiteX0" fmla="*/ 0 w 249428"/>
                <a:gd name="connsiteY0" fmla="*/ 93921 h 1353230"/>
                <a:gd name="connsiteX1" fmla="*/ 84974 w 249428"/>
                <a:gd name="connsiteY1" fmla="*/ 1 h 1353230"/>
                <a:gd name="connsiteX2" fmla="*/ 249291 w 249428"/>
                <a:gd name="connsiteY2" fmla="*/ 639485 h 1353230"/>
                <a:gd name="connsiteX3" fmla="*/ 88179 w 249428"/>
                <a:gd name="connsiteY3" fmla="*/ 1320545 h 1353230"/>
                <a:gd name="connsiteX4" fmla="*/ 6869 w 249428"/>
                <a:gd name="connsiteY4" fmla="*/ 1231136 h 1353230"/>
                <a:gd name="connsiteX5" fmla="*/ 95340 w 249428"/>
                <a:gd name="connsiteY5" fmla="*/ 1229336 h 1353230"/>
                <a:gd name="connsiteX6" fmla="*/ 160344 w 249428"/>
                <a:gd name="connsiteY6" fmla="*/ 635625 h 1353230"/>
                <a:gd name="connsiteX7" fmla="*/ 86673 w 249428"/>
                <a:gd name="connsiteY7" fmla="*/ 98254 h 1353230"/>
                <a:gd name="connsiteX8" fmla="*/ 0 w 249428"/>
                <a:gd name="connsiteY8" fmla="*/ 93921 h 1353230"/>
                <a:gd name="connsiteX0" fmla="*/ 0 w 249515"/>
                <a:gd name="connsiteY0" fmla="*/ 93921 h 1320545"/>
                <a:gd name="connsiteX1" fmla="*/ 84974 w 249515"/>
                <a:gd name="connsiteY1" fmla="*/ 1 h 1320545"/>
                <a:gd name="connsiteX2" fmla="*/ 249291 w 249515"/>
                <a:gd name="connsiteY2" fmla="*/ 639485 h 1320545"/>
                <a:gd name="connsiteX3" fmla="*/ 88179 w 249515"/>
                <a:gd name="connsiteY3" fmla="*/ 1320545 h 1320545"/>
                <a:gd name="connsiteX4" fmla="*/ 6869 w 249515"/>
                <a:gd name="connsiteY4" fmla="*/ 1231136 h 1320545"/>
                <a:gd name="connsiteX5" fmla="*/ 95340 w 249515"/>
                <a:gd name="connsiteY5" fmla="*/ 1229336 h 1320545"/>
                <a:gd name="connsiteX6" fmla="*/ 160344 w 249515"/>
                <a:gd name="connsiteY6" fmla="*/ 635625 h 1320545"/>
                <a:gd name="connsiteX7" fmla="*/ 86673 w 249515"/>
                <a:gd name="connsiteY7" fmla="*/ 98254 h 1320545"/>
                <a:gd name="connsiteX8" fmla="*/ 0 w 249515"/>
                <a:gd name="connsiteY8" fmla="*/ 93921 h 1320545"/>
                <a:gd name="connsiteX0" fmla="*/ 0 w 249446"/>
                <a:gd name="connsiteY0" fmla="*/ 93921 h 1320545"/>
                <a:gd name="connsiteX1" fmla="*/ 84974 w 249446"/>
                <a:gd name="connsiteY1" fmla="*/ 1 h 1320545"/>
                <a:gd name="connsiteX2" fmla="*/ 249291 w 249446"/>
                <a:gd name="connsiteY2" fmla="*/ 639485 h 1320545"/>
                <a:gd name="connsiteX3" fmla="*/ 88179 w 249446"/>
                <a:gd name="connsiteY3" fmla="*/ 1320545 h 1320545"/>
                <a:gd name="connsiteX4" fmla="*/ 6869 w 249446"/>
                <a:gd name="connsiteY4" fmla="*/ 1231136 h 1320545"/>
                <a:gd name="connsiteX5" fmla="*/ 95340 w 249446"/>
                <a:gd name="connsiteY5" fmla="*/ 1229336 h 1320545"/>
                <a:gd name="connsiteX6" fmla="*/ 160344 w 249446"/>
                <a:gd name="connsiteY6" fmla="*/ 635625 h 1320545"/>
                <a:gd name="connsiteX7" fmla="*/ 86673 w 249446"/>
                <a:gd name="connsiteY7" fmla="*/ 98254 h 1320545"/>
                <a:gd name="connsiteX8" fmla="*/ 0 w 249446"/>
                <a:gd name="connsiteY8" fmla="*/ 93921 h 1320545"/>
                <a:gd name="connsiteX0" fmla="*/ 0 w 249466"/>
                <a:gd name="connsiteY0" fmla="*/ 93921 h 1320817"/>
                <a:gd name="connsiteX1" fmla="*/ 84974 w 249466"/>
                <a:gd name="connsiteY1" fmla="*/ 1 h 1320817"/>
                <a:gd name="connsiteX2" fmla="*/ 249291 w 249466"/>
                <a:gd name="connsiteY2" fmla="*/ 639485 h 1320817"/>
                <a:gd name="connsiteX3" fmla="*/ 88179 w 249466"/>
                <a:gd name="connsiteY3" fmla="*/ 1320545 h 1320817"/>
                <a:gd name="connsiteX4" fmla="*/ 6869 w 249466"/>
                <a:gd name="connsiteY4" fmla="*/ 1231136 h 1320817"/>
                <a:gd name="connsiteX5" fmla="*/ 95340 w 249466"/>
                <a:gd name="connsiteY5" fmla="*/ 1229336 h 1320817"/>
                <a:gd name="connsiteX6" fmla="*/ 160344 w 249466"/>
                <a:gd name="connsiteY6" fmla="*/ 635625 h 1320817"/>
                <a:gd name="connsiteX7" fmla="*/ 86673 w 249466"/>
                <a:gd name="connsiteY7" fmla="*/ 98254 h 1320817"/>
                <a:gd name="connsiteX8" fmla="*/ 0 w 249466"/>
                <a:gd name="connsiteY8" fmla="*/ 93921 h 1320817"/>
                <a:gd name="connsiteX0" fmla="*/ 0 w 249466"/>
                <a:gd name="connsiteY0" fmla="*/ 93921 h 1320608"/>
                <a:gd name="connsiteX1" fmla="*/ 84974 w 249466"/>
                <a:gd name="connsiteY1" fmla="*/ 1 h 1320608"/>
                <a:gd name="connsiteX2" fmla="*/ 249291 w 249466"/>
                <a:gd name="connsiteY2" fmla="*/ 639485 h 1320608"/>
                <a:gd name="connsiteX3" fmla="*/ 88179 w 249466"/>
                <a:gd name="connsiteY3" fmla="*/ 1320545 h 1320608"/>
                <a:gd name="connsiteX4" fmla="*/ 6869 w 249466"/>
                <a:gd name="connsiteY4" fmla="*/ 1231136 h 1320608"/>
                <a:gd name="connsiteX5" fmla="*/ 95340 w 249466"/>
                <a:gd name="connsiteY5" fmla="*/ 1229336 h 1320608"/>
                <a:gd name="connsiteX6" fmla="*/ 160344 w 249466"/>
                <a:gd name="connsiteY6" fmla="*/ 635625 h 1320608"/>
                <a:gd name="connsiteX7" fmla="*/ 86673 w 249466"/>
                <a:gd name="connsiteY7" fmla="*/ 98254 h 1320608"/>
                <a:gd name="connsiteX8" fmla="*/ 0 w 249466"/>
                <a:gd name="connsiteY8" fmla="*/ 93921 h 1320608"/>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8254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95340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60344 w 249454"/>
                <a:gd name="connsiteY6" fmla="*/ 635625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 name="connsiteX0" fmla="*/ 0 w 249454"/>
                <a:gd name="connsiteY0" fmla="*/ 93921 h 1320570"/>
                <a:gd name="connsiteX1" fmla="*/ 84974 w 249454"/>
                <a:gd name="connsiteY1" fmla="*/ 1 h 1320570"/>
                <a:gd name="connsiteX2" fmla="*/ 249291 w 249454"/>
                <a:gd name="connsiteY2" fmla="*/ 639485 h 1320570"/>
                <a:gd name="connsiteX3" fmla="*/ 88179 w 249454"/>
                <a:gd name="connsiteY3" fmla="*/ 1320545 h 1320570"/>
                <a:gd name="connsiteX4" fmla="*/ 6869 w 249454"/>
                <a:gd name="connsiteY4" fmla="*/ 1231136 h 1320570"/>
                <a:gd name="connsiteX5" fmla="*/ 85194 w 249454"/>
                <a:gd name="connsiteY5" fmla="*/ 1229336 h 1320570"/>
                <a:gd name="connsiteX6" fmla="*/ 170490 w 249454"/>
                <a:gd name="connsiteY6" fmla="*/ 643234 h 1320570"/>
                <a:gd name="connsiteX7" fmla="*/ 86673 w 249454"/>
                <a:gd name="connsiteY7" fmla="*/ 93181 h 1320570"/>
                <a:gd name="connsiteX8" fmla="*/ 0 w 249454"/>
                <a:gd name="connsiteY8" fmla="*/ 93921 h 132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454" h="1320570">
                  <a:moveTo>
                    <a:pt x="0" y="93921"/>
                  </a:moveTo>
                  <a:cubicBezTo>
                    <a:pt x="6056" y="96833"/>
                    <a:pt x="21758" y="80"/>
                    <a:pt x="84974" y="1"/>
                  </a:cubicBezTo>
                  <a:cubicBezTo>
                    <a:pt x="148190" y="-78"/>
                    <a:pt x="244423" y="194044"/>
                    <a:pt x="249291" y="639485"/>
                  </a:cubicBezTo>
                  <a:cubicBezTo>
                    <a:pt x="254159" y="1084926"/>
                    <a:pt x="148874" y="1323396"/>
                    <a:pt x="88179" y="1320545"/>
                  </a:cubicBezTo>
                  <a:cubicBezTo>
                    <a:pt x="27484" y="1317694"/>
                    <a:pt x="21565" y="1266561"/>
                    <a:pt x="6869" y="1231136"/>
                  </a:cubicBezTo>
                  <a:cubicBezTo>
                    <a:pt x="52844" y="1230379"/>
                    <a:pt x="49080" y="1230781"/>
                    <a:pt x="85194" y="1229336"/>
                  </a:cubicBezTo>
                  <a:cubicBezTo>
                    <a:pt x="116303" y="1138346"/>
                    <a:pt x="170244" y="878249"/>
                    <a:pt x="170490" y="643234"/>
                  </a:cubicBezTo>
                  <a:cubicBezTo>
                    <a:pt x="170736" y="408219"/>
                    <a:pt x="120318" y="188169"/>
                    <a:pt x="86673" y="93181"/>
                  </a:cubicBezTo>
                  <a:cubicBezTo>
                    <a:pt x="43337" y="92811"/>
                    <a:pt x="45349" y="96926"/>
                    <a:pt x="0" y="93921"/>
                  </a:cubicBezTo>
                  <a:close/>
                </a:path>
              </a:pathLst>
            </a:custGeom>
            <a:gradFill>
              <a:gsLst>
                <a:gs pos="38000">
                  <a:schemeClr val="tx2">
                    <a:lumMod val="10000"/>
                    <a:lumOff val="90000"/>
                  </a:schemeClr>
                </a:gs>
                <a:gs pos="33000">
                  <a:schemeClr val="tx2">
                    <a:lumMod val="10000"/>
                    <a:lumOff val="90000"/>
                  </a:schemeClr>
                </a:gs>
                <a:gs pos="0">
                  <a:srgbClr val="AFCEEB"/>
                </a:gs>
                <a:gs pos="100000">
                  <a:srgbClr val="2B5CA8"/>
                </a:gs>
              </a:gsLst>
              <a:lin ang="5400000" scaled="0"/>
            </a:gradFill>
            <a:ln w="3175">
              <a:solidFill>
                <a:schemeClr val="tx1"/>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2" name="Freeform: Shape 21">
              <a:extLst>
                <a:ext uri="{FF2B5EF4-FFF2-40B4-BE49-F238E27FC236}">
                  <a16:creationId xmlns:a16="http://schemas.microsoft.com/office/drawing/2014/main" id="{36D2E98E-6E6D-4302-B3F7-DAA1E3F86060}"/>
                </a:ext>
              </a:extLst>
            </p:cNvPr>
            <p:cNvSpPr/>
            <p:nvPr/>
          </p:nvSpPr>
          <p:spPr>
            <a:xfrm>
              <a:off x="3967674" y="1168078"/>
              <a:ext cx="340300" cy="1317431"/>
            </a:xfrm>
            <a:custGeom>
              <a:avLst/>
              <a:gdLst>
                <a:gd name="connsiteX0" fmla="*/ 5291 w 426780"/>
                <a:gd name="connsiteY0" fmla="*/ 167091 h 1485003"/>
                <a:gd name="connsiteX1" fmla="*/ 52916 w 426780"/>
                <a:gd name="connsiteY1" fmla="*/ 90891 h 1485003"/>
                <a:gd name="connsiteX2" fmla="*/ 386291 w 426780"/>
                <a:gd name="connsiteY2" fmla="*/ 100416 h 1485003"/>
                <a:gd name="connsiteX3" fmla="*/ 386291 w 426780"/>
                <a:gd name="connsiteY3" fmla="*/ 1376766 h 1485003"/>
                <a:gd name="connsiteX4" fmla="*/ 71966 w 426780"/>
                <a:gd name="connsiteY4" fmla="*/ 1329141 h 1485003"/>
                <a:gd name="connsiteX0" fmla="*/ 218 w 409336"/>
                <a:gd name="connsiteY0" fmla="*/ 163738 h 1481650"/>
                <a:gd name="connsiteX1" fmla="*/ 266918 w 409336"/>
                <a:gd name="connsiteY1" fmla="*/ 97063 h 1481650"/>
                <a:gd name="connsiteX2" fmla="*/ 381218 w 409336"/>
                <a:gd name="connsiteY2" fmla="*/ 97063 h 1481650"/>
                <a:gd name="connsiteX3" fmla="*/ 381218 w 409336"/>
                <a:gd name="connsiteY3" fmla="*/ 1373413 h 1481650"/>
                <a:gd name="connsiteX4" fmla="*/ 66893 w 409336"/>
                <a:gd name="connsiteY4" fmla="*/ 1325788 h 1481650"/>
                <a:gd name="connsiteX0" fmla="*/ 238 w 410281"/>
                <a:gd name="connsiteY0" fmla="*/ 170584 h 1488496"/>
                <a:gd name="connsiteX1" fmla="*/ 247888 w 410281"/>
                <a:gd name="connsiteY1" fmla="*/ 84859 h 1488496"/>
                <a:gd name="connsiteX2" fmla="*/ 381238 w 410281"/>
                <a:gd name="connsiteY2" fmla="*/ 103909 h 1488496"/>
                <a:gd name="connsiteX3" fmla="*/ 381238 w 410281"/>
                <a:gd name="connsiteY3" fmla="*/ 1380259 h 1488496"/>
                <a:gd name="connsiteX4" fmla="*/ 66913 w 410281"/>
                <a:gd name="connsiteY4" fmla="*/ 1332634 h 1488496"/>
                <a:gd name="connsiteX0" fmla="*/ 261 w 490904"/>
                <a:gd name="connsiteY0" fmla="*/ 88062 h 1394191"/>
                <a:gd name="connsiteX1" fmla="*/ 247911 w 490904"/>
                <a:gd name="connsiteY1" fmla="*/ 2337 h 1394191"/>
                <a:gd name="connsiteX2" fmla="*/ 486036 w 490904"/>
                <a:gd name="connsiteY2" fmla="*/ 183312 h 1394191"/>
                <a:gd name="connsiteX3" fmla="*/ 381261 w 490904"/>
                <a:gd name="connsiteY3" fmla="*/ 1297737 h 1394191"/>
                <a:gd name="connsiteX4" fmla="*/ 66936 w 490904"/>
                <a:gd name="connsiteY4" fmla="*/ 1250112 h 1394191"/>
                <a:gd name="connsiteX0" fmla="*/ 1181 w 500447"/>
                <a:gd name="connsiteY0" fmla="*/ 78842 h 1384971"/>
                <a:gd name="connsiteX1" fmla="*/ 105956 w 500447"/>
                <a:gd name="connsiteY1" fmla="*/ 2642 h 1384971"/>
                <a:gd name="connsiteX2" fmla="*/ 486956 w 500447"/>
                <a:gd name="connsiteY2" fmla="*/ 174092 h 1384971"/>
                <a:gd name="connsiteX3" fmla="*/ 382181 w 500447"/>
                <a:gd name="connsiteY3" fmla="*/ 1288517 h 1384971"/>
                <a:gd name="connsiteX4" fmla="*/ 67856 w 500447"/>
                <a:gd name="connsiteY4" fmla="*/ 1240892 h 1384971"/>
                <a:gd name="connsiteX0" fmla="*/ 1955 w 501221"/>
                <a:gd name="connsiteY0" fmla="*/ 85274 h 1391403"/>
                <a:gd name="connsiteX1" fmla="*/ 106730 w 501221"/>
                <a:gd name="connsiteY1" fmla="*/ 9074 h 1391403"/>
                <a:gd name="connsiteX2" fmla="*/ 487730 w 501221"/>
                <a:gd name="connsiteY2" fmla="*/ 180524 h 1391403"/>
                <a:gd name="connsiteX3" fmla="*/ 382955 w 501221"/>
                <a:gd name="connsiteY3" fmla="*/ 1294949 h 1391403"/>
                <a:gd name="connsiteX4" fmla="*/ 68630 w 501221"/>
                <a:gd name="connsiteY4" fmla="*/ 1247324 h 1391403"/>
                <a:gd name="connsiteX0" fmla="*/ 3425 w 464591"/>
                <a:gd name="connsiteY0" fmla="*/ 144296 h 1383750"/>
                <a:gd name="connsiteX1" fmla="*/ 70100 w 464591"/>
                <a:gd name="connsiteY1" fmla="*/ 1421 h 1383750"/>
                <a:gd name="connsiteX2" fmla="*/ 451100 w 464591"/>
                <a:gd name="connsiteY2" fmla="*/ 172871 h 1383750"/>
                <a:gd name="connsiteX3" fmla="*/ 346325 w 464591"/>
                <a:gd name="connsiteY3" fmla="*/ 1287296 h 1383750"/>
                <a:gd name="connsiteX4" fmla="*/ 32000 w 464591"/>
                <a:gd name="connsiteY4" fmla="*/ 1239671 h 1383750"/>
                <a:gd name="connsiteX0" fmla="*/ 12799 w 439296"/>
                <a:gd name="connsiteY0" fmla="*/ 100765 h 1383556"/>
                <a:gd name="connsiteX1" fmla="*/ 44805 w 439296"/>
                <a:gd name="connsiteY1" fmla="*/ 1227 h 1383556"/>
                <a:gd name="connsiteX2" fmla="*/ 425805 w 439296"/>
                <a:gd name="connsiteY2" fmla="*/ 172677 h 1383556"/>
                <a:gd name="connsiteX3" fmla="*/ 321030 w 439296"/>
                <a:gd name="connsiteY3" fmla="*/ 1287102 h 1383556"/>
                <a:gd name="connsiteX4" fmla="*/ 6705 w 439296"/>
                <a:gd name="connsiteY4" fmla="*/ 1239477 h 1383556"/>
                <a:gd name="connsiteX0" fmla="*/ 6094 w 432591"/>
                <a:gd name="connsiteY0" fmla="*/ 101050 h 1383841"/>
                <a:gd name="connsiteX1" fmla="*/ 38100 w 432591"/>
                <a:gd name="connsiteY1" fmla="*/ 1512 h 1383841"/>
                <a:gd name="connsiteX2" fmla="*/ 419100 w 432591"/>
                <a:gd name="connsiteY2" fmla="*/ 172962 h 1383841"/>
                <a:gd name="connsiteX3" fmla="*/ 314325 w 432591"/>
                <a:gd name="connsiteY3" fmla="*/ 1287387 h 1383841"/>
                <a:gd name="connsiteX4" fmla="*/ 0 w 432591"/>
                <a:gd name="connsiteY4" fmla="*/ 1239762 h 1383841"/>
                <a:gd name="connsiteX0" fmla="*/ 6094 w 429293"/>
                <a:gd name="connsiteY0" fmla="*/ 96813 h 1379604"/>
                <a:gd name="connsiteX1" fmla="*/ 90104 w 429293"/>
                <a:gd name="connsiteY1" fmla="*/ 1609 h 1379604"/>
                <a:gd name="connsiteX2" fmla="*/ 419100 w 429293"/>
                <a:gd name="connsiteY2" fmla="*/ 168725 h 1379604"/>
                <a:gd name="connsiteX3" fmla="*/ 314325 w 429293"/>
                <a:gd name="connsiteY3" fmla="*/ 1283150 h 1379604"/>
                <a:gd name="connsiteX4" fmla="*/ 0 w 429293"/>
                <a:gd name="connsiteY4" fmla="*/ 1235525 h 1379604"/>
                <a:gd name="connsiteX0" fmla="*/ 6094 w 430652"/>
                <a:gd name="connsiteY0" fmla="*/ 101050 h 1383841"/>
                <a:gd name="connsiteX1" fmla="*/ 68436 w 430652"/>
                <a:gd name="connsiteY1" fmla="*/ 1512 h 1383841"/>
                <a:gd name="connsiteX2" fmla="*/ 419100 w 430652"/>
                <a:gd name="connsiteY2" fmla="*/ 172962 h 1383841"/>
                <a:gd name="connsiteX3" fmla="*/ 314325 w 430652"/>
                <a:gd name="connsiteY3" fmla="*/ 1287387 h 1383841"/>
                <a:gd name="connsiteX4" fmla="*/ 0 w 430652"/>
                <a:gd name="connsiteY4" fmla="*/ 1239762 h 1383841"/>
                <a:gd name="connsiteX0" fmla="*/ 6094 w 430652"/>
                <a:gd name="connsiteY0" fmla="*/ 103481 h 1386272"/>
                <a:gd name="connsiteX1" fmla="*/ 68436 w 430652"/>
                <a:gd name="connsiteY1" fmla="*/ 3943 h 1386272"/>
                <a:gd name="connsiteX2" fmla="*/ 419100 w 430652"/>
                <a:gd name="connsiteY2" fmla="*/ 175393 h 1386272"/>
                <a:gd name="connsiteX3" fmla="*/ 314325 w 430652"/>
                <a:gd name="connsiteY3" fmla="*/ 1289818 h 1386272"/>
                <a:gd name="connsiteX4" fmla="*/ 0 w 430652"/>
                <a:gd name="connsiteY4" fmla="*/ 1242193 h 1386272"/>
                <a:gd name="connsiteX0" fmla="*/ 0 w 433225"/>
                <a:gd name="connsiteY0" fmla="*/ 88943 h 1384735"/>
                <a:gd name="connsiteX1" fmla="*/ 71009 w 433225"/>
                <a:gd name="connsiteY1" fmla="*/ 2406 h 1384735"/>
                <a:gd name="connsiteX2" fmla="*/ 421673 w 433225"/>
                <a:gd name="connsiteY2" fmla="*/ 173856 h 1384735"/>
                <a:gd name="connsiteX3" fmla="*/ 316898 w 433225"/>
                <a:gd name="connsiteY3" fmla="*/ 1288281 h 1384735"/>
                <a:gd name="connsiteX4" fmla="*/ 2573 w 433225"/>
                <a:gd name="connsiteY4" fmla="*/ 1240656 h 1384735"/>
                <a:gd name="connsiteX0" fmla="*/ 0 w 433225"/>
                <a:gd name="connsiteY0" fmla="*/ 89532 h 1385324"/>
                <a:gd name="connsiteX1" fmla="*/ 71009 w 433225"/>
                <a:gd name="connsiteY1" fmla="*/ 2995 h 1385324"/>
                <a:gd name="connsiteX2" fmla="*/ 421673 w 433225"/>
                <a:gd name="connsiteY2" fmla="*/ 174445 h 1385324"/>
                <a:gd name="connsiteX3" fmla="*/ 316898 w 433225"/>
                <a:gd name="connsiteY3" fmla="*/ 1288870 h 1385324"/>
                <a:gd name="connsiteX4" fmla="*/ 2573 w 433225"/>
                <a:gd name="connsiteY4" fmla="*/ 1241245 h 1385324"/>
                <a:gd name="connsiteX0" fmla="*/ 0 w 330328"/>
                <a:gd name="connsiteY0" fmla="*/ 123200 h 1381185"/>
                <a:gd name="connsiteX1" fmla="*/ 71009 w 330328"/>
                <a:gd name="connsiteY1" fmla="*/ 36663 h 1381185"/>
                <a:gd name="connsiteX2" fmla="*/ 252661 w 330328"/>
                <a:gd name="connsiteY2" fmla="*/ 736818 h 1381185"/>
                <a:gd name="connsiteX3" fmla="*/ 316898 w 330328"/>
                <a:gd name="connsiteY3" fmla="*/ 1322538 h 1381185"/>
                <a:gd name="connsiteX4" fmla="*/ 2573 w 330328"/>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23200 h 1381185"/>
                <a:gd name="connsiteX1" fmla="*/ 71009 w 326749"/>
                <a:gd name="connsiteY1" fmla="*/ 36663 h 1381185"/>
                <a:gd name="connsiteX2" fmla="*/ 252661 w 326749"/>
                <a:gd name="connsiteY2" fmla="*/ 736818 h 1381185"/>
                <a:gd name="connsiteX3" fmla="*/ 316898 w 326749"/>
                <a:gd name="connsiteY3" fmla="*/ 1322538 h 1381185"/>
                <a:gd name="connsiteX4" fmla="*/ 2573 w 326749"/>
                <a:gd name="connsiteY4" fmla="*/ 1274913 h 1381185"/>
                <a:gd name="connsiteX0" fmla="*/ 0 w 326749"/>
                <a:gd name="connsiteY0" fmla="*/ 117386 h 1381146"/>
                <a:gd name="connsiteX1" fmla="*/ 71009 w 326749"/>
                <a:gd name="connsiteY1" fmla="*/ 30849 h 1381146"/>
                <a:gd name="connsiteX2" fmla="*/ 252661 w 326749"/>
                <a:gd name="connsiteY2" fmla="*/ 648665 h 1381146"/>
                <a:gd name="connsiteX3" fmla="*/ 316898 w 326749"/>
                <a:gd name="connsiteY3" fmla="*/ 1316724 h 1381146"/>
                <a:gd name="connsiteX4" fmla="*/ 2573 w 326749"/>
                <a:gd name="connsiteY4" fmla="*/ 1269099 h 1381146"/>
                <a:gd name="connsiteX0" fmla="*/ 0 w 326749"/>
                <a:gd name="connsiteY0" fmla="*/ 86549 h 1350309"/>
                <a:gd name="connsiteX1" fmla="*/ 71009 w 326749"/>
                <a:gd name="connsiteY1" fmla="*/ 12 h 1350309"/>
                <a:gd name="connsiteX2" fmla="*/ 252661 w 326749"/>
                <a:gd name="connsiteY2" fmla="*/ 617828 h 1350309"/>
                <a:gd name="connsiteX3" fmla="*/ 316898 w 326749"/>
                <a:gd name="connsiteY3" fmla="*/ 1285887 h 1350309"/>
                <a:gd name="connsiteX4" fmla="*/ 2573 w 326749"/>
                <a:gd name="connsiteY4" fmla="*/ 1238262 h 1350309"/>
                <a:gd name="connsiteX0" fmla="*/ 0 w 326456"/>
                <a:gd name="connsiteY0" fmla="*/ 86565 h 1350325"/>
                <a:gd name="connsiteX1" fmla="*/ 71009 w 326456"/>
                <a:gd name="connsiteY1" fmla="*/ 28 h 1350325"/>
                <a:gd name="connsiteX2" fmla="*/ 252661 w 326456"/>
                <a:gd name="connsiteY2" fmla="*/ 617844 h 1350325"/>
                <a:gd name="connsiteX3" fmla="*/ 316898 w 326456"/>
                <a:gd name="connsiteY3" fmla="*/ 1285903 h 1350325"/>
                <a:gd name="connsiteX4" fmla="*/ 2573 w 326456"/>
                <a:gd name="connsiteY4" fmla="*/ 1238278 h 1350325"/>
                <a:gd name="connsiteX0" fmla="*/ 0 w 330073"/>
                <a:gd name="connsiteY0" fmla="*/ 90881 h 1354641"/>
                <a:gd name="connsiteX1" fmla="*/ 84010 w 330073"/>
                <a:gd name="connsiteY1" fmla="*/ 11 h 1354641"/>
                <a:gd name="connsiteX2" fmla="*/ 252661 w 330073"/>
                <a:gd name="connsiteY2" fmla="*/ 622160 h 1354641"/>
                <a:gd name="connsiteX3" fmla="*/ 316898 w 330073"/>
                <a:gd name="connsiteY3" fmla="*/ 1290219 h 1354641"/>
                <a:gd name="connsiteX4" fmla="*/ 2573 w 330073"/>
                <a:gd name="connsiteY4" fmla="*/ 1242594 h 1354641"/>
                <a:gd name="connsiteX0" fmla="*/ 0 w 330073"/>
                <a:gd name="connsiteY0" fmla="*/ 90929 h 1354689"/>
                <a:gd name="connsiteX1" fmla="*/ 84010 w 330073"/>
                <a:gd name="connsiteY1" fmla="*/ 59 h 1354689"/>
                <a:gd name="connsiteX2" fmla="*/ 252661 w 330073"/>
                <a:gd name="connsiteY2" fmla="*/ 622208 h 1354689"/>
                <a:gd name="connsiteX3" fmla="*/ 316898 w 330073"/>
                <a:gd name="connsiteY3" fmla="*/ 1290267 h 1354689"/>
                <a:gd name="connsiteX4" fmla="*/ 2573 w 330073"/>
                <a:gd name="connsiteY4" fmla="*/ 1242642 h 1354689"/>
                <a:gd name="connsiteX0" fmla="*/ 0 w 330073"/>
                <a:gd name="connsiteY0" fmla="*/ 90902 h 1354662"/>
                <a:gd name="connsiteX1" fmla="*/ 84010 w 330073"/>
                <a:gd name="connsiteY1" fmla="*/ 32 h 1354662"/>
                <a:gd name="connsiteX2" fmla="*/ 252661 w 330073"/>
                <a:gd name="connsiteY2" fmla="*/ 622181 h 1354662"/>
                <a:gd name="connsiteX3" fmla="*/ 316898 w 330073"/>
                <a:gd name="connsiteY3" fmla="*/ 1290240 h 1354662"/>
                <a:gd name="connsiteX4" fmla="*/ 2573 w 330073"/>
                <a:gd name="connsiteY4" fmla="*/ 1242615 h 1354662"/>
                <a:gd name="connsiteX0" fmla="*/ 0 w 334407"/>
                <a:gd name="connsiteY0" fmla="*/ 130959 h 1377384"/>
                <a:gd name="connsiteX1" fmla="*/ 88344 w 334407"/>
                <a:gd name="connsiteY1" fmla="*/ 22754 h 1377384"/>
                <a:gd name="connsiteX2" fmla="*/ 256995 w 334407"/>
                <a:gd name="connsiteY2" fmla="*/ 644903 h 1377384"/>
                <a:gd name="connsiteX3" fmla="*/ 321232 w 334407"/>
                <a:gd name="connsiteY3" fmla="*/ 1312962 h 1377384"/>
                <a:gd name="connsiteX4" fmla="*/ 6907 w 334407"/>
                <a:gd name="connsiteY4" fmla="*/ 1265337 h 1377384"/>
                <a:gd name="connsiteX0" fmla="*/ 0 w 334407"/>
                <a:gd name="connsiteY0" fmla="*/ 108286 h 1354711"/>
                <a:gd name="connsiteX1" fmla="*/ 88344 w 334407"/>
                <a:gd name="connsiteY1" fmla="*/ 81 h 1354711"/>
                <a:gd name="connsiteX2" fmla="*/ 256995 w 334407"/>
                <a:gd name="connsiteY2" fmla="*/ 622230 h 1354711"/>
                <a:gd name="connsiteX3" fmla="*/ 321232 w 334407"/>
                <a:gd name="connsiteY3" fmla="*/ 1290289 h 1354711"/>
                <a:gd name="connsiteX4" fmla="*/ 6907 w 334407"/>
                <a:gd name="connsiteY4" fmla="*/ 1242664 h 1354711"/>
                <a:gd name="connsiteX0" fmla="*/ 0 w 421080"/>
                <a:gd name="connsiteY0" fmla="*/ 632583 h 1354636"/>
                <a:gd name="connsiteX1" fmla="*/ 175017 w 421080"/>
                <a:gd name="connsiteY1" fmla="*/ 6 h 1354636"/>
                <a:gd name="connsiteX2" fmla="*/ 343668 w 421080"/>
                <a:gd name="connsiteY2" fmla="*/ 622155 h 1354636"/>
                <a:gd name="connsiteX3" fmla="*/ 407905 w 421080"/>
                <a:gd name="connsiteY3" fmla="*/ 1290214 h 1354636"/>
                <a:gd name="connsiteX4" fmla="*/ 93580 w 421080"/>
                <a:gd name="connsiteY4" fmla="*/ 1242589 h 1354636"/>
                <a:gd name="connsiteX0" fmla="*/ 0 w 425414"/>
                <a:gd name="connsiteY0" fmla="*/ 507424 h 1355153"/>
                <a:gd name="connsiteX1" fmla="*/ 179351 w 425414"/>
                <a:gd name="connsiteY1" fmla="*/ 523 h 1355153"/>
                <a:gd name="connsiteX2" fmla="*/ 348002 w 425414"/>
                <a:gd name="connsiteY2" fmla="*/ 622672 h 1355153"/>
                <a:gd name="connsiteX3" fmla="*/ 412239 w 425414"/>
                <a:gd name="connsiteY3" fmla="*/ 1290731 h 1355153"/>
                <a:gd name="connsiteX4" fmla="*/ 97914 w 425414"/>
                <a:gd name="connsiteY4" fmla="*/ 1243106 h 1355153"/>
                <a:gd name="connsiteX0" fmla="*/ 0 w 425414"/>
                <a:gd name="connsiteY0" fmla="*/ 507726 h 1355455"/>
                <a:gd name="connsiteX1" fmla="*/ 179351 w 425414"/>
                <a:gd name="connsiteY1" fmla="*/ 825 h 1355455"/>
                <a:gd name="connsiteX2" fmla="*/ 348002 w 425414"/>
                <a:gd name="connsiteY2" fmla="*/ 622974 h 1355455"/>
                <a:gd name="connsiteX3" fmla="*/ 412239 w 425414"/>
                <a:gd name="connsiteY3" fmla="*/ 1291033 h 1355455"/>
                <a:gd name="connsiteX4" fmla="*/ 97914 w 425414"/>
                <a:gd name="connsiteY4" fmla="*/ 1243408 h 1355455"/>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0 w 412413"/>
                <a:gd name="connsiteY0" fmla="*/ 632582 h 1354636"/>
                <a:gd name="connsiteX1" fmla="*/ 166350 w 412413"/>
                <a:gd name="connsiteY1" fmla="*/ 6 h 1354636"/>
                <a:gd name="connsiteX2" fmla="*/ 335001 w 412413"/>
                <a:gd name="connsiteY2" fmla="*/ 622155 h 1354636"/>
                <a:gd name="connsiteX3" fmla="*/ 399238 w 412413"/>
                <a:gd name="connsiteY3" fmla="*/ 1290214 h 1354636"/>
                <a:gd name="connsiteX4" fmla="*/ 84913 w 412413"/>
                <a:gd name="connsiteY4" fmla="*/ 1242589 h 1354636"/>
                <a:gd name="connsiteX0" fmla="*/ 10427 w 429384"/>
                <a:gd name="connsiteY0" fmla="*/ 632582 h 1290252"/>
                <a:gd name="connsiteX1" fmla="*/ 176777 w 429384"/>
                <a:gd name="connsiteY1" fmla="*/ 6 h 1290252"/>
                <a:gd name="connsiteX2" fmla="*/ 345428 w 429384"/>
                <a:gd name="connsiteY2" fmla="*/ 622155 h 1290252"/>
                <a:gd name="connsiteX3" fmla="*/ 409665 w 429384"/>
                <a:gd name="connsiteY3" fmla="*/ 1290214 h 1290252"/>
                <a:gd name="connsiteX4" fmla="*/ 0 w 429384"/>
                <a:gd name="connsiteY4" fmla="*/ 653213 h 1290252"/>
                <a:gd name="connsiteX0" fmla="*/ 10427 w 429384"/>
                <a:gd name="connsiteY0" fmla="*/ 632582 h 1290296"/>
                <a:gd name="connsiteX1" fmla="*/ 176777 w 429384"/>
                <a:gd name="connsiteY1" fmla="*/ 6 h 1290296"/>
                <a:gd name="connsiteX2" fmla="*/ 345428 w 429384"/>
                <a:gd name="connsiteY2" fmla="*/ 622155 h 1290296"/>
                <a:gd name="connsiteX3" fmla="*/ 409665 w 429384"/>
                <a:gd name="connsiteY3" fmla="*/ 1290214 h 1290296"/>
                <a:gd name="connsiteX4" fmla="*/ 0 w 429384"/>
                <a:gd name="connsiteY4" fmla="*/ 653213 h 1290296"/>
                <a:gd name="connsiteX0" fmla="*/ 10427 w 345429"/>
                <a:gd name="connsiteY0" fmla="*/ 632582 h 1320623"/>
                <a:gd name="connsiteX1" fmla="*/ 176777 w 345429"/>
                <a:gd name="connsiteY1" fmla="*/ 6 h 1320623"/>
                <a:gd name="connsiteX2" fmla="*/ 345428 w 345429"/>
                <a:gd name="connsiteY2" fmla="*/ 622155 h 1320623"/>
                <a:gd name="connsiteX3" fmla="*/ 179982 w 345429"/>
                <a:gd name="connsiteY3" fmla="*/ 1320550 h 1320623"/>
                <a:gd name="connsiteX4" fmla="*/ 0 w 345429"/>
                <a:gd name="connsiteY4" fmla="*/ 653213 h 1320623"/>
                <a:gd name="connsiteX0" fmla="*/ 10427 w 345431"/>
                <a:gd name="connsiteY0" fmla="*/ 632582 h 1320568"/>
                <a:gd name="connsiteX1" fmla="*/ 176777 w 345431"/>
                <a:gd name="connsiteY1" fmla="*/ 6 h 1320568"/>
                <a:gd name="connsiteX2" fmla="*/ 345428 w 345431"/>
                <a:gd name="connsiteY2" fmla="*/ 622155 h 1320568"/>
                <a:gd name="connsiteX3" fmla="*/ 179982 w 345431"/>
                <a:gd name="connsiteY3" fmla="*/ 1320550 h 1320568"/>
                <a:gd name="connsiteX4" fmla="*/ 0 w 345431"/>
                <a:gd name="connsiteY4" fmla="*/ 653213 h 1320568"/>
                <a:gd name="connsiteX0" fmla="*/ 0 w 335002"/>
                <a:gd name="connsiteY0" fmla="*/ 632582 h 1320672"/>
                <a:gd name="connsiteX1" fmla="*/ 166350 w 335002"/>
                <a:gd name="connsiteY1" fmla="*/ 6 h 1320672"/>
                <a:gd name="connsiteX2" fmla="*/ 335001 w 335002"/>
                <a:gd name="connsiteY2" fmla="*/ 622155 h 1320672"/>
                <a:gd name="connsiteX3" fmla="*/ 169555 w 335002"/>
                <a:gd name="connsiteY3" fmla="*/ 1320550 h 1320672"/>
                <a:gd name="connsiteX4" fmla="*/ 2574 w 335002"/>
                <a:gd name="connsiteY4" fmla="*/ 661880 h 1320672"/>
                <a:gd name="connsiteX0" fmla="*/ 0 w 335004"/>
                <a:gd name="connsiteY0" fmla="*/ 632582 h 1320612"/>
                <a:gd name="connsiteX1" fmla="*/ 166350 w 335004"/>
                <a:gd name="connsiteY1" fmla="*/ 6 h 1320612"/>
                <a:gd name="connsiteX2" fmla="*/ 335001 w 335004"/>
                <a:gd name="connsiteY2" fmla="*/ 622155 h 1320612"/>
                <a:gd name="connsiteX3" fmla="*/ 169555 w 335004"/>
                <a:gd name="connsiteY3" fmla="*/ 1320550 h 1320612"/>
                <a:gd name="connsiteX4" fmla="*/ 2574 w 335004"/>
                <a:gd name="connsiteY4" fmla="*/ 661880 h 1320612"/>
                <a:gd name="connsiteX0" fmla="*/ 0 w 330668"/>
                <a:gd name="connsiteY0" fmla="*/ 632582 h 1320589"/>
                <a:gd name="connsiteX1" fmla="*/ 166350 w 330668"/>
                <a:gd name="connsiteY1" fmla="*/ 6 h 1320589"/>
                <a:gd name="connsiteX2" fmla="*/ 330667 w 330668"/>
                <a:gd name="connsiteY2" fmla="*/ 639490 h 1320589"/>
                <a:gd name="connsiteX3" fmla="*/ 169555 w 330668"/>
                <a:gd name="connsiteY3" fmla="*/ 1320550 h 1320589"/>
                <a:gd name="connsiteX4" fmla="*/ 2574 w 330668"/>
                <a:gd name="connsiteY4" fmla="*/ 661880 h 1320589"/>
                <a:gd name="connsiteX0" fmla="*/ 0 w 330668"/>
                <a:gd name="connsiteY0" fmla="*/ 632593 h 1320600"/>
                <a:gd name="connsiteX1" fmla="*/ 166350 w 330668"/>
                <a:gd name="connsiteY1" fmla="*/ 17 h 1320600"/>
                <a:gd name="connsiteX2" fmla="*/ 330667 w 330668"/>
                <a:gd name="connsiteY2" fmla="*/ 639501 h 1320600"/>
                <a:gd name="connsiteX3" fmla="*/ 169555 w 330668"/>
                <a:gd name="connsiteY3" fmla="*/ 1320561 h 1320600"/>
                <a:gd name="connsiteX4" fmla="*/ 2574 w 330668"/>
                <a:gd name="connsiteY4" fmla="*/ 661891 h 1320600"/>
                <a:gd name="connsiteX0" fmla="*/ 0 w 330821"/>
                <a:gd name="connsiteY0" fmla="*/ 632613 h 1320620"/>
                <a:gd name="connsiteX1" fmla="*/ 166350 w 330821"/>
                <a:gd name="connsiteY1" fmla="*/ 37 h 1320620"/>
                <a:gd name="connsiteX2" fmla="*/ 330667 w 330821"/>
                <a:gd name="connsiteY2" fmla="*/ 639521 h 1320620"/>
                <a:gd name="connsiteX3" fmla="*/ 169555 w 330821"/>
                <a:gd name="connsiteY3" fmla="*/ 1320581 h 1320620"/>
                <a:gd name="connsiteX4" fmla="*/ 2574 w 330821"/>
                <a:gd name="connsiteY4" fmla="*/ 661911 h 1320620"/>
                <a:gd name="connsiteX0" fmla="*/ 0 w 330856"/>
                <a:gd name="connsiteY0" fmla="*/ 632613 h 1320761"/>
                <a:gd name="connsiteX1" fmla="*/ 166350 w 330856"/>
                <a:gd name="connsiteY1" fmla="*/ 37 h 1320761"/>
                <a:gd name="connsiteX2" fmla="*/ 330667 w 330856"/>
                <a:gd name="connsiteY2" fmla="*/ 639521 h 1320761"/>
                <a:gd name="connsiteX3" fmla="*/ 169555 w 330856"/>
                <a:gd name="connsiteY3" fmla="*/ 1320581 h 1320761"/>
                <a:gd name="connsiteX4" fmla="*/ 2574 w 330856"/>
                <a:gd name="connsiteY4" fmla="*/ 661911 h 1320761"/>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63776"/>
                <a:gd name="connsiteX1" fmla="*/ 166350 w 330805"/>
                <a:gd name="connsiteY1" fmla="*/ 37 h 1363776"/>
                <a:gd name="connsiteX2" fmla="*/ 330667 w 330805"/>
                <a:gd name="connsiteY2" fmla="*/ 639521 h 1363776"/>
                <a:gd name="connsiteX3" fmla="*/ 169555 w 330805"/>
                <a:gd name="connsiteY3" fmla="*/ 1320581 h 1363776"/>
                <a:gd name="connsiteX4" fmla="*/ 81375 w 330805"/>
                <a:gd name="connsiteY4" fmla="*/ 1225041 h 1363776"/>
                <a:gd name="connsiteX5" fmla="*/ 2574 w 330805"/>
                <a:gd name="connsiteY5" fmla="*/ 661911 h 1363776"/>
                <a:gd name="connsiteX0" fmla="*/ 0 w 330805"/>
                <a:gd name="connsiteY0" fmla="*/ 632613 h 1347840"/>
                <a:gd name="connsiteX1" fmla="*/ 166350 w 330805"/>
                <a:gd name="connsiteY1" fmla="*/ 37 h 1347840"/>
                <a:gd name="connsiteX2" fmla="*/ 330667 w 330805"/>
                <a:gd name="connsiteY2" fmla="*/ 639521 h 1347840"/>
                <a:gd name="connsiteX3" fmla="*/ 169555 w 330805"/>
                <a:gd name="connsiteY3" fmla="*/ 1320581 h 1347840"/>
                <a:gd name="connsiteX4" fmla="*/ 81375 w 330805"/>
                <a:gd name="connsiteY4" fmla="*/ 1225041 h 1347840"/>
                <a:gd name="connsiteX5" fmla="*/ 2574 w 330805"/>
                <a:gd name="connsiteY5" fmla="*/ 661911 h 1347840"/>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5" fmla="*/ 2574 w 330827"/>
                <a:gd name="connsiteY5" fmla="*/ 661911 h 1320618"/>
                <a:gd name="connsiteX0" fmla="*/ 0 w 330827"/>
                <a:gd name="connsiteY0" fmla="*/ 632613 h 1320618"/>
                <a:gd name="connsiteX1" fmla="*/ 166350 w 330827"/>
                <a:gd name="connsiteY1" fmla="*/ 37 h 1320618"/>
                <a:gd name="connsiteX2" fmla="*/ 330667 w 330827"/>
                <a:gd name="connsiteY2" fmla="*/ 639521 h 1320618"/>
                <a:gd name="connsiteX3" fmla="*/ 169555 w 330827"/>
                <a:gd name="connsiteY3" fmla="*/ 1320581 h 1320618"/>
                <a:gd name="connsiteX4" fmla="*/ 81375 w 330827"/>
                <a:gd name="connsiteY4" fmla="*/ 1225041 h 1320618"/>
                <a:gd name="connsiteX0" fmla="*/ 0 w 330827"/>
                <a:gd name="connsiteY0" fmla="*/ 672331 h 1360336"/>
                <a:gd name="connsiteX1" fmla="*/ 81376 w 330827"/>
                <a:gd name="connsiteY1" fmla="*/ 133675 h 1360336"/>
                <a:gd name="connsiteX2" fmla="*/ 166350 w 330827"/>
                <a:gd name="connsiteY2" fmla="*/ 39755 h 1360336"/>
                <a:gd name="connsiteX3" fmla="*/ 330667 w 330827"/>
                <a:gd name="connsiteY3" fmla="*/ 679239 h 1360336"/>
                <a:gd name="connsiteX4" fmla="*/ 169555 w 330827"/>
                <a:gd name="connsiteY4" fmla="*/ 1360299 h 1360336"/>
                <a:gd name="connsiteX5" fmla="*/ 81375 w 330827"/>
                <a:gd name="connsiteY5" fmla="*/ 1264759 h 1360336"/>
                <a:gd name="connsiteX0" fmla="*/ 0 w 330827"/>
                <a:gd name="connsiteY0" fmla="*/ 657458 h 1345463"/>
                <a:gd name="connsiteX1" fmla="*/ 81376 w 330827"/>
                <a:gd name="connsiteY1" fmla="*/ 118802 h 1345463"/>
                <a:gd name="connsiteX2" fmla="*/ 166350 w 330827"/>
                <a:gd name="connsiteY2" fmla="*/ 24882 h 1345463"/>
                <a:gd name="connsiteX3" fmla="*/ 330667 w 330827"/>
                <a:gd name="connsiteY3" fmla="*/ 664366 h 1345463"/>
                <a:gd name="connsiteX4" fmla="*/ 169555 w 330827"/>
                <a:gd name="connsiteY4" fmla="*/ 1345426 h 1345463"/>
                <a:gd name="connsiteX5" fmla="*/ 81375 w 330827"/>
                <a:gd name="connsiteY5" fmla="*/ 1249886 h 1345463"/>
                <a:gd name="connsiteX0" fmla="*/ 0 w 330827"/>
                <a:gd name="connsiteY0" fmla="*/ 634355 h 1322360"/>
                <a:gd name="connsiteX1" fmla="*/ 81376 w 330827"/>
                <a:gd name="connsiteY1" fmla="*/ 95699 h 1322360"/>
                <a:gd name="connsiteX2" fmla="*/ 166350 w 330827"/>
                <a:gd name="connsiteY2" fmla="*/ 1779 h 1322360"/>
                <a:gd name="connsiteX3" fmla="*/ 330667 w 330827"/>
                <a:gd name="connsiteY3" fmla="*/ 641263 h 1322360"/>
                <a:gd name="connsiteX4" fmla="*/ 169555 w 330827"/>
                <a:gd name="connsiteY4" fmla="*/ 1322323 h 1322360"/>
                <a:gd name="connsiteX5" fmla="*/ 81375 w 330827"/>
                <a:gd name="connsiteY5" fmla="*/ 1226783 h 1322360"/>
                <a:gd name="connsiteX0" fmla="*/ 0 w 330827"/>
                <a:gd name="connsiteY0" fmla="*/ 632707 h 1320712"/>
                <a:gd name="connsiteX1" fmla="*/ 81376 w 330827"/>
                <a:gd name="connsiteY1" fmla="*/ 94051 h 1320712"/>
                <a:gd name="connsiteX2" fmla="*/ 166350 w 330827"/>
                <a:gd name="connsiteY2" fmla="*/ 131 h 1320712"/>
                <a:gd name="connsiteX3" fmla="*/ 330667 w 330827"/>
                <a:gd name="connsiteY3" fmla="*/ 639615 h 1320712"/>
                <a:gd name="connsiteX4" fmla="*/ 169555 w 330827"/>
                <a:gd name="connsiteY4" fmla="*/ 1320675 h 1320712"/>
                <a:gd name="connsiteX5" fmla="*/ 81375 w 330827"/>
                <a:gd name="connsiteY5" fmla="*/ 1225135 h 1320712"/>
                <a:gd name="connsiteX0" fmla="*/ 0 w 330827"/>
                <a:gd name="connsiteY0" fmla="*/ 632577 h 1320582"/>
                <a:gd name="connsiteX1" fmla="*/ 81376 w 330827"/>
                <a:gd name="connsiteY1" fmla="*/ 93921 h 1320582"/>
                <a:gd name="connsiteX2" fmla="*/ 166350 w 330827"/>
                <a:gd name="connsiteY2" fmla="*/ 1 h 1320582"/>
                <a:gd name="connsiteX3" fmla="*/ 330667 w 330827"/>
                <a:gd name="connsiteY3" fmla="*/ 639485 h 1320582"/>
                <a:gd name="connsiteX4" fmla="*/ 169555 w 330827"/>
                <a:gd name="connsiteY4" fmla="*/ 1320545 h 1320582"/>
                <a:gd name="connsiteX5" fmla="*/ 81375 w 330827"/>
                <a:gd name="connsiteY5" fmla="*/ 1225005 h 1320582"/>
                <a:gd name="connsiteX0" fmla="*/ 828 w 250279"/>
                <a:gd name="connsiteY0" fmla="*/ 93921 h 1320582"/>
                <a:gd name="connsiteX1" fmla="*/ 85802 w 250279"/>
                <a:gd name="connsiteY1" fmla="*/ 1 h 1320582"/>
                <a:gd name="connsiteX2" fmla="*/ 250119 w 250279"/>
                <a:gd name="connsiteY2" fmla="*/ 639485 h 1320582"/>
                <a:gd name="connsiteX3" fmla="*/ 89007 w 250279"/>
                <a:gd name="connsiteY3" fmla="*/ 1320545 h 1320582"/>
                <a:gd name="connsiteX4" fmla="*/ 827 w 250279"/>
                <a:gd name="connsiteY4" fmla="*/ 1225005 h 1320582"/>
                <a:gd name="connsiteX0" fmla="*/ 0 w 340458"/>
                <a:gd name="connsiteY0" fmla="*/ 45776 h 1367777"/>
                <a:gd name="connsiteX1" fmla="*/ 175981 w 340458"/>
                <a:gd name="connsiteY1" fmla="*/ 47196 h 1367777"/>
                <a:gd name="connsiteX2" fmla="*/ 340298 w 340458"/>
                <a:gd name="connsiteY2" fmla="*/ 686680 h 1367777"/>
                <a:gd name="connsiteX3" fmla="*/ 179186 w 340458"/>
                <a:gd name="connsiteY3" fmla="*/ 1367740 h 1367777"/>
                <a:gd name="connsiteX4" fmla="*/ 91006 w 340458"/>
                <a:gd name="connsiteY4" fmla="*/ 1272200 h 1367777"/>
                <a:gd name="connsiteX0" fmla="*/ 0 w 340458"/>
                <a:gd name="connsiteY0" fmla="*/ 0 h 1322001"/>
                <a:gd name="connsiteX1" fmla="*/ 175981 w 340458"/>
                <a:gd name="connsiteY1" fmla="*/ 1420 h 1322001"/>
                <a:gd name="connsiteX2" fmla="*/ 340298 w 340458"/>
                <a:gd name="connsiteY2" fmla="*/ 640904 h 1322001"/>
                <a:gd name="connsiteX3" fmla="*/ 179186 w 340458"/>
                <a:gd name="connsiteY3" fmla="*/ 1321964 h 1322001"/>
                <a:gd name="connsiteX4" fmla="*/ 91006 w 340458"/>
                <a:gd name="connsiteY4" fmla="*/ 1226424 h 1322001"/>
                <a:gd name="connsiteX0" fmla="*/ 0 w 340452"/>
                <a:gd name="connsiteY0" fmla="*/ 0 h 1370315"/>
                <a:gd name="connsiteX1" fmla="*/ 175981 w 340452"/>
                <a:gd name="connsiteY1" fmla="*/ 1420 h 1370315"/>
                <a:gd name="connsiteX2" fmla="*/ 340298 w 340452"/>
                <a:gd name="connsiteY2" fmla="*/ 640904 h 1370315"/>
                <a:gd name="connsiteX3" fmla="*/ 179186 w 340452"/>
                <a:gd name="connsiteY3" fmla="*/ 1321964 h 1370315"/>
                <a:gd name="connsiteX4" fmla="*/ 13000 w 340452"/>
                <a:gd name="connsiteY4" fmla="*/ 1317431 h 1370315"/>
                <a:gd name="connsiteX0" fmla="*/ 0 w 340506"/>
                <a:gd name="connsiteY0" fmla="*/ 0 h 1321964"/>
                <a:gd name="connsiteX1" fmla="*/ 175981 w 340506"/>
                <a:gd name="connsiteY1" fmla="*/ 1420 h 1321964"/>
                <a:gd name="connsiteX2" fmla="*/ 340298 w 340506"/>
                <a:gd name="connsiteY2" fmla="*/ 640904 h 1321964"/>
                <a:gd name="connsiteX3" fmla="*/ 179186 w 340506"/>
                <a:gd name="connsiteY3" fmla="*/ 1321964 h 1321964"/>
                <a:gd name="connsiteX4" fmla="*/ 13000 w 340506"/>
                <a:gd name="connsiteY4" fmla="*/ 1317431 h 1321964"/>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0 w 340300"/>
                <a:gd name="connsiteY5" fmla="*/ 0 h 1317431"/>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0616 w 340300"/>
                <a:gd name="connsiteY5" fmla="*/ 671556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63935"/>
                <a:gd name="connsiteX1" fmla="*/ 175981 w 340300"/>
                <a:gd name="connsiteY1" fmla="*/ 1420 h 1363935"/>
                <a:gd name="connsiteX2" fmla="*/ 340298 w 340300"/>
                <a:gd name="connsiteY2" fmla="*/ 640904 h 1363935"/>
                <a:gd name="connsiteX3" fmla="*/ 179186 w 340300"/>
                <a:gd name="connsiteY3" fmla="*/ 1313297 h 1363935"/>
                <a:gd name="connsiteX4" fmla="*/ 13000 w 340300"/>
                <a:gd name="connsiteY4" fmla="*/ 1317431 h 1363935"/>
                <a:gd name="connsiteX5" fmla="*/ 170961 w 340300"/>
                <a:gd name="connsiteY5" fmla="*/ 649888 h 1363935"/>
                <a:gd name="connsiteX6" fmla="*/ 0 w 340300"/>
                <a:gd name="connsiteY6" fmla="*/ 0 h 1363935"/>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 name="connsiteX0" fmla="*/ 0 w 340300"/>
                <a:gd name="connsiteY0" fmla="*/ 0 h 1317431"/>
                <a:gd name="connsiteX1" fmla="*/ 175981 w 340300"/>
                <a:gd name="connsiteY1" fmla="*/ 1420 h 1317431"/>
                <a:gd name="connsiteX2" fmla="*/ 340298 w 340300"/>
                <a:gd name="connsiteY2" fmla="*/ 640904 h 1317431"/>
                <a:gd name="connsiteX3" fmla="*/ 179186 w 340300"/>
                <a:gd name="connsiteY3" fmla="*/ 1313297 h 1317431"/>
                <a:gd name="connsiteX4" fmla="*/ 13000 w 340300"/>
                <a:gd name="connsiteY4" fmla="*/ 1317431 h 1317431"/>
                <a:gd name="connsiteX5" fmla="*/ 170961 w 340300"/>
                <a:gd name="connsiteY5" fmla="*/ 649888 h 1317431"/>
                <a:gd name="connsiteX6" fmla="*/ 0 w 340300"/>
                <a:gd name="connsiteY6" fmla="*/ 0 h 131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300" h="1317431">
                  <a:moveTo>
                    <a:pt x="0" y="0"/>
                  </a:moveTo>
                  <a:cubicBezTo>
                    <a:pt x="6056" y="2912"/>
                    <a:pt x="75928" y="2944"/>
                    <a:pt x="175981" y="1420"/>
                  </a:cubicBezTo>
                  <a:cubicBezTo>
                    <a:pt x="276034" y="-104"/>
                    <a:pt x="339764" y="422258"/>
                    <a:pt x="340298" y="640904"/>
                  </a:cubicBezTo>
                  <a:cubicBezTo>
                    <a:pt x="340832" y="859550"/>
                    <a:pt x="264072" y="1313218"/>
                    <a:pt x="179186" y="1313297"/>
                  </a:cubicBezTo>
                  <a:cubicBezTo>
                    <a:pt x="94300" y="1313376"/>
                    <a:pt x="88765" y="1311713"/>
                    <a:pt x="13000" y="1317431"/>
                  </a:cubicBezTo>
                  <a:cubicBezTo>
                    <a:pt x="98878" y="1258151"/>
                    <a:pt x="176200" y="1013866"/>
                    <a:pt x="170961" y="649888"/>
                  </a:cubicBezTo>
                  <a:cubicBezTo>
                    <a:pt x="165722" y="285910"/>
                    <a:pt x="100325" y="8613"/>
                    <a:pt x="0" y="0"/>
                  </a:cubicBezTo>
                  <a:close/>
                </a:path>
              </a:pathLst>
            </a:custGeom>
            <a:gradFill flip="none" rotWithShape="1">
              <a:gsLst>
                <a:gs pos="38000">
                  <a:schemeClr val="tx2">
                    <a:lumMod val="10000"/>
                    <a:lumOff val="90000"/>
                  </a:schemeClr>
                </a:gs>
                <a:gs pos="33000">
                  <a:schemeClr val="tx2">
                    <a:lumMod val="10000"/>
                    <a:lumOff val="90000"/>
                  </a:schemeClr>
                </a:gs>
                <a:gs pos="0">
                  <a:srgbClr val="84B4E1"/>
                </a:gs>
                <a:gs pos="100000">
                  <a:srgbClr val="20447E"/>
                </a:gs>
              </a:gsLst>
              <a:lin ang="5400000" scaled="0"/>
              <a:tileRect/>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sp>
        <p:nvSpPr>
          <p:cNvPr id="23" name="AutoShape 10" descr="Related image">
            <a:extLst>
              <a:ext uri="{FF2B5EF4-FFF2-40B4-BE49-F238E27FC236}">
                <a16:creationId xmlns:a16="http://schemas.microsoft.com/office/drawing/2014/main" id="{957ED2AE-A687-449D-8AA4-06D56CE04D59}"/>
              </a:ext>
            </a:extLst>
          </p:cNvPr>
          <p:cNvSpPr>
            <a:spLocks noChangeAspect="1" noChangeArrowheads="1"/>
          </p:cNvSpPr>
          <p:nvPr/>
        </p:nvSpPr>
        <p:spPr bwMode="auto">
          <a:xfrm>
            <a:off x="8654636" y="2751176"/>
            <a:ext cx="1518994" cy="151899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TextBox 23">
            <a:extLst>
              <a:ext uri="{FF2B5EF4-FFF2-40B4-BE49-F238E27FC236}">
                <a16:creationId xmlns:a16="http://schemas.microsoft.com/office/drawing/2014/main" id="{D30C7864-576E-4FFE-89EE-784299625D6C}"/>
              </a:ext>
            </a:extLst>
          </p:cNvPr>
          <p:cNvSpPr txBox="1"/>
          <p:nvPr/>
        </p:nvSpPr>
        <p:spPr>
          <a:xfrm>
            <a:off x="2423583" y="2826983"/>
            <a:ext cx="1728536" cy="369332"/>
          </a:xfrm>
          <a:prstGeom prst="rect">
            <a:avLst/>
          </a:prstGeom>
          <a:noFill/>
        </p:spPr>
        <p:txBody>
          <a:bodyPr wrap="square" rtlCol="0">
            <a:spAutoFit/>
          </a:bodyPr>
          <a:lstStyle/>
          <a:p>
            <a:pPr algn="ctr"/>
            <a:r>
              <a:rPr lang="en-US" dirty="0">
                <a:latin typeface="Segoe UI" pitchFamily="34" charset="0"/>
                <a:ea typeface="Segoe UI" pitchFamily="34" charset="0"/>
                <a:cs typeface="Segoe UI" pitchFamily="34" charset="0"/>
              </a:rPr>
              <a:t>Architecture</a:t>
            </a:r>
          </a:p>
        </p:txBody>
      </p:sp>
      <p:sp>
        <p:nvSpPr>
          <p:cNvPr id="25" name="TextBox 24">
            <a:extLst>
              <a:ext uri="{FF2B5EF4-FFF2-40B4-BE49-F238E27FC236}">
                <a16:creationId xmlns:a16="http://schemas.microsoft.com/office/drawing/2014/main" id="{451A11D1-FBF5-41DE-BC29-C61DACA31877}"/>
              </a:ext>
            </a:extLst>
          </p:cNvPr>
          <p:cNvSpPr txBox="1"/>
          <p:nvPr/>
        </p:nvSpPr>
        <p:spPr>
          <a:xfrm>
            <a:off x="4139611" y="2838264"/>
            <a:ext cx="1728536" cy="369332"/>
          </a:xfrm>
          <a:prstGeom prst="rect">
            <a:avLst/>
          </a:prstGeom>
          <a:noFill/>
        </p:spPr>
        <p:txBody>
          <a:bodyPr wrap="square" rtlCol="0">
            <a:spAutoFit/>
          </a:bodyPr>
          <a:lstStyle/>
          <a:p>
            <a:pPr algn="ctr"/>
            <a:r>
              <a:rPr lang="en-US" dirty="0">
                <a:latin typeface="Segoe UI" pitchFamily="34" charset="0"/>
                <a:ea typeface="Segoe UI" pitchFamily="34" charset="0"/>
                <a:cs typeface="Segoe UI" pitchFamily="34" charset="0"/>
              </a:rPr>
              <a:t>Development</a:t>
            </a:r>
          </a:p>
        </p:txBody>
      </p:sp>
      <p:sp>
        <p:nvSpPr>
          <p:cNvPr id="26" name="TextBox 25">
            <a:extLst>
              <a:ext uri="{FF2B5EF4-FFF2-40B4-BE49-F238E27FC236}">
                <a16:creationId xmlns:a16="http://schemas.microsoft.com/office/drawing/2014/main" id="{4357CACB-CCE8-46F4-8A94-86BE724532C5}"/>
              </a:ext>
            </a:extLst>
          </p:cNvPr>
          <p:cNvSpPr txBox="1"/>
          <p:nvPr/>
        </p:nvSpPr>
        <p:spPr>
          <a:xfrm>
            <a:off x="5821888" y="2834333"/>
            <a:ext cx="1728536" cy="369332"/>
          </a:xfrm>
          <a:prstGeom prst="rect">
            <a:avLst/>
          </a:prstGeom>
          <a:noFill/>
        </p:spPr>
        <p:txBody>
          <a:bodyPr wrap="square" rtlCol="0">
            <a:spAutoFit/>
          </a:bodyPr>
          <a:lstStyle/>
          <a:p>
            <a:pPr algn="ctr"/>
            <a:r>
              <a:rPr lang="en-US" dirty="0">
                <a:latin typeface="Segoe UI" pitchFamily="34" charset="0"/>
                <a:ea typeface="Segoe UI" pitchFamily="34" charset="0"/>
                <a:cs typeface="Segoe UI" pitchFamily="34" charset="0"/>
              </a:rPr>
              <a:t>Testing</a:t>
            </a:r>
          </a:p>
        </p:txBody>
      </p:sp>
      <p:grpSp>
        <p:nvGrpSpPr>
          <p:cNvPr id="27" name="Group 26">
            <a:extLst>
              <a:ext uri="{FF2B5EF4-FFF2-40B4-BE49-F238E27FC236}">
                <a16:creationId xmlns:a16="http://schemas.microsoft.com/office/drawing/2014/main" id="{90CCCDD9-2ADF-4E92-94F6-C63227125C06}"/>
              </a:ext>
            </a:extLst>
          </p:cNvPr>
          <p:cNvGrpSpPr/>
          <p:nvPr/>
        </p:nvGrpSpPr>
        <p:grpSpPr>
          <a:xfrm>
            <a:off x="2647169" y="4104419"/>
            <a:ext cx="267443" cy="470049"/>
            <a:chOff x="1679046" y="2160295"/>
            <a:chExt cx="427648" cy="751621"/>
          </a:xfrm>
        </p:grpSpPr>
        <p:sp>
          <p:nvSpPr>
            <p:cNvPr id="28" name="Freeform 120">
              <a:extLst>
                <a:ext uri="{FF2B5EF4-FFF2-40B4-BE49-F238E27FC236}">
                  <a16:creationId xmlns:a16="http://schemas.microsoft.com/office/drawing/2014/main" id="{DBE945F1-A7EC-4629-A259-910448C9C8E7}"/>
                </a:ext>
              </a:extLst>
            </p:cNvPr>
            <p:cNvSpPr/>
            <p:nvPr/>
          </p:nvSpPr>
          <p:spPr>
            <a:xfrm>
              <a:off x="1760492" y="2173453"/>
              <a:ext cx="264755" cy="346856"/>
            </a:xfrm>
            <a:custGeom>
              <a:avLst/>
              <a:gdLst>
                <a:gd name="connsiteX0" fmla="*/ 246185 w 492370"/>
                <a:gd name="connsiteY0" fmla="*/ 0 h 612937"/>
                <a:gd name="connsiteX1" fmla="*/ 492370 w 492370"/>
                <a:gd name="connsiteY1" fmla="*/ 268154 h 612937"/>
                <a:gd name="connsiteX2" fmla="*/ 420264 w 492370"/>
                <a:gd name="connsiteY2" fmla="*/ 457767 h 612937"/>
                <a:gd name="connsiteX3" fmla="*/ 407546 w 492370"/>
                <a:gd name="connsiteY3" fmla="*/ 467108 h 612937"/>
                <a:gd name="connsiteX4" fmla="*/ 373476 w 492370"/>
                <a:gd name="connsiteY4" fmla="*/ 537888 h 612937"/>
                <a:gd name="connsiteX5" fmla="*/ 244124 w 492370"/>
                <a:gd name="connsiteY5" fmla="*/ 612937 h 612937"/>
                <a:gd name="connsiteX6" fmla="*/ 114773 w 492370"/>
                <a:gd name="connsiteY6" fmla="*/ 537888 h 612937"/>
                <a:gd name="connsiteX7" fmla="*/ 78449 w 492370"/>
                <a:gd name="connsiteY7" fmla="*/ 462426 h 612937"/>
                <a:gd name="connsiteX8" fmla="*/ 72106 w 492370"/>
                <a:gd name="connsiteY8" fmla="*/ 457767 h 612937"/>
                <a:gd name="connsiteX9" fmla="*/ 0 w 492370"/>
                <a:gd name="connsiteY9" fmla="*/ 268154 h 612937"/>
                <a:gd name="connsiteX10" fmla="*/ 246185 w 492370"/>
                <a:gd name="connsiteY10" fmla="*/ 0 h 612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2370" h="612937">
                  <a:moveTo>
                    <a:pt x="246185" y="0"/>
                  </a:moveTo>
                  <a:cubicBezTo>
                    <a:pt x="382149" y="0"/>
                    <a:pt x="492370" y="120057"/>
                    <a:pt x="492370" y="268154"/>
                  </a:cubicBezTo>
                  <a:cubicBezTo>
                    <a:pt x="492370" y="342203"/>
                    <a:pt x="464815" y="409241"/>
                    <a:pt x="420264" y="457767"/>
                  </a:cubicBezTo>
                  <a:lnTo>
                    <a:pt x="407546" y="467108"/>
                  </a:lnTo>
                  <a:lnTo>
                    <a:pt x="373476" y="537888"/>
                  </a:lnTo>
                  <a:cubicBezTo>
                    <a:pt x="340372" y="584257"/>
                    <a:pt x="294639" y="612937"/>
                    <a:pt x="244124" y="612937"/>
                  </a:cubicBezTo>
                  <a:cubicBezTo>
                    <a:pt x="193609" y="612937"/>
                    <a:pt x="147877" y="584257"/>
                    <a:pt x="114773" y="537888"/>
                  </a:cubicBezTo>
                  <a:lnTo>
                    <a:pt x="78449" y="462426"/>
                  </a:lnTo>
                  <a:lnTo>
                    <a:pt x="72106" y="457767"/>
                  </a:lnTo>
                  <a:cubicBezTo>
                    <a:pt x="27556" y="409241"/>
                    <a:pt x="0" y="342203"/>
                    <a:pt x="0" y="268154"/>
                  </a:cubicBezTo>
                  <a:cubicBezTo>
                    <a:pt x="0" y="120057"/>
                    <a:pt x="110221" y="0"/>
                    <a:pt x="246185" y="0"/>
                  </a:cubicBezTo>
                  <a:close/>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121">
              <a:extLst>
                <a:ext uri="{FF2B5EF4-FFF2-40B4-BE49-F238E27FC236}">
                  <a16:creationId xmlns:a16="http://schemas.microsoft.com/office/drawing/2014/main" id="{83CA130D-7EF2-4F99-ADBC-55D63D6D5AE4}"/>
                </a:ext>
              </a:extLst>
            </p:cNvPr>
            <p:cNvSpPr/>
            <p:nvPr/>
          </p:nvSpPr>
          <p:spPr>
            <a:xfrm>
              <a:off x="1754806" y="2160295"/>
              <a:ext cx="276127" cy="145000"/>
            </a:xfrm>
            <a:custGeom>
              <a:avLst/>
              <a:gdLst>
                <a:gd name="connsiteX0" fmla="*/ 243975 w 487951"/>
                <a:gd name="connsiteY0" fmla="*/ 0 h 256233"/>
                <a:gd name="connsiteX1" fmla="*/ 470814 w 487951"/>
                <a:gd name="connsiteY1" fmla="*/ 163777 h 256233"/>
                <a:gd name="connsiteX2" fmla="*/ 487951 w 487951"/>
                <a:gd name="connsiteY2" fmla="*/ 256233 h 256233"/>
                <a:gd name="connsiteX3" fmla="*/ 399724 w 487951"/>
                <a:gd name="connsiteY3" fmla="*/ 256233 h 256233"/>
                <a:gd name="connsiteX4" fmla="*/ 399724 w 487951"/>
                <a:gd name="connsiteY4" fmla="*/ 197611 h 256233"/>
                <a:gd name="connsiteX5" fmla="*/ 347807 w 487951"/>
                <a:gd name="connsiteY5" fmla="*/ 145694 h 256233"/>
                <a:gd name="connsiteX6" fmla="*/ 140143 w 487951"/>
                <a:gd name="connsiteY6" fmla="*/ 145694 h 256233"/>
                <a:gd name="connsiteX7" fmla="*/ 88226 w 487951"/>
                <a:gd name="connsiteY7" fmla="*/ 197611 h 256233"/>
                <a:gd name="connsiteX8" fmla="*/ 88226 w 487951"/>
                <a:gd name="connsiteY8" fmla="*/ 256233 h 256233"/>
                <a:gd name="connsiteX9" fmla="*/ 0 w 487951"/>
                <a:gd name="connsiteY9" fmla="*/ 256233 h 256233"/>
                <a:gd name="connsiteX10" fmla="*/ 17137 w 487951"/>
                <a:gd name="connsiteY10" fmla="*/ 163777 h 256233"/>
                <a:gd name="connsiteX11" fmla="*/ 243975 w 487951"/>
                <a:gd name="connsiteY11" fmla="*/ 0 h 256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951" h="256233">
                  <a:moveTo>
                    <a:pt x="243975" y="0"/>
                  </a:moveTo>
                  <a:cubicBezTo>
                    <a:pt x="345948" y="0"/>
                    <a:pt x="433441" y="67532"/>
                    <a:pt x="470814" y="163777"/>
                  </a:cubicBezTo>
                  <a:lnTo>
                    <a:pt x="487951" y="256233"/>
                  </a:lnTo>
                  <a:lnTo>
                    <a:pt x="399724" y="256233"/>
                  </a:lnTo>
                  <a:lnTo>
                    <a:pt x="399724" y="197611"/>
                  </a:lnTo>
                  <a:cubicBezTo>
                    <a:pt x="399724" y="168938"/>
                    <a:pt x="376480" y="145694"/>
                    <a:pt x="347807" y="145694"/>
                  </a:cubicBezTo>
                  <a:lnTo>
                    <a:pt x="140143" y="145694"/>
                  </a:lnTo>
                  <a:cubicBezTo>
                    <a:pt x="111470" y="145694"/>
                    <a:pt x="88226" y="168938"/>
                    <a:pt x="88226" y="197611"/>
                  </a:cubicBezTo>
                  <a:lnTo>
                    <a:pt x="88226" y="256233"/>
                  </a:lnTo>
                  <a:lnTo>
                    <a:pt x="0" y="256233"/>
                  </a:lnTo>
                  <a:lnTo>
                    <a:pt x="17137" y="163777"/>
                  </a:lnTo>
                  <a:cubicBezTo>
                    <a:pt x="54510" y="67532"/>
                    <a:pt x="142002" y="0"/>
                    <a:pt x="24397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122">
              <a:extLst>
                <a:ext uri="{FF2B5EF4-FFF2-40B4-BE49-F238E27FC236}">
                  <a16:creationId xmlns:a16="http://schemas.microsoft.com/office/drawing/2014/main" id="{888A5DC6-2F50-448B-8C05-58F62C070CFB}"/>
                </a:ext>
              </a:extLst>
            </p:cNvPr>
            <p:cNvSpPr/>
            <p:nvPr/>
          </p:nvSpPr>
          <p:spPr>
            <a:xfrm>
              <a:off x="1679046" y="2520309"/>
              <a:ext cx="427648" cy="391607"/>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33728" y="140793"/>
                    <a:pt x="323734" y="140793"/>
                  </a:cubicBezTo>
                  <a:cubicBezTo>
                    <a:pt x="413740" y="140793"/>
                    <a:pt x="486705" y="85211"/>
                    <a:pt x="486705" y="166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riangle 123">
              <a:extLst>
                <a:ext uri="{FF2B5EF4-FFF2-40B4-BE49-F238E27FC236}">
                  <a16:creationId xmlns:a16="http://schemas.microsoft.com/office/drawing/2014/main" id="{29FEC364-94A9-4FAE-8D76-B679B3630914}"/>
                </a:ext>
              </a:extLst>
            </p:cNvPr>
            <p:cNvSpPr/>
            <p:nvPr/>
          </p:nvSpPr>
          <p:spPr>
            <a:xfrm flipV="1">
              <a:off x="1847800" y="2562285"/>
              <a:ext cx="90139" cy="6213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riangle 124">
              <a:extLst>
                <a:ext uri="{FF2B5EF4-FFF2-40B4-BE49-F238E27FC236}">
                  <a16:creationId xmlns:a16="http://schemas.microsoft.com/office/drawing/2014/main" id="{9582F097-1159-4C02-B932-1A967ABCA901}"/>
                </a:ext>
              </a:extLst>
            </p:cNvPr>
            <p:cNvSpPr/>
            <p:nvPr/>
          </p:nvSpPr>
          <p:spPr>
            <a:xfrm>
              <a:off x="1868505" y="2566895"/>
              <a:ext cx="48729" cy="9041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3" name="Picture 32">
            <a:extLst>
              <a:ext uri="{FF2B5EF4-FFF2-40B4-BE49-F238E27FC236}">
                <a16:creationId xmlns:a16="http://schemas.microsoft.com/office/drawing/2014/main" id="{000AC13E-DAD7-4575-A93E-CCED714F1D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6996" y="4675910"/>
            <a:ext cx="326456" cy="326456"/>
          </a:xfrm>
          <a:prstGeom prst="rect">
            <a:avLst/>
          </a:prstGeom>
        </p:spPr>
      </p:pic>
      <p:grpSp>
        <p:nvGrpSpPr>
          <p:cNvPr id="34" name="Group 33">
            <a:extLst>
              <a:ext uri="{FF2B5EF4-FFF2-40B4-BE49-F238E27FC236}">
                <a16:creationId xmlns:a16="http://schemas.microsoft.com/office/drawing/2014/main" id="{D26B778D-F72D-4C9B-A462-3DD26F6D61C3}"/>
              </a:ext>
            </a:extLst>
          </p:cNvPr>
          <p:cNvGrpSpPr/>
          <p:nvPr/>
        </p:nvGrpSpPr>
        <p:grpSpPr>
          <a:xfrm>
            <a:off x="8125927" y="2548242"/>
            <a:ext cx="1341474" cy="996210"/>
            <a:chOff x="6314703" y="1095374"/>
            <a:chExt cx="1341474" cy="996210"/>
          </a:xfrm>
        </p:grpSpPr>
        <p:sp>
          <p:nvSpPr>
            <p:cNvPr id="35" name="10-Point Star 2">
              <a:extLst>
                <a:ext uri="{FF2B5EF4-FFF2-40B4-BE49-F238E27FC236}">
                  <a16:creationId xmlns:a16="http://schemas.microsoft.com/office/drawing/2014/main" id="{5F122B28-42BC-45E8-BA10-34917B5523F6}"/>
                </a:ext>
              </a:extLst>
            </p:cNvPr>
            <p:cNvSpPr/>
            <p:nvPr/>
          </p:nvSpPr>
          <p:spPr>
            <a:xfrm rot="19882909">
              <a:off x="7406307" y="1796865"/>
              <a:ext cx="195732" cy="199589"/>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chemeClr val="tx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6" name="10-Point Star 2">
              <a:extLst>
                <a:ext uri="{FF2B5EF4-FFF2-40B4-BE49-F238E27FC236}">
                  <a16:creationId xmlns:a16="http://schemas.microsoft.com/office/drawing/2014/main" id="{1F4B018E-DF56-4885-97B5-9740681297B1}"/>
                </a:ext>
              </a:extLst>
            </p:cNvPr>
            <p:cNvSpPr/>
            <p:nvPr/>
          </p:nvSpPr>
          <p:spPr>
            <a:xfrm rot="19882909">
              <a:off x="7180920" y="1271509"/>
              <a:ext cx="475257" cy="484622"/>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37" name="Group 36">
              <a:extLst>
                <a:ext uri="{FF2B5EF4-FFF2-40B4-BE49-F238E27FC236}">
                  <a16:creationId xmlns:a16="http://schemas.microsoft.com/office/drawing/2014/main" id="{D0685A67-DD96-4A47-8F7F-DE24ED2415F5}"/>
                </a:ext>
              </a:extLst>
            </p:cNvPr>
            <p:cNvGrpSpPr/>
            <p:nvPr/>
          </p:nvGrpSpPr>
          <p:grpSpPr>
            <a:xfrm>
              <a:off x="6314703" y="1095374"/>
              <a:ext cx="565435" cy="641134"/>
              <a:chOff x="6342819" y="1071340"/>
              <a:chExt cx="593816" cy="673314"/>
            </a:xfrm>
          </p:grpSpPr>
          <p:sp>
            <p:nvSpPr>
              <p:cNvPr id="56" name="Rectangle 32">
                <a:extLst>
                  <a:ext uri="{FF2B5EF4-FFF2-40B4-BE49-F238E27FC236}">
                    <a16:creationId xmlns:a16="http://schemas.microsoft.com/office/drawing/2014/main" id="{F0C4BDFE-4602-43C6-BB88-4CEAC88F15A9}"/>
                  </a:ext>
                </a:extLst>
              </p:cNvPr>
              <p:cNvSpPr/>
              <p:nvPr/>
            </p:nvSpPr>
            <p:spPr>
              <a:xfrm>
                <a:off x="6342819" y="1071340"/>
                <a:ext cx="593816" cy="673314"/>
              </a:xfrm>
              <a:prstGeom prst="rect">
                <a:avLst/>
              </a:prstGeom>
              <a:solidFill>
                <a:srgbClr val="2B5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33">
                <a:extLst>
                  <a:ext uri="{FF2B5EF4-FFF2-40B4-BE49-F238E27FC236}">
                    <a16:creationId xmlns:a16="http://schemas.microsoft.com/office/drawing/2014/main" id="{8064B861-A715-406F-8150-01F4BD42D34A}"/>
                  </a:ext>
                </a:extLst>
              </p:cNvPr>
              <p:cNvSpPr/>
              <p:nvPr/>
            </p:nvSpPr>
            <p:spPr>
              <a:xfrm>
                <a:off x="6358612" y="1142212"/>
                <a:ext cx="562230" cy="5315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34">
                <a:extLst>
                  <a:ext uri="{FF2B5EF4-FFF2-40B4-BE49-F238E27FC236}">
                    <a16:creationId xmlns:a16="http://schemas.microsoft.com/office/drawing/2014/main" id="{C4537B81-A0F5-402D-AC61-9FFA57F7CBAD}"/>
                  </a:ext>
                </a:extLst>
              </p:cNvPr>
              <p:cNvSpPr/>
              <p:nvPr/>
            </p:nvSpPr>
            <p:spPr>
              <a:xfrm>
                <a:off x="6362729" y="1087825"/>
                <a:ext cx="32004" cy="3200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35">
                <a:extLst>
                  <a:ext uri="{FF2B5EF4-FFF2-40B4-BE49-F238E27FC236}">
                    <a16:creationId xmlns:a16="http://schemas.microsoft.com/office/drawing/2014/main" id="{10B9DA4E-6104-4865-8650-CE5DBF257D35}"/>
                  </a:ext>
                </a:extLst>
              </p:cNvPr>
              <p:cNvSpPr/>
              <p:nvPr/>
            </p:nvSpPr>
            <p:spPr>
              <a:xfrm>
                <a:off x="6410000" y="1087825"/>
                <a:ext cx="32004" cy="32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36">
                <a:extLst>
                  <a:ext uri="{FF2B5EF4-FFF2-40B4-BE49-F238E27FC236}">
                    <a16:creationId xmlns:a16="http://schemas.microsoft.com/office/drawing/2014/main" id="{5C3D5D2E-465B-449F-922A-1B8F029B3BAB}"/>
                  </a:ext>
                </a:extLst>
              </p:cNvPr>
              <p:cNvSpPr/>
              <p:nvPr/>
            </p:nvSpPr>
            <p:spPr>
              <a:xfrm>
                <a:off x="6457271" y="1085909"/>
                <a:ext cx="32004" cy="320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1" name="Straight Connector 37">
                <a:extLst>
                  <a:ext uri="{FF2B5EF4-FFF2-40B4-BE49-F238E27FC236}">
                    <a16:creationId xmlns:a16="http://schemas.microsoft.com/office/drawing/2014/main" id="{C70165C5-1508-4A79-8AAB-FDB6B9DF3BED}"/>
                  </a:ext>
                </a:extLst>
              </p:cNvPr>
              <p:cNvCxnSpPr/>
              <p:nvPr/>
            </p:nvCxnSpPr>
            <p:spPr>
              <a:xfrm>
                <a:off x="6410000" y="1207258"/>
                <a:ext cx="309013"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38">
                <a:extLst>
                  <a:ext uri="{FF2B5EF4-FFF2-40B4-BE49-F238E27FC236}">
                    <a16:creationId xmlns:a16="http://schemas.microsoft.com/office/drawing/2014/main" id="{AEB32566-D820-438E-92F3-BA23AC629186}"/>
                  </a:ext>
                </a:extLst>
              </p:cNvPr>
              <p:cNvCxnSpPr/>
              <p:nvPr/>
            </p:nvCxnSpPr>
            <p:spPr>
              <a:xfrm>
                <a:off x="6410000" y="1236182"/>
                <a:ext cx="371316" cy="0"/>
              </a:xfrm>
              <a:prstGeom prst="line">
                <a:avLst/>
              </a:prstGeom>
              <a:ln w="15875">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39">
                <a:extLst>
                  <a:ext uri="{FF2B5EF4-FFF2-40B4-BE49-F238E27FC236}">
                    <a16:creationId xmlns:a16="http://schemas.microsoft.com/office/drawing/2014/main" id="{B3C67E97-F63C-4D39-93BC-567847A6E178}"/>
                  </a:ext>
                </a:extLst>
              </p:cNvPr>
              <p:cNvCxnSpPr/>
              <p:nvPr/>
            </p:nvCxnSpPr>
            <p:spPr>
              <a:xfrm>
                <a:off x="6457271" y="1265106"/>
                <a:ext cx="192729"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40">
                <a:extLst>
                  <a:ext uri="{FF2B5EF4-FFF2-40B4-BE49-F238E27FC236}">
                    <a16:creationId xmlns:a16="http://schemas.microsoft.com/office/drawing/2014/main" id="{29271373-7460-487E-87DA-01E0221A6181}"/>
                  </a:ext>
                </a:extLst>
              </p:cNvPr>
              <p:cNvCxnSpPr/>
              <p:nvPr/>
            </p:nvCxnSpPr>
            <p:spPr>
              <a:xfrm>
                <a:off x="6457271" y="1294030"/>
                <a:ext cx="192729"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5" name="Straight Connector 41">
                <a:extLst>
                  <a:ext uri="{FF2B5EF4-FFF2-40B4-BE49-F238E27FC236}">
                    <a16:creationId xmlns:a16="http://schemas.microsoft.com/office/drawing/2014/main" id="{C9B3770A-517D-4CF0-A051-4B9043145407}"/>
                  </a:ext>
                </a:extLst>
              </p:cNvPr>
              <p:cNvCxnSpPr/>
              <p:nvPr/>
            </p:nvCxnSpPr>
            <p:spPr>
              <a:xfrm>
                <a:off x="6489275" y="1322954"/>
                <a:ext cx="192729" cy="0"/>
              </a:xfrm>
              <a:prstGeom prst="line">
                <a:avLst/>
              </a:prstGeom>
              <a:ln w="15875">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42">
                <a:extLst>
                  <a:ext uri="{FF2B5EF4-FFF2-40B4-BE49-F238E27FC236}">
                    <a16:creationId xmlns:a16="http://schemas.microsoft.com/office/drawing/2014/main" id="{BBAFCBB0-7BDC-48DC-BE25-A0845F6FAA91}"/>
                  </a:ext>
                </a:extLst>
              </p:cNvPr>
              <p:cNvCxnSpPr/>
              <p:nvPr/>
            </p:nvCxnSpPr>
            <p:spPr>
              <a:xfrm>
                <a:off x="6489275" y="1351878"/>
                <a:ext cx="192729"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43">
                <a:extLst>
                  <a:ext uri="{FF2B5EF4-FFF2-40B4-BE49-F238E27FC236}">
                    <a16:creationId xmlns:a16="http://schemas.microsoft.com/office/drawing/2014/main" id="{D71BA39B-2EF3-4F93-8CD6-FCCF8F3C11BE}"/>
                  </a:ext>
                </a:extLst>
              </p:cNvPr>
              <p:cNvCxnSpPr/>
              <p:nvPr/>
            </p:nvCxnSpPr>
            <p:spPr>
              <a:xfrm>
                <a:off x="6489275" y="1380802"/>
                <a:ext cx="56247"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44">
                <a:extLst>
                  <a:ext uri="{FF2B5EF4-FFF2-40B4-BE49-F238E27FC236}">
                    <a16:creationId xmlns:a16="http://schemas.microsoft.com/office/drawing/2014/main" id="{BCAD87E4-4B84-493C-AF68-3A401E309C18}"/>
                  </a:ext>
                </a:extLst>
              </p:cNvPr>
              <p:cNvCxnSpPr/>
              <p:nvPr/>
            </p:nvCxnSpPr>
            <p:spPr>
              <a:xfrm>
                <a:off x="6461471" y="1409726"/>
                <a:ext cx="192729"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Straight Connector 45">
                <a:extLst>
                  <a:ext uri="{FF2B5EF4-FFF2-40B4-BE49-F238E27FC236}">
                    <a16:creationId xmlns:a16="http://schemas.microsoft.com/office/drawing/2014/main" id="{D4C6513A-801B-40AA-8721-858F2BCE0725}"/>
                  </a:ext>
                </a:extLst>
              </p:cNvPr>
              <p:cNvCxnSpPr/>
              <p:nvPr/>
            </p:nvCxnSpPr>
            <p:spPr>
              <a:xfrm>
                <a:off x="6462150" y="1438650"/>
                <a:ext cx="140882"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46">
                <a:extLst>
                  <a:ext uri="{FF2B5EF4-FFF2-40B4-BE49-F238E27FC236}">
                    <a16:creationId xmlns:a16="http://schemas.microsoft.com/office/drawing/2014/main" id="{C0BF0014-1E23-4635-B61E-4012CB5E392E}"/>
                  </a:ext>
                </a:extLst>
              </p:cNvPr>
              <p:cNvCxnSpPr/>
              <p:nvPr/>
            </p:nvCxnSpPr>
            <p:spPr>
              <a:xfrm>
                <a:off x="6410000" y="1467573"/>
                <a:ext cx="371316" cy="0"/>
              </a:xfrm>
              <a:prstGeom prst="line">
                <a:avLst/>
              </a:prstGeom>
              <a:ln w="15875">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47">
                <a:extLst>
                  <a:ext uri="{FF2B5EF4-FFF2-40B4-BE49-F238E27FC236}">
                    <a16:creationId xmlns:a16="http://schemas.microsoft.com/office/drawing/2014/main" id="{7033F701-8DAE-4DC3-97FF-1A074C468B0A}"/>
                  </a:ext>
                </a:extLst>
              </p:cNvPr>
              <p:cNvCxnSpPr/>
              <p:nvPr/>
            </p:nvCxnSpPr>
            <p:spPr>
              <a:xfrm>
                <a:off x="6454483" y="1496497"/>
                <a:ext cx="140882" cy="0"/>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Straight Connector 48">
                <a:extLst>
                  <a:ext uri="{FF2B5EF4-FFF2-40B4-BE49-F238E27FC236}">
                    <a16:creationId xmlns:a16="http://schemas.microsoft.com/office/drawing/2014/main" id="{7381F9D9-9CFB-42D7-A9F8-1BED3546E833}"/>
                  </a:ext>
                </a:extLst>
              </p:cNvPr>
              <p:cNvCxnSpPr/>
              <p:nvPr/>
            </p:nvCxnSpPr>
            <p:spPr>
              <a:xfrm>
                <a:off x="6457271" y="1525421"/>
                <a:ext cx="182456"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49">
                <a:extLst>
                  <a:ext uri="{FF2B5EF4-FFF2-40B4-BE49-F238E27FC236}">
                    <a16:creationId xmlns:a16="http://schemas.microsoft.com/office/drawing/2014/main" id="{195F5003-8541-4D82-96D8-0DE5E1DE5EAC}"/>
                  </a:ext>
                </a:extLst>
              </p:cNvPr>
              <p:cNvCxnSpPr/>
              <p:nvPr/>
            </p:nvCxnSpPr>
            <p:spPr>
              <a:xfrm>
                <a:off x="6456765" y="1554344"/>
                <a:ext cx="151653" cy="0"/>
              </a:xfrm>
              <a:prstGeom prst="line">
                <a:avLst/>
              </a:prstGeom>
              <a:ln w="15875">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38" name="Group 14">
              <a:extLst>
                <a:ext uri="{FF2B5EF4-FFF2-40B4-BE49-F238E27FC236}">
                  <a16:creationId xmlns:a16="http://schemas.microsoft.com/office/drawing/2014/main" id="{BC77DC32-8CDA-484F-8629-B7B2E908D2D2}"/>
                </a:ext>
              </a:extLst>
            </p:cNvPr>
            <p:cNvGrpSpPr/>
            <p:nvPr/>
          </p:nvGrpSpPr>
          <p:grpSpPr>
            <a:xfrm>
              <a:off x="6548421" y="1521526"/>
              <a:ext cx="985963" cy="570058"/>
              <a:chOff x="3729554" y="2743200"/>
              <a:chExt cx="2401002" cy="1388196"/>
            </a:xfrm>
          </p:grpSpPr>
          <p:sp>
            <p:nvSpPr>
              <p:cNvPr id="51" name="Rectangle: Rounded Corners 27">
                <a:extLst>
                  <a:ext uri="{FF2B5EF4-FFF2-40B4-BE49-F238E27FC236}">
                    <a16:creationId xmlns:a16="http://schemas.microsoft.com/office/drawing/2014/main" id="{C09F7C40-FC8F-4B60-93E4-1C2981CB9277}"/>
                  </a:ext>
                </a:extLst>
              </p:cNvPr>
              <p:cNvSpPr/>
              <p:nvPr/>
            </p:nvSpPr>
            <p:spPr>
              <a:xfrm>
                <a:off x="3943701" y="2743200"/>
                <a:ext cx="1952216" cy="1303994"/>
              </a:xfrm>
              <a:prstGeom prst="roundRect">
                <a:avLst>
                  <a:gd name="adj" fmla="val 4621"/>
                </a:avLst>
              </a:prstGeom>
              <a:solidFill>
                <a:srgbClr val="2B5C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28">
                <a:extLst>
                  <a:ext uri="{FF2B5EF4-FFF2-40B4-BE49-F238E27FC236}">
                    <a16:creationId xmlns:a16="http://schemas.microsoft.com/office/drawing/2014/main" id="{F8D2C9CF-3F31-4AF3-AA09-2BFDB16BC615}"/>
                  </a:ext>
                </a:extLst>
              </p:cNvPr>
              <p:cNvSpPr/>
              <p:nvPr/>
            </p:nvSpPr>
            <p:spPr>
              <a:xfrm>
                <a:off x="4044677" y="2821738"/>
                <a:ext cx="1759503" cy="1108818"/>
              </a:xfrm>
              <a:prstGeom prst="rect">
                <a:avLst/>
              </a:prstGeom>
              <a:solidFill>
                <a:srgbClr val="84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29">
                <a:extLst>
                  <a:ext uri="{FF2B5EF4-FFF2-40B4-BE49-F238E27FC236}">
                    <a16:creationId xmlns:a16="http://schemas.microsoft.com/office/drawing/2014/main" id="{04905437-6F8D-4FE7-BEC4-586E8E3CF9DE}"/>
                  </a:ext>
                </a:extLst>
              </p:cNvPr>
              <p:cNvGrpSpPr/>
              <p:nvPr/>
            </p:nvGrpSpPr>
            <p:grpSpPr>
              <a:xfrm>
                <a:off x="3729554" y="4013534"/>
                <a:ext cx="2401002" cy="117862"/>
                <a:chOff x="3729554" y="4007826"/>
                <a:chExt cx="2401002" cy="117862"/>
              </a:xfrm>
            </p:grpSpPr>
            <p:sp>
              <p:nvSpPr>
                <p:cNvPr id="54" name="Trapezoid 30">
                  <a:extLst>
                    <a:ext uri="{FF2B5EF4-FFF2-40B4-BE49-F238E27FC236}">
                      <a16:creationId xmlns:a16="http://schemas.microsoft.com/office/drawing/2014/main" id="{1A404A89-0223-46E1-BB7A-A05442C609A0}"/>
                    </a:ext>
                  </a:extLst>
                </p:cNvPr>
                <p:cNvSpPr/>
                <p:nvPr/>
              </p:nvSpPr>
              <p:spPr>
                <a:xfrm flipV="1">
                  <a:off x="3729554" y="4070824"/>
                  <a:ext cx="2401002" cy="54864"/>
                </a:xfrm>
                <a:prstGeom prst="trapezoid">
                  <a:avLst>
                    <a:gd name="adj" fmla="val 66134"/>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31">
                  <a:extLst>
                    <a:ext uri="{FF2B5EF4-FFF2-40B4-BE49-F238E27FC236}">
                      <a16:creationId xmlns:a16="http://schemas.microsoft.com/office/drawing/2014/main" id="{C3D04401-F9F8-431B-9169-7326D97A0060}"/>
                    </a:ext>
                  </a:extLst>
                </p:cNvPr>
                <p:cNvSpPr/>
                <p:nvPr/>
              </p:nvSpPr>
              <p:spPr>
                <a:xfrm>
                  <a:off x="3729554" y="4007826"/>
                  <a:ext cx="2401002" cy="64008"/>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9" name="Group 16">
              <a:extLst>
                <a:ext uri="{FF2B5EF4-FFF2-40B4-BE49-F238E27FC236}">
                  <a16:creationId xmlns:a16="http://schemas.microsoft.com/office/drawing/2014/main" id="{1423D704-F343-4CC3-970A-A3EF79B47720}"/>
                </a:ext>
              </a:extLst>
            </p:cNvPr>
            <p:cNvGrpSpPr/>
            <p:nvPr/>
          </p:nvGrpSpPr>
          <p:grpSpPr>
            <a:xfrm>
              <a:off x="6681811" y="1586125"/>
              <a:ext cx="402858" cy="402858"/>
              <a:chOff x="4129761" y="3060954"/>
              <a:chExt cx="721695" cy="721694"/>
            </a:xfrm>
          </p:grpSpPr>
          <p:pic>
            <p:nvPicPr>
              <p:cNvPr id="49" name="Picture 25">
                <a:extLst>
                  <a:ext uri="{FF2B5EF4-FFF2-40B4-BE49-F238E27FC236}">
                    <a16:creationId xmlns:a16="http://schemas.microsoft.com/office/drawing/2014/main" id="{88D9C0E8-B0FB-4CF4-B83F-12C5F86424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9761" y="3060954"/>
                <a:ext cx="721695" cy="721694"/>
              </a:xfrm>
              <a:prstGeom prst="rect">
                <a:avLst/>
              </a:prstGeom>
            </p:spPr>
          </p:pic>
          <p:sp>
            <p:nvSpPr>
              <p:cNvPr id="50" name="Circle: Hollow 26">
                <a:extLst>
                  <a:ext uri="{FF2B5EF4-FFF2-40B4-BE49-F238E27FC236}">
                    <a16:creationId xmlns:a16="http://schemas.microsoft.com/office/drawing/2014/main" id="{044F474D-DCC1-4340-839D-D6107B5990C5}"/>
                  </a:ext>
                </a:extLst>
              </p:cNvPr>
              <p:cNvSpPr/>
              <p:nvPr/>
            </p:nvSpPr>
            <p:spPr>
              <a:xfrm>
                <a:off x="4145218" y="3077195"/>
                <a:ext cx="687998" cy="687998"/>
              </a:xfrm>
              <a:prstGeom prst="donut">
                <a:avLst>
                  <a:gd name="adj" fmla="val 5058"/>
                </a:avLst>
              </a:prstGeom>
              <a:solidFill>
                <a:srgbClr val="84B4E1"/>
              </a:solidFill>
              <a:ln>
                <a:solidFill>
                  <a:srgbClr val="84B4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0" name="Group 39">
              <a:extLst>
                <a:ext uri="{FF2B5EF4-FFF2-40B4-BE49-F238E27FC236}">
                  <a16:creationId xmlns:a16="http://schemas.microsoft.com/office/drawing/2014/main" id="{1D273F1E-C298-4641-A7D5-D73FD9646925}"/>
                </a:ext>
              </a:extLst>
            </p:cNvPr>
            <p:cNvGrpSpPr/>
            <p:nvPr/>
          </p:nvGrpSpPr>
          <p:grpSpPr>
            <a:xfrm>
              <a:off x="7079238" y="1690399"/>
              <a:ext cx="224125" cy="197734"/>
              <a:chOff x="7809266" y="1933338"/>
              <a:chExt cx="278971" cy="246122"/>
            </a:xfrm>
          </p:grpSpPr>
          <p:sp>
            <p:nvSpPr>
              <p:cNvPr id="41" name="Circle: Hollow 18">
                <a:extLst>
                  <a:ext uri="{FF2B5EF4-FFF2-40B4-BE49-F238E27FC236}">
                    <a16:creationId xmlns:a16="http://schemas.microsoft.com/office/drawing/2014/main" id="{3EAA4BE3-F31B-4336-94CB-3D23E3630836}"/>
                  </a:ext>
                </a:extLst>
              </p:cNvPr>
              <p:cNvSpPr/>
              <p:nvPr/>
            </p:nvSpPr>
            <p:spPr>
              <a:xfrm>
                <a:off x="7809266" y="1933338"/>
                <a:ext cx="246122" cy="246122"/>
              </a:xfrm>
              <a:prstGeom prst="donut">
                <a:avLst>
                  <a:gd name="adj" fmla="val 1898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Isosceles Triangle 19">
                <a:extLst>
                  <a:ext uri="{FF2B5EF4-FFF2-40B4-BE49-F238E27FC236}">
                    <a16:creationId xmlns:a16="http://schemas.microsoft.com/office/drawing/2014/main" id="{DBF07A67-DD47-4CBE-9301-E1A3ED70C83E}"/>
                  </a:ext>
                </a:extLst>
              </p:cNvPr>
              <p:cNvSpPr/>
              <p:nvPr/>
            </p:nvSpPr>
            <p:spPr>
              <a:xfrm rot="16200000">
                <a:off x="7912887" y="1978640"/>
                <a:ext cx="171765" cy="155651"/>
              </a:xfrm>
              <a:prstGeom prst="triangle">
                <a:avLst/>
              </a:prstGeom>
              <a:solidFill>
                <a:srgbClr val="84B4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a:extLst>
                  <a:ext uri="{FF2B5EF4-FFF2-40B4-BE49-F238E27FC236}">
                    <a16:creationId xmlns:a16="http://schemas.microsoft.com/office/drawing/2014/main" id="{B38BD952-9B05-4DB1-B2F9-28DC9E6331F4}"/>
                  </a:ext>
                </a:extLst>
              </p:cNvPr>
              <p:cNvGrpSpPr/>
              <p:nvPr/>
            </p:nvGrpSpPr>
            <p:grpSpPr>
              <a:xfrm>
                <a:off x="8036479" y="2020122"/>
                <a:ext cx="30192" cy="73324"/>
                <a:chOff x="8036081" y="2020122"/>
                <a:chExt cx="30192" cy="73324"/>
              </a:xfrm>
            </p:grpSpPr>
            <p:cxnSp>
              <p:nvCxnSpPr>
                <p:cNvPr id="47" name="Straight Connector 21">
                  <a:extLst>
                    <a:ext uri="{FF2B5EF4-FFF2-40B4-BE49-F238E27FC236}">
                      <a16:creationId xmlns:a16="http://schemas.microsoft.com/office/drawing/2014/main" id="{D31D94D5-E812-495D-AEA5-B5A5586E7F69}"/>
                    </a:ext>
                  </a:extLst>
                </p:cNvPr>
                <p:cNvCxnSpPr/>
                <p:nvPr/>
              </p:nvCxnSpPr>
              <p:spPr>
                <a:xfrm>
                  <a:off x="8036081" y="2020122"/>
                  <a:ext cx="0" cy="7332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22">
                  <a:extLst>
                    <a:ext uri="{FF2B5EF4-FFF2-40B4-BE49-F238E27FC236}">
                      <a16:creationId xmlns:a16="http://schemas.microsoft.com/office/drawing/2014/main" id="{2CCF19E3-606B-472B-8636-3F871D9FD33C}"/>
                    </a:ext>
                  </a:extLst>
                </p:cNvPr>
                <p:cNvCxnSpPr/>
                <p:nvPr/>
              </p:nvCxnSpPr>
              <p:spPr>
                <a:xfrm>
                  <a:off x="8066273" y="2020122"/>
                  <a:ext cx="0" cy="7332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a16="http://schemas.microsoft.com/office/drawing/2014/main" id="{D773BD72-B130-4298-9FB4-1CAC78F6E0B7}"/>
                  </a:ext>
                </a:extLst>
              </p:cNvPr>
              <p:cNvGrpSpPr/>
              <p:nvPr/>
            </p:nvGrpSpPr>
            <p:grpSpPr>
              <a:xfrm>
                <a:off x="8014913" y="2041670"/>
                <a:ext cx="73324" cy="30228"/>
                <a:chOff x="8155408" y="1929190"/>
                <a:chExt cx="73324" cy="30228"/>
              </a:xfrm>
            </p:grpSpPr>
            <p:cxnSp>
              <p:nvCxnSpPr>
                <p:cNvPr id="45" name="Straight Connector 23">
                  <a:extLst>
                    <a:ext uri="{FF2B5EF4-FFF2-40B4-BE49-F238E27FC236}">
                      <a16:creationId xmlns:a16="http://schemas.microsoft.com/office/drawing/2014/main" id="{6EE7C18F-B02A-472C-8FCB-C44B92B60C34}"/>
                    </a:ext>
                  </a:extLst>
                </p:cNvPr>
                <p:cNvCxnSpPr/>
                <p:nvPr/>
              </p:nvCxnSpPr>
              <p:spPr>
                <a:xfrm rot="16200000">
                  <a:off x="8192070" y="1892528"/>
                  <a:ext cx="0" cy="7332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24">
                  <a:extLst>
                    <a:ext uri="{FF2B5EF4-FFF2-40B4-BE49-F238E27FC236}">
                      <a16:creationId xmlns:a16="http://schemas.microsoft.com/office/drawing/2014/main" id="{9D431245-9EE3-4D92-8631-EA053E1337E3}"/>
                    </a:ext>
                  </a:extLst>
                </p:cNvPr>
                <p:cNvCxnSpPr/>
                <p:nvPr/>
              </p:nvCxnSpPr>
              <p:spPr>
                <a:xfrm rot="16200000">
                  <a:off x="8192070" y="1922756"/>
                  <a:ext cx="0" cy="7332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74" name="TextBox 73">
            <a:extLst>
              <a:ext uri="{FF2B5EF4-FFF2-40B4-BE49-F238E27FC236}">
                <a16:creationId xmlns:a16="http://schemas.microsoft.com/office/drawing/2014/main" id="{3CD291B4-2B63-4E04-A93B-263FDD35A416}"/>
              </a:ext>
            </a:extLst>
          </p:cNvPr>
          <p:cNvSpPr txBox="1"/>
          <p:nvPr/>
        </p:nvSpPr>
        <p:spPr>
          <a:xfrm>
            <a:off x="9578948" y="2836090"/>
            <a:ext cx="1384633" cy="707886"/>
          </a:xfrm>
          <a:prstGeom prst="rect">
            <a:avLst/>
          </a:prstGeom>
          <a:noFill/>
        </p:spPr>
        <p:txBody>
          <a:bodyPr wrap="square" rtlCol="0">
            <a:spAutoFit/>
          </a:bodyPr>
          <a:lstStyle/>
          <a:p>
            <a:r>
              <a:rPr lang="en-US" sz="2000" dirty="0">
                <a:latin typeface="Montserrat Light"/>
                <a:ea typeface="Segoe UI" pitchFamily="34" charset="0"/>
                <a:cs typeface="Segoe UI" pitchFamily="34" charset="0"/>
              </a:rPr>
              <a:t>Application software</a:t>
            </a:r>
          </a:p>
        </p:txBody>
      </p:sp>
      <p:sp>
        <p:nvSpPr>
          <p:cNvPr id="75" name="Flowchart: Document 74">
            <a:extLst>
              <a:ext uri="{FF2B5EF4-FFF2-40B4-BE49-F238E27FC236}">
                <a16:creationId xmlns:a16="http://schemas.microsoft.com/office/drawing/2014/main" id="{420DF4E5-BCF4-4CD4-AC1E-1DD49E1E1498}"/>
              </a:ext>
            </a:extLst>
          </p:cNvPr>
          <p:cNvSpPr/>
          <p:nvPr/>
        </p:nvSpPr>
        <p:spPr>
          <a:xfrm>
            <a:off x="3200959" y="4237127"/>
            <a:ext cx="317500" cy="447244"/>
          </a:xfrm>
          <a:prstGeom prst="flowChartDocumen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Flowchart: Document 75">
            <a:extLst>
              <a:ext uri="{FF2B5EF4-FFF2-40B4-BE49-F238E27FC236}">
                <a16:creationId xmlns:a16="http://schemas.microsoft.com/office/drawing/2014/main" id="{7E3810C5-8814-4321-B68F-8008E2DF0D46}"/>
              </a:ext>
            </a:extLst>
          </p:cNvPr>
          <p:cNvSpPr/>
          <p:nvPr/>
        </p:nvSpPr>
        <p:spPr>
          <a:xfrm>
            <a:off x="3143468" y="4158953"/>
            <a:ext cx="317500" cy="447244"/>
          </a:xfrm>
          <a:prstGeom prst="flowChartDocumen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774975F3-1824-4EBB-9C0C-8FF3EBEED83E}"/>
              </a:ext>
            </a:extLst>
          </p:cNvPr>
          <p:cNvGrpSpPr/>
          <p:nvPr/>
        </p:nvGrpSpPr>
        <p:grpSpPr>
          <a:xfrm>
            <a:off x="3136326" y="3509194"/>
            <a:ext cx="291119" cy="460427"/>
            <a:chOff x="867963" y="2155071"/>
            <a:chExt cx="291119" cy="460427"/>
          </a:xfrm>
        </p:grpSpPr>
        <p:sp>
          <p:nvSpPr>
            <p:cNvPr id="78" name="Freeform 122">
              <a:extLst>
                <a:ext uri="{FF2B5EF4-FFF2-40B4-BE49-F238E27FC236}">
                  <a16:creationId xmlns:a16="http://schemas.microsoft.com/office/drawing/2014/main" id="{24F82CDB-1CDE-44B3-BAA0-82C35EAFE9BE}"/>
                </a:ext>
              </a:extLst>
            </p:cNvPr>
            <p:cNvSpPr/>
            <p:nvPr/>
          </p:nvSpPr>
          <p:spPr>
            <a:xfrm>
              <a:off x="879802" y="2370595"/>
              <a:ext cx="267443" cy="244903"/>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33728" y="140793"/>
                    <a:pt x="323734" y="140793"/>
                  </a:cubicBezTo>
                  <a:cubicBezTo>
                    <a:pt x="413740" y="140793"/>
                    <a:pt x="486705" y="85211"/>
                    <a:pt x="486705" y="166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058FD0F1-CCEF-49BD-8D07-4777E80F423E}"/>
                </a:ext>
              </a:extLst>
            </p:cNvPr>
            <p:cNvSpPr/>
            <p:nvPr/>
          </p:nvSpPr>
          <p:spPr>
            <a:xfrm>
              <a:off x="944385" y="2162196"/>
              <a:ext cx="138276" cy="208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Freeform: Shape 79">
              <a:extLst>
                <a:ext uri="{FF2B5EF4-FFF2-40B4-BE49-F238E27FC236}">
                  <a16:creationId xmlns:a16="http://schemas.microsoft.com/office/drawing/2014/main" id="{4714167E-A97F-4192-BA84-12FD197108B4}"/>
                </a:ext>
              </a:extLst>
            </p:cNvPr>
            <p:cNvSpPr/>
            <p:nvPr/>
          </p:nvSpPr>
          <p:spPr>
            <a:xfrm>
              <a:off x="867963" y="2155071"/>
              <a:ext cx="158240" cy="19408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4515"/>
                <a:gd name="connsiteY0" fmla="*/ 7123 h 171021"/>
                <a:gd name="connsiteX1" fmla="*/ 124515 w 124515"/>
                <a:gd name="connsiteY1" fmla="*/ 19513 h 171021"/>
                <a:gd name="connsiteX2" fmla="*/ 70548 w 124515"/>
                <a:gd name="connsiteY2" fmla="*/ 103698 h 171021"/>
                <a:gd name="connsiteX3" fmla="*/ 39696 w 124515"/>
                <a:gd name="connsiteY3" fmla="*/ 171021 h 171021"/>
                <a:gd name="connsiteX4" fmla="*/ 0 w 124515"/>
                <a:gd name="connsiteY4" fmla="*/ 136617 h 171021"/>
                <a:gd name="connsiteX5" fmla="*/ 95001 w 124515"/>
                <a:gd name="connsiteY5" fmla="*/ 7123 h 171021"/>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5" h="167147">
                  <a:moveTo>
                    <a:pt x="95001" y="3249"/>
                  </a:moveTo>
                  <a:cubicBezTo>
                    <a:pt x="131680" y="-7040"/>
                    <a:pt x="110761" y="9889"/>
                    <a:pt x="124515" y="15639"/>
                  </a:cubicBezTo>
                  <a:cubicBezTo>
                    <a:pt x="120562" y="31188"/>
                    <a:pt x="79063" y="46888"/>
                    <a:pt x="70548" y="99824"/>
                  </a:cubicBezTo>
                  <a:cubicBezTo>
                    <a:pt x="62033" y="152760"/>
                    <a:pt x="51576" y="161114"/>
                    <a:pt x="39696" y="167147"/>
                  </a:cubicBezTo>
                  <a:cubicBezTo>
                    <a:pt x="20557" y="148596"/>
                    <a:pt x="45243" y="167668"/>
                    <a:pt x="0" y="132743"/>
                  </a:cubicBezTo>
                  <a:cubicBezTo>
                    <a:pt x="60285" y="105940"/>
                    <a:pt x="58322" y="13538"/>
                    <a:pt x="95001" y="324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Freeform: Shape 80">
              <a:extLst>
                <a:ext uri="{FF2B5EF4-FFF2-40B4-BE49-F238E27FC236}">
                  <a16:creationId xmlns:a16="http://schemas.microsoft.com/office/drawing/2014/main" id="{2E2CD902-E61C-4284-945A-61468C05FD90}"/>
                </a:ext>
              </a:extLst>
            </p:cNvPr>
            <p:cNvSpPr/>
            <p:nvPr/>
          </p:nvSpPr>
          <p:spPr>
            <a:xfrm flipH="1">
              <a:off x="1001723" y="2155120"/>
              <a:ext cx="157359" cy="21070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51810 w 128353"/>
                <a:gd name="connsiteY2" fmla="*/ 10395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9179"/>
                <a:gd name="connsiteY0" fmla="*/ 9292 h 187545"/>
                <a:gd name="connsiteX1" fmla="*/ 115147 w 129179"/>
                <a:gd name="connsiteY1" fmla="*/ 21682 h 187545"/>
                <a:gd name="connsiteX2" fmla="*/ 51810 w 129179"/>
                <a:gd name="connsiteY2" fmla="*/ 107917 h 187545"/>
                <a:gd name="connsiteX3" fmla="*/ 43444 w 129179"/>
                <a:gd name="connsiteY3" fmla="*/ 187545 h 187545"/>
                <a:gd name="connsiteX4" fmla="*/ 0 w 129179"/>
                <a:gd name="connsiteY4" fmla="*/ 138786 h 187545"/>
                <a:gd name="connsiteX5" fmla="*/ 95001 w 129179"/>
                <a:gd name="connsiteY5" fmla="*/ 9292 h 187545"/>
                <a:gd name="connsiteX0" fmla="*/ 95001 w 115147"/>
                <a:gd name="connsiteY0" fmla="*/ 69 h 178322"/>
                <a:gd name="connsiteX1" fmla="*/ 115147 w 115147"/>
                <a:gd name="connsiteY1" fmla="*/ 12459 h 178322"/>
                <a:gd name="connsiteX2" fmla="*/ 51810 w 115147"/>
                <a:gd name="connsiteY2" fmla="*/ 98694 h 178322"/>
                <a:gd name="connsiteX3" fmla="*/ 43444 w 115147"/>
                <a:gd name="connsiteY3" fmla="*/ 178322 h 178322"/>
                <a:gd name="connsiteX4" fmla="*/ 0 w 115147"/>
                <a:gd name="connsiteY4" fmla="*/ 129563 h 178322"/>
                <a:gd name="connsiteX5" fmla="*/ 95001 w 115147"/>
                <a:gd name="connsiteY5" fmla="*/ 69 h 178322"/>
                <a:gd name="connsiteX0" fmla="*/ 95001 w 115147"/>
                <a:gd name="connsiteY0" fmla="*/ 82 h 178335"/>
                <a:gd name="connsiteX1" fmla="*/ 115147 w 115147"/>
                <a:gd name="connsiteY1" fmla="*/ 12472 h 178335"/>
                <a:gd name="connsiteX2" fmla="*/ 51810 w 115147"/>
                <a:gd name="connsiteY2" fmla="*/ 98707 h 178335"/>
                <a:gd name="connsiteX3" fmla="*/ 43444 w 115147"/>
                <a:gd name="connsiteY3" fmla="*/ 178335 h 178335"/>
                <a:gd name="connsiteX4" fmla="*/ 0 w 115147"/>
                <a:gd name="connsiteY4" fmla="*/ 129576 h 178335"/>
                <a:gd name="connsiteX5" fmla="*/ 95001 w 115147"/>
                <a:gd name="connsiteY5" fmla="*/ 82 h 178335"/>
                <a:gd name="connsiteX0" fmla="*/ 95001 w 115147"/>
                <a:gd name="connsiteY0" fmla="*/ 82 h 178335"/>
                <a:gd name="connsiteX1" fmla="*/ 115147 w 115147"/>
                <a:gd name="connsiteY1" fmla="*/ 12472 h 178335"/>
                <a:gd name="connsiteX2" fmla="*/ 56494 w 115147"/>
                <a:gd name="connsiteY2" fmla="*/ 92555 h 178335"/>
                <a:gd name="connsiteX3" fmla="*/ 43444 w 115147"/>
                <a:gd name="connsiteY3" fmla="*/ 178335 h 178335"/>
                <a:gd name="connsiteX4" fmla="*/ 0 w 115147"/>
                <a:gd name="connsiteY4" fmla="*/ 129576 h 178335"/>
                <a:gd name="connsiteX5" fmla="*/ 95001 w 115147"/>
                <a:gd name="connsiteY5" fmla="*/ 82 h 178335"/>
                <a:gd name="connsiteX0" fmla="*/ 95001 w 124644"/>
                <a:gd name="connsiteY0" fmla="*/ 1 h 178254"/>
                <a:gd name="connsiteX1" fmla="*/ 115147 w 124644"/>
                <a:gd name="connsiteY1" fmla="*/ 12391 h 178254"/>
                <a:gd name="connsiteX2" fmla="*/ 56494 w 124644"/>
                <a:gd name="connsiteY2" fmla="*/ 92474 h 178254"/>
                <a:gd name="connsiteX3" fmla="*/ 43444 w 124644"/>
                <a:gd name="connsiteY3" fmla="*/ 178254 h 178254"/>
                <a:gd name="connsiteX4" fmla="*/ 0 w 124644"/>
                <a:gd name="connsiteY4" fmla="*/ 129495 h 178254"/>
                <a:gd name="connsiteX5" fmla="*/ 95001 w 124644"/>
                <a:gd name="connsiteY5" fmla="*/ 1 h 178254"/>
                <a:gd name="connsiteX0" fmla="*/ 95001 w 123822"/>
                <a:gd name="connsiteY0" fmla="*/ 3207 h 181460"/>
                <a:gd name="connsiteX1" fmla="*/ 115147 w 123822"/>
                <a:gd name="connsiteY1" fmla="*/ 15597 h 181460"/>
                <a:gd name="connsiteX2" fmla="*/ 56494 w 123822"/>
                <a:gd name="connsiteY2" fmla="*/ 95680 h 181460"/>
                <a:gd name="connsiteX3" fmla="*/ 43444 w 123822"/>
                <a:gd name="connsiteY3" fmla="*/ 181460 h 181460"/>
                <a:gd name="connsiteX4" fmla="*/ 0 w 123822"/>
                <a:gd name="connsiteY4" fmla="*/ 132701 h 181460"/>
                <a:gd name="connsiteX5" fmla="*/ 95001 w 123822"/>
                <a:gd name="connsiteY5" fmla="*/ 3207 h 18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2" h="181460">
                  <a:moveTo>
                    <a:pt x="95001" y="3207"/>
                  </a:moveTo>
                  <a:cubicBezTo>
                    <a:pt x="154331" y="-6981"/>
                    <a:pt x="101393" y="9847"/>
                    <a:pt x="115147" y="15597"/>
                  </a:cubicBezTo>
                  <a:cubicBezTo>
                    <a:pt x="111194" y="31146"/>
                    <a:pt x="58139" y="52656"/>
                    <a:pt x="56494" y="95680"/>
                  </a:cubicBezTo>
                  <a:cubicBezTo>
                    <a:pt x="54849" y="138704"/>
                    <a:pt x="48766" y="147742"/>
                    <a:pt x="43444" y="181460"/>
                  </a:cubicBezTo>
                  <a:cubicBezTo>
                    <a:pt x="24305" y="162909"/>
                    <a:pt x="45243" y="167626"/>
                    <a:pt x="0" y="132701"/>
                  </a:cubicBezTo>
                  <a:cubicBezTo>
                    <a:pt x="36863" y="87441"/>
                    <a:pt x="35671" y="13395"/>
                    <a:pt x="95001" y="320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82" name="Straight Arrow Connector 81">
            <a:extLst>
              <a:ext uri="{FF2B5EF4-FFF2-40B4-BE49-F238E27FC236}">
                <a16:creationId xmlns:a16="http://schemas.microsoft.com/office/drawing/2014/main" id="{33816543-2734-44C4-8211-98F8736ABF4B}"/>
              </a:ext>
            </a:extLst>
          </p:cNvPr>
          <p:cNvCxnSpPr>
            <a:stCxn id="30" idx="2"/>
            <a:endCxn id="85" idx="11"/>
          </p:cNvCxnSpPr>
          <p:nvPr/>
        </p:nvCxnSpPr>
        <p:spPr>
          <a:xfrm flipV="1">
            <a:off x="2914612" y="4346817"/>
            <a:ext cx="793602" cy="85907"/>
          </a:xfrm>
          <a:prstGeom prst="straightConnector1">
            <a:avLst/>
          </a:prstGeom>
          <a:ln w="1270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84DAD6EB-3FCC-44E7-ACB8-DFEDA8C912A3}"/>
              </a:ext>
            </a:extLst>
          </p:cNvPr>
          <p:cNvCxnSpPr>
            <a:endCxn id="78" idx="8"/>
          </p:cNvCxnSpPr>
          <p:nvPr/>
        </p:nvCxnSpPr>
        <p:spPr>
          <a:xfrm flipV="1">
            <a:off x="2928400" y="3958571"/>
            <a:ext cx="236122" cy="400764"/>
          </a:xfrm>
          <a:prstGeom prst="straightConnector1">
            <a:avLst/>
          </a:prstGeom>
          <a:ln w="1270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84" name="Group 83">
            <a:extLst>
              <a:ext uri="{FF2B5EF4-FFF2-40B4-BE49-F238E27FC236}">
                <a16:creationId xmlns:a16="http://schemas.microsoft.com/office/drawing/2014/main" id="{AECE1D2E-EEC0-4DA5-8B4B-EE05A7F690FC}"/>
              </a:ext>
            </a:extLst>
          </p:cNvPr>
          <p:cNvGrpSpPr/>
          <p:nvPr/>
        </p:nvGrpSpPr>
        <p:grpSpPr>
          <a:xfrm>
            <a:off x="3708214" y="3957103"/>
            <a:ext cx="267443" cy="458139"/>
            <a:chOff x="1364453" y="2465868"/>
            <a:chExt cx="267443" cy="458139"/>
          </a:xfrm>
        </p:grpSpPr>
        <p:sp>
          <p:nvSpPr>
            <p:cNvPr id="85" name="Freeform 122">
              <a:extLst>
                <a:ext uri="{FF2B5EF4-FFF2-40B4-BE49-F238E27FC236}">
                  <a16:creationId xmlns:a16="http://schemas.microsoft.com/office/drawing/2014/main" id="{452E559B-6A80-4301-B7C8-1D0302CE9F1B}"/>
                </a:ext>
              </a:extLst>
            </p:cNvPr>
            <p:cNvSpPr/>
            <p:nvPr/>
          </p:nvSpPr>
          <p:spPr>
            <a:xfrm>
              <a:off x="1364453" y="2679104"/>
              <a:ext cx="267443" cy="244903"/>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 name="connsiteX18" fmla="*/ 482293 w 653143"/>
                <a:gd name="connsiteY18" fmla="*/ 0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84043" y="137751"/>
                    <a:pt x="323734" y="140793"/>
                  </a:cubicBezTo>
                  <a:cubicBezTo>
                    <a:pt x="363425" y="143835"/>
                    <a:pt x="486705" y="85211"/>
                    <a:pt x="486705" y="16648"/>
                  </a:cubicBezTo>
                  <a:lnTo>
                    <a:pt x="482293"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4F4A6F4A-9FFC-459A-B58A-95085B86BEBE}"/>
                </a:ext>
              </a:extLst>
            </p:cNvPr>
            <p:cNvSpPr/>
            <p:nvPr/>
          </p:nvSpPr>
          <p:spPr>
            <a:xfrm>
              <a:off x="1420004" y="2479599"/>
              <a:ext cx="156340" cy="188503"/>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Freeform: Shape 86">
              <a:extLst>
                <a:ext uri="{FF2B5EF4-FFF2-40B4-BE49-F238E27FC236}">
                  <a16:creationId xmlns:a16="http://schemas.microsoft.com/office/drawing/2014/main" id="{94B5FBCA-750F-48B3-A6D7-A90238B09C94}"/>
                </a:ext>
              </a:extLst>
            </p:cNvPr>
            <p:cNvSpPr/>
            <p:nvPr/>
          </p:nvSpPr>
          <p:spPr>
            <a:xfrm>
              <a:off x="1391715" y="2465868"/>
              <a:ext cx="210706" cy="133119"/>
            </a:xfrm>
            <a:custGeom>
              <a:avLst/>
              <a:gdLst>
                <a:gd name="connsiteX0" fmla="*/ 0 w 188585"/>
                <a:gd name="connsiteY0" fmla="*/ 0 h 134704"/>
                <a:gd name="connsiteX1" fmla="*/ 38034 w 188585"/>
                <a:gd name="connsiteY1" fmla="*/ 88746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0 w 188585"/>
                <a:gd name="connsiteY0" fmla="*/ 0 h 134704"/>
                <a:gd name="connsiteX1" fmla="*/ 19017 w 188585"/>
                <a:gd name="connsiteY1" fmla="*/ 96670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0 w 188585"/>
                <a:gd name="connsiteY0" fmla="*/ 0 h 134704"/>
                <a:gd name="connsiteX1" fmla="*/ 3169 w 188585"/>
                <a:gd name="connsiteY1" fmla="*/ 112518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6432 w 185508"/>
                <a:gd name="connsiteY0" fmla="*/ 12678 h 134704"/>
                <a:gd name="connsiteX1" fmla="*/ 92 w 185508"/>
                <a:gd name="connsiteY1" fmla="*/ 112518 h 134704"/>
                <a:gd name="connsiteX2" fmla="*/ 76160 w 185508"/>
                <a:gd name="connsiteY2" fmla="*/ 49127 h 134704"/>
                <a:gd name="connsiteX3" fmla="*/ 185508 w 185508"/>
                <a:gd name="connsiteY3" fmla="*/ 134704 h 134704"/>
                <a:gd name="connsiteX4" fmla="*/ 152228 w 185508"/>
                <a:gd name="connsiteY4" fmla="*/ 0 h 134704"/>
                <a:gd name="connsiteX5" fmla="*/ 6432 w 185508"/>
                <a:gd name="connsiteY5" fmla="*/ 12678 h 134704"/>
                <a:gd name="connsiteX0" fmla="*/ 17039 w 196115"/>
                <a:gd name="connsiteY0" fmla="*/ 22609 h 144635"/>
                <a:gd name="connsiteX1" fmla="*/ 10699 w 196115"/>
                <a:gd name="connsiteY1" fmla="*/ 122449 h 144635"/>
                <a:gd name="connsiteX2" fmla="*/ 86767 w 196115"/>
                <a:gd name="connsiteY2" fmla="*/ 59058 h 144635"/>
                <a:gd name="connsiteX3" fmla="*/ 196115 w 196115"/>
                <a:gd name="connsiteY3" fmla="*/ 144635 h 144635"/>
                <a:gd name="connsiteX4" fmla="*/ 162835 w 196115"/>
                <a:gd name="connsiteY4" fmla="*/ 9931 h 144635"/>
                <a:gd name="connsiteX5" fmla="*/ 17039 w 196115"/>
                <a:gd name="connsiteY5" fmla="*/ 22609 h 144635"/>
                <a:gd name="connsiteX0" fmla="*/ 32284 w 211360"/>
                <a:gd name="connsiteY0" fmla="*/ 29927 h 151953"/>
                <a:gd name="connsiteX1" fmla="*/ 25944 w 211360"/>
                <a:gd name="connsiteY1" fmla="*/ 129767 h 151953"/>
                <a:gd name="connsiteX2" fmla="*/ 102012 w 211360"/>
                <a:gd name="connsiteY2" fmla="*/ 66376 h 151953"/>
                <a:gd name="connsiteX3" fmla="*/ 211360 w 211360"/>
                <a:gd name="connsiteY3" fmla="*/ 151953 h 151953"/>
                <a:gd name="connsiteX4" fmla="*/ 178080 w 211360"/>
                <a:gd name="connsiteY4" fmla="*/ 17249 h 151953"/>
                <a:gd name="connsiteX5" fmla="*/ 32284 w 211360"/>
                <a:gd name="connsiteY5" fmla="*/ 29927 h 151953"/>
                <a:gd name="connsiteX0" fmla="*/ 41024 w 199498"/>
                <a:gd name="connsiteY0" fmla="*/ 29927 h 151953"/>
                <a:gd name="connsiteX1" fmla="*/ 14082 w 199498"/>
                <a:gd name="connsiteY1" fmla="*/ 129767 h 151953"/>
                <a:gd name="connsiteX2" fmla="*/ 90150 w 199498"/>
                <a:gd name="connsiteY2" fmla="*/ 66376 h 151953"/>
                <a:gd name="connsiteX3" fmla="*/ 199498 w 199498"/>
                <a:gd name="connsiteY3" fmla="*/ 151953 h 151953"/>
                <a:gd name="connsiteX4" fmla="*/ 166218 w 199498"/>
                <a:gd name="connsiteY4" fmla="*/ 17249 h 151953"/>
                <a:gd name="connsiteX5" fmla="*/ 41024 w 199498"/>
                <a:gd name="connsiteY5" fmla="*/ 29927 h 151953"/>
                <a:gd name="connsiteX0" fmla="*/ 51592 w 210066"/>
                <a:gd name="connsiteY0" fmla="*/ 22735 h 144761"/>
                <a:gd name="connsiteX1" fmla="*/ 2463 w 210066"/>
                <a:gd name="connsiteY1" fmla="*/ 125744 h 144761"/>
                <a:gd name="connsiteX2" fmla="*/ 100718 w 210066"/>
                <a:gd name="connsiteY2" fmla="*/ 59184 h 144761"/>
                <a:gd name="connsiteX3" fmla="*/ 210066 w 210066"/>
                <a:gd name="connsiteY3" fmla="*/ 144761 h 144761"/>
                <a:gd name="connsiteX4" fmla="*/ 176786 w 210066"/>
                <a:gd name="connsiteY4" fmla="*/ 10057 h 144761"/>
                <a:gd name="connsiteX5" fmla="*/ 51592 w 210066"/>
                <a:gd name="connsiteY5" fmla="*/ 22735 h 144761"/>
                <a:gd name="connsiteX0" fmla="*/ 42769 w 210751"/>
                <a:gd name="connsiteY0" fmla="*/ 20523 h 145719"/>
                <a:gd name="connsiteX1" fmla="*/ 3148 w 210751"/>
                <a:gd name="connsiteY1" fmla="*/ 126702 h 145719"/>
                <a:gd name="connsiteX2" fmla="*/ 101403 w 210751"/>
                <a:gd name="connsiteY2" fmla="*/ 60142 h 145719"/>
                <a:gd name="connsiteX3" fmla="*/ 210751 w 210751"/>
                <a:gd name="connsiteY3" fmla="*/ 145719 h 145719"/>
                <a:gd name="connsiteX4" fmla="*/ 177471 w 210751"/>
                <a:gd name="connsiteY4" fmla="*/ 11015 h 145719"/>
                <a:gd name="connsiteX5" fmla="*/ 42769 w 210751"/>
                <a:gd name="connsiteY5" fmla="*/ 20523 h 145719"/>
                <a:gd name="connsiteX0" fmla="*/ 45908 w 213890"/>
                <a:gd name="connsiteY0" fmla="*/ 23390 h 148586"/>
                <a:gd name="connsiteX1" fmla="*/ 6287 w 213890"/>
                <a:gd name="connsiteY1" fmla="*/ 129569 h 148586"/>
                <a:gd name="connsiteX2" fmla="*/ 104542 w 213890"/>
                <a:gd name="connsiteY2" fmla="*/ 63009 h 148586"/>
                <a:gd name="connsiteX3" fmla="*/ 213890 w 213890"/>
                <a:gd name="connsiteY3" fmla="*/ 148586 h 148586"/>
                <a:gd name="connsiteX4" fmla="*/ 180610 w 213890"/>
                <a:gd name="connsiteY4" fmla="*/ 13882 h 148586"/>
                <a:gd name="connsiteX5" fmla="*/ 45908 w 213890"/>
                <a:gd name="connsiteY5" fmla="*/ 23390 h 148586"/>
                <a:gd name="connsiteX0" fmla="*/ 45908 w 218029"/>
                <a:gd name="connsiteY0" fmla="*/ 20755 h 145951"/>
                <a:gd name="connsiteX1" fmla="*/ 6287 w 218029"/>
                <a:gd name="connsiteY1" fmla="*/ 126934 h 145951"/>
                <a:gd name="connsiteX2" fmla="*/ 104542 w 218029"/>
                <a:gd name="connsiteY2" fmla="*/ 60374 h 145951"/>
                <a:gd name="connsiteX3" fmla="*/ 213890 w 218029"/>
                <a:gd name="connsiteY3" fmla="*/ 145951 h 145951"/>
                <a:gd name="connsiteX4" fmla="*/ 180610 w 218029"/>
                <a:gd name="connsiteY4" fmla="*/ 11247 h 145951"/>
                <a:gd name="connsiteX5" fmla="*/ 45908 w 218029"/>
                <a:gd name="connsiteY5" fmla="*/ 20755 h 145951"/>
                <a:gd name="connsiteX0" fmla="*/ 45908 w 219397"/>
                <a:gd name="connsiteY0" fmla="*/ 26336 h 151532"/>
                <a:gd name="connsiteX1" fmla="*/ 6287 w 219397"/>
                <a:gd name="connsiteY1" fmla="*/ 132515 h 151532"/>
                <a:gd name="connsiteX2" fmla="*/ 104542 w 219397"/>
                <a:gd name="connsiteY2" fmla="*/ 65955 h 151532"/>
                <a:gd name="connsiteX3" fmla="*/ 213890 w 219397"/>
                <a:gd name="connsiteY3" fmla="*/ 151532 h 151532"/>
                <a:gd name="connsiteX4" fmla="*/ 180610 w 219397"/>
                <a:gd name="connsiteY4" fmla="*/ 16828 h 151532"/>
                <a:gd name="connsiteX5" fmla="*/ 45908 w 219397"/>
                <a:gd name="connsiteY5" fmla="*/ 26336 h 151532"/>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4157 w 214132"/>
                <a:gd name="connsiteY0" fmla="*/ 12580 h 129852"/>
                <a:gd name="connsiteX1" fmla="*/ 2951 w 214132"/>
                <a:gd name="connsiteY1" fmla="*/ 110835 h 129852"/>
                <a:gd name="connsiteX2" fmla="*/ 101206 w 214132"/>
                <a:gd name="connsiteY2" fmla="*/ 44275 h 129852"/>
                <a:gd name="connsiteX3" fmla="*/ 210554 w 214132"/>
                <a:gd name="connsiteY3" fmla="*/ 129852 h 129852"/>
                <a:gd name="connsiteX4" fmla="*/ 172519 w 214132"/>
                <a:gd name="connsiteY4" fmla="*/ 14165 h 129852"/>
                <a:gd name="connsiteX5" fmla="*/ 44157 w 214132"/>
                <a:gd name="connsiteY5" fmla="*/ 12580 h 129852"/>
                <a:gd name="connsiteX0" fmla="*/ 108784 w 211387"/>
                <a:gd name="connsiteY0" fmla="*/ 7575 h 140694"/>
                <a:gd name="connsiteX1" fmla="*/ 1018 w 211387"/>
                <a:gd name="connsiteY1" fmla="*/ 121677 h 140694"/>
                <a:gd name="connsiteX2" fmla="*/ 99273 w 211387"/>
                <a:gd name="connsiteY2" fmla="*/ 55117 h 140694"/>
                <a:gd name="connsiteX3" fmla="*/ 208621 w 211387"/>
                <a:gd name="connsiteY3" fmla="*/ 140694 h 140694"/>
                <a:gd name="connsiteX4" fmla="*/ 170586 w 211387"/>
                <a:gd name="connsiteY4" fmla="*/ 25007 h 140694"/>
                <a:gd name="connsiteX5" fmla="*/ 108784 w 211387"/>
                <a:gd name="connsiteY5" fmla="*/ 7575 h 140694"/>
                <a:gd name="connsiteX0" fmla="*/ 108784 w 208648"/>
                <a:gd name="connsiteY0" fmla="*/ 0 h 133119"/>
                <a:gd name="connsiteX1" fmla="*/ 1018 w 208648"/>
                <a:gd name="connsiteY1" fmla="*/ 114102 h 133119"/>
                <a:gd name="connsiteX2" fmla="*/ 99273 w 208648"/>
                <a:gd name="connsiteY2" fmla="*/ 47542 h 133119"/>
                <a:gd name="connsiteX3" fmla="*/ 208621 w 208648"/>
                <a:gd name="connsiteY3" fmla="*/ 133119 h 133119"/>
                <a:gd name="connsiteX4" fmla="*/ 108784 w 208648"/>
                <a:gd name="connsiteY4" fmla="*/ 0 h 133119"/>
                <a:gd name="connsiteX0" fmla="*/ 110629 w 210706"/>
                <a:gd name="connsiteY0" fmla="*/ 0 h 133119"/>
                <a:gd name="connsiteX1" fmla="*/ 2863 w 210706"/>
                <a:gd name="connsiteY1" fmla="*/ 114102 h 133119"/>
                <a:gd name="connsiteX2" fmla="*/ 101118 w 210706"/>
                <a:gd name="connsiteY2" fmla="*/ 47542 h 133119"/>
                <a:gd name="connsiteX3" fmla="*/ 210466 w 210706"/>
                <a:gd name="connsiteY3" fmla="*/ 133119 h 133119"/>
                <a:gd name="connsiteX4" fmla="*/ 110629 w 210706"/>
                <a:gd name="connsiteY4" fmla="*/ 0 h 133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706" h="133119">
                  <a:moveTo>
                    <a:pt x="110629" y="0"/>
                  </a:moveTo>
                  <a:cubicBezTo>
                    <a:pt x="12639" y="1"/>
                    <a:pt x="-8758" y="108027"/>
                    <a:pt x="2863" y="114102"/>
                  </a:cubicBezTo>
                  <a:cubicBezTo>
                    <a:pt x="35615" y="91915"/>
                    <a:pt x="39840" y="55467"/>
                    <a:pt x="101118" y="47542"/>
                  </a:cubicBezTo>
                  <a:cubicBezTo>
                    <a:pt x="156584" y="57051"/>
                    <a:pt x="174017" y="104593"/>
                    <a:pt x="210466" y="133119"/>
                  </a:cubicBezTo>
                  <a:cubicBezTo>
                    <a:pt x="212051" y="125195"/>
                    <a:pt x="208619" y="-1"/>
                    <a:pt x="11062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8" name="Picture 2" descr="https://encrypted-tbn0.gstatic.com/images?q=tbn:ANd9GcQ1K6pnVDnIvf2Ksp2xb-3hqRVcB_SdxIw2RUTujIaL_oUCvPFUQw">
            <a:extLst>
              <a:ext uri="{FF2B5EF4-FFF2-40B4-BE49-F238E27FC236}">
                <a16:creationId xmlns:a16="http://schemas.microsoft.com/office/drawing/2014/main" id="{F41A8CC6-CC1D-43E6-9F88-D5808A753A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4810" y="4275960"/>
            <a:ext cx="445585" cy="445585"/>
          </a:xfrm>
          <a:prstGeom prst="rect">
            <a:avLst/>
          </a:prstGeom>
          <a:noFill/>
          <a:extLst>
            <a:ext uri="{909E8E84-426E-40DD-AFC4-6F175D3DCCD1}">
              <a14:hiddenFill xmlns:a14="http://schemas.microsoft.com/office/drawing/2010/main">
                <a:solidFill>
                  <a:srgbClr val="FFFFFF"/>
                </a:solidFill>
              </a14:hiddenFill>
            </a:ext>
          </a:extLst>
        </p:spPr>
      </p:pic>
      <p:grpSp>
        <p:nvGrpSpPr>
          <p:cNvPr id="89" name="Group 88">
            <a:extLst>
              <a:ext uri="{FF2B5EF4-FFF2-40B4-BE49-F238E27FC236}">
                <a16:creationId xmlns:a16="http://schemas.microsoft.com/office/drawing/2014/main" id="{75A9DE75-6D16-47E9-A5B3-BBC611692509}"/>
              </a:ext>
            </a:extLst>
          </p:cNvPr>
          <p:cNvGrpSpPr/>
          <p:nvPr/>
        </p:nvGrpSpPr>
        <p:grpSpPr>
          <a:xfrm>
            <a:off x="4678247" y="3649700"/>
            <a:ext cx="2256610" cy="457875"/>
            <a:chOff x="2948782" y="2403602"/>
            <a:chExt cx="2256610" cy="457875"/>
          </a:xfrm>
        </p:grpSpPr>
        <p:grpSp>
          <p:nvGrpSpPr>
            <p:cNvPr id="90" name="Group 89">
              <a:extLst>
                <a:ext uri="{FF2B5EF4-FFF2-40B4-BE49-F238E27FC236}">
                  <a16:creationId xmlns:a16="http://schemas.microsoft.com/office/drawing/2014/main" id="{411C5B0D-8FB4-455C-A5FD-1AF2D1ECD055}"/>
                </a:ext>
              </a:extLst>
            </p:cNvPr>
            <p:cNvGrpSpPr/>
            <p:nvPr/>
          </p:nvGrpSpPr>
          <p:grpSpPr>
            <a:xfrm>
              <a:off x="2948782" y="2403602"/>
              <a:ext cx="328983" cy="329045"/>
              <a:chOff x="2911472" y="5045843"/>
              <a:chExt cx="837552" cy="837711"/>
            </a:xfrm>
          </p:grpSpPr>
          <p:sp>
            <p:nvSpPr>
              <p:cNvPr id="97" name="Rectangle: Rounded Corners 96">
                <a:extLst>
                  <a:ext uri="{FF2B5EF4-FFF2-40B4-BE49-F238E27FC236}">
                    <a16:creationId xmlns:a16="http://schemas.microsoft.com/office/drawing/2014/main" id="{FA067337-4FA9-484A-A003-4EA0143F6B43}"/>
                  </a:ext>
                </a:extLst>
              </p:cNvPr>
              <p:cNvSpPr/>
              <p:nvPr/>
            </p:nvSpPr>
            <p:spPr>
              <a:xfrm>
                <a:off x="2911472" y="5045843"/>
                <a:ext cx="837552" cy="837711"/>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Freeform: Shape 97">
                <a:extLst>
                  <a:ext uri="{FF2B5EF4-FFF2-40B4-BE49-F238E27FC236}">
                    <a16:creationId xmlns:a16="http://schemas.microsoft.com/office/drawing/2014/main" id="{00FA7725-AD35-4996-B014-C50A236E69BC}"/>
                  </a:ext>
                </a:extLst>
              </p:cNvPr>
              <p:cNvSpPr/>
              <p:nvPr/>
            </p:nvSpPr>
            <p:spPr>
              <a:xfrm>
                <a:off x="3123260" y="5191347"/>
                <a:ext cx="413976" cy="546702"/>
              </a:xfrm>
              <a:custGeom>
                <a:avLst/>
                <a:gdLst>
                  <a:gd name="connsiteX0" fmla="*/ 68997 w 413976"/>
                  <a:gd name="connsiteY0" fmla="*/ 0 h 546702"/>
                  <a:gd name="connsiteX1" fmla="*/ 344979 w 413976"/>
                  <a:gd name="connsiteY1" fmla="*/ 0 h 546702"/>
                  <a:gd name="connsiteX2" fmla="*/ 413976 w 413976"/>
                  <a:gd name="connsiteY2" fmla="*/ 68997 h 546702"/>
                  <a:gd name="connsiteX3" fmla="*/ 413976 w 413976"/>
                  <a:gd name="connsiteY3" fmla="*/ 478552 h 546702"/>
                  <a:gd name="connsiteX4" fmla="*/ 371836 w 413976"/>
                  <a:gd name="connsiteY4" fmla="*/ 542127 h 546702"/>
                  <a:gd name="connsiteX5" fmla="*/ 349178 w 413976"/>
                  <a:gd name="connsiteY5" fmla="*/ 546702 h 546702"/>
                  <a:gd name="connsiteX6" fmla="*/ 206988 w 413976"/>
                  <a:gd name="connsiteY6" fmla="*/ 392147 h 546702"/>
                  <a:gd name="connsiteX7" fmla="*/ 64799 w 413976"/>
                  <a:gd name="connsiteY7" fmla="*/ 546702 h 546702"/>
                  <a:gd name="connsiteX8" fmla="*/ 42140 w 413976"/>
                  <a:gd name="connsiteY8" fmla="*/ 542127 h 546702"/>
                  <a:gd name="connsiteX9" fmla="*/ 0 w 413976"/>
                  <a:gd name="connsiteY9" fmla="*/ 478552 h 546702"/>
                  <a:gd name="connsiteX10" fmla="*/ 0 w 413976"/>
                  <a:gd name="connsiteY10" fmla="*/ 68997 h 546702"/>
                  <a:gd name="connsiteX11" fmla="*/ 68997 w 413976"/>
                  <a:gd name="connsiteY11" fmla="*/ 0 h 54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3976" h="546702">
                    <a:moveTo>
                      <a:pt x="68997" y="0"/>
                    </a:moveTo>
                    <a:lnTo>
                      <a:pt x="344979" y="0"/>
                    </a:lnTo>
                    <a:cubicBezTo>
                      <a:pt x="383085" y="0"/>
                      <a:pt x="413976" y="30891"/>
                      <a:pt x="413976" y="68997"/>
                    </a:cubicBezTo>
                    <a:lnTo>
                      <a:pt x="413976" y="478552"/>
                    </a:lnTo>
                    <a:cubicBezTo>
                      <a:pt x="413976" y="507132"/>
                      <a:pt x="396600" y="531653"/>
                      <a:pt x="371836" y="542127"/>
                    </a:cubicBezTo>
                    <a:lnTo>
                      <a:pt x="349178" y="546702"/>
                    </a:lnTo>
                    <a:lnTo>
                      <a:pt x="206988" y="392147"/>
                    </a:lnTo>
                    <a:lnTo>
                      <a:pt x="64799" y="546702"/>
                    </a:lnTo>
                    <a:lnTo>
                      <a:pt x="42140" y="542127"/>
                    </a:lnTo>
                    <a:cubicBezTo>
                      <a:pt x="17376" y="531653"/>
                      <a:pt x="0" y="507132"/>
                      <a:pt x="0" y="478552"/>
                    </a:cubicBezTo>
                    <a:lnTo>
                      <a:pt x="0" y="68997"/>
                    </a:lnTo>
                    <a:cubicBezTo>
                      <a:pt x="0" y="30891"/>
                      <a:pt x="30891" y="0"/>
                      <a:pt x="6899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1" name="Group 90">
              <a:extLst>
                <a:ext uri="{FF2B5EF4-FFF2-40B4-BE49-F238E27FC236}">
                  <a16:creationId xmlns:a16="http://schemas.microsoft.com/office/drawing/2014/main" id="{FFCBD022-CE0A-417B-A57F-4EA0E4C68000}"/>
                </a:ext>
              </a:extLst>
            </p:cNvPr>
            <p:cNvGrpSpPr/>
            <p:nvPr/>
          </p:nvGrpSpPr>
          <p:grpSpPr>
            <a:xfrm>
              <a:off x="3214788" y="2635272"/>
              <a:ext cx="1990604" cy="226205"/>
              <a:chOff x="2675614" y="2751432"/>
              <a:chExt cx="1257300" cy="142875"/>
            </a:xfrm>
          </p:grpSpPr>
          <p:sp>
            <p:nvSpPr>
              <p:cNvPr id="92" name="Oval 91">
                <a:extLst>
                  <a:ext uri="{FF2B5EF4-FFF2-40B4-BE49-F238E27FC236}">
                    <a16:creationId xmlns:a16="http://schemas.microsoft.com/office/drawing/2014/main" id="{BB3EE951-F9F0-4499-A9C7-847B69051746}"/>
                  </a:ext>
                </a:extLst>
              </p:cNvPr>
              <p:cNvSpPr/>
              <p:nvPr/>
            </p:nvSpPr>
            <p:spPr>
              <a:xfrm>
                <a:off x="2675614" y="2751432"/>
                <a:ext cx="142875" cy="142875"/>
              </a:xfrm>
              <a:prstGeom prst="ellipse">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3" name="Straight Connector 92">
                <a:extLst>
                  <a:ext uri="{FF2B5EF4-FFF2-40B4-BE49-F238E27FC236}">
                    <a16:creationId xmlns:a16="http://schemas.microsoft.com/office/drawing/2014/main" id="{624FA20B-6459-4456-93C1-0477BCD60B72}"/>
                  </a:ext>
                </a:extLst>
              </p:cNvPr>
              <p:cNvCxnSpPr>
                <a:stCxn id="92" idx="6"/>
                <a:endCxn id="96" idx="2"/>
              </p:cNvCxnSpPr>
              <p:nvPr/>
            </p:nvCxnSpPr>
            <p:spPr>
              <a:xfrm>
                <a:off x="2818489" y="2822870"/>
                <a:ext cx="97155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Oval 93">
                <a:extLst>
                  <a:ext uri="{FF2B5EF4-FFF2-40B4-BE49-F238E27FC236}">
                    <a16:creationId xmlns:a16="http://schemas.microsoft.com/office/drawing/2014/main" id="{B6C6B4D1-06FB-479B-8910-03DEAC3BA14F}"/>
                  </a:ext>
                </a:extLst>
              </p:cNvPr>
              <p:cNvSpPr/>
              <p:nvPr/>
            </p:nvSpPr>
            <p:spPr>
              <a:xfrm>
                <a:off x="3047089" y="2751432"/>
                <a:ext cx="142875" cy="142875"/>
              </a:xfrm>
              <a:prstGeom prst="ellipse">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a:extLst>
                  <a:ext uri="{FF2B5EF4-FFF2-40B4-BE49-F238E27FC236}">
                    <a16:creationId xmlns:a16="http://schemas.microsoft.com/office/drawing/2014/main" id="{4E1DCF7B-5574-40DF-9B14-49505E030E7C}"/>
                  </a:ext>
                </a:extLst>
              </p:cNvPr>
              <p:cNvSpPr/>
              <p:nvPr/>
            </p:nvSpPr>
            <p:spPr>
              <a:xfrm>
                <a:off x="3418564" y="2751432"/>
                <a:ext cx="142875" cy="142875"/>
              </a:xfrm>
              <a:prstGeom prst="ellipse">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a:extLst>
                  <a:ext uri="{FF2B5EF4-FFF2-40B4-BE49-F238E27FC236}">
                    <a16:creationId xmlns:a16="http://schemas.microsoft.com/office/drawing/2014/main" id="{90E44504-F0CA-4F53-963D-C16FC6C02202}"/>
                  </a:ext>
                </a:extLst>
              </p:cNvPr>
              <p:cNvSpPr/>
              <p:nvPr/>
            </p:nvSpPr>
            <p:spPr>
              <a:xfrm>
                <a:off x="3790039" y="2751432"/>
                <a:ext cx="142875" cy="142875"/>
              </a:xfrm>
              <a:prstGeom prst="ellipse">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99" name="Group 98">
            <a:extLst>
              <a:ext uri="{FF2B5EF4-FFF2-40B4-BE49-F238E27FC236}">
                <a16:creationId xmlns:a16="http://schemas.microsoft.com/office/drawing/2014/main" id="{B369CF4D-D857-4844-A44F-C49236C2BDAE}"/>
              </a:ext>
            </a:extLst>
          </p:cNvPr>
          <p:cNvGrpSpPr/>
          <p:nvPr/>
        </p:nvGrpSpPr>
        <p:grpSpPr>
          <a:xfrm>
            <a:off x="5391493" y="4164636"/>
            <a:ext cx="267443" cy="458139"/>
            <a:chOff x="1364453" y="2465868"/>
            <a:chExt cx="267443" cy="458139"/>
          </a:xfrm>
        </p:grpSpPr>
        <p:sp>
          <p:nvSpPr>
            <p:cNvPr id="100" name="Freeform 122">
              <a:extLst>
                <a:ext uri="{FF2B5EF4-FFF2-40B4-BE49-F238E27FC236}">
                  <a16:creationId xmlns:a16="http://schemas.microsoft.com/office/drawing/2014/main" id="{433E5859-5102-4397-9680-A1942338BC58}"/>
                </a:ext>
              </a:extLst>
            </p:cNvPr>
            <p:cNvSpPr/>
            <p:nvPr/>
          </p:nvSpPr>
          <p:spPr>
            <a:xfrm>
              <a:off x="1364453" y="2679104"/>
              <a:ext cx="267443" cy="244903"/>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 name="connsiteX18" fmla="*/ 482293 w 653143"/>
                <a:gd name="connsiteY18" fmla="*/ 0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84043" y="137751"/>
                    <a:pt x="323734" y="140793"/>
                  </a:cubicBezTo>
                  <a:cubicBezTo>
                    <a:pt x="363425" y="143835"/>
                    <a:pt x="486705" y="85211"/>
                    <a:pt x="486705" y="16648"/>
                  </a:cubicBezTo>
                  <a:lnTo>
                    <a:pt x="482293"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F7471339-BCFA-44AA-B247-92D886F44DFC}"/>
                </a:ext>
              </a:extLst>
            </p:cNvPr>
            <p:cNvSpPr/>
            <p:nvPr/>
          </p:nvSpPr>
          <p:spPr>
            <a:xfrm>
              <a:off x="1420004" y="2479599"/>
              <a:ext cx="156340" cy="188503"/>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Freeform: Shape 101">
              <a:extLst>
                <a:ext uri="{FF2B5EF4-FFF2-40B4-BE49-F238E27FC236}">
                  <a16:creationId xmlns:a16="http://schemas.microsoft.com/office/drawing/2014/main" id="{5F33B188-F45D-4138-A237-1061866FCAB0}"/>
                </a:ext>
              </a:extLst>
            </p:cNvPr>
            <p:cNvSpPr/>
            <p:nvPr/>
          </p:nvSpPr>
          <p:spPr>
            <a:xfrm>
              <a:off x="1391715" y="2465868"/>
              <a:ext cx="210706" cy="133119"/>
            </a:xfrm>
            <a:custGeom>
              <a:avLst/>
              <a:gdLst>
                <a:gd name="connsiteX0" fmla="*/ 0 w 188585"/>
                <a:gd name="connsiteY0" fmla="*/ 0 h 134704"/>
                <a:gd name="connsiteX1" fmla="*/ 38034 w 188585"/>
                <a:gd name="connsiteY1" fmla="*/ 88746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0 w 188585"/>
                <a:gd name="connsiteY0" fmla="*/ 0 h 134704"/>
                <a:gd name="connsiteX1" fmla="*/ 19017 w 188585"/>
                <a:gd name="connsiteY1" fmla="*/ 96670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0 w 188585"/>
                <a:gd name="connsiteY0" fmla="*/ 0 h 134704"/>
                <a:gd name="connsiteX1" fmla="*/ 3169 w 188585"/>
                <a:gd name="connsiteY1" fmla="*/ 112518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6432 w 185508"/>
                <a:gd name="connsiteY0" fmla="*/ 12678 h 134704"/>
                <a:gd name="connsiteX1" fmla="*/ 92 w 185508"/>
                <a:gd name="connsiteY1" fmla="*/ 112518 h 134704"/>
                <a:gd name="connsiteX2" fmla="*/ 76160 w 185508"/>
                <a:gd name="connsiteY2" fmla="*/ 49127 h 134704"/>
                <a:gd name="connsiteX3" fmla="*/ 185508 w 185508"/>
                <a:gd name="connsiteY3" fmla="*/ 134704 h 134704"/>
                <a:gd name="connsiteX4" fmla="*/ 152228 w 185508"/>
                <a:gd name="connsiteY4" fmla="*/ 0 h 134704"/>
                <a:gd name="connsiteX5" fmla="*/ 6432 w 185508"/>
                <a:gd name="connsiteY5" fmla="*/ 12678 h 134704"/>
                <a:gd name="connsiteX0" fmla="*/ 17039 w 196115"/>
                <a:gd name="connsiteY0" fmla="*/ 22609 h 144635"/>
                <a:gd name="connsiteX1" fmla="*/ 10699 w 196115"/>
                <a:gd name="connsiteY1" fmla="*/ 122449 h 144635"/>
                <a:gd name="connsiteX2" fmla="*/ 86767 w 196115"/>
                <a:gd name="connsiteY2" fmla="*/ 59058 h 144635"/>
                <a:gd name="connsiteX3" fmla="*/ 196115 w 196115"/>
                <a:gd name="connsiteY3" fmla="*/ 144635 h 144635"/>
                <a:gd name="connsiteX4" fmla="*/ 162835 w 196115"/>
                <a:gd name="connsiteY4" fmla="*/ 9931 h 144635"/>
                <a:gd name="connsiteX5" fmla="*/ 17039 w 196115"/>
                <a:gd name="connsiteY5" fmla="*/ 22609 h 144635"/>
                <a:gd name="connsiteX0" fmla="*/ 32284 w 211360"/>
                <a:gd name="connsiteY0" fmla="*/ 29927 h 151953"/>
                <a:gd name="connsiteX1" fmla="*/ 25944 w 211360"/>
                <a:gd name="connsiteY1" fmla="*/ 129767 h 151953"/>
                <a:gd name="connsiteX2" fmla="*/ 102012 w 211360"/>
                <a:gd name="connsiteY2" fmla="*/ 66376 h 151953"/>
                <a:gd name="connsiteX3" fmla="*/ 211360 w 211360"/>
                <a:gd name="connsiteY3" fmla="*/ 151953 h 151953"/>
                <a:gd name="connsiteX4" fmla="*/ 178080 w 211360"/>
                <a:gd name="connsiteY4" fmla="*/ 17249 h 151953"/>
                <a:gd name="connsiteX5" fmla="*/ 32284 w 211360"/>
                <a:gd name="connsiteY5" fmla="*/ 29927 h 151953"/>
                <a:gd name="connsiteX0" fmla="*/ 41024 w 199498"/>
                <a:gd name="connsiteY0" fmla="*/ 29927 h 151953"/>
                <a:gd name="connsiteX1" fmla="*/ 14082 w 199498"/>
                <a:gd name="connsiteY1" fmla="*/ 129767 h 151953"/>
                <a:gd name="connsiteX2" fmla="*/ 90150 w 199498"/>
                <a:gd name="connsiteY2" fmla="*/ 66376 h 151953"/>
                <a:gd name="connsiteX3" fmla="*/ 199498 w 199498"/>
                <a:gd name="connsiteY3" fmla="*/ 151953 h 151953"/>
                <a:gd name="connsiteX4" fmla="*/ 166218 w 199498"/>
                <a:gd name="connsiteY4" fmla="*/ 17249 h 151953"/>
                <a:gd name="connsiteX5" fmla="*/ 41024 w 199498"/>
                <a:gd name="connsiteY5" fmla="*/ 29927 h 151953"/>
                <a:gd name="connsiteX0" fmla="*/ 51592 w 210066"/>
                <a:gd name="connsiteY0" fmla="*/ 22735 h 144761"/>
                <a:gd name="connsiteX1" fmla="*/ 2463 w 210066"/>
                <a:gd name="connsiteY1" fmla="*/ 125744 h 144761"/>
                <a:gd name="connsiteX2" fmla="*/ 100718 w 210066"/>
                <a:gd name="connsiteY2" fmla="*/ 59184 h 144761"/>
                <a:gd name="connsiteX3" fmla="*/ 210066 w 210066"/>
                <a:gd name="connsiteY3" fmla="*/ 144761 h 144761"/>
                <a:gd name="connsiteX4" fmla="*/ 176786 w 210066"/>
                <a:gd name="connsiteY4" fmla="*/ 10057 h 144761"/>
                <a:gd name="connsiteX5" fmla="*/ 51592 w 210066"/>
                <a:gd name="connsiteY5" fmla="*/ 22735 h 144761"/>
                <a:gd name="connsiteX0" fmla="*/ 42769 w 210751"/>
                <a:gd name="connsiteY0" fmla="*/ 20523 h 145719"/>
                <a:gd name="connsiteX1" fmla="*/ 3148 w 210751"/>
                <a:gd name="connsiteY1" fmla="*/ 126702 h 145719"/>
                <a:gd name="connsiteX2" fmla="*/ 101403 w 210751"/>
                <a:gd name="connsiteY2" fmla="*/ 60142 h 145719"/>
                <a:gd name="connsiteX3" fmla="*/ 210751 w 210751"/>
                <a:gd name="connsiteY3" fmla="*/ 145719 h 145719"/>
                <a:gd name="connsiteX4" fmla="*/ 177471 w 210751"/>
                <a:gd name="connsiteY4" fmla="*/ 11015 h 145719"/>
                <a:gd name="connsiteX5" fmla="*/ 42769 w 210751"/>
                <a:gd name="connsiteY5" fmla="*/ 20523 h 145719"/>
                <a:gd name="connsiteX0" fmla="*/ 45908 w 213890"/>
                <a:gd name="connsiteY0" fmla="*/ 23390 h 148586"/>
                <a:gd name="connsiteX1" fmla="*/ 6287 w 213890"/>
                <a:gd name="connsiteY1" fmla="*/ 129569 h 148586"/>
                <a:gd name="connsiteX2" fmla="*/ 104542 w 213890"/>
                <a:gd name="connsiteY2" fmla="*/ 63009 h 148586"/>
                <a:gd name="connsiteX3" fmla="*/ 213890 w 213890"/>
                <a:gd name="connsiteY3" fmla="*/ 148586 h 148586"/>
                <a:gd name="connsiteX4" fmla="*/ 180610 w 213890"/>
                <a:gd name="connsiteY4" fmla="*/ 13882 h 148586"/>
                <a:gd name="connsiteX5" fmla="*/ 45908 w 213890"/>
                <a:gd name="connsiteY5" fmla="*/ 23390 h 148586"/>
                <a:gd name="connsiteX0" fmla="*/ 45908 w 218029"/>
                <a:gd name="connsiteY0" fmla="*/ 20755 h 145951"/>
                <a:gd name="connsiteX1" fmla="*/ 6287 w 218029"/>
                <a:gd name="connsiteY1" fmla="*/ 126934 h 145951"/>
                <a:gd name="connsiteX2" fmla="*/ 104542 w 218029"/>
                <a:gd name="connsiteY2" fmla="*/ 60374 h 145951"/>
                <a:gd name="connsiteX3" fmla="*/ 213890 w 218029"/>
                <a:gd name="connsiteY3" fmla="*/ 145951 h 145951"/>
                <a:gd name="connsiteX4" fmla="*/ 180610 w 218029"/>
                <a:gd name="connsiteY4" fmla="*/ 11247 h 145951"/>
                <a:gd name="connsiteX5" fmla="*/ 45908 w 218029"/>
                <a:gd name="connsiteY5" fmla="*/ 20755 h 145951"/>
                <a:gd name="connsiteX0" fmla="*/ 45908 w 219397"/>
                <a:gd name="connsiteY0" fmla="*/ 26336 h 151532"/>
                <a:gd name="connsiteX1" fmla="*/ 6287 w 219397"/>
                <a:gd name="connsiteY1" fmla="*/ 132515 h 151532"/>
                <a:gd name="connsiteX2" fmla="*/ 104542 w 219397"/>
                <a:gd name="connsiteY2" fmla="*/ 65955 h 151532"/>
                <a:gd name="connsiteX3" fmla="*/ 213890 w 219397"/>
                <a:gd name="connsiteY3" fmla="*/ 151532 h 151532"/>
                <a:gd name="connsiteX4" fmla="*/ 180610 w 219397"/>
                <a:gd name="connsiteY4" fmla="*/ 16828 h 151532"/>
                <a:gd name="connsiteX5" fmla="*/ 45908 w 219397"/>
                <a:gd name="connsiteY5" fmla="*/ 26336 h 151532"/>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4157 w 214132"/>
                <a:gd name="connsiteY0" fmla="*/ 12580 h 129852"/>
                <a:gd name="connsiteX1" fmla="*/ 2951 w 214132"/>
                <a:gd name="connsiteY1" fmla="*/ 110835 h 129852"/>
                <a:gd name="connsiteX2" fmla="*/ 101206 w 214132"/>
                <a:gd name="connsiteY2" fmla="*/ 44275 h 129852"/>
                <a:gd name="connsiteX3" fmla="*/ 210554 w 214132"/>
                <a:gd name="connsiteY3" fmla="*/ 129852 h 129852"/>
                <a:gd name="connsiteX4" fmla="*/ 172519 w 214132"/>
                <a:gd name="connsiteY4" fmla="*/ 14165 h 129852"/>
                <a:gd name="connsiteX5" fmla="*/ 44157 w 214132"/>
                <a:gd name="connsiteY5" fmla="*/ 12580 h 129852"/>
                <a:gd name="connsiteX0" fmla="*/ 108784 w 211387"/>
                <a:gd name="connsiteY0" fmla="*/ 7575 h 140694"/>
                <a:gd name="connsiteX1" fmla="*/ 1018 w 211387"/>
                <a:gd name="connsiteY1" fmla="*/ 121677 h 140694"/>
                <a:gd name="connsiteX2" fmla="*/ 99273 w 211387"/>
                <a:gd name="connsiteY2" fmla="*/ 55117 h 140694"/>
                <a:gd name="connsiteX3" fmla="*/ 208621 w 211387"/>
                <a:gd name="connsiteY3" fmla="*/ 140694 h 140694"/>
                <a:gd name="connsiteX4" fmla="*/ 170586 w 211387"/>
                <a:gd name="connsiteY4" fmla="*/ 25007 h 140694"/>
                <a:gd name="connsiteX5" fmla="*/ 108784 w 211387"/>
                <a:gd name="connsiteY5" fmla="*/ 7575 h 140694"/>
                <a:gd name="connsiteX0" fmla="*/ 108784 w 208648"/>
                <a:gd name="connsiteY0" fmla="*/ 0 h 133119"/>
                <a:gd name="connsiteX1" fmla="*/ 1018 w 208648"/>
                <a:gd name="connsiteY1" fmla="*/ 114102 h 133119"/>
                <a:gd name="connsiteX2" fmla="*/ 99273 w 208648"/>
                <a:gd name="connsiteY2" fmla="*/ 47542 h 133119"/>
                <a:gd name="connsiteX3" fmla="*/ 208621 w 208648"/>
                <a:gd name="connsiteY3" fmla="*/ 133119 h 133119"/>
                <a:gd name="connsiteX4" fmla="*/ 108784 w 208648"/>
                <a:gd name="connsiteY4" fmla="*/ 0 h 133119"/>
                <a:gd name="connsiteX0" fmla="*/ 110629 w 210706"/>
                <a:gd name="connsiteY0" fmla="*/ 0 h 133119"/>
                <a:gd name="connsiteX1" fmla="*/ 2863 w 210706"/>
                <a:gd name="connsiteY1" fmla="*/ 114102 h 133119"/>
                <a:gd name="connsiteX2" fmla="*/ 101118 w 210706"/>
                <a:gd name="connsiteY2" fmla="*/ 47542 h 133119"/>
                <a:gd name="connsiteX3" fmla="*/ 210466 w 210706"/>
                <a:gd name="connsiteY3" fmla="*/ 133119 h 133119"/>
                <a:gd name="connsiteX4" fmla="*/ 110629 w 210706"/>
                <a:gd name="connsiteY4" fmla="*/ 0 h 133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706" h="133119">
                  <a:moveTo>
                    <a:pt x="110629" y="0"/>
                  </a:moveTo>
                  <a:cubicBezTo>
                    <a:pt x="12639" y="1"/>
                    <a:pt x="-8758" y="108027"/>
                    <a:pt x="2863" y="114102"/>
                  </a:cubicBezTo>
                  <a:cubicBezTo>
                    <a:pt x="35615" y="91915"/>
                    <a:pt x="39840" y="55467"/>
                    <a:pt x="101118" y="47542"/>
                  </a:cubicBezTo>
                  <a:cubicBezTo>
                    <a:pt x="156584" y="57051"/>
                    <a:pt x="174017" y="104593"/>
                    <a:pt x="210466" y="133119"/>
                  </a:cubicBezTo>
                  <a:cubicBezTo>
                    <a:pt x="212051" y="125195"/>
                    <a:pt x="208619" y="-1"/>
                    <a:pt x="11062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 name="Picture 4" descr="Image result for git icon">
            <a:extLst>
              <a:ext uri="{FF2B5EF4-FFF2-40B4-BE49-F238E27FC236}">
                <a16:creationId xmlns:a16="http://schemas.microsoft.com/office/drawing/2014/main" id="{7FD2CC34-855C-4E63-9F16-99E2A6C1001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65307" y="4660686"/>
            <a:ext cx="402285" cy="402285"/>
          </a:xfrm>
          <a:prstGeom prst="rect">
            <a:avLst/>
          </a:prstGeom>
          <a:noFill/>
          <a:extLst>
            <a:ext uri="{909E8E84-426E-40DD-AFC4-6F175D3DCCD1}">
              <a14:hiddenFill xmlns:a14="http://schemas.microsoft.com/office/drawing/2010/main">
                <a:solidFill>
                  <a:srgbClr val="FFFFFF"/>
                </a:solidFill>
              </a14:hiddenFill>
            </a:ext>
          </a:extLst>
        </p:spPr>
      </p:pic>
      <p:grpSp>
        <p:nvGrpSpPr>
          <p:cNvPr id="104" name="Group 103">
            <a:extLst>
              <a:ext uri="{FF2B5EF4-FFF2-40B4-BE49-F238E27FC236}">
                <a16:creationId xmlns:a16="http://schemas.microsoft.com/office/drawing/2014/main" id="{B8671EB4-BFC4-42E2-B0A1-9ECE9ABF14EA}"/>
              </a:ext>
            </a:extLst>
          </p:cNvPr>
          <p:cNvGrpSpPr/>
          <p:nvPr/>
        </p:nvGrpSpPr>
        <p:grpSpPr>
          <a:xfrm>
            <a:off x="6084934" y="4164636"/>
            <a:ext cx="291119" cy="460427"/>
            <a:chOff x="867963" y="2155071"/>
            <a:chExt cx="291119" cy="460427"/>
          </a:xfrm>
        </p:grpSpPr>
        <p:sp>
          <p:nvSpPr>
            <p:cNvPr id="105" name="Freeform 122">
              <a:extLst>
                <a:ext uri="{FF2B5EF4-FFF2-40B4-BE49-F238E27FC236}">
                  <a16:creationId xmlns:a16="http://schemas.microsoft.com/office/drawing/2014/main" id="{27BD2AB6-E1CC-453E-B9B2-5E7A4443D8C9}"/>
                </a:ext>
              </a:extLst>
            </p:cNvPr>
            <p:cNvSpPr/>
            <p:nvPr/>
          </p:nvSpPr>
          <p:spPr>
            <a:xfrm>
              <a:off x="879802" y="2370595"/>
              <a:ext cx="267443" cy="244903"/>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33728" y="140793"/>
                    <a:pt x="323734" y="140793"/>
                  </a:cubicBezTo>
                  <a:cubicBezTo>
                    <a:pt x="413740" y="140793"/>
                    <a:pt x="486705" y="85211"/>
                    <a:pt x="486705" y="166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a:extLst>
                <a:ext uri="{FF2B5EF4-FFF2-40B4-BE49-F238E27FC236}">
                  <a16:creationId xmlns:a16="http://schemas.microsoft.com/office/drawing/2014/main" id="{4F59272F-1828-46F2-B9C2-898EE0AD7820}"/>
                </a:ext>
              </a:extLst>
            </p:cNvPr>
            <p:cNvSpPr/>
            <p:nvPr/>
          </p:nvSpPr>
          <p:spPr>
            <a:xfrm>
              <a:off x="944385" y="2162196"/>
              <a:ext cx="138276" cy="208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reeform: Shape 106">
              <a:extLst>
                <a:ext uri="{FF2B5EF4-FFF2-40B4-BE49-F238E27FC236}">
                  <a16:creationId xmlns:a16="http://schemas.microsoft.com/office/drawing/2014/main" id="{48DCCC5A-CBA9-4C8A-AF3C-A0E58BE8790C}"/>
                </a:ext>
              </a:extLst>
            </p:cNvPr>
            <p:cNvSpPr/>
            <p:nvPr/>
          </p:nvSpPr>
          <p:spPr>
            <a:xfrm>
              <a:off x="867963" y="2155071"/>
              <a:ext cx="158240" cy="19408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4515"/>
                <a:gd name="connsiteY0" fmla="*/ 7123 h 171021"/>
                <a:gd name="connsiteX1" fmla="*/ 124515 w 124515"/>
                <a:gd name="connsiteY1" fmla="*/ 19513 h 171021"/>
                <a:gd name="connsiteX2" fmla="*/ 70548 w 124515"/>
                <a:gd name="connsiteY2" fmla="*/ 103698 h 171021"/>
                <a:gd name="connsiteX3" fmla="*/ 39696 w 124515"/>
                <a:gd name="connsiteY3" fmla="*/ 171021 h 171021"/>
                <a:gd name="connsiteX4" fmla="*/ 0 w 124515"/>
                <a:gd name="connsiteY4" fmla="*/ 136617 h 171021"/>
                <a:gd name="connsiteX5" fmla="*/ 95001 w 124515"/>
                <a:gd name="connsiteY5" fmla="*/ 7123 h 171021"/>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5" h="167147">
                  <a:moveTo>
                    <a:pt x="95001" y="3249"/>
                  </a:moveTo>
                  <a:cubicBezTo>
                    <a:pt x="131680" y="-7040"/>
                    <a:pt x="110761" y="9889"/>
                    <a:pt x="124515" y="15639"/>
                  </a:cubicBezTo>
                  <a:cubicBezTo>
                    <a:pt x="120562" y="31188"/>
                    <a:pt x="79063" y="46888"/>
                    <a:pt x="70548" y="99824"/>
                  </a:cubicBezTo>
                  <a:cubicBezTo>
                    <a:pt x="62033" y="152760"/>
                    <a:pt x="51576" y="161114"/>
                    <a:pt x="39696" y="167147"/>
                  </a:cubicBezTo>
                  <a:cubicBezTo>
                    <a:pt x="20557" y="148596"/>
                    <a:pt x="45243" y="167668"/>
                    <a:pt x="0" y="132743"/>
                  </a:cubicBezTo>
                  <a:cubicBezTo>
                    <a:pt x="60285" y="105940"/>
                    <a:pt x="58322" y="13538"/>
                    <a:pt x="95001" y="324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Freeform: Shape 107">
              <a:extLst>
                <a:ext uri="{FF2B5EF4-FFF2-40B4-BE49-F238E27FC236}">
                  <a16:creationId xmlns:a16="http://schemas.microsoft.com/office/drawing/2014/main" id="{019B83AA-2E4B-4B6F-BA79-2F8EDA099ACA}"/>
                </a:ext>
              </a:extLst>
            </p:cNvPr>
            <p:cNvSpPr/>
            <p:nvPr/>
          </p:nvSpPr>
          <p:spPr>
            <a:xfrm flipH="1">
              <a:off x="1001723" y="2155120"/>
              <a:ext cx="157359" cy="21070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51810 w 128353"/>
                <a:gd name="connsiteY2" fmla="*/ 10395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9179"/>
                <a:gd name="connsiteY0" fmla="*/ 9292 h 187545"/>
                <a:gd name="connsiteX1" fmla="*/ 115147 w 129179"/>
                <a:gd name="connsiteY1" fmla="*/ 21682 h 187545"/>
                <a:gd name="connsiteX2" fmla="*/ 51810 w 129179"/>
                <a:gd name="connsiteY2" fmla="*/ 107917 h 187545"/>
                <a:gd name="connsiteX3" fmla="*/ 43444 w 129179"/>
                <a:gd name="connsiteY3" fmla="*/ 187545 h 187545"/>
                <a:gd name="connsiteX4" fmla="*/ 0 w 129179"/>
                <a:gd name="connsiteY4" fmla="*/ 138786 h 187545"/>
                <a:gd name="connsiteX5" fmla="*/ 95001 w 129179"/>
                <a:gd name="connsiteY5" fmla="*/ 9292 h 187545"/>
                <a:gd name="connsiteX0" fmla="*/ 95001 w 115147"/>
                <a:gd name="connsiteY0" fmla="*/ 69 h 178322"/>
                <a:gd name="connsiteX1" fmla="*/ 115147 w 115147"/>
                <a:gd name="connsiteY1" fmla="*/ 12459 h 178322"/>
                <a:gd name="connsiteX2" fmla="*/ 51810 w 115147"/>
                <a:gd name="connsiteY2" fmla="*/ 98694 h 178322"/>
                <a:gd name="connsiteX3" fmla="*/ 43444 w 115147"/>
                <a:gd name="connsiteY3" fmla="*/ 178322 h 178322"/>
                <a:gd name="connsiteX4" fmla="*/ 0 w 115147"/>
                <a:gd name="connsiteY4" fmla="*/ 129563 h 178322"/>
                <a:gd name="connsiteX5" fmla="*/ 95001 w 115147"/>
                <a:gd name="connsiteY5" fmla="*/ 69 h 178322"/>
                <a:gd name="connsiteX0" fmla="*/ 95001 w 115147"/>
                <a:gd name="connsiteY0" fmla="*/ 82 h 178335"/>
                <a:gd name="connsiteX1" fmla="*/ 115147 w 115147"/>
                <a:gd name="connsiteY1" fmla="*/ 12472 h 178335"/>
                <a:gd name="connsiteX2" fmla="*/ 51810 w 115147"/>
                <a:gd name="connsiteY2" fmla="*/ 98707 h 178335"/>
                <a:gd name="connsiteX3" fmla="*/ 43444 w 115147"/>
                <a:gd name="connsiteY3" fmla="*/ 178335 h 178335"/>
                <a:gd name="connsiteX4" fmla="*/ 0 w 115147"/>
                <a:gd name="connsiteY4" fmla="*/ 129576 h 178335"/>
                <a:gd name="connsiteX5" fmla="*/ 95001 w 115147"/>
                <a:gd name="connsiteY5" fmla="*/ 82 h 178335"/>
                <a:gd name="connsiteX0" fmla="*/ 95001 w 115147"/>
                <a:gd name="connsiteY0" fmla="*/ 82 h 178335"/>
                <a:gd name="connsiteX1" fmla="*/ 115147 w 115147"/>
                <a:gd name="connsiteY1" fmla="*/ 12472 h 178335"/>
                <a:gd name="connsiteX2" fmla="*/ 56494 w 115147"/>
                <a:gd name="connsiteY2" fmla="*/ 92555 h 178335"/>
                <a:gd name="connsiteX3" fmla="*/ 43444 w 115147"/>
                <a:gd name="connsiteY3" fmla="*/ 178335 h 178335"/>
                <a:gd name="connsiteX4" fmla="*/ 0 w 115147"/>
                <a:gd name="connsiteY4" fmla="*/ 129576 h 178335"/>
                <a:gd name="connsiteX5" fmla="*/ 95001 w 115147"/>
                <a:gd name="connsiteY5" fmla="*/ 82 h 178335"/>
                <a:gd name="connsiteX0" fmla="*/ 95001 w 124644"/>
                <a:gd name="connsiteY0" fmla="*/ 1 h 178254"/>
                <a:gd name="connsiteX1" fmla="*/ 115147 w 124644"/>
                <a:gd name="connsiteY1" fmla="*/ 12391 h 178254"/>
                <a:gd name="connsiteX2" fmla="*/ 56494 w 124644"/>
                <a:gd name="connsiteY2" fmla="*/ 92474 h 178254"/>
                <a:gd name="connsiteX3" fmla="*/ 43444 w 124644"/>
                <a:gd name="connsiteY3" fmla="*/ 178254 h 178254"/>
                <a:gd name="connsiteX4" fmla="*/ 0 w 124644"/>
                <a:gd name="connsiteY4" fmla="*/ 129495 h 178254"/>
                <a:gd name="connsiteX5" fmla="*/ 95001 w 124644"/>
                <a:gd name="connsiteY5" fmla="*/ 1 h 178254"/>
                <a:gd name="connsiteX0" fmla="*/ 95001 w 123822"/>
                <a:gd name="connsiteY0" fmla="*/ 3207 h 181460"/>
                <a:gd name="connsiteX1" fmla="*/ 115147 w 123822"/>
                <a:gd name="connsiteY1" fmla="*/ 15597 h 181460"/>
                <a:gd name="connsiteX2" fmla="*/ 56494 w 123822"/>
                <a:gd name="connsiteY2" fmla="*/ 95680 h 181460"/>
                <a:gd name="connsiteX3" fmla="*/ 43444 w 123822"/>
                <a:gd name="connsiteY3" fmla="*/ 181460 h 181460"/>
                <a:gd name="connsiteX4" fmla="*/ 0 w 123822"/>
                <a:gd name="connsiteY4" fmla="*/ 132701 h 181460"/>
                <a:gd name="connsiteX5" fmla="*/ 95001 w 123822"/>
                <a:gd name="connsiteY5" fmla="*/ 3207 h 18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2" h="181460">
                  <a:moveTo>
                    <a:pt x="95001" y="3207"/>
                  </a:moveTo>
                  <a:cubicBezTo>
                    <a:pt x="154331" y="-6981"/>
                    <a:pt x="101393" y="9847"/>
                    <a:pt x="115147" y="15597"/>
                  </a:cubicBezTo>
                  <a:cubicBezTo>
                    <a:pt x="111194" y="31146"/>
                    <a:pt x="58139" y="52656"/>
                    <a:pt x="56494" y="95680"/>
                  </a:cubicBezTo>
                  <a:cubicBezTo>
                    <a:pt x="54849" y="138704"/>
                    <a:pt x="48766" y="147742"/>
                    <a:pt x="43444" y="181460"/>
                  </a:cubicBezTo>
                  <a:cubicBezTo>
                    <a:pt x="24305" y="162909"/>
                    <a:pt x="45243" y="167626"/>
                    <a:pt x="0" y="132701"/>
                  </a:cubicBezTo>
                  <a:cubicBezTo>
                    <a:pt x="36863" y="87441"/>
                    <a:pt x="35671" y="13395"/>
                    <a:pt x="95001" y="320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09" name="Straight Arrow Connector 108">
            <a:extLst>
              <a:ext uri="{FF2B5EF4-FFF2-40B4-BE49-F238E27FC236}">
                <a16:creationId xmlns:a16="http://schemas.microsoft.com/office/drawing/2014/main" id="{2D0F4157-3088-4750-8F1A-D58FBBEA1E96}"/>
              </a:ext>
            </a:extLst>
          </p:cNvPr>
          <p:cNvCxnSpPr/>
          <p:nvPr/>
        </p:nvCxnSpPr>
        <p:spPr>
          <a:xfrm flipH="1" flipV="1">
            <a:off x="6824460" y="3996326"/>
            <a:ext cx="463771" cy="93896"/>
          </a:xfrm>
          <a:prstGeom prst="straightConnector1">
            <a:avLst/>
          </a:prstGeom>
          <a:ln>
            <a:solidFill>
              <a:schemeClr val="accent6">
                <a:lumMod val="75000"/>
              </a:schemeClr>
            </a:solidFill>
            <a:tailEnd type="oval"/>
          </a:ln>
        </p:spPr>
        <p:style>
          <a:lnRef idx="1">
            <a:schemeClr val="accent3"/>
          </a:lnRef>
          <a:fillRef idx="0">
            <a:schemeClr val="accent3"/>
          </a:fillRef>
          <a:effectRef idx="0">
            <a:schemeClr val="accent3"/>
          </a:effectRef>
          <a:fontRef idx="minor">
            <a:schemeClr val="tx1"/>
          </a:fontRef>
        </p:style>
      </p:cxnSp>
      <p:sp>
        <p:nvSpPr>
          <p:cNvPr id="110" name="Rectangle 109">
            <a:extLst>
              <a:ext uri="{FF2B5EF4-FFF2-40B4-BE49-F238E27FC236}">
                <a16:creationId xmlns:a16="http://schemas.microsoft.com/office/drawing/2014/main" id="{D4D86F95-34B7-4DA6-88FD-542108204ABB}"/>
              </a:ext>
            </a:extLst>
          </p:cNvPr>
          <p:cNvSpPr/>
          <p:nvPr/>
        </p:nvSpPr>
        <p:spPr>
          <a:xfrm>
            <a:off x="7253312" y="3953902"/>
            <a:ext cx="909232" cy="369332"/>
          </a:xfrm>
          <a:prstGeom prst="rect">
            <a:avLst/>
          </a:prstGeom>
        </p:spPr>
        <p:txBody>
          <a:bodyPr wrap="square">
            <a:spAutoFit/>
          </a:bodyPr>
          <a:lstStyle/>
          <a:p>
            <a:r>
              <a:rPr lang="en-US" i="1" dirty="0">
                <a:solidFill>
                  <a:schemeClr val="accent6">
                    <a:lumMod val="75000"/>
                  </a:schemeClr>
                </a:solidFill>
              </a:rPr>
              <a:t>Process</a:t>
            </a:r>
          </a:p>
        </p:txBody>
      </p:sp>
      <p:cxnSp>
        <p:nvCxnSpPr>
          <p:cNvPr id="111" name="Straight Arrow Connector 110">
            <a:extLst>
              <a:ext uri="{FF2B5EF4-FFF2-40B4-BE49-F238E27FC236}">
                <a16:creationId xmlns:a16="http://schemas.microsoft.com/office/drawing/2014/main" id="{9F5F8518-E64F-4A2B-AE4D-6D77FE3B805B}"/>
              </a:ext>
            </a:extLst>
          </p:cNvPr>
          <p:cNvCxnSpPr>
            <a:cxnSpLocks/>
            <a:stCxn id="112" idx="1"/>
          </p:cNvCxnSpPr>
          <p:nvPr/>
        </p:nvCxnSpPr>
        <p:spPr>
          <a:xfrm flipH="1" flipV="1">
            <a:off x="3899963" y="4342513"/>
            <a:ext cx="323668" cy="268440"/>
          </a:xfrm>
          <a:prstGeom prst="straightConnector1">
            <a:avLst/>
          </a:prstGeom>
          <a:ln>
            <a:solidFill>
              <a:schemeClr val="accent6">
                <a:lumMod val="75000"/>
              </a:schemeClr>
            </a:solidFill>
            <a:tailEnd type="oval"/>
          </a:ln>
        </p:spPr>
        <p:style>
          <a:lnRef idx="1">
            <a:schemeClr val="accent3"/>
          </a:lnRef>
          <a:fillRef idx="0">
            <a:schemeClr val="accent3"/>
          </a:fillRef>
          <a:effectRef idx="0">
            <a:schemeClr val="accent3"/>
          </a:effectRef>
          <a:fontRef idx="minor">
            <a:schemeClr val="tx1"/>
          </a:fontRef>
        </p:style>
      </p:cxnSp>
      <p:sp>
        <p:nvSpPr>
          <p:cNvPr id="112" name="Rectangle 111">
            <a:extLst>
              <a:ext uri="{FF2B5EF4-FFF2-40B4-BE49-F238E27FC236}">
                <a16:creationId xmlns:a16="http://schemas.microsoft.com/office/drawing/2014/main" id="{ED2EDC52-8B6A-43B5-97FA-46CAC796EB05}"/>
              </a:ext>
            </a:extLst>
          </p:cNvPr>
          <p:cNvSpPr/>
          <p:nvPr/>
        </p:nvSpPr>
        <p:spPr>
          <a:xfrm>
            <a:off x="4223631" y="4426287"/>
            <a:ext cx="909232" cy="369332"/>
          </a:xfrm>
          <a:prstGeom prst="rect">
            <a:avLst/>
          </a:prstGeom>
        </p:spPr>
        <p:txBody>
          <a:bodyPr wrap="square">
            <a:spAutoFit/>
          </a:bodyPr>
          <a:lstStyle/>
          <a:p>
            <a:r>
              <a:rPr lang="en-US" i="1" dirty="0">
                <a:solidFill>
                  <a:schemeClr val="accent6">
                    <a:lumMod val="75000"/>
                  </a:schemeClr>
                </a:solidFill>
              </a:rPr>
              <a:t>People</a:t>
            </a:r>
          </a:p>
        </p:txBody>
      </p:sp>
      <p:cxnSp>
        <p:nvCxnSpPr>
          <p:cNvPr id="113" name="Straight Arrow Connector 112">
            <a:extLst>
              <a:ext uri="{FF2B5EF4-FFF2-40B4-BE49-F238E27FC236}">
                <a16:creationId xmlns:a16="http://schemas.microsoft.com/office/drawing/2014/main" id="{0E28B6BB-FA72-42B9-A24B-E49BEE329943}"/>
              </a:ext>
            </a:extLst>
          </p:cNvPr>
          <p:cNvCxnSpPr>
            <a:cxnSpLocks/>
            <a:stCxn id="114" idx="1"/>
          </p:cNvCxnSpPr>
          <p:nvPr/>
        </p:nvCxnSpPr>
        <p:spPr>
          <a:xfrm flipH="1" flipV="1">
            <a:off x="6463322" y="4972008"/>
            <a:ext cx="222090" cy="151174"/>
          </a:xfrm>
          <a:prstGeom prst="straightConnector1">
            <a:avLst/>
          </a:prstGeom>
          <a:ln>
            <a:solidFill>
              <a:schemeClr val="accent6">
                <a:lumMod val="75000"/>
              </a:schemeClr>
            </a:solidFill>
            <a:tailEnd type="oval"/>
          </a:ln>
        </p:spPr>
        <p:style>
          <a:lnRef idx="1">
            <a:schemeClr val="accent3"/>
          </a:lnRef>
          <a:fillRef idx="0">
            <a:schemeClr val="accent3"/>
          </a:fillRef>
          <a:effectRef idx="0">
            <a:schemeClr val="accent3"/>
          </a:effectRef>
          <a:fontRef idx="minor">
            <a:schemeClr val="tx1"/>
          </a:fontRef>
        </p:style>
      </p:cxnSp>
      <p:sp>
        <p:nvSpPr>
          <p:cNvPr id="114" name="Rectangle 113">
            <a:extLst>
              <a:ext uri="{FF2B5EF4-FFF2-40B4-BE49-F238E27FC236}">
                <a16:creationId xmlns:a16="http://schemas.microsoft.com/office/drawing/2014/main" id="{51A3B351-70F6-4422-8403-C29892160F39}"/>
              </a:ext>
            </a:extLst>
          </p:cNvPr>
          <p:cNvSpPr/>
          <p:nvPr/>
        </p:nvSpPr>
        <p:spPr>
          <a:xfrm>
            <a:off x="6685412" y="4938516"/>
            <a:ext cx="1737021" cy="369332"/>
          </a:xfrm>
          <a:prstGeom prst="rect">
            <a:avLst/>
          </a:prstGeom>
        </p:spPr>
        <p:txBody>
          <a:bodyPr wrap="square">
            <a:spAutoFit/>
          </a:bodyPr>
          <a:lstStyle/>
          <a:p>
            <a:r>
              <a:rPr lang="en-US" i="1" dirty="0">
                <a:solidFill>
                  <a:schemeClr val="accent6">
                    <a:lumMod val="75000"/>
                  </a:schemeClr>
                </a:solidFill>
              </a:rPr>
              <a:t>Resource / tool</a:t>
            </a:r>
          </a:p>
        </p:txBody>
      </p:sp>
      <p:cxnSp>
        <p:nvCxnSpPr>
          <p:cNvPr id="115" name="Straight Arrow Connector 114">
            <a:extLst>
              <a:ext uri="{FF2B5EF4-FFF2-40B4-BE49-F238E27FC236}">
                <a16:creationId xmlns:a16="http://schemas.microsoft.com/office/drawing/2014/main" id="{FE0055B1-08F4-45D1-A4DF-587EE34C9493}"/>
              </a:ext>
            </a:extLst>
          </p:cNvPr>
          <p:cNvCxnSpPr/>
          <p:nvPr/>
        </p:nvCxnSpPr>
        <p:spPr>
          <a:xfrm flipH="1" flipV="1">
            <a:off x="9115393" y="3548057"/>
            <a:ext cx="95266" cy="248786"/>
          </a:xfrm>
          <a:prstGeom prst="straightConnector1">
            <a:avLst/>
          </a:prstGeom>
          <a:ln>
            <a:solidFill>
              <a:schemeClr val="accent6">
                <a:lumMod val="75000"/>
              </a:schemeClr>
            </a:solidFill>
            <a:tailEnd type="oval"/>
          </a:ln>
        </p:spPr>
        <p:style>
          <a:lnRef idx="1">
            <a:schemeClr val="accent3"/>
          </a:lnRef>
          <a:fillRef idx="0">
            <a:schemeClr val="accent3"/>
          </a:fillRef>
          <a:effectRef idx="0">
            <a:schemeClr val="accent3"/>
          </a:effectRef>
          <a:fontRef idx="minor">
            <a:schemeClr val="tx1"/>
          </a:fontRef>
        </p:style>
      </p:cxnSp>
      <p:sp>
        <p:nvSpPr>
          <p:cNvPr id="116" name="Rectangle 115">
            <a:extLst>
              <a:ext uri="{FF2B5EF4-FFF2-40B4-BE49-F238E27FC236}">
                <a16:creationId xmlns:a16="http://schemas.microsoft.com/office/drawing/2014/main" id="{62A91318-97B2-404D-BB95-BC168C87B1FF}"/>
              </a:ext>
            </a:extLst>
          </p:cNvPr>
          <p:cNvSpPr/>
          <p:nvPr/>
        </p:nvSpPr>
        <p:spPr>
          <a:xfrm>
            <a:off x="9146290" y="3733029"/>
            <a:ext cx="909232" cy="369332"/>
          </a:xfrm>
          <a:prstGeom prst="rect">
            <a:avLst/>
          </a:prstGeom>
        </p:spPr>
        <p:txBody>
          <a:bodyPr wrap="square">
            <a:spAutoFit/>
          </a:bodyPr>
          <a:lstStyle/>
          <a:p>
            <a:r>
              <a:rPr lang="en-US" i="1" dirty="0">
                <a:solidFill>
                  <a:schemeClr val="accent6">
                    <a:lumMod val="75000"/>
                  </a:schemeClr>
                </a:solidFill>
              </a:rPr>
              <a:t>Product</a:t>
            </a:r>
          </a:p>
        </p:txBody>
      </p:sp>
      <p:cxnSp>
        <p:nvCxnSpPr>
          <p:cNvPr id="117" name="Straight Arrow Connector 116">
            <a:extLst>
              <a:ext uri="{FF2B5EF4-FFF2-40B4-BE49-F238E27FC236}">
                <a16:creationId xmlns:a16="http://schemas.microsoft.com/office/drawing/2014/main" id="{5EAA0F25-250A-456B-A2D0-7F1B4AB11392}"/>
              </a:ext>
            </a:extLst>
          </p:cNvPr>
          <p:cNvCxnSpPr>
            <a:cxnSpLocks/>
          </p:cNvCxnSpPr>
          <p:nvPr/>
        </p:nvCxnSpPr>
        <p:spPr>
          <a:xfrm>
            <a:off x="2716268" y="3847169"/>
            <a:ext cx="496480" cy="376533"/>
          </a:xfrm>
          <a:prstGeom prst="straightConnector1">
            <a:avLst/>
          </a:prstGeom>
          <a:ln>
            <a:solidFill>
              <a:schemeClr val="accent6">
                <a:lumMod val="75000"/>
              </a:schemeClr>
            </a:solidFill>
            <a:tailEnd type="oval"/>
          </a:ln>
        </p:spPr>
        <p:style>
          <a:lnRef idx="1">
            <a:schemeClr val="accent3"/>
          </a:lnRef>
          <a:fillRef idx="0">
            <a:schemeClr val="accent3"/>
          </a:fillRef>
          <a:effectRef idx="0">
            <a:schemeClr val="accent3"/>
          </a:effectRef>
          <a:fontRef idx="minor">
            <a:schemeClr val="tx1"/>
          </a:fontRef>
        </p:style>
      </p:cxnSp>
      <p:sp>
        <p:nvSpPr>
          <p:cNvPr id="118" name="Rectangle 117">
            <a:extLst>
              <a:ext uri="{FF2B5EF4-FFF2-40B4-BE49-F238E27FC236}">
                <a16:creationId xmlns:a16="http://schemas.microsoft.com/office/drawing/2014/main" id="{390572BD-7F1E-4A32-B4FE-CECE6B288599}"/>
              </a:ext>
            </a:extLst>
          </p:cNvPr>
          <p:cNvSpPr/>
          <p:nvPr/>
        </p:nvSpPr>
        <p:spPr>
          <a:xfrm>
            <a:off x="1794409" y="3534950"/>
            <a:ext cx="909232" cy="646331"/>
          </a:xfrm>
          <a:prstGeom prst="rect">
            <a:avLst/>
          </a:prstGeom>
        </p:spPr>
        <p:txBody>
          <a:bodyPr wrap="square">
            <a:spAutoFit/>
          </a:bodyPr>
          <a:lstStyle/>
          <a:p>
            <a:pPr algn="r"/>
            <a:r>
              <a:rPr lang="en-US" i="1" dirty="0">
                <a:solidFill>
                  <a:schemeClr val="accent6">
                    <a:lumMod val="75000"/>
                  </a:schemeClr>
                </a:solidFill>
              </a:rPr>
              <a:t>Interim product</a:t>
            </a:r>
          </a:p>
        </p:txBody>
      </p:sp>
      <p:cxnSp>
        <p:nvCxnSpPr>
          <p:cNvPr id="119" name="Straight Arrow Connector 118">
            <a:extLst>
              <a:ext uri="{FF2B5EF4-FFF2-40B4-BE49-F238E27FC236}">
                <a16:creationId xmlns:a16="http://schemas.microsoft.com/office/drawing/2014/main" id="{4F5A8FD0-1A47-4C06-BF3A-35C5529B7069}"/>
              </a:ext>
            </a:extLst>
          </p:cNvPr>
          <p:cNvCxnSpPr>
            <a:cxnSpLocks/>
            <a:stCxn id="114" idx="1"/>
          </p:cNvCxnSpPr>
          <p:nvPr/>
        </p:nvCxnSpPr>
        <p:spPr>
          <a:xfrm flipH="1" flipV="1">
            <a:off x="5769642" y="4979288"/>
            <a:ext cx="915770" cy="143894"/>
          </a:xfrm>
          <a:prstGeom prst="straightConnector1">
            <a:avLst/>
          </a:prstGeom>
          <a:ln>
            <a:solidFill>
              <a:schemeClr val="accent6">
                <a:lumMod val="75000"/>
              </a:schemeClr>
            </a:solidFill>
            <a:tailEnd type="oval"/>
          </a:ln>
        </p:spPr>
        <p:style>
          <a:lnRef idx="1">
            <a:schemeClr val="accent3"/>
          </a:lnRef>
          <a:fillRef idx="0">
            <a:schemeClr val="accent3"/>
          </a:fillRef>
          <a:effectRef idx="0">
            <a:schemeClr val="accent3"/>
          </a:effectRef>
          <a:fontRef idx="minor">
            <a:schemeClr val="tx1"/>
          </a:fontRef>
        </p:style>
      </p:cxnSp>
      <p:cxnSp>
        <p:nvCxnSpPr>
          <p:cNvPr id="120" name="Straight Arrow Connector 119">
            <a:extLst>
              <a:ext uri="{FF2B5EF4-FFF2-40B4-BE49-F238E27FC236}">
                <a16:creationId xmlns:a16="http://schemas.microsoft.com/office/drawing/2014/main" id="{42F9F09B-6C8E-4B13-91F5-613EA14D3789}"/>
              </a:ext>
            </a:extLst>
          </p:cNvPr>
          <p:cNvCxnSpPr/>
          <p:nvPr/>
        </p:nvCxnSpPr>
        <p:spPr>
          <a:xfrm flipV="1">
            <a:off x="5666449" y="4471823"/>
            <a:ext cx="414467" cy="1"/>
          </a:xfrm>
          <a:prstGeom prst="straightConnector1">
            <a:avLst/>
          </a:prstGeom>
          <a:ln w="1270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22" name="Rectangle 121">
            <a:extLst>
              <a:ext uri="{FF2B5EF4-FFF2-40B4-BE49-F238E27FC236}">
                <a16:creationId xmlns:a16="http://schemas.microsoft.com/office/drawing/2014/main" id="{88D0FD99-876D-4257-9F42-9E33833EE301}"/>
              </a:ext>
            </a:extLst>
          </p:cNvPr>
          <p:cNvSpPr/>
          <p:nvPr/>
        </p:nvSpPr>
        <p:spPr>
          <a:xfrm>
            <a:off x="413012" y="5357034"/>
            <a:ext cx="3673958" cy="1446550"/>
          </a:xfrm>
          <a:prstGeom prst="rect">
            <a:avLst/>
          </a:prstGeom>
        </p:spPr>
        <p:txBody>
          <a:bodyPr wrap="square">
            <a:spAutoFit/>
          </a:bodyPr>
          <a:lstStyle/>
          <a:p>
            <a:r>
              <a:rPr lang="en-US" dirty="0">
                <a:latin typeface="Montserrat Light"/>
              </a:rPr>
              <a:t>EXAMPLES</a:t>
            </a:r>
          </a:p>
          <a:p>
            <a:pPr>
              <a:spcAft>
                <a:spcPts val="600"/>
              </a:spcAft>
            </a:pPr>
            <a:r>
              <a:rPr lang="en-US" sz="2000" dirty="0">
                <a:latin typeface="Montserrat Light"/>
              </a:rPr>
              <a:t>Number/percent of system in SDL</a:t>
            </a:r>
          </a:p>
          <a:p>
            <a:pPr>
              <a:spcAft>
                <a:spcPts val="600"/>
              </a:spcAft>
            </a:pPr>
            <a:r>
              <a:rPr lang="en-US" sz="2000" dirty="0">
                <a:latin typeface="Montserrat Light"/>
              </a:rPr>
              <a:t>Time to detect</a:t>
            </a:r>
          </a:p>
          <a:p>
            <a:pPr>
              <a:spcAft>
                <a:spcPts val="600"/>
              </a:spcAft>
            </a:pPr>
            <a:r>
              <a:rPr lang="en-US" sz="2000" dirty="0">
                <a:latin typeface="Montserrat Light"/>
              </a:rPr>
              <a:t>Time to remediate (calendar)</a:t>
            </a:r>
          </a:p>
        </p:txBody>
      </p:sp>
      <p:sp>
        <p:nvSpPr>
          <p:cNvPr id="128" name="Rectangle 127">
            <a:extLst>
              <a:ext uri="{FF2B5EF4-FFF2-40B4-BE49-F238E27FC236}">
                <a16:creationId xmlns:a16="http://schemas.microsoft.com/office/drawing/2014/main" id="{9F792C38-C556-41B8-9AE9-9C09E0FA06CC}"/>
              </a:ext>
            </a:extLst>
          </p:cNvPr>
          <p:cNvSpPr/>
          <p:nvPr/>
        </p:nvSpPr>
        <p:spPr>
          <a:xfrm>
            <a:off x="4293856" y="5357034"/>
            <a:ext cx="3673958" cy="1446550"/>
          </a:xfrm>
          <a:prstGeom prst="rect">
            <a:avLst/>
          </a:prstGeom>
        </p:spPr>
        <p:txBody>
          <a:bodyPr wrap="square">
            <a:spAutoFit/>
          </a:bodyPr>
          <a:lstStyle/>
          <a:p>
            <a:r>
              <a:rPr lang="en-US" dirty="0">
                <a:latin typeface="Montserrat Light"/>
              </a:rPr>
              <a:t> </a:t>
            </a:r>
          </a:p>
          <a:p>
            <a:pPr>
              <a:spcAft>
                <a:spcPts val="600"/>
              </a:spcAft>
            </a:pPr>
            <a:r>
              <a:rPr lang="en-US" sz="2000" dirty="0">
                <a:latin typeface="Montserrat Light"/>
              </a:rPr>
              <a:t>Code coverage of security testing</a:t>
            </a:r>
          </a:p>
          <a:p>
            <a:pPr>
              <a:spcAft>
                <a:spcPts val="600"/>
              </a:spcAft>
            </a:pPr>
            <a:r>
              <a:rPr lang="en-US" sz="2000" dirty="0">
                <a:latin typeface="Montserrat Light"/>
              </a:rPr>
              <a:t>Percent of staff w/ sec. training</a:t>
            </a:r>
          </a:p>
          <a:p>
            <a:pPr>
              <a:spcAft>
                <a:spcPts val="600"/>
              </a:spcAft>
            </a:pPr>
            <a:r>
              <a:rPr lang="en-US" sz="2000" dirty="0">
                <a:latin typeface="Montserrat Light"/>
              </a:rPr>
              <a:t>Scan frequency &amp; duration</a:t>
            </a:r>
          </a:p>
        </p:txBody>
      </p:sp>
      <p:sp>
        <p:nvSpPr>
          <p:cNvPr id="129" name="Rectangle 128">
            <a:extLst>
              <a:ext uri="{FF2B5EF4-FFF2-40B4-BE49-F238E27FC236}">
                <a16:creationId xmlns:a16="http://schemas.microsoft.com/office/drawing/2014/main" id="{BDF1AF41-BA86-4A11-B3F0-2E148B0D9E6B}"/>
              </a:ext>
            </a:extLst>
          </p:cNvPr>
          <p:cNvSpPr/>
          <p:nvPr/>
        </p:nvSpPr>
        <p:spPr>
          <a:xfrm>
            <a:off x="8174700" y="5357034"/>
            <a:ext cx="3673958" cy="1446550"/>
          </a:xfrm>
          <a:prstGeom prst="rect">
            <a:avLst/>
          </a:prstGeom>
        </p:spPr>
        <p:txBody>
          <a:bodyPr wrap="square">
            <a:spAutoFit/>
          </a:bodyPr>
          <a:lstStyle/>
          <a:p>
            <a:r>
              <a:rPr lang="en-US" dirty="0">
                <a:latin typeface="Montserrat Light"/>
              </a:rPr>
              <a:t> </a:t>
            </a:r>
          </a:p>
          <a:p>
            <a:pPr>
              <a:spcAft>
                <a:spcPts val="600"/>
              </a:spcAft>
            </a:pPr>
            <a:r>
              <a:rPr lang="en-US" sz="2000" dirty="0">
                <a:latin typeface="Montserrat Light"/>
              </a:rPr>
              <a:t>Presence of threat model</a:t>
            </a:r>
          </a:p>
          <a:p>
            <a:pPr>
              <a:spcAft>
                <a:spcPts val="600"/>
              </a:spcAft>
            </a:pPr>
            <a:r>
              <a:rPr lang="en-US" sz="2000" dirty="0">
                <a:latin typeface="Montserrat Light"/>
              </a:rPr>
              <a:t>Person hours spent remediating</a:t>
            </a:r>
          </a:p>
          <a:p>
            <a:pPr>
              <a:spcAft>
                <a:spcPts val="600"/>
              </a:spcAft>
            </a:pPr>
            <a:endParaRPr lang="en-US" sz="2000" dirty="0">
              <a:latin typeface="Montserrat Light"/>
            </a:endParaRPr>
          </a:p>
        </p:txBody>
      </p:sp>
      <p:cxnSp>
        <p:nvCxnSpPr>
          <p:cNvPr id="131" name="Straight Connector 130">
            <a:extLst>
              <a:ext uri="{FF2B5EF4-FFF2-40B4-BE49-F238E27FC236}">
                <a16:creationId xmlns:a16="http://schemas.microsoft.com/office/drawing/2014/main" id="{FEB83279-23A3-4BFA-8789-75E6110F0C2B}"/>
              </a:ext>
            </a:extLst>
          </p:cNvPr>
          <p:cNvCxnSpPr/>
          <p:nvPr/>
        </p:nvCxnSpPr>
        <p:spPr>
          <a:xfrm>
            <a:off x="4150578" y="5685183"/>
            <a:ext cx="0" cy="99660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76B55638-DE7C-4BBC-BCBA-D19E6C4FB02F}"/>
              </a:ext>
            </a:extLst>
          </p:cNvPr>
          <p:cNvCxnSpPr/>
          <p:nvPr/>
        </p:nvCxnSpPr>
        <p:spPr>
          <a:xfrm>
            <a:off x="8031421" y="5685183"/>
            <a:ext cx="0" cy="996607"/>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0217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73BEB-7A11-3B4D-B438-1602F7FE1F47}"/>
              </a:ext>
            </a:extLst>
          </p:cNvPr>
          <p:cNvSpPr>
            <a:spLocks noGrp="1"/>
          </p:cNvSpPr>
          <p:nvPr>
            <p:ph type="title"/>
          </p:nvPr>
        </p:nvSpPr>
        <p:spPr/>
        <p:txBody>
          <a:bodyPr/>
          <a:lstStyle/>
          <a:p>
            <a:r>
              <a:rPr lang="en-US" dirty="0"/>
              <a:t>Outline of today’s talk</a:t>
            </a:r>
          </a:p>
        </p:txBody>
      </p:sp>
      <p:sp>
        <p:nvSpPr>
          <p:cNvPr id="3" name="Content Placeholder 2">
            <a:extLst>
              <a:ext uri="{FF2B5EF4-FFF2-40B4-BE49-F238E27FC236}">
                <a16:creationId xmlns:a16="http://schemas.microsoft.com/office/drawing/2014/main" id="{14584111-C8EB-6647-81B0-EA75659EA278}"/>
              </a:ext>
            </a:extLst>
          </p:cNvPr>
          <p:cNvSpPr>
            <a:spLocks noGrp="1"/>
          </p:cNvSpPr>
          <p:nvPr>
            <p:ph idx="1"/>
          </p:nvPr>
        </p:nvSpPr>
        <p:spPr>
          <a:xfrm>
            <a:off x="1888239" y="2369071"/>
            <a:ext cx="9482126" cy="3886685"/>
          </a:xfrm>
        </p:spPr>
        <p:txBody>
          <a:bodyPr>
            <a:normAutofit/>
          </a:bodyPr>
          <a:lstStyle/>
          <a:p>
            <a:r>
              <a:rPr lang="en-US" dirty="0"/>
              <a:t>About our study</a:t>
            </a:r>
          </a:p>
          <a:p>
            <a:pPr lvl="1"/>
            <a:r>
              <a:rPr lang="en-US" dirty="0"/>
              <a:t>Who we interviewed</a:t>
            </a:r>
          </a:p>
          <a:p>
            <a:pPr lvl="2"/>
            <a:r>
              <a:rPr lang="en-US" dirty="0"/>
              <a:t>Types of organizations</a:t>
            </a:r>
          </a:p>
          <a:p>
            <a:pPr lvl="2"/>
            <a:r>
              <a:rPr lang="en-US" dirty="0"/>
              <a:t>Roles of people</a:t>
            </a:r>
          </a:p>
          <a:p>
            <a:r>
              <a:rPr lang="en-US" dirty="0"/>
              <a:t>Application security programs</a:t>
            </a:r>
          </a:p>
          <a:p>
            <a:pPr lvl="1"/>
            <a:r>
              <a:rPr lang="en-US" dirty="0"/>
              <a:t>Purpose</a:t>
            </a:r>
          </a:p>
          <a:p>
            <a:pPr lvl="1"/>
            <a:r>
              <a:rPr lang="en-US" dirty="0"/>
              <a:t>Boundaries</a:t>
            </a:r>
          </a:p>
          <a:p>
            <a:pPr lvl="1"/>
            <a:r>
              <a:rPr lang="en-US" dirty="0"/>
              <a:t>Organizational structure</a:t>
            </a:r>
          </a:p>
          <a:p>
            <a:r>
              <a:rPr lang="en-US" dirty="0"/>
              <a:t>What directors are paying attention to</a:t>
            </a:r>
          </a:p>
          <a:p>
            <a:pPr lvl="1"/>
            <a:r>
              <a:rPr lang="en-US" dirty="0"/>
              <a:t>Goals, questions, metrics, and tools</a:t>
            </a:r>
          </a:p>
        </p:txBody>
      </p:sp>
      <p:sp>
        <p:nvSpPr>
          <p:cNvPr id="10" name="Slide Number Placeholder 9">
            <a:extLst>
              <a:ext uri="{FF2B5EF4-FFF2-40B4-BE49-F238E27FC236}">
                <a16:creationId xmlns:a16="http://schemas.microsoft.com/office/drawing/2014/main" id="{CABBB280-D057-4760-880B-742CB5DBDF82}"/>
              </a:ext>
            </a:extLst>
          </p:cNvPr>
          <p:cNvSpPr>
            <a:spLocks noGrp="1"/>
          </p:cNvSpPr>
          <p:nvPr>
            <p:ph type="sldNum" sz="quarter" idx="4"/>
          </p:nvPr>
        </p:nvSpPr>
        <p:spPr/>
        <p:txBody>
          <a:bodyPr/>
          <a:lstStyle/>
          <a:p>
            <a:fld id="{1305DB12-B51B-B14F-BE6F-B5F60D62B14B}" type="slidenum">
              <a:rPr lang="en-US" smtClean="0"/>
              <a:pPr/>
              <a:t>3</a:t>
            </a:fld>
            <a:endParaRPr lang="en-US"/>
          </a:p>
        </p:txBody>
      </p:sp>
      <p:sp>
        <p:nvSpPr>
          <p:cNvPr id="11" name="Rectangle 10">
            <a:extLst>
              <a:ext uri="{FF2B5EF4-FFF2-40B4-BE49-F238E27FC236}">
                <a16:creationId xmlns:a16="http://schemas.microsoft.com/office/drawing/2014/main" id="{BA2D3F84-D054-46C0-998F-544A5E25A8A0}"/>
              </a:ext>
            </a:extLst>
          </p:cNvPr>
          <p:cNvSpPr/>
          <p:nvPr/>
        </p:nvSpPr>
        <p:spPr>
          <a:xfrm>
            <a:off x="1063072" y="2384973"/>
            <a:ext cx="755913" cy="369332"/>
          </a:xfrm>
          <a:prstGeom prst="rect">
            <a:avLst/>
          </a:prstGeom>
        </p:spPr>
        <p:txBody>
          <a:bodyPr wrap="none">
            <a:spAutoFit/>
          </a:bodyPr>
          <a:lstStyle/>
          <a:p>
            <a:pPr algn="r"/>
            <a:r>
              <a:rPr lang="en-US" dirty="0">
                <a:latin typeface="Calibri Light" panose="020F0302020204030204" pitchFamily="34" charset="0"/>
                <a:cs typeface="Calibri Light" panose="020F0302020204030204" pitchFamily="34" charset="0"/>
              </a:rPr>
              <a:t>PART I</a:t>
            </a:r>
          </a:p>
        </p:txBody>
      </p:sp>
      <p:sp>
        <p:nvSpPr>
          <p:cNvPr id="12" name="Rectangle 11">
            <a:extLst>
              <a:ext uri="{FF2B5EF4-FFF2-40B4-BE49-F238E27FC236}">
                <a16:creationId xmlns:a16="http://schemas.microsoft.com/office/drawing/2014/main" id="{856154E5-1833-4204-A1C7-9453FFE8B78B}"/>
              </a:ext>
            </a:extLst>
          </p:cNvPr>
          <p:cNvSpPr/>
          <p:nvPr/>
        </p:nvSpPr>
        <p:spPr>
          <a:xfrm>
            <a:off x="1006968" y="3864534"/>
            <a:ext cx="812017" cy="369332"/>
          </a:xfrm>
          <a:prstGeom prst="rect">
            <a:avLst/>
          </a:prstGeom>
        </p:spPr>
        <p:txBody>
          <a:bodyPr wrap="none">
            <a:spAutoFit/>
          </a:bodyPr>
          <a:lstStyle/>
          <a:p>
            <a:pPr algn="r"/>
            <a:r>
              <a:rPr lang="en-US" dirty="0">
                <a:latin typeface="Calibri Light" panose="020F0302020204030204" pitchFamily="34" charset="0"/>
                <a:cs typeface="Calibri Light" panose="020F0302020204030204" pitchFamily="34" charset="0"/>
              </a:rPr>
              <a:t>PART II</a:t>
            </a:r>
          </a:p>
        </p:txBody>
      </p:sp>
      <p:sp>
        <p:nvSpPr>
          <p:cNvPr id="13" name="Rectangle 12">
            <a:extLst>
              <a:ext uri="{FF2B5EF4-FFF2-40B4-BE49-F238E27FC236}">
                <a16:creationId xmlns:a16="http://schemas.microsoft.com/office/drawing/2014/main" id="{E9D5FAD8-3DF4-4DEE-AE92-8CBA8EEB595B}"/>
              </a:ext>
            </a:extLst>
          </p:cNvPr>
          <p:cNvSpPr/>
          <p:nvPr/>
        </p:nvSpPr>
        <p:spPr>
          <a:xfrm>
            <a:off x="950862" y="5328387"/>
            <a:ext cx="868123" cy="369332"/>
          </a:xfrm>
          <a:prstGeom prst="rect">
            <a:avLst/>
          </a:prstGeom>
        </p:spPr>
        <p:txBody>
          <a:bodyPr wrap="none">
            <a:spAutoFit/>
          </a:bodyPr>
          <a:lstStyle/>
          <a:p>
            <a:pPr algn="r"/>
            <a:r>
              <a:rPr lang="en-US" dirty="0">
                <a:latin typeface="Calibri Light" panose="020F0302020204030204" pitchFamily="34" charset="0"/>
                <a:cs typeface="Calibri Light" panose="020F0302020204030204" pitchFamily="34" charset="0"/>
              </a:rPr>
              <a:t>PART III</a:t>
            </a:r>
          </a:p>
        </p:txBody>
      </p:sp>
    </p:spTree>
    <p:extLst>
      <p:ext uri="{BB962C8B-B14F-4D97-AF65-F5344CB8AC3E}">
        <p14:creationId xmlns:p14="http://schemas.microsoft.com/office/powerpoint/2010/main" val="1996583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3C181-B963-42DC-B03E-57BA4E4E6D42}"/>
              </a:ext>
            </a:extLst>
          </p:cNvPr>
          <p:cNvSpPr>
            <a:spLocks noGrp="1"/>
          </p:cNvSpPr>
          <p:nvPr>
            <p:ph type="title"/>
          </p:nvPr>
        </p:nvSpPr>
        <p:spPr/>
        <p:txBody>
          <a:bodyPr/>
          <a:lstStyle/>
          <a:p>
            <a:r>
              <a:rPr lang="en-US" dirty="0"/>
              <a:t>Measure the organization or policy level</a:t>
            </a:r>
          </a:p>
        </p:txBody>
      </p:sp>
      <p:sp>
        <p:nvSpPr>
          <p:cNvPr id="3" name="Slide Number Placeholder 2">
            <a:extLst>
              <a:ext uri="{FF2B5EF4-FFF2-40B4-BE49-F238E27FC236}">
                <a16:creationId xmlns:a16="http://schemas.microsoft.com/office/drawing/2014/main" id="{066BF441-89FC-4681-98EC-D7DD8F413044}"/>
              </a:ext>
            </a:extLst>
          </p:cNvPr>
          <p:cNvSpPr>
            <a:spLocks noGrp="1"/>
          </p:cNvSpPr>
          <p:nvPr>
            <p:ph type="sldNum" sz="quarter" idx="12"/>
          </p:nvPr>
        </p:nvSpPr>
        <p:spPr/>
        <p:txBody>
          <a:bodyPr/>
          <a:lstStyle/>
          <a:p>
            <a:fld id="{1305DB12-B51B-B14F-BE6F-B5F60D62B14B}" type="slidenum">
              <a:rPr lang="en-US" smtClean="0"/>
              <a:t>30</a:t>
            </a:fld>
            <a:endParaRPr lang="en-US"/>
          </a:p>
        </p:txBody>
      </p:sp>
      <p:grpSp>
        <p:nvGrpSpPr>
          <p:cNvPr id="4" name="Group 3">
            <a:extLst>
              <a:ext uri="{FF2B5EF4-FFF2-40B4-BE49-F238E27FC236}">
                <a16:creationId xmlns:a16="http://schemas.microsoft.com/office/drawing/2014/main" id="{BFD7A6DB-4AEA-40DC-87A4-7F7A185745CD}"/>
              </a:ext>
            </a:extLst>
          </p:cNvPr>
          <p:cNvGrpSpPr/>
          <p:nvPr/>
        </p:nvGrpSpPr>
        <p:grpSpPr>
          <a:xfrm>
            <a:off x="623598" y="4790255"/>
            <a:ext cx="267443" cy="470049"/>
            <a:chOff x="1679046" y="2160295"/>
            <a:chExt cx="427648" cy="751621"/>
          </a:xfrm>
        </p:grpSpPr>
        <p:sp>
          <p:nvSpPr>
            <p:cNvPr id="5" name="Freeform 120">
              <a:extLst>
                <a:ext uri="{FF2B5EF4-FFF2-40B4-BE49-F238E27FC236}">
                  <a16:creationId xmlns:a16="http://schemas.microsoft.com/office/drawing/2014/main" id="{CB18E6BF-8257-414E-B1B3-3ED43FF9CF39}"/>
                </a:ext>
              </a:extLst>
            </p:cNvPr>
            <p:cNvSpPr/>
            <p:nvPr/>
          </p:nvSpPr>
          <p:spPr>
            <a:xfrm>
              <a:off x="1760492" y="2173453"/>
              <a:ext cx="264755" cy="346856"/>
            </a:xfrm>
            <a:custGeom>
              <a:avLst/>
              <a:gdLst>
                <a:gd name="connsiteX0" fmla="*/ 246185 w 492370"/>
                <a:gd name="connsiteY0" fmla="*/ 0 h 612937"/>
                <a:gd name="connsiteX1" fmla="*/ 492370 w 492370"/>
                <a:gd name="connsiteY1" fmla="*/ 268154 h 612937"/>
                <a:gd name="connsiteX2" fmla="*/ 420264 w 492370"/>
                <a:gd name="connsiteY2" fmla="*/ 457767 h 612937"/>
                <a:gd name="connsiteX3" fmla="*/ 407546 w 492370"/>
                <a:gd name="connsiteY3" fmla="*/ 467108 h 612937"/>
                <a:gd name="connsiteX4" fmla="*/ 373476 w 492370"/>
                <a:gd name="connsiteY4" fmla="*/ 537888 h 612937"/>
                <a:gd name="connsiteX5" fmla="*/ 244124 w 492370"/>
                <a:gd name="connsiteY5" fmla="*/ 612937 h 612937"/>
                <a:gd name="connsiteX6" fmla="*/ 114773 w 492370"/>
                <a:gd name="connsiteY6" fmla="*/ 537888 h 612937"/>
                <a:gd name="connsiteX7" fmla="*/ 78449 w 492370"/>
                <a:gd name="connsiteY7" fmla="*/ 462426 h 612937"/>
                <a:gd name="connsiteX8" fmla="*/ 72106 w 492370"/>
                <a:gd name="connsiteY8" fmla="*/ 457767 h 612937"/>
                <a:gd name="connsiteX9" fmla="*/ 0 w 492370"/>
                <a:gd name="connsiteY9" fmla="*/ 268154 h 612937"/>
                <a:gd name="connsiteX10" fmla="*/ 246185 w 492370"/>
                <a:gd name="connsiteY10" fmla="*/ 0 h 612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2370" h="612937">
                  <a:moveTo>
                    <a:pt x="246185" y="0"/>
                  </a:moveTo>
                  <a:cubicBezTo>
                    <a:pt x="382149" y="0"/>
                    <a:pt x="492370" y="120057"/>
                    <a:pt x="492370" y="268154"/>
                  </a:cubicBezTo>
                  <a:cubicBezTo>
                    <a:pt x="492370" y="342203"/>
                    <a:pt x="464815" y="409241"/>
                    <a:pt x="420264" y="457767"/>
                  </a:cubicBezTo>
                  <a:lnTo>
                    <a:pt x="407546" y="467108"/>
                  </a:lnTo>
                  <a:lnTo>
                    <a:pt x="373476" y="537888"/>
                  </a:lnTo>
                  <a:cubicBezTo>
                    <a:pt x="340372" y="584257"/>
                    <a:pt x="294639" y="612937"/>
                    <a:pt x="244124" y="612937"/>
                  </a:cubicBezTo>
                  <a:cubicBezTo>
                    <a:pt x="193609" y="612937"/>
                    <a:pt x="147877" y="584257"/>
                    <a:pt x="114773" y="537888"/>
                  </a:cubicBezTo>
                  <a:lnTo>
                    <a:pt x="78449" y="462426"/>
                  </a:lnTo>
                  <a:lnTo>
                    <a:pt x="72106" y="457767"/>
                  </a:lnTo>
                  <a:cubicBezTo>
                    <a:pt x="27556" y="409241"/>
                    <a:pt x="0" y="342203"/>
                    <a:pt x="0" y="268154"/>
                  </a:cubicBezTo>
                  <a:cubicBezTo>
                    <a:pt x="0" y="120057"/>
                    <a:pt x="110221" y="0"/>
                    <a:pt x="246185" y="0"/>
                  </a:cubicBezTo>
                  <a:close/>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121">
              <a:extLst>
                <a:ext uri="{FF2B5EF4-FFF2-40B4-BE49-F238E27FC236}">
                  <a16:creationId xmlns:a16="http://schemas.microsoft.com/office/drawing/2014/main" id="{8CA37B1D-BA7E-4F55-8941-2458794E9586}"/>
                </a:ext>
              </a:extLst>
            </p:cNvPr>
            <p:cNvSpPr/>
            <p:nvPr/>
          </p:nvSpPr>
          <p:spPr>
            <a:xfrm>
              <a:off x="1754806" y="2160295"/>
              <a:ext cx="276127" cy="145000"/>
            </a:xfrm>
            <a:custGeom>
              <a:avLst/>
              <a:gdLst>
                <a:gd name="connsiteX0" fmla="*/ 243975 w 487951"/>
                <a:gd name="connsiteY0" fmla="*/ 0 h 256233"/>
                <a:gd name="connsiteX1" fmla="*/ 470814 w 487951"/>
                <a:gd name="connsiteY1" fmla="*/ 163777 h 256233"/>
                <a:gd name="connsiteX2" fmla="*/ 487951 w 487951"/>
                <a:gd name="connsiteY2" fmla="*/ 256233 h 256233"/>
                <a:gd name="connsiteX3" fmla="*/ 399724 w 487951"/>
                <a:gd name="connsiteY3" fmla="*/ 256233 h 256233"/>
                <a:gd name="connsiteX4" fmla="*/ 399724 w 487951"/>
                <a:gd name="connsiteY4" fmla="*/ 197611 h 256233"/>
                <a:gd name="connsiteX5" fmla="*/ 347807 w 487951"/>
                <a:gd name="connsiteY5" fmla="*/ 145694 h 256233"/>
                <a:gd name="connsiteX6" fmla="*/ 140143 w 487951"/>
                <a:gd name="connsiteY6" fmla="*/ 145694 h 256233"/>
                <a:gd name="connsiteX7" fmla="*/ 88226 w 487951"/>
                <a:gd name="connsiteY7" fmla="*/ 197611 h 256233"/>
                <a:gd name="connsiteX8" fmla="*/ 88226 w 487951"/>
                <a:gd name="connsiteY8" fmla="*/ 256233 h 256233"/>
                <a:gd name="connsiteX9" fmla="*/ 0 w 487951"/>
                <a:gd name="connsiteY9" fmla="*/ 256233 h 256233"/>
                <a:gd name="connsiteX10" fmla="*/ 17137 w 487951"/>
                <a:gd name="connsiteY10" fmla="*/ 163777 h 256233"/>
                <a:gd name="connsiteX11" fmla="*/ 243975 w 487951"/>
                <a:gd name="connsiteY11" fmla="*/ 0 h 256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951" h="256233">
                  <a:moveTo>
                    <a:pt x="243975" y="0"/>
                  </a:moveTo>
                  <a:cubicBezTo>
                    <a:pt x="345948" y="0"/>
                    <a:pt x="433441" y="67532"/>
                    <a:pt x="470814" y="163777"/>
                  </a:cubicBezTo>
                  <a:lnTo>
                    <a:pt x="487951" y="256233"/>
                  </a:lnTo>
                  <a:lnTo>
                    <a:pt x="399724" y="256233"/>
                  </a:lnTo>
                  <a:lnTo>
                    <a:pt x="399724" y="197611"/>
                  </a:lnTo>
                  <a:cubicBezTo>
                    <a:pt x="399724" y="168938"/>
                    <a:pt x="376480" y="145694"/>
                    <a:pt x="347807" y="145694"/>
                  </a:cubicBezTo>
                  <a:lnTo>
                    <a:pt x="140143" y="145694"/>
                  </a:lnTo>
                  <a:cubicBezTo>
                    <a:pt x="111470" y="145694"/>
                    <a:pt x="88226" y="168938"/>
                    <a:pt x="88226" y="197611"/>
                  </a:cubicBezTo>
                  <a:lnTo>
                    <a:pt x="88226" y="256233"/>
                  </a:lnTo>
                  <a:lnTo>
                    <a:pt x="0" y="256233"/>
                  </a:lnTo>
                  <a:lnTo>
                    <a:pt x="17137" y="163777"/>
                  </a:lnTo>
                  <a:cubicBezTo>
                    <a:pt x="54510" y="67532"/>
                    <a:pt x="142002" y="0"/>
                    <a:pt x="24397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22">
              <a:extLst>
                <a:ext uri="{FF2B5EF4-FFF2-40B4-BE49-F238E27FC236}">
                  <a16:creationId xmlns:a16="http://schemas.microsoft.com/office/drawing/2014/main" id="{F1632048-ED33-4030-ABE2-50545FE58EFB}"/>
                </a:ext>
              </a:extLst>
            </p:cNvPr>
            <p:cNvSpPr/>
            <p:nvPr/>
          </p:nvSpPr>
          <p:spPr>
            <a:xfrm>
              <a:off x="1679046" y="2520309"/>
              <a:ext cx="427648" cy="391607"/>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33728" y="140793"/>
                    <a:pt x="323734" y="140793"/>
                  </a:cubicBezTo>
                  <a:cubicBezTo>
                    <a:pt x="413740" y="140793"/>
                    <a:pt x="486705" y="85211"/>
                    <a:pt x="486705" y="166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riangle 123">
              <a:extLst>
                <a:ext uri="{FF2B5EF4-FFF2-40B4-BE49-F238E27FC236}">
                  <a16:creationId xmlns:a16="http://schemas.microsoft.com/office/drawing/2014/main" id="{B98103FE-6AD1-4741-B204-766169867B66}"/>
                </a:ext>
              </a:extLst>
            </p:cNvPr>
            <p:cNvSpPr/>
            <p:nvPr/>
          </p:nvSpPr>
          <p:spPr>
            <a:xfrm flipV="1">
              <a:off x="1847800" y="2562285"/>
              <a:ext cx="90139" cy="6213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riangle 124">
              <a:extLst>
                <a:ext uri="{FF2B5EF4-FFF2-40B4-BE49-F238E27FC236}">
                  <a16:creationId xmlns:a16="http://schemas.microsoft.com/office/drawing/2014/main" id="{864C5890-D868-4F45-87B0-15A3CE94CF1B}"/>
                </a:ext>
              </a:extLst>
            </p:cNvPr>
            <p:cNvSpPr/>
            <p:nvPr/>
          </p:nvSpPr>
          <p:spPr>
            <a:xfrm>
              <a:off x="1868505" y="2566895"/>
              <a:ext cx="48729" cy="9041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5E0141B8-D03B-49D0-9A9B-36827A5F85B7}"/>
              </a:ext>
            </a:extLst>
          </p:cNvPr>
          <p:cNvGrpSpPr/>
          <p:nvPr/>
        </p:nvGrpSpPr>
        <p:grpSpPr>
          <a:xfrm>
            <a:off x="1086040" y="3952078"/>
            <a:ext cx="291119" cy="460427"/>
            <a:chOff x="867963" y="2155071"/>
            <a:chExt cx="291119" cy="460427"/>
          </a:xfrm>
        </p:grpSpPr>
        <p:sp>
          <p:nvSpPr>
            <p:cNvPr id="11" name="Freeform 122">
              <a:extLst>
                <a:ext uri="{FF2B5EF4-FFF2-40B4-BE49-F238E27FC236}">
                  <a16:creationId xmlns:a16="http://schemas.microsoft.com/office/drawing/2014/main" id="{28D1FB70-C82A-44F6-B1CB-C350F37CDE9A}"/>
                </a:ext>
              </a:extLst>
            </p:cNvPr>
            <p:cNvSpPr/>
            <p:nvPr/>
          </p:nvSpPr>
          <p:spPr>
            <a:xfrm>
              <a:off x="879802" y="2370595"/>
              <a:ext cx="267443" cy="244903"/>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33728" y="140793"/>
                    <a:pt x="323734" y="140793"/>
                  </a:cubicBezTo>
                  <a:cubicBezTo>
                    <a:pt x="413740" y="140793"/>
                    <a:pt x="486705" y="85211"/>
                    <a:pt x="486705" y="166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5354AC8-8EAE-4A0A-A096-C49E1D2FAD3D}"/>
                </a:ext>
              </a:extLst>
            </p:cNvPr>
            <p:cNvSpPr/>
            <p:nvPr/>
          </p:nvSpPr>
          <p:spPr>
            <a:xfrm>
              <a:off x="944385" y="2162196"/>
              <a:ext cx="138276" cy="208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E81C2E74-2EB2-499D-8831-585FFA0C4C79}"/>
                </a:ext>
              </a:extLst>
            </p:cNvPr>
            <p:cNvSpPr/>
            <p:nvPr/>
          </p:nvSpPr>
          <p:spPr>
            <a:xfrm>
              <a:off x="867963" y="2155071"/>
              <a:ext cx="158240" cy="19408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4515"/>
                <a:gd name="connsiteY0" fmla="*/ 7123 h 171021"/>
                <a:gd name="connsiteX1" fmla="*/ 124515 w 124515"/>
                <a:gd name="connsiteY1" fmla="*/ 19513 h 171021"/>
                <a:gd name="connsiteX2" fmla="*/ 70548 w 124515"/>
                <a:gd name="connsiteY2" fmla="*/ 103698 h 171021"/>
                <a:gd name="connsiteX3" fmla="*/ 39696 w 124515"/>
                <a:gd name="connsiteY3" fmla="*/ 171021 h 171021"/>
                <a:gd name="connsiteX4" fmla="*/ 0 w 124515"/>
                <a:gd name="connsiteY4" fmla="*/ 136617 h 171021"/>
                <a:gd name="connsiteX5" fmla="*/ 95001 w 124515"/>
                <a:gd name="connsiteY5" fmla="*/ 7123 h 171021"/>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5" h="167147">
                  <a:moveTo>
                    <a:pt x="95001" y="3249"/>
                  </a:moveTo>
                  <a:cubicBezTo>
                    <a:pt x="131680" y="-7040"/>
                    <a:pt x="110761" y="9889"/>
                    <a:pt x="124515" y="15639"/>
                  </a:cubicBezTo>
                  <a:cubicBezTo>
                    <a:pt x="120562" y="31188"/>
                    <a:pt x="79063" y="46888"/>
                    <a:pt x="70548" y="99824"/>
                  </a:cubicBezTo>
                  <a:cubicBezTo>
                    <a:pt x="62033" y="152760"/>
                    <a:pt x="51576" y="161114"/>
                    <a:pt x="39696" y="167147"/>
                  </a:cubicBezTo>
                  <a:cubicBezTo>
                    <a:pt x="20557" y="148596"/>
                    <a:pt x="45243" y="167668"/>
                    <a:pt x="0" y="132743"/>
                  </a:cubicBezTo>
                  <a:cubicBezTo>
                    <a:pt x="60285" y="105940"/>
                    <a:pt x="58322" y="13538"/>
                    <a:pt x="95001" y="324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5BCDFFA6-703D-404A-949B-EECF7BF9C6E2}"/>
                </a:ext>
              </a:extLst>
            </p:cNvPr>
            <p:cNvSpPr/>
            <p:nvPr/>
          </p:nvSpPr>
          <p:spPr>
            <a:xfrm flipH="1">
              <a:off x="1001723" y="2155120"/>
              <a:ext cx="157359" cy="21070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51810 w 128353"/>
                <a:gd name="connsiteY2" fmla="*/ 10395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9179"/>
                <a:gd name="connsiteY0" fmla="*/ 9292 h 187545"/>
                <a:gd name="connsiteX1" fmla="*/ 115147 w 129179"/>
                <a:gd name="connsiteY1" fmla="*/ 21682 h 187545"/>
                <a:gd name="connsiteX2" fmla="*/ 51810 w 129179"/>
                <a:gd name="connsiteY2" fmla="*/ 107917 h 187545"/>
                <a:gd name="connsiteX3" fmla="*/ 43444 w 129179"/>
                <a:gd name="connsiteY3" fmla="*/ 187545 h 187545"/>
                <a:gd name="connsiteX4" fmla="*/ 0 w 129179"/>
                <a:gd name="connsiteY4" fmla="*/ 138786 h 187545"/>
                <a:gd name="connsiteX5" fmla="*/ 95001 w 129179"/>
                <a:gd name="connsiteY5" fmla="*/ 9292 h 187545"/>
                <a:gd name="connsiteX0" fmla="*/ 95001 w 115147"/>
                <a:gd name="connsiteY0" fmla="*/ 69 h 178322"/>
                <a:gd name="connsiteX1" fmla="*/ 115147 w 115147"/>
                <a:gd name="connsiteY1" fmla="*/ 12459 h 178322"/>
                <a:gd name="connsiteX2" fmla="*/ 51810 w 115147"/>
                <a:gd name="connsiteY2" fmla="*/ 98694 h 178322"/>
                <a:gd name="connsiteX3" fmla="*/ 43444 w 115147"/>
                <a:gd name="connsiteY3" fmla="*/ 178322 h 178322"/>
                <a:gd name="connsiteX4" fmla="*/ 0 w 115147"/>
                <a:gd name="connsiteY4" fmla="*/ 129563 h 178322"/>
                <a:gd name="connsiteX5" fmla="*/ 95001 w 115147"/>
                <a:gd name="connsiteY5" fmla="*/ 69 h 178322"/>
                <a:gd name="connsiteX0" fmla="*/ 95001 w 115147"/>
                <a:gd name="connsiteY0" fmla="*/ 82 h 178335"/>
                <a:gd name="connsiteX1" fmla="*/ 115147 w 115147"/>
                <a:gd name="connsiteY1" fmla="*/ 12472 h 178335"/>
                <a:gd name="connsiteX2" fmla="*/ 51810 w 115147"/>
                <a:gd name="connsiteY2" fmla="*/ 98707 h 178335"/>
                <a:gd name="connsiteX3" fmla="*/ 43444 w 115147"/>
                <a:gd name="connsiteY3" fmla="*/ 178335 h 178335"/>
                <a:gd name="connsiteX4" fmla="*/ 0 w 115147"/>
                <a:gd name="connsiteY4" fmla="*/ 129576 h 178335"/>
                <a:gd name="connsiteX5" fmla="*/ 95001 w 115147"/>
                <a:gd name="connsiteY5" fmla="*/ 82 h 178335"/>
                <a:gd name="connsiteX0" fmla="*/ 95001 w 115147"/>
                <a:gd name="connsiteY0" fmla="*/ 82 h 178335"/>
                <a:gd name="connsiteX1" fmla="*/ 115147 w 115147"/>
                <a:gd name="connsiteY1" fmla="*/ 12472 h 178335"/>
                <a:gd name="connsiteX2" fmla="*/ 56494 w 115147"/>
                <a:gd name="connsiteY2" fmla="*/ 92555 h 178335"/>
                <a:gd name="connsiteX3" fmla="*/ 43444 w 115147"/>
                <a:gd name="connsiteY3" fmla="*/ 178335 h 178335"/>
                <a:gd name="connsiteX4" fmla="*/ 0 w 115147"/>
                <a:gd name="connsiteY4" fmla="*/ 129576 h 178335"/>
                <a:gd name="connsiteX5" fmla="*/ 95001 w 115147"/>
                <a:gd name="connsiteY5" fmla="*/ 82 h 178335"/>
                <a:gd name="connsiteX0" fmla="*/ 95001 w 124644"/>
                <a:gd name="connsiteY0" fmla="*/ 1 h 178254"/>
                <a:gd name="connsiteX1" fmla="*/ 115147 w 124644"/>
                <a:gd name="connsiteY1" fmla="*/ 12391 h 178254"/>
                <a:gd name="connsiteX2" fmla="*/ 56494 w 124644"/>
                <a:gd name="connsiteY2" fmla="*/ 92474 h 178254"/>
                <a:gd name="connsiteX3" fmla="*/ 43444 w 124644"/>
                <a:gd name="connsiteY3" fmla="*/ 178254 h 178254"/>
                <a:gd name="connsiteX4" fmla="*/ 0 w 124644"/>
                <a:gd name="connsiteY4" fmla="*/ 129495 h 178254"/>
                <a:gd name="connsiteX5" fmla="*/ 95001 w 124644"/>
                <a:gd name="connsiteY5" fmla="*/ 1 h 178254"/>
                <a:gd name="connsiteX0" fmla="*/ 95001 w 123822"/>
                <a:gd name="connsiteY0" fmla="*/ 3207 h 181460"/>
                <a:gd name="connsiteX1" fmla="*/ 115147 w 123822"/>
                <a:gd name="connsiteY1" fmla="*/ 15597 h 181460"/>
                <a:gd name="connsiteX2" fmla="*/ 56494 w 123822"/>
                <a:gd name="connsiteY2" fmla="*/ 95680 h 181460"/>
                <a:gd name="connsiteX3" fmla="*/ 43444 w 123822"/>
                <a:gd name="connsiteY3" fmla="*/ 181460 h 181460"/>
                <a:gd name="connsiteX4" fmla="*/ 0 w 123822"/>
                <a:gd name="connsiteY4" fmla="*/ 132701 h 181460"/>
                <a:gd name="connsiteX5" fmla="*/ 95001 w 123822"/>
                <a:gd name="connsiteY5" fmla="*/ 3207 h 18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2" h="181460">
                  <a:moveTo>
                    <a:pt x="95001" y="3207"/>
                  </a:moveTo>
                  <a:cubicBezTo>
                    <a:pt x="154331" y="-6981"/>
                    <a:pt x="101393" y="9847"/>
                    <a:pt x="115147" y="15597"/>
                  </a:cubicBezTo>
                  <a:cubicBezTo>
                    <a:pt x="111194" y="31146"/>
                    <a:pt x="58139" y="52656"/>
                    <a:pt x="56494" y="95680"/>
                  </a:cubicBezTo>
                  <a:cubicBezTo>
                    <a:pt x="54849" y="138704"/>
                    <a:pt x="48766" y="147742"/>
                    <a:pt x="43444" y="181460"/>
                  </a:cubicBezTo>
                  <a:cubicBezTo>
                    <a:pt x="24305" y="162909"/>
                    <a:pt x="45243" y="167626"/>
                    <a:pt x="0" y="132701"/>
                  </a:cubicBezTo>
                  <a:cubicBezTo>
                    <a:pt x="36863" y="87441"/>
                    <a:pt x="35671" y="13395"/>
                    <a:pt x="95001" y="320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5" name="Straight Arrow Connector 14">
            <a:extLst>
              <a:ext uri="{FF2B5EF4-FFF2-40B4-BE49-F238E27FC236}">
                <a16:creationId xmlns:a16="http://schemas.microsoft.com/office/drawing/2014/main" id="{0B1BF92A-89F3-4B13-A51F-D3386EF672C9}"/>
              </a:ext>
            </a:extLst>
          </p:cNvPr>
          <p:cNvCxnSpPr>
            <a:endCxn id="11" idx="8"/>
          </p:cNvCxnSpPr>
          <p:nvPr/>
        </p:nvCxnSpPr>
        <p:spPr>
          <a:xfrm flipV="1">
            <a:off x="878114" y="4401455"/>
            <a:ext cx="236122" cy="400764"/>
          </a:xfrm>
          <a:prstGeom prst="straightConnector1">
            <a:avLst/>
          </a:prstGeom>
          <a:ln w="12700">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93C538C0-D4F0-4CAD-831F-F593FE66DA46}"/>
              </a:ext>
            </a:extLst>
          </p:cNvPr>
          <p:cNvGrpSpPr/>
          <p:nvPr/>
        </p:nvGrpSpPr>
        <p:grpSpPr>
          <a:xfrm>
            <a:off x="917634" y="4934105"/>
            <a:ext cx="267443" cy="458139"/>
            <a:chOff x="1364453" y="2465868"/>
            <a:chExt cx="267443" cy="458139"/>
          </a:xfrm>
        </p:grpSpPr>
        <p:sp>
          <p:nvSpPr>
            <p:cNvPr id="17" name="Freeform 122">
              <a:extLst>
                <a:ext uri="{FF2B5EF4-FFF2-40B4-BE49-F238E27FC236}">
                  <a16:creationId xmlns:a16="http://schemas.microsoft.com/office/drawing/2014/main" id="{9F00BE0C-3D8E-43A1-9A07-6A763FC05112}"/>
                </a:ext>
              </a:extLst>
            </p:cNvPr>
            <p:cNvSpPr/>
            <p:nvPr/>
          </p:nvSpPr>
          <p:spPr>
            <a:xfrm>
              <a:off x="1364453" y="2679104"/>
              <a:ext cx="267443" cy="244903"/>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 name="connsiteX18" fmla="*/ 482293 w 653143"/>
                <a:gd name="connsiteY18" fmla="*/ 0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84043" y="137751"/>
                    <a:pt x="323734" y="140793"/>
                  </a:cubicBezTo>
                  <a:cubicBezTo>
                    <a:pt x="363425" y="143835"/>
                    <a:pt x="486705" y="85211"/>
                    <a:pt x="486705" y="16648"/>
                  </a:cubicBezTo>
                  <a:lnTo>
                    <a:pt x="482293"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4F3C65D-D5E1-4D45-A5A1-A01EFD627749}"/>
                </a:ext>
              </a:extLst>
            </p:cNvPr>
            <p:cNvSpPr/>
            <p:nvPr/>
          </p:nvSpPr>
          <p:spPr>
            <a:xfrm>
              <a:off x="1420004" y="2479599"/>
              <a:ext cx="156340" cy="188503"/>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19937C79-6CD5-488C-98BB-9B5ED32552F8}"/>
                </a:ext>
              </a:extLst>
            </p:cNvPr>
            <p:cNvSpPr/>
            <p:nvPr/>
          </p:nvSpPr>
          <p:spPr>
            <a:xfrm>
              <a:off x="1391715" y="2465868"/>
              <a:ext cx="210706" cy="133119"/>
            </a:xfrm>
            <a:custGeom>
              <a:avLst/>
              <a:gdLst>
                <a:gd name="connsiteX0" fmla="*/ 0 w 188585"/>
                <a:gd name="connsiteY0" fmla="*/ 0 h 134704"/>
                <a:gd name="connsiteX1" fmla="*/ 38034 w 188585"/>
                <a:gd name="connsiteY1" fmla="*/ 88746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0 w 188585"/>
                <a:gd name="connsiteY0" fmla="*/ 0 h 134704"/>
                <a:gd name="connsiteX1" fmla="*/ 19017 w 188585"/>
                <a:gd name="connsiteY1" fmla="*/ 96670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0 w 188585"/>
                <a:gd name="connsiteY0" fmla="*/ 0 h 134704"/>
                <a:gd name="connsiteX1" fmla="*/ 3169 w 188585"/>
                <a:gd name="connsiteY1" fmla="*/ 112518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6432 w 185508"/>
                <a:gd name="connsiteY0" fmla="*/ 12678 h 134704"/>
                <a:gd name="connsiteX1" fmla="*/ 92 w 185508"/>
                <a:gd name="connsiteY1" fmla="*/ 112518 h 134704"/>
                <a:gd name="connsiteX2" fmla="*/ 76160 w 185508"/>
                <a:gd name="connsiteY2" fmla="*/ 49127 h 134704"/>
                <a:gd name="connsiteX3" fmla="*/ 185508 w 185508"/>
                <a:gd name="connsiteY3" fmla="*/ 134704 h 134704"/>
                <a:gd name="connsiteX4" fmla="*/ 152228 w 185508"/>
                <a:gd name="connsiteY4" fmla="*/ 0 h 134704"/>
                <a:gd name="connsiteX5" fmla="*/ 6432 w 185508"/>
                <a:gd name="connsiteY5" fmla="*/ 12678 h 134704"/>
                <a:gd name="connsiteX0" fmla="*/ 17039 w 196115"/>
                <a:gd name="connsiteY0" fmla="*/ 22609 h 144635"/>
                <a:gd name="connsiteX1" fmla="*/ 10699 w 196115"/>
                <a:gd name="connsiteY1" fmla="*/ 122449 h 144635"/>
                <a:gd name="connsiteX2" fmla="*/ 86767 w 196115"/>
                <a:gd name="connsiteY2" fmla="*/ 59058 h 144635"/>
                <a:gd name="connsiteX3" fmla="*/ 196115 w 196115"/>
                <a:gd name="connsiteY3" fmla="*/ 144635 h 144635"/>
                <a:gd name="connsiteX4" fmla="*/ 162835 w 196115"/>
                <a:gd name="connsiteY4" fmla="*/ 9931 h 144635"/>
                <a:gd name="connsiteX5" fmla="*/ 17039 w 196115"/>
                <a:gd name="connsiteY5" fmla="*/ 22609 h 144635"/>
                <a:gd name="connsiteX0" fmla="*/ 32284 w 211360"/>
                <a:gd name="connsiteY0" fmla="*/ 29927 h 151953"/>
                <a:gd name="connsiteX1" fmla="*/ 25944 w 211360"/>
                <a:gd name="connsiteY1" fmla="*/ 129767 h 151953"/>
                <a:gd name="connsiteX2" fmla="*/ 102012 w 211360"/>
                <a:gd name="connsiteY2" fmla="*/ 66376 h 151953"/>
                <a:gd name="connsiteX3" fmla="*/ 211360 w 211360"/>
                <a:gd name="connsiteY3" fmla="*/ 151953 h 151953"/>
                <a:gd name="connsiteX4" fmla="*/ 178080 w 211360"/>
                <a:gd name="connsiteY4" fmla="*/ 17249 h 151953"/>
                <a:gd name="connsiteX5" fmla="*/ 32284 w 211360"/>
                <a:gd name="connsiteY5" fmla="*/ 29927 h 151953"/>
                <a:gd name="connsiteX0" fmla="*/ 41024 w 199498"/>
                <a:gd name="connsiteY0" fmla="*/ 29927 h 151953"/>
                <a:gd name="connsiteX1" fmla="*/ 14082 w 199498"/>
                <a:gd name="connsiteY1" fmla="*/ 129767 h 151953"/>
                <a:gd name="connsiteX2" fmla="*/ 90150 w 199498"/>
                <a:gd name="connsiteY2" fmla="*/ 66376 h 151953"/>
                <a:gd name="connsiteX3" fmla="*/ 199498 w 199498"/>
                <a:gd name="connsiteY3" fmla="*/ 151953 h 151953"/>
                <a:gd name="connsiteX4" fmla="*/ 166218 w 199498"/>
                <a:gd name="connsiteY4" fmla="*/ 17249 h 151953"/>
                <a:gd name="connsiteX5" fmla="*/ 41024 w 199498"/>
                <a:gd name="connsiteY5" fmla="*/ 29927 h 151953"/>
                <a:gd name="connsiteX0" fmla="*/ 51592 w 210066"/>
                <a:gd name="connsiteY0" fmla="*/ 22735 h 144761"/>
                <a:gd name="connsiteX1" fmla="*/ 2463 w 210066"/>
                <a:gd name="connsiteY1" fmla="*/ 125744 h 144761"/>
                <a:gd name="connsiteX2" fmla="*/ 100718 w 210066"/>
                <a:gd name="connsiteY2" fmla="*/ 59184 h 144761"/>
                <a:gd name="connsiteX3" fmla="*/ 210066 w 210066"/>
                <a:gd name="connsiteY3" fmla="*/ 144761 h 144761"/>
                <a:gd name="connsiteX4" fmla="*/ 176786 w 210066"/>
                <a:gd name="connsiteY4" fmla="*/ 10057 h 144761"/>
                <a:gd name="connsiteX5" fmla="*/ 51592 w 210066"/>
                <a:gd name="connsiteY5" fmla="*/ 22735 h 144761"/>
                <a:gd name="connsiteX0" fmla="*/ 42769 w 210751"/>
                <a:gd name="connsiteY0" fmla="*/ 20523 h 145719"/>
                <a:gd name="connsiteX1" fmla="*/ 3148 w 210751"/>
                <a:gd name="connsiteY1" fmla="*/ 126702 h 145719"/>
                <a:gd name="connsiteX2" fmla="*/ 101403 w 210751"/>
                <a:gd name="connsiteY2" fmla="*/ 60142 h 145719"/>
                <a:gd name="connsiteX3" fmla="*/ 210751 w 210751"/>
                <a:gd name="connsiteY3" fmla="*/ 145719 h 145719"/>
                <a:gd name="connsiteX4" fmla="*/ 177471 w 210751"/>
                <a:gd name="connsiteY4" fmla="*/ 11015 h 145719"/>
                <a:gd name="connsiteX5" fmla="*/ 42769 w 210751"/>
                <a:gd name="connsiteY5" fmla="*/ 20523 h 145719"/>
                <a:gd name="connsiteX0" fmla="*/ 45908 w 213890"/>
                <a:gd name="connsiteY0" fmla="*/ 23390 h 148586"/>
                <a:gd name="connsiteX1" fmla="*/ 6287 w 213890"/>
                <a:gd name="connsiteY1" fmla="*/ 129569 h 148586"/>
                <a:gd name="connsiteX2" fmla="*/ 104542 w 213890"/>
                <a:gd name="connsiteY2" fmla="*/ 63009 h 148586"/>
                <a:gd name="connsiteX3" fmla="*/ 213890 w 213890"/>
                <a:gd name="connsiteY3" fmla="*/ 148586 h 148586"/>
                <a:gd name="connsiteX4" fmla="*/ 180610 w 213890"/>
                <a:gd name="connsiteY4" fmla="*/ 13882 h 148586"/>
                <a:gd name="connsiteX5" fmla="*/ 45908 w 213890"/>
                <a:gd name="connsiteY5" fmla="*/ 23390 h 148586"/>
                <a:gd name="connsiteX0" fmla="*/ 45908 w 218029"/>
                <a:gd name="connsiteY0" fmla="*/ 20755 h 145951"/>
                <a:gd name="connsiteX1" fmla="*/ 6287 w 218029"/>
                <a:gd name="connsiteY1" fmla="*/ 126934 h 145951"/>
                <a:gd name="connsiteX2" fmla="*/ 104542 w 218029"/>
                <a:gd name="connsiteY2" fmla="*/ 60374 h 145951"/>
                <a:gd name="connsiteX3" fmla="*/ 213890 w 218029"/>
                <a:gd name="connsiteY3" fmla="*/ 145951 h 145951"/>
                <a:gd name="connsiteX4" fmla="*/ 180610 w 218029"/>
                <a:gd name="connsiteY4" fmla="*/ 11247 h 145951"/>
                <a:gd name="connsiteX5" fmla="*/ 45908 w 218029"/>
                <a:gd name="connsiteY5" fmla="*/ 20755 h 145951"/>
                <a:gd name="connsiteX0" fmla="*/ 45908 w 219397"/>
                <a:gd name="connsiteY0" fmla="*/ 26336 h 151532"/>
                <a:gd name="connsiteX1" fmla="*/ 6287 w 219397"/>
                <a:gd name="connsiteY1" fmla="*/ 132515 h 151532"/>
                <a:gd name="connsiteX2" fmla="*/ 104542 w 219397"/>
                <a:gd name="connsiteY2" fmla="*/ 65955 h 151532"/>
                <a:gd name="connsiteX3" fmla="*/ 213890 w 219397"/>
                <a:gd name="connsiteY3" fmla="*/ 151532 h 151532"/>
                <a:gd name="connsiteX4" fmla="*/ 180610 w 219397"/>
                <a:gd name="connsiteY4" fmla="*/ 16828 h 151532"/>
                <a:gd name="connsiteX5" fmla="*/ 45908 w 219397"/>
                <a:gd name="connsiteY5" fmla="*/ 26336 h 151532"/>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4157 w 214132"/>
                <a:gd name="connsiteY0" fmla="*/ 12580 h 129852"/>
                <a:gd name="connsiteX1" fmla="*/ 2951 w 214132"/>
                <a:gd name="connsiteY1" fmla="*/ 110835 h 129852"/>
                <a:gd name="connsiteX2" fmla="*/ 101206 w 214132"/>
                <a:gd name="connsiteY2" fmla="*/ 44275 h 129852"/>
                <a:gd name="connsiteX3" fmla="*/ 210554 w 214132"/>
                <a:gd name="connsiteY3" fmla="*/ 129852 h 129852"/>
                <a:gd name="connsiteX4" fmla="*/ 172519 w 214132"/>
                <a:gd name="connsiteY4" fmla="*/ 14165 h 129852"/>
                <a:gd name="connsiteX5" fmla="*/ 44157 w 214132"/>
                <a:gd name="connsiteY5" fmla="*/ 12580 h 129852"/>
                <a:gd name="connsiteX0" fmla="*/ 108784 w 211387"/>
                <a:gd name="connsiteY0" fmla="*/ 7575 h 140694"/>
                <a:gd name="connsiteX1" fmla="*/ 1018 w 211387"/>
                <a:gd name="connsiteY1" fmla="*/ 121677 h 140694"/>
                <a:gd name="connsiteX2" fmla="*/ 99273 w 211387"/>
                <a:gd name="connsiteY2" fmla="*/ 55117 h 140694"/>
                <a:gd name="connsiteX3" fmla="*/ 208621 w 211387"/>
                <a:gd name="connsiteY3" fmla="*/ 140694 h 140694"/>
                <a:gd name="connsiteX4" fmla="*/ 170586 w 211387"/>
                <a:gd name="connsiteY4" fmla="*/ 25007 h 140694"/>
                <a:gd name="connsiteX5" fmla="*/ 108784 w 211387"/>
                <a:gd name="connsiteY5" fmla="*/ 7575 h 140694"/>
                <a:gd name="connsiteX0" fmla="*/ 108784 w 208648"/>
                <a:gd name="connsiteY0" fmla="*/ 0 h 133119"/>
                <a:gd name="connsiteX1" fmla="*/ 1018 w 208648"/>
                <a:gd name="connsiteY1" fmla="*/ 114102 h 133119"/>
                <a:gd name="connsiteX2" fmla="*/ 99273 w 208648"/>
                <a:gd name="connsiteY2" fmla="*/ 47542 h 133119"/>
                <a:gd name="connsiteX3" fmla="*/ 208621 w 208648"/>
                <a:gd name="connsiteY3" fmla="*/ 133119 h 133119"/>
                <a:gd name="connsiteX4" fmla="*/ 108784 w 208648"/>
                <a:gd name="connsiteY4" fmla="*/ 0 h 133119"/>
                <a:gd name="connsiteX0" fmla="*/ 110629 w 210706"/>
                <a:gd name="connsiteY0" fmla="*/ 0 h 133119"/>
                <a:gd name="connsiteX1" fmla="*/ 2863 w 210706"/>
                <a:gd name="connsiteY1" fmla="*/ 114102 h 133119"/>
                <a:gd name="connsiteX2" fmla="*/ 101118 w 210706"/>
                <a:gd name="connsiteY2" fmla="*/ 47542 h 133119"/>
                <a:gd name="connsiteX3" fmla="*/ 210466 w 210706"/>
                <a:gd name="connsiteY3" fmla="*/ 133119 h 133119"/>
                <a:gd name="connsiteX4" fmla="*/ 110629 w 210706"/>
                <a:gd name="connsiteY4" fmla="*/ 0 h 133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706" h="133119">
                  <a:moveTo>
                    <a:pt x="110629" y="0"/>
                  </a:moveTo>
                  <a:cubicBezTo>
                    <a:pt x="12639" y="1"/>
                    <a:pt x="-8758" y="108027"/>
                    <a:pt x="2863" y="114102"/>
                  </a:cubicBezTo>
                  <a:cubicBezTo>
                    <a:pt x="35615" y="91915"/>
                    <a:pt x="39840" y="55467"/>
                    <a:pt x="101118" y="47542"/>
                  </a:cubicBezTo>
                  <a:cubicBezTo>
                    <a:pt x="156584" y="57051"/>
                    <a:pt x="174017" y="104593"/>
                    <a:pt x="210466" y="133119"/>
                  </a:cubicBezTo>
                  <a:cubicBezTo>
                    <a:pt x="212051" y="125195"/>
                    <a:pt x="208619" y="-1"/>
                    <a:pt x="11062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07BBAB84-4EA4-4D63-B608-A97DBB11FFB7}"/>
              </a:ext>
            </a:extLst>
          </p:cNvPr>
          <p:cNvGrpSpPr/>
          <p:nvPr/>
        </p:nvGrpSpPr>
        <p:grpSpPr>
          <a:xfrm>
            <a:off x="2287955" y="4289719"/>
            <a:ext cx="267443" cy="458139"/>
            <a:chOff x="1364453" y="2465868"/>
            <a:chExt cx="267443" cy="458139"/>
          </a:xfrm>
        </p:grpSpPr>
        <p:sp>
          <p:nvSpPr>
            <p:cNvPr id="21" name="Freeform 122">
              <a:extLst>
                <a:ext uri="{FF2B5EF4-FFF2-40B4-BE49-F238E27FC236}">
                  <a16:creationId xmlns:a16="http://schemas.microsoft.com/office/drawing/2014/main" id="{6C860E46-BB15-460F-AF82-ADA22508F394}"/>
                </a:ext>
              </a:extLst>
            </p:cNvPr>
            <p:cNvSpPr/>
            <p:nvPr/>
          </p:nvSpPr>
          <p:spPr>
            <a:xfrm>
              <a:off x="1364453" y="2679104"/>
              <a:ext cx="267443" cy="244903"/>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 name="connsiteX18" fmla="*/ 482293 w 653143"/>
                <a:gd name="connsiteY18" fmla="*/ 0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84043" y="137751"/>
                    <a:pt x="323734" y="140793"/>
                  </a:cubicBezTo>
                  <a:cubicBezTo>
                    <a:pt x="363425" y="143835"/>
                    <a:pt x="486705" y="85211"/>
                    <a:pt x="486705" y="16648"/>
                  </a:cubicBezTo>
                  <a:lnTo>
                    <a:pt x="482293"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207E1D02-F520-4BFE-ACA9-76A36E7576DD}"/>
                </a:ext>
              </a:extLst>
            </p:cNvPr>
            <p:cNvSpPr/>
            <p:nvPr/>
          </p:nvSpPr>
          <p:spPr>
            <a:xfrm>
              <a:off x="1420004" y="2479599"/>
              <a:ext cx="156340" cy="188503"/>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68851533-95DE-419C-93C5-47E376A4254E}"/>
                </a:ext>
              </a:extLst>
            </p:cNvPr>
            <p:cNvSpPr/>
            <p:nvPr/>
          </p:nvSpPr>
          <p:spPr>
            <a:xfrm>
              <a:off x="1391715" y="2465868"/>
              <a:ext cx="210706" cy="133119"/>
            </a:xfrm>
            <a:custGeom>
              <a:avLst/>
              <a:gdLst>
                <a:gd name="connsiteX0" fmla="*/ 0 w 188585"/>
                <a:gd name="connsiteY0" fmla="*/ 0 h 134704"/>
                <a:gd name="connsiteX1" fmla="*/ 38034 w 188585"/>
                <a:gd name="connsiteY1" fmla="*/ 88746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0 w 188585"/>
                <a:gd name="connsiteY0" fmla="*/ 0 h 134704"/>
                <a:gd name="connsiteX1" fmla="*/ 19017 w 188585"/>
                <a:gd name="connsiteY1" fmla="*/ 96670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0 w 188585"/>
                <a:gd name="connsiteY0" fmla="*/ 0 h 134704"/>
                <a:gd name="connsiteX1" fmla="*/ 3169 w 188585"/>
                <a:gd name="connsiteY1" fmla="*/ 112518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6432 w 185508"/>
                <a:gd name="connsiteY0" fmla="*/ 12678 h 134704"/>
                <a:gd name="connsiteX1" fmla="*/ 92 w 185508"/>
                <a:gd name="connsiteY1" fmla="*/ 112518 h 134704"/>
                <a:gd name="connsiteX2" fmla="*/ 76160 w 185508"/>
                <a:gd name="connsiteY2" fmla="*/ 49127 h 134704"/>
                <a:gd name="connsiteX3" fmla="*/ 185508 w 185508"/>
                <a:gd name="connsiteY3" fmla="*/ 134704 h 134704"/>
                <a:gd name="connsiteX4" fmla="*/ 152228 w 185508"/>
                <a:gd name="connsiteY4" fmla="*/ 0 h 134704"/>
                <a:gd name="connsiteX5" fmla="*/ 6432 w 185508"/>
                <a:gd name="connsiteY5" fmla="*/ 12678 h 134704"/>
                <a:gd name="connsiteX0" fmla="*/ 17039 w 196115"/>
                <a:gd name="connsiteY0" fmla="*/ 22609 h 144635"/>
                <a:gd name="connsiteX1" fmla="*/ 10699 w 196115"/>
                <a:gd name="connsiteY1" fmla="*/ 122449 h 144635"/>
                <a:gd name="connsiteX2" fmla="*/ 86767 w 196115"/>
                <a:gd name="connsiteY2" fmla="*/ 59058 h 144635"/>
                <a:gd name="connsiteX3" fmla="*/ 196115 w 196115"/>
                <a:gd name="connsiteY3" fmla="*/ 144635 h 144635"/>
                <a:gd name="connsiteX4" fmla="*/ 162835 w 196115"/>
                <a:gd name="connsiteY4" fmla="*/ 9931 h 144635"/>
                <a:gd name="connsiteX5" fmla="*/ 17039 w 196115"/>
                <a:gd name="connsiteY5" fmla="*/ 22609 h 144635"/>
                <a:gd name="connsiteX0" fmla="*/ 32284 w 211360"/>
                <a:gd name="connsiteY0" fmla="*/ 29927 h 151953"/>
                <a:gd name="connsiteX1" fmla="*/ 25944 w 211360"/>
                <a:gd name="connsiteY1" fmla="*/ 129767 h 151953"/>
                <a:gd name="connsiteX2" fmla="*/ 102012 w 211360"/>
                <a:gd name="connsiteY2" fmla="*/ 66376 h 151953"/>
                <a:gd name="connsiteX3" fmla="*/ 211360 w 211360"/>
                <a:gd name="connsiteY3" fmla="*/ 151953 h 151953"/>
                <a:gd name="connsiteX4" fmla="*/ 178080 w 211360"/>
                <a:gd name="connsiteY4" fmla="*/ 17249 h 151953"/>
                <a:gd name="connsiteX5" fmla="*/ 32284 w 211360"/>
                <a:gd name="connsiteY5" fmla="*/ 29927 h 151953"/>
                <a:gd name="connsiteX0" fmla="*/ 41024 w 199498"/>
                <a:gd name="connsiteY0" fmla="*/ 29927 h 151953"/>
                <a:gd name="connsiteX1" fmla="*/ 14082 w 199498"/>
                <a:gd name="connsiteY1" fmla="*/ 129767 h 151953"/>
                <a:gd name="connsiteX2" fmla="*/ 90150 w 199498"/>
                <a:gd name="connsiteY2" fmla="*/ 66376 h 151953"/>
                <a:gd name="connsiteX3" fmla="*/ 199498 w 199498"/>
                <a:gd name="connsiteY3" fmla="*/ 151953 h 151953"/>
                <a:gd name="connsiteX4" fmla="*/ 166218 w 199498"/>
                <a:gd name="connsiteY4" fmla="*/ 17249 h 151953"/>
                <a:gd name="connsiteX5" fmla="*/ 41024 w 199498"/>
                <a:gd name="connsiteY5" fmla="*/ 29927 h 151953"/>
                <a:gd name="connsiteX0" fmla="*/ 51592 w 210066"/>
                <a:gd name="connsiteY0" fmla="*/ 22735 h 144761"/>
                <a:gd name="connsiteX1" fmla="*/ 2463 w 210066"/>
                <a:gd name="connsiteY1" fmla="*/ 125744 h 144761"/>
                <a:gd name="connsiteX2" fmla="*/ 100718 w 210066"/>
                <a:gd name="connsiteY2" fmla="*/ 59184 h 144761"/>
                <a:gd name="connsiteX3" fmla="*/ 210066 w 210066"/>
                <a:gd name="connsiteY3" fmla="*/ 144761 h 144761"/>
                <a:gd name="connsiteX4" fmla="*/ 176786 w 210066"/>
                <a:gd name="connsiteY4" fmla="*/ 10057 h 144761"/>
                <a:gd name="connsiteX5" fmla="*/ 51592 w 210066"/>
                <a:gd name="connsiteY5" fmla="*/ 22735 h 144761"/>
                <a:gd name="connsiteX0" fmla="*/ 42769 w 210751"/>
                <a:gd name="connsiteY0" fmla="*/ 20523 h 145719"/>
                <a:gd name="connsiteX1" fmla="*/ 3148 w 210751"/>
                <a:gd name="connsiteY1" fmla="*/ 126702 h 145719"/>
                <a:gd name="connsiteX2" fmla="*/ 101403 w 210751"/>
                <a:gd name="connsiteY2" fmla="*/ 60142 h 145719"/>
                <a:gd name="connsiteX3" fmla="*/ 210751 w 210751"/>
                <a:gd name="connsiteY3" fmla="*/ 145719 h 145719"/>
                <a:gd name="connsiteX4" fmla="*/ 177471 w 210751"/>
                <a:gd name="connsiteY4" fmla="*/ 11015 h 145719"/>
                <a:gd name="connsiteX5" fmla="*/ 42769 w 210751"/>
                <a:gd name="connsiteY5" fmla="*/ 20523 h 145719"/>
                <a:gd name="connsiteX0" fmla="*/ 45908 w 213890"/>
                <a:gd name="connsiteY0" fmla="*/ 23390 h 148586"/>
                <a:gd name="connsiteX1" fmla="*/ 6287 w 213890"/>
                <a:gd name="connsiteY1" fmla="*/ 129569 h 148586"/>
                <a:gd name="connsiteX2" fmla="*/ 104542 w 213890"/>
                <a:gd name="connsiteY2" fmla="*/ 63009 h 148586"/>
                <a:gd name="connsiteX3" fmla="*/ 213890 w 213890"/>
                <a:gd name="connsiteY3" fmla="*/ 148586 h 148586"/>
                <a:gd name="connsiteX4" fmla="*/ 180610 w 213890"/>
                <a:gd name="connsiteY4" fmla="*/ 13882 h 148586"/>
                <a:gd name="connsiteX5" fmla="*/ 45908 w 213890"/>
                <a:gd name="connsiteY5" fmla="*/ 23390 h 148586"/>
                <a:gd name="connsiteX0" fmla="*/ 45908 w 218029"/>
                <a:gd name="connsiteY0" fmla="*/ 20755 h 145951"/>
                <a:gd name="connsiteX1" fmla="*/ 6287 w 218029"/>
                <a:gd name="connsiteY1" fmla="*/ 126934 h 145951"/>
                <a:gd name="connsiteX2" fmla="*/ 104542 w 218029"/>
                <a:gd name="connsiteY2" fmla="*/ 60374 h 145951"/>
                <a:gd name="connsiteX3" fmla="*/ 213890 w 218029"/>
                <a:gd name="connsiteY3" fmla="*/ 145951 h 145951"/>
                <a:gd name="connsiteX4" fmla="*/ 180610 w 218029"/>
                <a:gd name="connsiteY4" fmla="*/ 11247 h 145951"/>
                <a:gd name="connsiteX5" fmla="*/ 45908 w 218029"/>
                <a:gd name="connsiteY5" fmla="*/ 20755 h 145951"/>
                <a:gd name="connsiteX0" fmla="*/ 45908 w 219397"/>
                <a:gd name="connsiteY0" fmla="*/ 26336 h 151532"/>
                <a:gd name="connsiteX1" fmla="*/ 6287 w 219397"/>
                <a:gd name="connsiteY1" fmla="*/ 132515 h 151532"/>
                <a:gd name="connsiteX2" fmla="*/ 104542 w 219397"/>
                <a:gd name="connsiteY2" fmla="*/ 65955 h 151532"/>
                <a:gd name="connsiteX3" fmla="*/ 213890 w 219397"/>
                <a:gd name="connsiteY3" fmla="*/ 151532 h 151532"/>
                <a:gd name="connsiteX4" fmla="*/ 180610 w 219397"/>
                <a:gd name="connsiteY4" fmla="*/ 16828 h 151532"/>
                <a:gd name="connsiteX5" fmla="*/ 45908 w 219397"/>
                <a:gd name="connsiteY5" fmla="*/ 26336 h 151532"/>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4157 w 214132"/>
                <a:gd name="connsiteY0" fmla="*/ 12580 h 129852"/>
                <a:gd name="connsiteX1" fmla="*/ 2951 w 214132"/>
                <a:gd name="connsiteY1" fmla="*/ 110835 h 129852"/>
                <a:gd name="connsiteX2" fmla="*/ 101206 w 214132"/>
                <a:gd name="connsiteY2" fmla="*/ 44275 h 129852"/>
                <a:gd name="connsiteX3" fmla="*/ 210554 w 214132"/>
                <a:gd name="connsiteY3" fmla="*/ 129852 h 129852"/>
                <a:gd name="connsiteX4" fmla="*/ 172519 w 214132"/>
                <a:gd name="connsiteY4" fmla="*/ 14165 h 129852"/>
                <a:gd name="connsiteX5" fmla="*/ 44157 w 214132"/>
                <a:gd name="connsiteY5" fmla="*/ 12580 h 129852"/>
                <a:gd name="connsiteX0" fmla="*/ 108784 w 211387"/>
                <a:gd name="connsiteY0" fmla="*/ 7575 h 140694"/>
                <a:gd name="connsiteX1" fmla="*/ 1018 w 211387"/>
                <a:gd name="connsiteY1" fmla="*/ 121677 h 140694"/>
                <a:gd name="connsiteX2" fmla="*/ 99273 w 211387"/>
                <a:gd name="connsiteY2" fmla="*/ 55117 h 140694"/>
                <a:gd name="connsiteX3" fmla="*/ 208621 w 211387"/>
                <a:gd name="connsiteY3" fmla="*/ 140694 h 140694"/>
                <a:gd name="connsiteX4" fmla="*/ 170586 w 211387"/>
                <a:gd name="connsiteY4" fmla="*/ 25007 h 140694"/>
                <a:gd name="connsiteX5" fmla="*/ 108784 w 211387"/>
                <a:gd name="connsiteY5" fmla="*/ 7575 h 140694"/>
                <a:gd name="connsiteX0" fmla="*/ 108784 w 208648"/>
                <a:gd name="connsiteY0" fmla="*/ 0 h 133119"/>
                <a:gd name="connsiteX1" fmla="*/ 1018 w 208648"/>
                <a:gd name="connsiteY1" fmla="*/ 114102 h 133119"/>
                <a:gd name="connsiteX2" fmla="*/ 99273 w 208648"/>
                <a:gd name="connsiteY2" fmla="*/ 47542 h 133119"/>
                <a:gd name="connsiteX3" fmla="*/ 208621 w 208648"/>
                <a:gd name="connsiteY3" fmla="*/ 133119 h 133119"/>
                <a:gd name="connsiteX4" fmla="*/ 108784 w 208648"/>
                <a:gd name="connsiteY4" fmla="*/ 0 h 133119"/>
                <a:gd name="connsiteX0" fmla="*/ 110629 w 210706"/>
                <a:gd name="connsiteY0" fmla="*/ 0 h 133119"/>
                <a:gd name="connsiteX1" fmla="*/ 2863 w 210706"/>
                <a:gd name="connsiteY1" fmla="*/ 114102 h 133119"/>
                <a:gd name="connsiteX2" fmla="*/ 101118 w 210706"/>
                <a:gd name="connsiteY2" fmla="*/ 47542 h 133119"/>
                <a:gd name="connsiteX3" fmla="*/ 210466 w 210706"/>
                <a:gd name="connsiteY3" fmla="*/ 133119 h 133119"/>
                <a:gd name="connsiteX4" fmla="*/ 110629 w 210706"/>
                <a:gd name="connsiteY4" fmla="*/ 0 h 133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706" h="133119">
                  <a:moveTo>
                    <a:pt x="110629" y="0"/>
                  </a:moveTo>
                  <a:cubicBezTo>
                    <a:pt x="12639" y="1"/>
                    <a:pt x="-8758" y="108027"/>
                    <a:pt x="2863" y="114102"/>
                  </a:cubicBezTo>
                  <a:cubicBezTo>
                    <a:pt x="35615" y="91915"/>
                    <a:pt x="39840" y="55467"/>
                    <a:pt x="101118" y="47542"/>
                  </a:cubicBezTo>
                  <a:cubicBezTo>
                    <a:pt x="156584" y="57051"/>
                    <a:pt x="174017" y="104593"/>
                    <a:pt x="210466" y="133119"/>
                  </a:cubicBezTo>
                  <a:cubicBezTo>
                    <a:pt x="212051" y="125195"/>
                    <a:pt x="208619" y="-1"/>
                    <a:pt x="11062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A8535EEE-B9D3-4D46-B72F-3A2D40339970}"/>
              </a:ext>
            </a:extLst>
          </p:cNvPr>
          <p:cNvGrpSpPr/>
          <p:nvPr/>
        </p:nvGrpSpPr>
        <p:grpSpPr>
          <a:xfrm>
            <a:off x="3833137" y="4532309"/>
            <a:ext cx="291119" cy="460427"/>
            <a:chOff x="867963" y="2155071"/>
            <a:chExt cx="291119" cy="460427"/>
          </a:xfrm>
        </p:grpSpPr>
        <p:sp>
          <p:nvSpPr>
            <p:cNvPr id="25" name="Freeform 122">
              <a:extLst>
                <a:ext uri="{FF2B5EF4-FFF2-40B4-BE49-F238E27FC236}">
                  <a16:creationId xmlns:a16="http://schemas.microsoft.com/office/drawing/2014/main" id="{5F29F2C1-D805-4831-A323-D629E11114FA}"/>
                </a:ext>
              </a:extLst>
            </p:cNvPr>
            <p:cNvSpPr/>
            <p:nvPr/>
          </p:nvSpPr>
          <p:spPr>
            <a:xfrm>
              <a:off x="879802" y="2370595"/>
              <a:ext cx="267443" cy="244903"/>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33728" y="140793"/>
                    <a:pt x="323734" y="140793"/>
                  </a:cubicBezTo>
                  <a:cubicBezTo>
                    <a:pt x="413740" y="140793"/>
                    <a:pt x="486705" y="85211"/>
                    <a:pt x="486705" y="166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FEBA9460-E0D1-40E2-8151-1F9F43091800}"/>
                </a:ext>
              </a:extLst>
            </p:cNvPr>
            <p:cNvSpPr/>
            <p:nvPr/>
          </p:nvSpPr>
          <p:spPr>
            <a:xfrm>
              <a:off x="944385" y="2162196"/>
              <a:ext cx="138276" cy="208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26">
              <a:extLst>
                <a:ext uri="{FF2B5EF4-FFF2-40B4-BE49-F238E27FC236}">
                  <a16:creationId xmlns:a16="http://schemas.microsoft.com/office/drawing/2014/main" id="{3EDEABB5-AF7F-43D3-9702-AB5A1E16C616}"/>
                </a:ext>
              </a:extLst>
            </p:cNvPr>
            <p:cNvSpPr/>
            <p:nvPr/>
          </p:nvSpPr>
          <p:spPr>
            <a:xfrm>
              <a:off x="867963" y="2155071"/>
              <a:ext cx="158240" cy="19408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4515"/>
                <a:gd name="connsiteY0" fmla="*/ 7123 h 171021"/>
                <a:gd name="connsiteX1" fmla="*/ 124515 w 124515"/>
                <a:gd name="connsiteY1" fmla="*/ 19513 h 171021"/>
                <a:gd name="connsiteX2" fmla="*/ 70548 w 124515"/>
                <a:gd name="connsiteY2" fmla="*/ 103698 h 171021"/>
                <a:gd name="connsiteX3" fmla="*/ 39696 w 124515"/>
                <a:gd name="connsiteY3" fmla="*/ 171021 h 171021"/>
                <a:gd name="connsiteX4" fmla="*/ 0 w 124515"/>
                <a:gd name="connsiteY4" fmla="*/ 136617 h 171021"/>
                <a:gd name="connsiteX5" fmla="*/ 95001 w 124515"/>
                <a:gd name="connsiteY5" fmla="*/ 7123 h 171021"/>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5" h="167147">
                  <a:moveTo>
                    <a:pt x="95001" y="3249"/>
                  </a:moveTo>
                  <a:cubicBezTo>
                    <a:pt x="131680" y="-7040"/>
                    <a:pt x="110761" y="9889"/>
                    <a:pt x="124515" y="15639"/>
                  </a:cubicBezTo>
                  <a:cubicBezTo>
                    <a:pt x="120562" y="31188"/>
                    <a:pt x="79063" y="46888"/>
                    <a:pt x="70548" y="99824"/>
                  </a:cubicBezTo>
                  <a:cubicBezTo>
                    <a:pt x="62033" y="152760"/>
                    <a:pt x="51576" y="161114"/>
                    <a:pt x="39696" y="167147"/>
                  </a:cubicBezTo>
                  <a:cubicBezTo>
                    <a:pt x="20557" y="148596"/>
                    <a:pt x="45243" y="167668"/>
                    <a:pt x="0" y="132743"/>
                  </a:cubicBezTo>
                  <a:cubicBezTo>
                    <a:pt x="60285" y="105940"/>
                    <a:pt x="58322" y="13538"/>
                    <a:pt x="95001" y="324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Shape 27">
              <a:extLst>
                <a:ext uri="{FF2B5EF4-FFF2-40B4-BE49-F238E27FC236}">
                  <a16:creationId xmlns:a16="http://schemas.microsoft.com/office/drawing/2014/main" id="{BF29B5B2-9FB0-4C9F-9A86-3BB390775E4C}"/>
                </a:ext>
              </a:extLst>
            </p:cNvPr>
            <p:cNvSpPr/>
            <p:nvPr/>
          </p:nvSpPr>
          <p:spPr>
            <a:xfrm flipH="1">
              <a:off x="1001723" y="2155120"/>
              <a:ext cx="157359" cy="21070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51810 w 128353"/>
                <a:gd name="connsiteY2" fmla="*/ 10395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9179"/>
                <a:gd name="connsiteY0" fmla="*/ 9292 h 187545"/>
                <a:gd name="connsiteX1" fmla="*/ 115147 w 129179"/>
                <a:gd name="connsiteY1" fmla="*/ 21682 h 187545"/>
                <a:gd name="connsiteX2" fmla="*/ 51810 w 129179"/>
                <a:gd name="connsiteY2" fmla="*/ 107917 h 187545"/>
                <a:gd name="connsiteX3" fmla="*/ 43444 w 129179"/>
                <a:gd name="connsiteY3" fmla="*/ 187545 h 187545"/>
                <a:gd name="connsiteX4" fmla="*/ 0 w 129179"/>
                <a:gd name="connsiteY4" fmla="*/ 138786 h 187545"/>
                <a:gd name="connsiteX5" fmla="*/ 95001 w 129179"/>
                <a:gd name="connsiteY5" fmla="*/ 9292 h 187545"/>
                <a:gd name="connsiteX0" fmla="*/ 95001 w 115147"/>
                <a:gd name="connsiteY0" fmla="*/ 69 h 178322"/>
                <a:gd name="connsiteX1" fmla="*/ 115147 w 115147"/>
                <a:gd name="connsiteY1" fmla="*/ 12459 h 178322"/>
                <a:gd name="connsiteX2" fmla="*/ 51810 w 115147"/>
                <a:gd name="connsiteY2" fmla="*/ 98694 h 178322"/>
                <a:gd name="connsiteX3" fmla="*/ 43444 w 115147"/>
                <a:gd name="connsiteY3" fmla="*/ 178322 h 178322"/>
                <a:gd name="connsiteX4" fmla="*/ 0 w 115147"/>
                <a:gd name="connsiteY4" fmla="*/ 129563 h 178322"/>
                <a:gd name="connsiteX5" fmla="*/ 95001 w 115147"/>
                <a:gd name="connsiteY5" fmla="*/ 69 h 178322"/>
                <a:gd name="connsiteX0" fmla="*/ 95001 w 115147"/>
                <a:gd name="connsiteY0" fmla="*/ 82 h 178335"/>
                <a:gd name="connsiteX1" fmla="*/ 115147 w 115147"/>
                <a:gd name="connsiteY1" fmla="*/ 12472 h 178335"/>
                <a:gd name="connsiteX2" fmla="*/ 51810 w 115147"/>
                <a:gd name="connsiteY2" fmla="*/ 98707 h 178335"/>
                <a:gd name="connsiteX3" fmla="*/ 43444 w 115147"/>
                <a:gd name="connsiteY3" fmla="*/ 178335 h 178335"/>
                <a:gd name="connsiteX4" fmla="*/ 0 w 115147"/>
                <a:gd name="connsiteY4" fmla="*/ 129576 h 178335"/>
                <a:gd name="connsiteX5" fmla="*/ 95001 w 115147"/>
                <a:gd name="connsiteY5" fmla="*/ 82 h 178335"/>
                <a:gd name="connsiteX0" fmla="*/ 95001 w 115147"/>
                <a:gd name="connsiteY0" fmla="*/ 82 h 178335"/>
                <a:gd name="connsiteX1" fmla="*/ 115147 w 115147"/>
                <a:gd name="connsiteY1" fmla="*/ 12472 h 178335"/>
                <a:gd name="connsiteX2" fmla="*/ 56494 w 115147"/>
                <a:gd name="connsiteY2" fmla="*/ 92555 h 178335"/>
                <a:gd name="connsiteX3" fmla="*/ 43444 w 115147"/>
                <a:gd name="connsiteY3" fmla="*/ 178335 h 178335"/>
                <a:gd name="connsiteX4" fmla="*/ 0 w 115147"/>
                <a:gd name="connsiteY4" fmla="*/ 129576 h 178335"/>
                <a:gd name="connsiteX5" fmla="*/ 95001 w 115147"/>
                <a:gd name="connsiteY5" fmla="*/ 82 h 178335"/>
                <a:gd name="connsiteX0" fmla="*/ 95001 w 124644"/>
                <a:gd name="connsiteY0" fmla="*/ 1 h 178254"/>
                <a:gd name="connsiteX1" fmla="*/ 115147 w 124644"/>
                <a:gd name="connsiteY1" fmla="*/ 12391 h 178254"/>
                <a:gd name="connsiteX2" fmla="*/ 56494 w 124644"/>
                <a:gd name="connsiteY2" fmla="*/ 92474 h 178254"/>
                <a:gd name="connsiteX3" fmla="*/ 43444 w 124644"/>
                <a:gd name="connsiteY3" fmla="*/ 178254 h 178254"/>
                <a:gd name="connsiteX4" fmla="*/ 0 w 124644"/>
                <a:gd name="connsiteY4" fmla="*/ 129495 h 178254"/>
                <a:gd name="connsiteX5" fmla="*/ 95001 w 124644"/>
                <a:gd name="connsiteY5" fmla="*/ 1 h 178254"/>
                <a:gd name="connsiteX0" fmla="*/ 95001 w 123822"/>
                <a:gd name="connsiteY0" fmla="*/ 3207 h 181460"/>
                <a:gd name="connsiteX1" fmla="*/ 115147 w 123822"/>
                <a:gd name="connsiteY1" fmla="*/ 15597 h 181460"/>
                <a:gd name="connsiteX2" fmla="*/ 56494 w 123822"/>
                <a:gd name="connsiteY2" fmla="*/ 95680 h 181460"/>
                <a:gd name="connsiteX3" fmla="*/ 43444 w 123822"/>
                <a:gd name="connsiteY3" fmla="*/ 181460 h 181460"/>
                <a:gd name="connsiteX4" fmla="*/ 0 w 123822"/>
                <a:gd name="connsiteY4" fmla="*/ 132701 h 181460"/>
                <a:gd name="connsiteX5" fmla="*/ 95001 w 123822"/>
                <a:gd name="connsiteY5" fmla="*/ 3207 h 18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2" h="181460">
                  <a:moveTo>
                    <a:pt x="95001" y="3207"/>
                  </a:moveTo>
                  <a:cubicBezTo>
                    <a:pt x="154331" y="-6981"/>
                    <a:pt x="101393" y="9847"/>
                    <a:pt x="115147" y="15597"/>
                  </a:cubicBezTo>
                  <a:cubicBezTo>
                    <a:pt x="111194" y="31146"/>
                    <a:pt x="58139" y="52656"/>
                    <a:pt x="56494" y="95680"/>
                  </a:cubicBezTo>
                  <a:cubicBezTo>
                    <a:pt x="54849" y="138704"/>
                    <a:pt x="48766" y="147742"/>
                    <a:pt x="43444" y="181460"/>
                  </a:cubicBezTo>
                  <a:cubicBezTo>
                    <a:pt x="24305" y="162909"/>
                    <a:pt x="45243" y="167626"/>
                    <a:pt x="0" y="132701"/>
                  </a:cubicBezTo>
                  <a:cubicBezTo>
                    <a:pt x="36863" y="87441"/>
                    <a:pt x="35671" y="13395"/>
                    <a:pt x="95001" y="320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9" name="Group 28">
            <a:extLst>
              <a:ext uri="{FF2B5EF4-FFF2-40B4-BE49-F238E27FC236}">
                <a16:creationId xmlns:a16="http://schemas.microsoft.com/office/drawing/2014/main" id="{895096E0-3EDA-476B-A319-54C1471BD516}"/>
              </a:ext>
            </a:extLst>
          </p:cNvPr>
          <p:cNvGrpSpPr/>
          <p:nvPr/>
        </p:nvGrpSpPr>
        <p:grpSpPr>
          <a:xfrm>
            <a:off x="2333006" y="3315605"/>
            <a:ext cx="267443" cy="470049"/>
            <a:chOff x="1679046" y="2160295"/>
            <a:chExt cx="427648" cy="751621"/>
          </a:xfrm>
        </p:grpSpPr>
        <p:sp>
          <p:nvSpPr>
            <p:cNvPr id="30" name="Freeform 120">
              <a:extLst>
                <a:ext uri="{FF2B5EF4-FFF2-40B4-BE49-F238E27FC236}">
                  <a16:creationId xmlns:a16="http://schemas.microsoft.com/office/drawing/2014/main" id="{536C71A6-135A-42C3-85C2-F69382D3137D}"/>
                </a:ext>
              </a:extLst>
            </p:cNvPr>
            <p:cNvSpPr/>
            <p:nvPr/>
          </p:nvSpPr>
          <p:spPr>
            <a:xfrm>
              <a:off x="1760492" y="2173453"/>
              <a:ext cx="264755" cy="346856"/>
            </a:xfrm>
            <a:custGeom>
              <a:avLst/>
              <a:gdLst>
                <a:gd name="connsiteX0" fmla="*/ 246185 w 492370"/>
                <a:gd name="connsiteY0" fmla="*/ 0 h 612937"/>
                <a:gd name="connsiteX1" fmla="*/ 492370 w 492370"/>
                <a:gd name="connsiteY1" fmla="*/ 268154 h 612937"/>
                <a:gd name="connsiteX2" fmla="*/ 420264 w 492370"/>
                <a:gd name="connsiteY2" fmla="*/ 457767 h 612937"/>
                <a:gd name="connsiteX3" fmla="*/ 407546 w 492370"/>
                <a:gd name="connsiteY3" fmla="*/ 467108 h 612937"/>
                <a:gd name="connsiteX4" fmla="*/ 373476 w 492370"/>
                <a:gd name="connsiteY4" fmla="*/ 537888 h 612937"/>
                <a:gd name="connsiteX5" fmla="*/ 244124 w 492370"/>
                <a:gd name="connsiteY5" fmla="*/ 612937 h 612937"/>
                <a:gd name="connsiteX6" fmla="*/ 114773 w 492370"/>
                <a:gd name="connsiteY6" fmla="*/ 537888 h 612937"/>
                <a:gd name="connsiteX7" fmla="*/ 78449 w 492370"/>
                <a:gd name="connsiteY7" fmla="*/ 462426 h 612937"/>
                <a:gd name="connsiteX8" fmla="*/ 72106 w 492370"/>
                <a:gd name="connsiteY8" fmla="*/ 457767 h 612937"/>
                <a:gd name="connsiteX9" fmla="*/ 0 w 492370"/>
                <a:gd name="connsiteY9" fmla="*/ 268154 h 612937"/>
                <a:gd name="connsiteX10" fmla="*/ 246185 w 492370"/>
                <a:gd name="connsiteY10" fmla="*/ 0 h 612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2370" h="612937">
                  <a:moveTo>
                    <a:pt x="246185" y="0"/>
                  </a:moveTo>
                  <a:cubicBezTo>
                    <a:pt x="382149" y="0"/>
                    <a:pt x="492370" y="120057"/>
                    <a:pt x="492370" y="268154"/>
                  </a:cubicBezTo>
                  <a:cubicBezTo>
                    <a:pt x="492370" y="342203"/>
                    <a:pt x="464815" y="409241"/>
                    <a:pt x="420264" y="457767"/>
                  </a:cubicBezTo>
                  <a:lnTo>
                    <a:pt x="407546" y="467108"/>
                  </a:lnTo>
                  <a:lnTo>
                    <a:pt x="373476" y="537888"/>
                  </a:lnTo>
                  <a:cubicBezTo>
                    <a:pt x="340372" y="584257"/>
                    <a:pt x="294639" y="612937"/>
                    <a:pt x="244124" y="612937"/>
                  </a:cubicBezTo>
                  <a:cubicBezTo>
                    <a:pt x="193609" y="612937"/>
                    <a:pt x="147877" y="584257"/>
                    <a:pt x="114773" y="537888"/>
                  </a:cubicBezTo>
                  <a:lnTo>
                    <a:pt x="78449" y="462426"/>
                  </a:lnTo>
                  <a:lnTo>
                    <a:pt x="72106" y="457767"/>
                  </a:lnTo>
                  <a:cubicBezTo>
                    <a:pt x="27556" y="409241"/>
                    <a:pt x="0" y="342203"/>
                    <a:pt x="0" y="268154"/>
                  </a:cubicBezTo>
                  <a:cubicBezTo>
                    <a:pt x="0" y="120057"/>
                    <a:pt x="110221" y="0"/>
                    <a:pt x="246185" y="0"/>
                  </a:cubicBezTo>
                  <a:close/>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121">
              <a:extLst>
                <a:ext uri="{FF2B5EF4-FFF2-40B4-BE49-F238E27FC236}">
                  <a16:creationId xmlns:a16="http://schemas.microsoft.com/office/drawing/2014/main" id="{1DE683B7-2DD3-4819-82DA-8B27AC310971}"/>
                </a:ext>
              </a:extLst>
            </p:cNvPr>
            <p:cNvSpPr/>
            <p:nvPr/>
          </p:nvSpPr>
          <p:spPr>
            <a:xfrm>
              <a:off x="1754806" y="2160295"/>
              <a:ext cx="276127" cy="145000"/>
            </a:xfrm>
            <a:custGeom>
              <a:avLst/>
              <a:gdLst>
                <a:gd name="connsiteX0" fmla="*/ 243975 w 487951"/>
                <a:gd name="connsiteY0" fmla="*/ 0 h 256233"/>
                <a:gd name="connsiteX1" fmla="*/ 470814 w 487951"/>
                <a:gd name="connsiteY1" fmla="*/ 163777 h 256233"/>
                <a:gd name="connsiteX2" fmla="*/ 487951 w 487951"/>
                <a:gd name="connsiteY2" fmla="*/ 256233 h 256233"/>
                <a:gd name="connsiteX3" fmla="*/ 399724 w 487951"/>
                <a:gd name="connsiteY3" fmla="*/ 256233 h 256233"/>
                <a:gd name="connsiteX4" fmla="*/ 399724 w 487951"/>
                <a:gd name="connsiteY4" fmla="*/ 197611 h 256233"/>
                <a:gd name="connsiteX5" fmla="*/ 347807 w 487951"/>
                <a:gd name="connsiteY5" fmla="*/ 145694 h 256233"/>
                <a:gd name="connsiteX6" fmla="*/ 140143 w 487951"/>
                <a:gd name="connsiteY6" fmla="*/ 145694 h 256233"/>
                <a:gd name="connsiteX7" fmla="*/ 88226 w 487951"/>
                <a:gd name="connsiteY7" fmla="*/ 197611 h 256233"/>
                <a:gd name="connsiteX8" fmla="*/ 88226 w 487951"/>
                <a:gd name="connsiteY8" fmla="*/ 256233 h 256233"/>
                <a:gd name="connsiteX9" fmla="*/ 0 w 487951"/>
                <a:gd name="connsiteY9" fmla="*/ 256233 h 256233"/>
                <a:gd name="connsiteX10" fmla="*/ 17137 w 487951"/>
                <a:gd name="connsiteY10" fmla="*/ 163777 h 256233"/>
                <a:gd name="connsiteX11" fmla="*/ 243975 w 487951"/>
                <a:gd name="connsiteY11" fmla="*/ 0 h 256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951" h="256233">
                  <a:moveTo>
                    <a:pt x="243975" y="0"/>
                  </a:moveTo>
                  <a:cubicBezTo>
                    <a:pt x="345948" y="0"/>
                    <a:pt x="433441" y="67532"/>
                    <a:pt x="470814" y="163777"/>
                  </a:cubicBezTo>
                  <a:lnTo>
                    <a:pt x="487951" y="256233"/>
                  </a:lnTo>
                  <a:lnTo>
                    <a:pt x="399724" y="256233"/>
                  </a:lnTo>
                  <a:lnTo>
                    <a:pt x="399724" y="197611"/>
                  </a:lnTo>
                  <a:cubicBezTo>
                    <a:pt x="399724" y="168938"/>
                    <a:pt x="376480" y="145694"/>
                    <a:pt x="347807" y="145694"/>
                  </a:cubicBezTo>
                  <a:lnTo>
                    <a:pt x="140143" y="145694"/>
                  </a:lnTo>
                  <a:cubicBezTo>
                    <a:pt x="111470" y="145694"/>
                    <a:pt x="88226" y="168938"/>
                    <a:pt x="88226" y="197611"/>
                  </a:cubicBezTo>
                  <a:lnTo>
                    <a:pt x="88226" y="256233"/>
                  </a:lnTo>
                  <a:lnTo>
                    <a:pt x="0" y="256233"/>
                  </a:lnTo>
                  <a:lnTo>
                    <a:pt x="17137" y="163777"/>
                  </a:lnTo>
                  <a:cubicBezTo>
                    <a:pt x="54510" y="67532"/>
                    <a:pt x="142002" y="0"/>
                    <a:pt x="24397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122">
              <a:extLst>
                <a:ext uri="{FF2B5EF4-FFF2-40B4-BE49-F238E27FC236}">
                  <a16:creationId xmlns:a16="http://schemas.microsoft.com/office/drawing/2014/main" id="{48ADB0AE-5772-40F0-874D-DEA8A1B5799E}"/>
                </a:ext>
              </a:extLst>
            </p:cNvPr>
            <p:cNvSpPr/>
            <p:nvPr/>
          </p:nvSpPr>
          <p:spPr>
            <a:xfrm>
              <a:off x="1679046" y="2520309"/>
              <a:ext cx="427648" cy="391607"/>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33728" y="140793"/>
                    <a:pt x="323734" y="140793"/>
                  </a:cubicBezTo>
                  <a:cubicBezTo>
                    <a:pt x="413740" y="140793"/>
                    <a:pt x="486705" y="85211"/>
                    <a:pt x="486705" y="166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riangle 123">
              <a:extLst>
                <a:ext uri="{FF2B5EF4-FFF2-40B4-BE49-F238E27FC236}">
                  <a16:creationId xmlns:a16="http://schemas.microsoft.com/office/drawing/2014/main" id="{3BED5780-40EE-4E3A-8639-63B303331784}"/>
                </a:ext>
              </a:extLst>
            </p:cNvPr>
            <p:cNvSpPr/>
            <p:nvPr/>
          </p:nvSpPr>
          <p:spPr>
            <a:xfrm flipV="1">
              <a:off x="1847800" y="2562285"/>
              <a:ext cx="90139" cy="6213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riangle 124">
              <a:extLst>
                <a:ext uri="{FF2B5EF4-FFF2-40B4-BE49-F238E27FC236}">
                  <a16:creationId xmlns:a16="http://schemas.microsoft.com/office/drawing/2014/main" id="{FEEC2B2F-6E4B-4E0B-AAB6-045FA3FE48F1}"/>
                </a:ext>
              </a:extLst>
            </p:cNvPr>
            <p:cNvSpPr/>
            <p:nvPr/>
          </p:nvSpPr>
          <p:spPr>
            <a:xfrm>
              <a:off x="1868505" y="2566895"/>
              <a:ext cx="48729" cy="9041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CF32CBB7-397D-443B-BC99-564CCFF8B6FE}"/>
              </a:ext>
            </a:extLst>
          </p:cNvPr>
          <p:cNvGrpSpPr/>
          <p:nvPr/>
        </p:nvGrpSpPr>
        <p:grpSpPr>
          <a:xfrm>
            <a:off x="2567688" y="4233586"/>
            <a:ext cx="291119" cy="460427"/>
            <a:chOff x="867963" y="2155071"/>
            <a:chExt cx="291119" cy="460427"/>
          </a:xfrm>
        </p:grpSpPr>
        <p:sp>
          <p:nvSpPr>
            <p:cNvPr id="36" name="Freeform 122">
              <a:extLst>
                <a:ext uri="{FF2B5EF4-FFF2-40B4-BE49-F238E27FC236}">
                  <a16:creationId xmlns:a16="http://schemas.microsoft.com/office/drawing/2014/main" id="{24F02E8D-68F1-449B-81C8-B801583C1819}"/>
                </a:ext>
              </a:extLst>
            </p:cNvPr>
            <p:cNvSpPr/>
            <p:nvPr/>
          </p:nvSpPr>
          <p:spPr>
            <a:xfrm>
              <a:off x="879802" y="2370595"/>
              <a:ext cx="267443" cy="244903"/>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33728" y="140793"/>
                    <a:pt x="323734" y="140793"/>
                  </a:cubicBezTo>
                  <a:cubicBezTo>
                    <a:pt x="413740" y="140793"/>
                    <a:pt x="486705" y="85211"/>
                    <a:pt x="486705" y="166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41867787-48CE-4756-AD91-B64918AAA56E}"/>
                </a:ext>
              </a:extLst>
            </p:cNvPr>
            <p:cNvSpPr/>
            <p:nvPr/>
          </p:nvSpPr>
          <p:spPr>
            <a:xfrm>
              <a:off x="944385" y="2162196"/>
              <a:ext cx="138276" cy="208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37">
              <a:extLst>
                <a:ext uri="{FF2B5EF4-FFF2-40B4-BE49-F238E27FC236}">
                  <a16:creationId xmlns:a16="http://schemas.microsoft.com/office/drawing/2014/main" id="{90D7E685-C1DF-441A-B56D-3696293351DD}"/>
                </a:ext>
              </a:extLst>
            </p:cNvPr>
            <p:cNvSpPr/>
            <p:nvPr/>
          </p:nvSpPr>
          <p:spPr>
            <a:xfrm>
              <a:off x="867963" y="2155071"/>
              <a:ext cx="158240" cy="19408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4515"/>
                <a:gd name="connsiteY0" fmla="*/ 7123 h 171021"/>
                <a:gd name="connsiteX1" fmla="*/ 124515 w 124515"/>
                <a:gd name="connsiteY1" fmla="*/ 19513 h 171021"/>
                <a:gd name="connsiteX2" fmla="*/ 70548 w 124515"/>
                <a:gd name="connsiteY2" fmla="*/ 103698 h 171021"/>
                <a:gd name="connsiteX3" fmla="*/ 39696 w 124515"/>
                <a:gd name="connsiteY3" fmla="*/ 171021 h 171021"/>
                <a:gd name="connsiteX4" fmla="*/ 0 w 124515"/>
                <a:gd name="connsiteY4" fmla="*/ 136617 h 171021"/>
                <a:gd name="connsiteX5" fmla="*/ 95001 w 124515"/>
                <a:gd name="connsiteY5" fmla="*/ 7123 h 171021"/>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5" h="167147">
                  <a:moveTo>
                    <a:pt x="95001" y="3249"/>
                  </a:moveTo>
                  <a:cubicBezTo>
                    <a:pt x="131680" y="-7040"/>
                    <a:pt x="110761" y="9889"/>
                    <a:pt x="124515" y="15639"/>
                  </a:cubicBezTo>
                  <a:cubicBezTo>
                    <a:pt x="120562" y="31188"/>
                    <a:pt x="79063" y="46888"/>
                    <a:pt x="70548" y="99824"/>
                  </a:cubicBezTo>
                  <a:cubicBezTo>
                    <a:pt x="62033" y="152760"/>
                    <a:pt x="51576" y="161114"/>
                    <a:pt x="39696" y="167147"/>
                  </a:cubicBezTo>
                  <a:cubicBezTo>
                    <a:pt x="20557" y="148596"/>
                    <a:pt x="45243" y="167668"/>
                    <a:pt x="0" y="132743"/>
                  </a:cubicBezTo>
                  <a:cubicBezTo>
                    <a:pt x="60285" y="105940"/>
                    <a:pt x="58322" y="13538"/>
                    <a:pt x="95001" y="324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Shape 38">
              <a:extLst>
                <a:ext uri="{FF2B5EF4-FFF2-40B4-BE49-F238E27FC236}">
                  <a16:creationId xmlns:a16="http://schemas.microsoft.com/office/drawing/2014/main" id="{FE360B57-5241-4A09-8035-0E062F9B2705}"/>
                </a:ext>
              </a:extLst>
            </p:cNvPr>
            <p:cNvSpPr/>
            <p:nvPr/>
          </p:nvSpPr>
          <p:spPr>
            <a:xfrm flipH="1">
              <a:off x="1001723" y="2155120"/>
              <a:ext cx="157359" cy="21070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51810 w 128353"/>
                <a:gd name="connsiteY2" fmla="*/ 10395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9179"/>
                <a:gd name="connsiteY0" fmla="*/ 9292 h 187545"/>
                <a:gd name="connsiteX1" fmla="*/ 115147 w 129179"/>
                <a:gd name="connsiteY1" fmla="*/ 21682 h 187545"/>
                <a:gd name="connsiteX2" fmla="*/ 51810 w 129179"/>
                <a:gd name="connsiteY2" fmla="*/ 107917 h 187545"/>
                <a:gd name="connsiteX3" fmla="*/ 43444 w 129179"/>
                <a:gd name="connsiteY3" fmla="*/ 187545 h 187545"/>
                <a:gd name="connsiteX4" fmla="*/ 0 w 129179"/>
                <a:gd name="connsiteY4" fmla="*/ 138786 h 187545"/>
                <a:gd name="connsiteX5" fmla="*/ 95001 w 129179"/>
                <a:gd name="connsiteY5" fmla="*/ 9292 h 187545"/>
                <a:gd name="connsiteX0" fmla="*/ 95001 w 115147"/>
                <a:gd name="connsiteY0" fmla="*/ 69 h 178322"/>
                <a:gd name="connsiteX1" fmla="*/ 115147 w 115147"/>
                <a:gd name="connsiteY1" fmla="*/ 12459 h 178322"/>
                <a:gd name="connsiteX2" fmla="*/ 51810 w 115147"/>
                <a:gd name="connsiteY2" fmla="*/ 98694 h 178322"/>
                <a:gd name="connsiteX3" fmla="*/ 43444 w 115147"/>
                <a:gd name="connsiteY3" fmla="*/ 178322 h 178322"/>
                <a:gd name="connsiteX4" fmla="*/ 0 w 115147"/>
                <a:gd name="connsiteY4" fmla="*/ 129563 h 178322"/>
                <a:gd name="connsiteX5" fmla="*/ 95001 w 115147"/>
                <a:gd name="connsiteY5" fmla="*/ 69 h 178322"/>
                <a:gd name="connsiteX0" fmla="*/ 95001 w 115147"/>
                <a:gd name="connsiteY0" fmla="*/ 82 h 178335"/>
                <a:gd name="connsiteX1" fmla="*/ 115147 w 115147"/>
                <a:gd name="connsiteY1" fmla="*/ 12472 h 178335"/>
                <a:gd name="connsiteX2" fmla="*/ 51810 w 115147"/>
                <a:gd name="connsiteY2" fmla="*/ 98707 h 178335"/>
                <a:gd name="connsiteX3" fmla="*/ 43444 w 115147"/>
                <a:gd name="connsiteY3" fmla="*/ 178335 h 178335"/>
                <a:gd name="connsiteX4" fmla="*/ 0 w 115147"/>
                <a:gd name="connsiteY4" fmla="*/ 129576 h 178335"/>
                <a:gd name="connsiteX5" fmla="*/ 95001 w 115147"/>
                <a:gd name="connsiteY5" fmla="*/ 82 h 178335"/>
                <a:gd name="connsiteX0" fmla="*/ 95001 w 115147"/>
                <a:gd name="connsiteY0" fmla="*/ 82 h 178335"/>
                <a:gd name="connsiteX1" fmla="*/ 115147 w 115147"/>
                <a:gd name="connsiteY1" fmla="*/ 12472 h 178335"/>
                <a:gd name="connsiteX2" fmla="*/ 56494 w 115147"/>
                <a:gd name="connsiteY2" fmla="*/ 92555 h 178335"/>
                <a:gd name="connsiteX3" fmla="*/ 43444 w 115147"/>
                <a:gd name="connsiteY3" fmla="*/ 178335 h 178335"/>
                <a:gd name="connsiteX4" fmla="*/ 0 w 115147"/>
                <a:gd name="connsiteY4" fmla="*/ 129576 h 178335"/>
                <a:gd name="connsiteX5" fmla="*/ 95001 w 115147"/>
                <a:gd name="connsiteY5" fmla="*/ 82 h 178335"/>
                <a:gd name="connsiteX0" fmla="*/ 95001 w 124644"/>
                <a:gd name="connsiteY0" fmla="*/ 1 h 178254"/>
                <a:gd name="connsiteX1" fmla="*/ 115147 w 124644"/>
                <a:gd name="connsiteY1" fmla="*/ 12391 h 178254"/>
                <a:gd name="connsiteX2" fmla="*/ 56494 w 124644"/>
                <a:gd name="connsiteY2" fmla="*/ 92474 h 178254"/>
                <a:gd name="connsiteX3" fmla="*/ 43444 w 124644"/>
                <a:gd name="connsiteY3" fmla="*/ 178254 h 178254"/>
                <a:gd name="connsiteX4" fmla="*/ 0 w 124644"/>
                <a:gd name="connsiteY4" fmla="*/ 129495 h 178254"/>
                <a:gd name="connsiteX5" fmla="*/ 95001 w 124644"/>
                <a:gd name="connsiteY5" fmla="*/ 1 h 178254"/>
                <a:gd name="connsiteX0" fmla="*/ 95001 w 123822"/>
                <a:gd name="connsiteY0" fmla="*/ 3207 h 181460"/>
                <a:gd name="connsiteX1" fmla="*/ 115147 w 123822"/>
                <a:gd name="connsiteY1" fmla="*/ 15597 h 181460"/>
                <a:gd name="connsiteX2" fmla="*/ 56494 w 123822"/>
                <a:gd name="connsiteY2" fmla="*/ 95680 h 181460"/>
                <a:gd name="connsiteX3" fmla="*/ 43444 w 123822"/>
                <a:gd name="connsiteY3" fmla="*/ 181460 h 181460"/>
                <a:gd name="connsiteX4" fmla="*/ 0 w 123822"/>
                <a:gd name="connsiteY4" fmla="*/ 132701 h 181460"/>
                <a:gd name="connsiteX5" fmla="*/ 95001 w 123822"/>
                <a:gd name="connsiteY5" fmla="*/ 3207 h 18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2" h="181460">
                  <a:moveTo>
                    <a:pt x="95001" y="3207"/>
                  </a:moveTo>
                  <a:cubicBezTo>
                    <a:pt x="154331" y="-6981"/>
                    <a:pt x="101393" y="9847"/>
                    <a:pt x="115147" y="15597"/>
                  </a:cubicBezTo>
                  <a:cubicBezTo>
                    <a:pt x="111194" y="31146"/>
                    <a:pt x="58139" y="52656"/>
                    <a:pt x="56494" y="95680"/>
                  </a:cubicBezTo>
                  <a:cubicBezTo>
                    <a:pt x="54849" y="138704"/>
                    <a:pt x="48766" y="147742"/>
                    <a:pt x="43444" y="181460"/>
                  </a:cubicBezTo>
                  <a:cubicBezTo>
                    <a:pt x="24305" y="162909"/>
                    <a:pt x="45243" y="167626"/>
                    <a:pt x="0" y="132701"/>
                  </a:cubicBezTo>
                  <a:cubicBezTo>
                    <a:pt x="36863" y="87441"/>
                    <a:pt x="35671" y="13395"/>
                    <a:pt x="95001" y="320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0" name="Group 39">
            <a:extLst>
              <a:ext uri="{FF2B5EF4-FFF2-40B4-BE49-F238E27FC236}">
                <a16:creationId xmlns:a16="http://schemas.microsoft.com/office/drawing/2014/main" id="{38A09B61-09D0-4D23-8A65-620EEE0C6237}"/>
              </a:ext>
            </a:extLst>
          </p:cNvPr>
          <p:cNvGrpSpPr/>
          <p:nvPr/>
        </p:nvGrpSpPr>
        <p:grpSpPr>
          <a:xfrm>
            <a:off x="1441744" y="4044130"/>
            <a:ext cx="374991" cy="525418"/>
            <a:chOff x="2525609" y="1953841"/>
            <a:chExt cx="374991" cy="525418"/>
          </a:xfrm>
        </p:grpSpPr>
        <p:sp>
          <p:nvSpPr>
            <p:cNvPr id="41" name="Flowchart: Document 40">
              <a:extLst>
                <a:ext uri="{FF2B5EF4-FFF2-40B4-BE49-F238E27FC236}">
                  <a16:creationId xmlns:a16="http://schemas.microsoft.com/office/drawing/2014/main" id="{4F3D68F6-BA49-4567-91CD-37689ECE21A3}"/>
                </a:ext>
              </a:extLst>
            </p:cNvPr>
            <p:cNvSpPr/>
            <p:nvPr/>
          </p:nvSpPr>
          <p:spPr>
            <a:xfrm>
              <a:off x="2583100" y="2032015"/>
              <a:ext cx="317500" cy="447244"/>
            </a:xfrm>
            <a:prstGeom prst="flowChartDocumen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Document 41">
              <a:extLst>
                <a:ext uri="{FF2B5EF4-FFF2-40B4-BE49-F238E27FC236}">
                  <a16:creationId xmlns:a16="http://schemas.microsoft.com/office/drawing/2014/main" id="{C25B8C33-5AD8-4AAD-9A6C-B788E7D8748B}"/>
                </a:ext>
              </a:extLst>
            </p:cNvPr>
            <p:cNvSpPr/>
            <p:nvPr/>
          </p:nvSpPr>
          <p:spPr>
            <a:xfrm>
              <a:off x="2525609" y="1953841"/>
              <a:ext cx="317500" cy="447244"/>
            </a:xfrm>
            <a:prstGeom prst="flowChartDocumen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Arrow: U-Turn 42">
              <a:extLst>
                <a:ext uri="{FF2B5EF4-FFF2-40B4-BE49-F238E27FC236}">
                  <a16:creationId xmlns:a16="http://schemas.microsoft.com/office/drawing/2014/main" id="{193385CE-BBFD-4375-A259-0B2323600F70}"/>
                </a:ext>
              </a:extLst>
            </p:cNvPr>
            <p:cNvSpPr/>
            <p:nvPr/>
          </p:nvSpPr>
          <p:spPr>
            <a:xfrm>
              <a:off x="2607936" y="2004465"/>
              <a:ext cx="167455" cy="163065"/>
            </a:xfrm>
            <a:prstGeom prst="uturnArrow">
              <a:avLst>
                <a:gd name="adj1" fmla="val 20057"/>
                <a:gd name="adj2" fmla="val 25000"/>
                <a:gd name="adj3" fmla="val 25000"/>
                <a:gd name="adj4" fmla="val 30796"/>
                <a:gd name="adj5" fmla="val 6559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4" name="Arrow: U-Turn 43">
              <a:extLst>
                <a:ext uri="{FF2B5EF4-FFF2-40B4-BE49-F238E27FC236}">
                  <a16:creationId xmlns:a16="http://schemas.microsoft.com/office/drawing/2014/main" id="{79EC7106-DDA1-4981-9A68-A5CF76D46F3A}"/>
                </a:ext>
              </a:extLst>
            </p:cNvPr>
            <p:cNvSpPr/>
            <p:nvPr/>
          </p:nvSpPr>
          <p:spPr>
            <a:xfrm rot="10800000">
              <a:off x="2582463" y="2120562"/>
              <a:ext cx="167455" cy="163065"/>
            </a:xfrm>
            <a:prstGeom prst="uturnArrow">
              <a:avLst>
                <a:gd name="adj1" fmla="val 20057"/>
                <a:gd name="adj2" fmla="val 25000"/>
                <a:gd name="adj3" fmla="val 25000"/>
                <a:gd name="adj4" fmla="val 30796"/>
                <a:gd name="adj5" fmla="val 6559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45" name="Group 44">
            <a:extLst>
              <a:ext uri="{FF2B5EF4-FFF2-40B4-BE49-F238E27FC236}">
                <a16:creationId xmlns:a16="http://schemas.microsoft.com/office/drawing/2014/main" id="{6BA4CD23-0C3E-402E-898E-12F04DF96370}"/>
              </a:ext>
            </a:extLst>
          </p:cNvPr>
          <p:cNvGrpSpPr/>
          <p:nvPr/>
        </p:nvGrpSpPr>
        <p:grpSpPr>
          <a:xfrm>
            <a:off x="1215152" y="4819617"/>
            <a:ext cx="267443" cy="470049"/>
            <a:chOff x="1679046" y="2160295"/>
            <a:chExt cx="427648" cy="751621"/>
          </a:xfrm>
        </p:grpSpPr>
        <p:sp>
          <p:nvSpPr>
            <p:cNvPr id="46" name="Freeform 120">
              <a:extLst>
                <a:ext uri="{FF2B5EF4-FFF2-40B4-BE49-F238E27FC236}">
                  <a16:creationId xmlns:a16="http://schemas.microsoft.com/office/drawing/2014/main" id="{36B7BBCA-86D0-4290-BB65-15A3178CE39C}"/>
                </a:ext>
              </a:extLst>
            </p:cNvPr>
            <p:cNvSpPr/>
            <p:nvPr/>
          </p:nvSpPr>
          <p:spPr>
            <a:xfrm>
              <a:off x="1760492" y="2173453"/>
              <a:ext cx="264755" cy="346856"/>
            </a:xfrm>
            <a:custGeom>
              <a:avLst/>
              <a:gdLst>
                <a:gd name="connsiteX0" fmla="*/ 246185 w 492370"/>
                <a:gd name="connsiteY0" fmla="*/ 0 h 612937"/>
                <a:gd name="connsiteX1" fmla="*/ 492370 w 492370"/>
                <a:gd name="connsiteY1" fmla="*/ 268154 h 612937"/>
                <a:gd name="connsiteX2" fmla="*/ 420264 w 492370"/>
                <a:gd name="connsiteY2" fmla="*/ 457767 h 612937"/>
                <a:gd name="connsiteX3" fmla="*/ 407546 w 492370"/>
                <a:gd name="connsiteY3" fmla="*/ 467108 h 612937"/>
                <a:gd name="connsiteX4" fmla="*/ 373476 w 492370"/>
                <a:gd name="connsiteY4" fmla="*/ 537888 h 612937"/>
                <a:gd name="connsiteX5" fmla="*/ 244124 w 492370"/>
                <a:gd name="connsiteY5" fmla="*/ 612937 h 612937"/>
                <a:gd name="connsiteX6" fmla="*/ 114773 w 492370"/>
                <a:gd name="connsiteY6" fmla="*/ 537888 h 612937"/>
                <a:gd name="connsiteX7" fmla="*/ 78449 w 492370"/>
                <a:gd name="connsiteY7" fmla="*/ 462426 h 612937"/>
                <a:gd name="connsiteX8" fmla="*/ 72106 w 492370"/>
                <a:gd name="connsiteY8" fmla="*/ 457767 h 612937"/>
                <a:gd name="connsiteX9" fmla="*/ 0 w 492370"/>
                <a:gd name="connsiteY9" fmla="*/ 268154 h 612937"/>
                <a:gd name="connsiteX10" fmla="*/ 246185 w 492370"/>
                <a:gd name="connsiteY10" fmla="*/ 0 h 612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2370" h="612937">
                  <a:moveTo>
                    <a:pt x="246185" y="0"/>
                  </a:moveTo>
                  <a:cubicBezTo>
                    <a:pt x="382149" y="0"/>
                    <a:pt x="492370" y="120057"/>
                    <a:pt x="492370" y="268154"/>
                  </a:cubicBezTo>
                  <a:cubicBezTo>
                    <a:pt x="492370" y="342203"/>
                    <a:pt x="464815" y="409241"/>
                    <a:pt x="420264" y="457767"/>
                  </a:cubicBezTo>
                  <a:lnTo>
                    <a:pt x="407546" y="467108"/>
                  </a:lnTo>
                  <a:lnTo>
                    <a:pt x="373476" y="537888"/>
                  </a:lnTo>
                  <a:cubicBezTo>
                    <a:pt x="340372" y="584257"/>
                    <a:pt x="294639" y="612937"/>
                    <a:pt x="244124" y="612937"/>
                  </a:cubicBezTo>
                  <a:cubicBezTo>
                    <a:pt x="193609" y="612937"/>
                    <a:pt x="147877" y="584257"/>
                    <a:pt x="114773" y="537888"/>
                  </a:cubicBezTo>
                  <a:lnTo>
                    <a:pt x="78449" y="462426"/>
                  </a:lnTo>
                  <a:lnTo>
                    <a:pt x="72106" y="457767"/>
                  </a:lnTo>
                  <a:cubicBezTo>
                    <a:pt x="27556" y="409241"/>
                    <a:pt x="0" y="342203"/>
                    <a:pt x="0" y="268154"/>
                  </a:cubicBezTo>
                  <a:cubicBezTo>
                    <a:pt x="0" y="120057"/>
                    <a:pt x="110221" y="0"/>
                    <a:pt x="246185" y="0"/>
                  </a:cubicBezTo>
                  <a:close/>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21">
              <a:extLst>
                <a:ext uri="{FF2B5EF4-FFF2-40B4-BE49-F238E27FC236}">
                  <a16:creationId xmlns:a16="http://schemas.microsoft.com/office/drawing/2014/main" id="{46DFA1DD-F839-425B-8EA5-FBFB09B5A2EE}"/>
                </a:ext>
              </a:extLst>
            </p:cNvPr>
            <p:cNvSpPr/>
            <p:nvPr/>
          </p:nvSpPr>
          <p:spPr>
            <a:xfrm>
              <a:off x="1754806" y="2160295"/>
              <a:ext cx="276127" cy="145000"/>
            </a:xfrm>
            <a:custGeom>
              <a:avLst/>
              <a:gdLst>
                <a:gd name="connsiteX0" fmla="*/ 243975 w 487951"/>
                <a:gd name="connsiteY0" fmla="*/ 0 h 256233"/>
                <a:gd name="connsiteX1" fmla="*/ 470814 w 487951"/>
                <a:gd name="connsiteY1" fmla="*/ 163777 h 256233"/>
                <a:gd name="connsiteX2" fmla="*/ 487951 w 487951"/>
                <a:gd name="connsiteY2" fmla="*/ 256233 h 256233"/>
                <a:gd name="connsiteX3" fmla="*/ 399724 w 487951"/>
                <a:gd name="connsiteY3" fmla="*/ 256233 h 256233"/>
                <a:gd name="connsiteX4" fmla="*/ 399724 w 487951"/>
                <a:gd name="connsiteY4" fmla="*/ 197611 h 256233"/>
                <a:gd name="connsiteX5" fmla="*/ 347807 w 487951"/>
                <a:gd name="connsiteY5" fmla="*/ 145694 h 256233"/>
                <a:gd name="connsiteX6" fmla="*/ 140143 w 487951"/>
                <a:gd name="connsiteY6" fmla="*/ 145694 h 256233"/>
                <a:gd name="connsiteX7" fmla="*/ 88226 w 487951"/>
                <a:gd name="connsiteY7" fmla="*/ 197611 h 256233"/>
                <a:gd name="connsiteX8" fmla="*/ 88226 w 487951"/>
                <a:gd name="connsiteY8" fmla="*/ 256233 h 256233"/>
                <a:gd name="connsiteX9" fmla="*/ 0 w 487951"/>
                <a:gd name="connsiteY9" fmla="*/ 256233 h 256233"/>
                <a:gd name="connsiteX10" fmla="*/ 17137 w 487951"/>
                <a:gd name="connsiteY10" fmla="*/ 163777 h 256233"/>
                <a:gd name="connsiteX11" fmla="*/ 243975 w 487951"/>
                <a:gd name="connsiteY11" fmla="*/ 0 h 256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951" h="256233">
                  <a:moveTo>
                    <a:pt x="243975" y="0"/>
                  </a:moveTo>
                  <a:cubicBezTo>
                    <a:pt x="345948" y="0"/>
                    <a:pt x="433441" y="67532"/>
                    <a:pt x="470814" y="163777"/>
                  </a:cubicBezTo>
                  <a:lnTo>
                    <a:pt x="487951" y="256233"/>
                  </a:lnTo>
                  <a:lnTo>
                    <a:pt x="399724" y="256233"/>
                  </a:lnTo>
                  <a:lnTo>
                    <a:pt x="399724" y="197611"/>
                  </a:lnTo>
                  <a:cubicBezTo>
                    <a:pt x="399724" y="168938"/>
                    <a:pt x="376480" y="145694"/>
                    <a:pt x="347807" y="145694"/>
                  </a:cubicBezTo>
                  <a:lnTo>
                    <a:pt x="140143" y="145694"/>
                  </a:lnTo>
                  <a:cubicBezTo>
                    <a:pt x="111470" y="145694"/>
                    <a:pt x="88226" y="168938"/>
                    <a:pt x="88226" y="197611"/>
                  </a:cubicBezTo>
                  <a:lnTo>
                    <a:pt x="88226" y="256233"/>
                  </a:lnTo>
                  <a:lnTo>
                    <a:pt x="0" y="256233"/>
                  </a:lnTo>
                  <a:lnTo>
                    <a:pt x="17137" y="163777"/>
                  </a:lnTo>
                  <a:cubicBezTo>
                    <a:pt x="54510" y="67532"/>
                    <a:pt x="142002" y="0"/>
                    <a:pt x="24397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122">
              <a:extLst>
                <a:ext uri="{FF2B5EF4-FFF2-40B4-BE49-F238E27FC236}">
                  <a16:creationId xmlns:a16="http://schemas.microsoft.com/office/drawing/2014/main" id="{7C5597E0-9B57-4A6A-961E-3C57971B9FA9}"/>
                </a:ext>
              </a:extLst>
            </p:cNvPr>
            <p:cNvSpPr/>
            <p:nvPr/>
          </p:nvSpPr>
          <p:spPr>
            <a:xfrm>
              <a:off x="1679046" y="2520309"/>
              <a:ext cx="427648" cy="391607"/>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33728" y="140793"/>
                    <a:pt x="323734" y="140793"/>
                  </a:cubicBezTo>
                  <a:cubicBezTo>
                    <a:pt x="413740" y="140793"/>
                    <a:pt x="486705" y="85211"/>
                    <a:pt x="486705" y="166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riangle 123">
              <a:extLst>
                <a:ext uri="{FF2B5EF4-FFF2-40B4-BE49-F238E27FC236}">
                  <a16:creationId xmlns:a16="http://schemas.microsoft.com/office/drawing/2014/main" id="{DB66A5CA-8176-42D6-8A0B-A85889468718}"/>
                </a:ext>
              </a:extLst>
            </p:cNvPr>
            <p:cNvSpPr/>
            <p:nvPr/>
          </p:nvSpPr>
          <p:spPr>
            <a:xfrm flipV="1">
              <a:off x="1847800" y="2562285"/>
              <a:ext cx="90139" cy="6213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riangle 124">
              <a:extLst>
                <a:ext uri="{FF2B5EF4-FFF2-40B4-BE49-F238E27FC236}">
                  <a16:creationId xmlns:a16="http://schemas.microsoft.com/office/drawing/2014/main" id="{764DAB6B-259F-4543-9BA5-D1F13F815BA4}"/>
                </a:ext>
              </a:extLst>
            </p:cNvPr>
            <p:cNvSpPr/>
            <p:nvPr/>
          </p:nvSpPr>
          <p:spPr>
            <a:xfrm>
              <a:off x="1868505" y="2566895"/>
              <a:ext cx="48729" cy="9041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1" name="Straight Arrow Connector 50">
            <a:extLst>
              <a:ext uri="{FF2B5EF4-FFF2-40B4-BE49-F238E27FC236}">
                <a16:creationId xmlns:a16="http://schemas.microsoft.com/office/drawing/2014/main" id="{51EA8BA3-9E96-4EAE-AA1A-5D7B08836683}"/>
              </a:ext>
            </a:extLst>
          </p:cNvPr>
          <p:cNvCxnSpPr/>
          <p:nvPr/>
        </p:nvCxnSpPr>
        <p:spPr>
          <a:xfrm flipV="1">
            <a:off x="1391248" y="3652846"/>
            <a:ext cx="863420" cy="287707"/>
          </a:xfrm>
          <a:prstGeom prst="straightConnector1">
            <a:avLst/>
          </a:prstGeom>
          <a:ln w="12700">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F98009EC-3C51-4AC9-A6AD-87641BFFA951}"/>
              </a:ext>
            </a:extLst>
          </p:cNvPr>
          <p:cNvCxnSpPr/>
          <p:nvPr/>
        </p:nvCxnSpPr>
        <p:spPr>
          <a:xfrm flipH="1" flipV="1">
            <a:off x="2465452" y="3891945"/>
            <a:ext cx="32946" cy="328660"/>
          </a:xfrm>
          <a:prstGeom prst="straightConnector1">
            <a:avLst/>
          </a:prstGeom>
          <a:ln w="12700">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60EFBDEB-82DA-43F3-ADCB-E063AC31AB7F}"/>
              </a:ext>
            </a:extLst>
          </p:cNvPr>
          <p:cNvCxnSpPr/>
          <p:nvPr/>
        </p:nvCxnSpPr>
        <p:spPr>
          <a:xfrm flipH="1">
            <a:off x="2687374" y="3626428"/>
            <a:ext cx="968743" cy="0"/>
          </a:xfrm>
          <a:prstGeom prst="straightConnector1">
            <a:avLst/>
          </a:prstGeom>
          <a:ln w="12700">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3FBCDFD6-E8E5-4DCF-9A9F-A442DEA1D8FA}"/>
              </a:ext>
            </a:extLst>
          </p:cNvPr>
          <p:cNvGrpSpPr/>
          <p:nvPr/>
        </p:nvGrpSpPr>
        <p:grpSpPr>
          <a:xfrm>
            <a:off x="3742266" y="3331445"/>
            <a:ext cx="291119" cy="460427"/>
            <a:chOff x="867963" y="2155071"/>
            <a:chExt cx="291119" cy="460427"/>
          </a:xfrm>
        </p:grpSpPr>
        <p:sp>
          <p:nvSpPr>
            <p:cNvPr id="55" name="Freeform 122">
              <a:extLst>
                <a:ext uri="{FF2B5EF4-FFF2-40B4-BE49-F238E27FC236}">
                  <a16:creationId xmlns:a16="http://schemas.microsoft.com/office/drawing/2014/main" id="{45CECF7A-0FC9-4FC8-8551-24B303230FC9}"/>
                </a:ext>
              </a:extLst>
            </p:cNvPr>
            <p:cNvSpPr/>
            <p:nvPr/>
          </p:nvSpPr>
          <p:spPr>
            <a:xfrm>
              <a:off x="879802" y="2370595"/>
              <a:ext cx="267443" cy="244903"/>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33728" y="140793"/>
                    <a:pt x="323734" y="140793"/>
                  </a:cubicBezTo>
                  <a:cubicBezTo>
                    <a:pt x="413740" y="140793"/>
                    <a:pt x="486705" y="85211"/>
                    <a:pt x="486705" y="166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9431FDCB-79EF-4A48-9B0F-F8D5E7ADEE0F}"/>
                </a:ext>
              </a:extLst>
            </p:cNvPr>
            <p:cNvSpPr/>
            <p:nvPr/>
          </p:nvSpPr>
          <p:spPr>
            <a:xfrm>
              <a:off x="944385" y="2162196"/>
              <a:ext cx="138276" cy="208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Shape 56">
              <a:extLst>
                <a:ext uri="{FF2B5EF4-FFF2-40B4-BE49-F238E27FC236}">
                  <a16:creationId xmlns:a16="http://schemas.microsoft.com/office/drawing/2014/main" id="{548245B7-9BF8-4A71-BDC3-CDCDBBE8E03E}"/>
                </a:ext>
              </a:extLst>
            </p:cNvPr>
            <p:cNvSpPr/>
            <p:nvPr/>
          </p:nvSpPr>
          <p:spPr>
            <a:xfrm>
              <a:off x="867963" y="2155071"/>
              <a:ext cx="158240" cy="19408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4515"/>
                <a:gd name="connsiteY0" fmla="*/ 7123 h 171021"/>
                <a:gd name="connsiteX1" fmla="*/ 124515 w 124515"/>
                <a:gd name="connsiteY1" fmla="*/ 19513 h 171021"/>
                <a:gd name="connsiteX2" fmla="*/ 70548 w 124515"/>
                <a:gd name="connsiteY2" fmla="*/ 103698 h 171021"/>
                <a:gd name="connsiteX3" fmla="*/ 39696 w 124515"/>
                <a:gd name="connsiteY3" fmla="*/ 171021 h 171021"/>
                <a:gd name="connsiteX4" fmla="*/ 0 w 124515"/>
                <a:gd name="connsiteY4" fmla="*/ 136617 h 171021"/>
                <a:gd name="connsiteX5" fmla="*/ 95001 w 124515"/>
                <a:gd name="connsiteY5" fmla="*/ 7123 h 171021"/>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 name="connsiteX0" fmla="*/ 95001 w 124515"/>
                <a:gd name="connsiteY0" fmla="*/ 3249 h 167147"/>
                <a:gd name="connsiteX1" fmla="*/ 124515 w 124515"/>
                <a:gd name="connsiteY1" fmla="*/ 15639 h 167147"/>
                <a:gd name="connsiteX2" fmla="*/ 70548 w 124515"/>
                <a:gd name="connsiteY2" fmla="*/ 99824 h 167147"/>
                <a:gd name="connsiteX3" fmla="*/ 39696 w 124515"/>
                <a:gd name="connsiteY3" fmla="*/ 167147 h 167147"/>
                <a:gd name="connsiteX4" fmla="*/ 0 w 124515"/>
                <a:gd name="connsiteY4" fmla="*/ 132743 h 167147"/>
                <a:gd name="connsiteX5" fmla="*/ 95001 w 124515"/>
                <a:gd name="connsiteY5" fmla="*/ 3249 h 16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15" h="167147">
                  <a:moveTo>
                    <a:pt x="95001" y="3249"/>
                  </a:moveTo>
                  <a:cubicBezTo>
                    <a:pt x="131680" y="-7040"/>
                    <a:pt x="110761" y="9889"/>
                    <a:pt x="124515" y="15639"/>
                  </a:cubicBezTo>
                  <a:cubicBezTo>
                    <a:pt x="120562" y="31188"/>
                    <a:pt x="79063" y="46888"/>
                    <a:pt x="70548" y="99824"/>
                  </a:cubicBezTo>
                  <a:cubicBezTo>
                    <a:pt x="62033" y="152760"/>
                    <a:pt x="51576" y="161114"/>
                    <a:pt x="39696" y="167147"/>
                  </a:cubicBezTo>
                  <a:cubicBezTo>
                    <a:pt x="20557" y="148596"/>
                    <a:pt x="45243" y="167668"/>
                    <a:pt x="0" y="132743"/>
                  </a:cubicBezTo>
                  <a:cubicBezTo>
                    <a:pt x="60285" y="105940"/>
                    <a:pt x="58322" y="13538"/>
                    <a:pt x="95001" y="324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Freeform: Shape 57">
              <a:extLst>
                <a:ext uri="{FF2B5EF4-FFF2-40B4-BE49-F238E27FC236}">
                  <a16:creationId xmlns:a16="http://schemas.microsoft.com/office/drawing/2014/main" id="{F034EC5B-FDBF-49EF-92F6-AB6287098BD7}"/>
                </a:ext>
              </a:extLst>
            </p:cNvPr>
            <p:cNvSpPr/>
            <p:nvPr/>
          </p:nvSpPr>
          <p:spPr>
            <a:xfrm flipH="1">
              <a:off x="1001723" y="2155120"/>
              <a:ext cx="157359" cy="210707"/>
            </a:xfrm>
            <a:custGeom>
              <a:avLst/>
              <a:gdLst>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30341 w 132680"/>
                <a:gd name="connsiteY0" fmla="*/ 297 h 181466"/>
                <a:gd name="connsiteX1" fmla="*/ 77953 w 132680"/>
                <a:gd name="connsiteY1" fmla="*/ 174128 h 181466"/>
                <a:gd name="connsiteX2" fmla="*/ 562 w 132680"/>
                <a:gd name="connsiteY2" fmla="*/ 133647 h 181466"/>
                <a:gd name="connsiteX3" fmla="*/ 130341 w 132680"/>
                <a:gd name="connsiteY3" fmla="*/ 297 h 181466"/>
                <a:gd name="connsiteX0" fmla="*/ 129779 w 132118"/>
                <a:gd name="connsiteY0" fmla="*/ 297 h 182090"/>
                <a:gd name="connsiteX1" fmla="*/ 77391 w 132118"/>
                <a:gd name="connsiteY1" fmla="*/ 174128 h 182090"/>
                <a:gd name="connsiteX2" fmla="*/ 0 w 132118"/>
                <a:gd name="connsiteY2" fmla="*/ 133647 h 182090"/>
                <a:gd name="connsiteX3" fmla="*/ 129779 w 132118"/>
                <a:gd name="connsiteY3" fmla="*/ 297 h 182090"/>
                <a:gd name="connsiteX0" fmla="*/ 129779 w 132118"/>
                <a:gd name="connsiteY0" fmla="*/ 273 h 182066"/>
                <a:gd name="connsiteX1" fmla="*/ 77391 w 132118"/>
                <a:gd name="connsiteY1" fmla="*/ 174104 h 182066"/>
                <a:gd name="connsiteX2" fmla="*/ 0 w 132118"/>
                <a:gd name="connsiteY2" fmla="*/ 133623 h 182066"/>
                <a:gd name="connsiteX3" fmla="*/ 129779 w 132118"/>
                <a:gd name="connsiteY3" fmla="*/ 273 h 182066"/>
                <a:gd name="connsiteX0" fmla="*/ 97632 w 98600"/>
                <a:gd name="connsiteY0" fmla="*/ 273 h 182066"/>
                <a:gd name="connsiteX1" fmla="*/ 45244 w 98600"/>
                <a:gd name="connsiteY1" fmla="*/ 174104 h 182066"/>
                <a:gd name="connsiteX2" fmla="*/ 0 w 98600"/>
                <a:gd name="connsiteY2" fmla="*/ 133623 h 182066"/>
                <a:gd name="connsiteX3" fmla="*/ 97632 w 98600"/>
                <a:gd name="connsiteY3" fmla="*/ 273 h 182066"/>
                <a:gd name="connsiteX0" fmla="*/ 95251 w 96273"/>
                <a:gd name="connsiteY0" fmla="*/ 255 h 190382"/>
                <a:gd name="connsiteX1" fmla="*/ 45244 w 96273"/>
                <a:gd name="connsiteY1" fmla="*/ 182420 h 190382"/>
                <a:gd name="connsiteX2" fmla="*/ 0 w 96273"/>
                <a:gd name="connsiteY2" fmla="*/ 141939 h 190382"/>
                <a:gd name="connsiteX3" fmla="*/ 95251 w 96273"/>
                <a:gd name="connsiteY3" fmla="*/ 255 h 190382"/>
                <a:gd name="connsiteX0" fmla="*/ 98823 w 99984"/>
                <a:gd name="connsiteY0" fmla="*/ 388 h 189389"/>
                <a:gd name="connsiteX1" fmla="*/ 48816 w 99984"/>
                <a:gd name="connsiteY1" fmla="*/ 182553 h 189389"/>
                <a:gd name="connsiteX2" fmla="*/ 0 w 99984"/>
                <a:gd name="connsiteY2" fmla="*/ 133737 h 189389"/>
                <a:gd name="connsiteX3" fmla="*/ 98823 w 99984"/>
                <a:gd name="connsiteY3" fmla="*/ 388 h 189389"/>
                <a:gd name="connsiteX0" fmla="*/ 98823 w 102024"/>
                <a:gd name="connsiteY0" fmla="*/ 176 h 175135"/>
                <a:gd name="connsiteX1" fmla="*/ 67866 w 102024"/>
                <a:gd name="connsiteY1" fmla="*/ 165673 h 175135"/>
                <a:gd name="connsiteX2" fmla="*/ 0 w 102024"/>
                <a:gd name="connsiteY2" fmla="*/ 133525 h 175135"/>
                <a:gd name="connsiteX3" fmla="*/ 98823 w 102024"/>
                <a:gd name="connsiteY3" fmla="*/ 176 h 175135"/>
                <a:gd name="connsiteX0" fmla="*/ 105967 w 108579"/>
                <a:gd name="connsiteY0" fmla="*/ 159 h 187024"/>
                <a:gd name="connsiteX1" fmla="*/ 67866 w 108579"/>
                <a:gd name="connsiteY1" fmla="*/ 177562 h 187024"/>
                <a:gd name="connsiteX2" fmla="*/ 0 w 108579"/>
                <a:gd name="connsiteY2" fmla="*/ 145414 h 187024"/>
                <a:gd name="connsiteX3" fmla="*/ 105967 w 108579"/>
                <a:gd name="connsiteY3" fmla="*/ 159 h 187024"/>
                <a:gd name="connsiteX0" fmla="*/ 90615 w 92396"/>
                <a:gd name="connsiteY0" fmla="*/ 314 h 185206"/>
                <a:gd name="connsiteX1" fmla="*/ 52514 w 92396"/>
                <a:gd name="connsiteY1" fmla="*/ 177717 h 185206"/>
                <a:gd name="connsiteX2" fmla="*/ 0 w 92396"/>
                <a:gd name="connsiteY2" fmla="*/ 134010 h 185206"/>
                <a:gd name="connsiteX3" fmla="*/ 90615 w 92396"/>
                <a:gd name="connsiteY3" fmla="*/ 314 h 185206"/>
                <a:gd name="connsiteX0" fmla="*/ 90615 w 113735"/>
                <a:gd name="connsiteY0" fmla="*/ 8227 h 193119"/>
                <a:gd name="connsiteX1" fmla="*/ 52514 w 113735"/>
                <a:gd name="connsiteY1" fmla="*/ 185630 h 193119"/>
                <a:gd name="connsiteX2" fmla="*/ 0 w 113735"/>
                <a:gd name="connsiteY2" fmla="*/ 141923 h 193119"/>
                <a:gd name="connsiteX3" fmla="*/ 90615 w 113735"/>
                <a:gd name="connsiteY3" fmla="*/ 8227 h 193119"/>
                <a:gd name="connsiteX0" fmla="*/ 90615 w 114210"/>
                <a:gd name="connsiteY0" fmla="*/ 1909 h 186801"/>
                <a:gd name="connsiteX1" fmla="*/ 52514 w 114210"/>
                <a:gd name="connsiteY1" fmla="*/ 179312 h 186801"/>
                <a:gd name="connsiteX2" fmla="*/ 0 w 114210"/>
                <a:gd name="connsiteY2" fmla="*/ 135605 h 186801"/>
                <a:gd name="connsiteX3" fmla="*/ 90615 w 114210"/>
                <a:gd name="connsiteY3" fmla="*/ 1909 h 186801"/>
                <a:gd name="connsiteX0" fmla="*/ 95001 w 117817"/>
                <a:gd name="connsiteY0" fmla="*/ 1951 h 182641"/>
                <a:gd name="connsiteX1" fmla="*/ 52514 w 117817"/>
                <a:gd name="connsiteY1" fmla="*/ 175152 h 182641"/>
                <a:gd name="connsiteX2" fmla="*/ 0 w 117817"/>
                <a:gd name="connsiteY2" fmla="*/ 131445 h 182641"/>
                <a:gd name="connsiteX3" fmla="*/ 95001 w 117817"/>
                <a:gd name="connsiteY3" fmla="*/ 1951 h 182641"/>
                <a:gd name="connsiteX0" fmla="*/ 95001 w 119797"/>
                <a:gd name="connsiteY0" fmla="*/ 2256 h 182946"/>
                <a:gd name="connsiteX1" fmla="*/ 52514 w 119797"/>
                <a:gd name="connsiteY1" fmla="*/ 175457 h 182946"/>
                <a:gd name="connsiteX2" fmla="*/ 0 w 119797"/>
                <a:gd name="connsiteY2" fmla="*/ 131750 h 182946"/>
                <a:gd name="connsiteX3" fmla="*/ 95001 w 119797"/>
                <a:gd name="connsiteY3" fmla="*/ 2256 h 182946"/>
                <a:gd name="connsiteX0" fmla="*/ 95001 w 119797"/>
                <a:gd name="connsiteY0" fmla="*/ 2256 h 175457"/>
                <a:gd name="connsiteX1" fmla="*/ 52514 w 119797"/>
                <a:gd name="connsiteY1" fmla="*/ 175457 h 175457"/>
                <a:gd name="connsiteX2" fmla="*/ 0 w 119797"/>
                <a:gd name="connsiteY2" fmla="*/ 131750 h 175457"/>
                <a:gd name="connsiteX3" fmla="*/ 95001 w 119797"/>
                <a:gd name="connsiteY3" fmla="*/ 2256 h 175457"/>
                <a:gd name="connsiteX0" fmla="*/ 95001 w 123879"/>
                <a:gd name="connsiteY0" fmla="*/ 2149 h 175350"/>
                <a:gd name="connsiteX1" fmla="*/ 52514 w 123879"/>
                <a:gd name="connsiteY1" fmla="*/ 175350 h 175350"/>
                <a:gd name="connsiteX2" fmla="*/ 0 w 123879"/>
                <a:gd name="connsiteY2" fmla="*/ 131643 h 175350"/>
                <a:gd name="connsiteX3" fmla="*/ 95001 w 123879"/>
                <a:gd name="connsiteY3" fmla="*/ 2149 h 175350"/>
                <a:gd name="connsiteX0" fmla="*/ 95001 w 119630"/>
                <a:gd name="connsiteY0" fmla="*/ 14968 h 188169"/>
                <a:gd name="connsiteX1" fmla="*/ 117340 w 119630"/>
                <a:gd name="connsiteY1" fmla="*/ 22105 h 188169"/>
                <a:gd name="connsiteX2" fmla="*/ 52514 w 119630"/>
                <a:gd name="connsiteY2" fmla="*/ 188169 h 188169"/>
                <a:gd name="connsiteX3" fmla="*/ 0 w 119630"/>
                <a:gd name="connsiteY3" fmla="*/ 144462 h 188169"/>
                <a:gd name="connsiteX4" fmla="*/ 95001 w 119630"/>
                <a:gd name="connsiteY4" fmla="*/ 14968 h 188169"/>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7340"/>
                <a:gd name="connsiteY0" fmla="*/ 8542 h 181743"/>
                <a:gd name="connsiteX1" fmla="*/ 117340 w 117340"/>
                <a:gd name="connsiteY1" fmla="*/ 15679 h 181743"/>
                <a:gd name="connsiteX2" fmla="*/ 52514 w 117340"/>
                <a:gd name="connsiteY2" fmla="*/ 181743 h 181743"/>
                <a:gd name="connsiteX3" fmla="*/ 0 w 117340"/>
                <a:gd name="connsiteY3" fmla="*/ 138036 h 181743"/>
                <a:gd name="connsiteX4" fmla="*/ 95001 w 117340"/>
                <a:gd name="connsiteY4" fmla="*/ 8542 h 181743"/>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52514 w 115147"/>
                <a:gd name="connsiteY2" fmla="*/ 180325 h 180325"/>
                <a:gd name="connsiteX3" fmla="*/ 0 w 115147"/>
                <a:gd name="connsiteY3" fmla="*/ 136618 h 180325"/>
                <a:gd name="connsiteX4" fmla="*/ 95001 w 115147"/>
                <a:gd name="connsiteY4" fmla="*/ 7124 h 180325"/>
                <a:gd name="connsiteX0" fmla="*/ 95001 w 115147"/>
                <a:gd name="connsiteY0" fmla="*/ 7124 h 180325"/>
                <a:gd name="connsiteX1" fmla="*/ 115147 w 115147"/>
                <a:gd name="connsiteY1" fmla="*/ 19514 h 180325"/>
                <a:gd name="connsiteX2" fmla="*/ 71282 w 115147"/>
                <a:gd name="connsiteY2" fmla="*/ 100420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15147"/>
                <a:gd name="connsiteY0" fmla="*/ 7124 h 180325"/>
                <a:gd name="connsiteX1" fmla="*/ 115147 w 115147"/>
                <a:gd name="connsiteY1" fmla="*/ 19514 h 180325"/>
                <a:gd name="connsiteX2" fmla="*/ 85538 w 115147"/>
                <a:gd name="connsiteY2" fmla="*/ 108826 h 180325"/>
                <a:gd name="connsiteX3" fmla="*/ 52514 w 115147"/>
                <a:gd name="connsiteY3" fmla="*/ 180325 h 180325"/>
                <a:gd name="connsiteX4" fmla="*/ 0 w 115147"/>
                <a:gd name="connsiteY4" fmla="*/ 136618 h 180325"/>
                <a:gd name="connsiteX5" fmla="*/ 95001 w 115147"/>
                <a:gd name="connsiteY5" fmla="*/ 7124 h 180325"/>
                <a:gd name="connsiteX0" fmla="*/ 95001 w 128353"/>
                <a:gd name="connsiteY0" fmla="*/ 5334 h 178535"/>
                <a:gd name="connsiteX1" fmla="*/ 115147 w 128353"/>
                <a:gd name="connsiteY1" fmla="*/ 17724 h 178535"/>
                <a:gd name="connsiteX2" fmla="*/ 85538 w 128353"/>
                <a:gd name="connsiteY2" fmla="*/ 107036 h 178535"/>
                <a:gd name="connsiteX3" fmla="*/ 52514 w 128353"/>
                <a:gd name="connsiteY3" fmla="*/ 178535 h 178535"/>
                <a:gd name="connsiteX4" fmla="*/ 0 w 128353"/>
                <a:gd name="connsiteY4" fmla="*/ 134828 h 178535"/>
                <a:gd name="connsiteX5" fmla="*/ 95001 w 128353"/>
                <a:gd name="connsiteY5" fmla="*/ 5334 h 178535"/>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85538 w 128353"/>
                <a:gd name="connsiteY2" fmla="*/ 107036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75384"/>
                <a:gd name="connsiteX1" fmla="*/ 115147 w 128353"/>
                <a:gd name="connsiteY1" fmla="*/ 17724 h 175384"/>
                <a:gd name="connsiteX2" fmla="*/ 70548 w 128353"/>
                <a:gd name="connsiteY2" fmla="*/ 101909 h 175384"/>
                <a:gd name="connsiteX3" fmla="*/ 48128 w 128353"/>
                <a:gd name="connsiteY3" fmla="*/ 175384 h 175384"/>
                <a:gd name="connsiteX4" fmla="*/ 0 w 128353"/>
                <a:gd name="connsiteY4" fmla="*/ 134828 h 175384"/>
                <a:gd name="connsiteX5" fmla="*/ 95001 w 128353"/>
                <a:gd name="connsiteY5" fmla="*/ 5334 h 175384"/>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70548 w 128353"/>
                <a:gd name="connsiteY2" fmla="*/ 10190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69232"/>
                <a:gd name="connsiteX1" fmla="*/ 115147 w 128353"/>
                <a:gd name="connsiteY1" fmla="*/ 17724 h 169232"/>
                <a:gd name="connsiteX2" fmla="*/ 51810 w 128353"/>
                <a:gd name="connsiteY2" fmla="*/ 103959 h 169232"/>
                <a:gd name="connsiteX3" fmla="*/ 39696 w 128353"/>
                <a:gd name="connsiteY3" fmla="*/ 169232 h 169232"/>
                <a:gd name="connsiteX4" fmla="*/ 0 w 128353"/>
                <a:gd name="connsiteY4" fmla="*/ 134828 h 169232"/>
                <a:gd name="connsiteX5" fmla="*/ 95001 w 128353"/>
                <a:gd name="connsiteY5" fmla="*/ 5334 h 169232"/>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8353"/>
                <a:gd name="connsiteY0" fmla="*/ 5334 h 183587"/>
                <a:gd name="connsiteX1" fmla="*/ 115147 w 128353"/>
                <a:gd name="connsiteY1" fmla="*/ 17724 h 183587"/>
                <a:gd name="connsiteX2" fmla="*/ 51810 w 128353"/>
                <a:gd name="connsiteY2" fmla="*/ 103959 h 183587"/>
                <a:gd name="connsiteX3" fmla="*/ 43444 w 128353"/>
                <a:gd name="connsiteY3" fmla="*/ 183587 h 183587"/>
                <a:gd name="connsiteX4" fmla="*/ 0 w 128353"/>
                <a:gd name="connsiteY4" fmla="*/ 134828 h 183587"/>
                <a:gd name="connsiteX5" fmla="*/ 95001 w 128353"/>
                <a:gd name="connsiteY5" fmla="*/ 5334 h 183587"/>
                <a:gd name="connsiteX0" fmla="*/ 95001 w 129179"/>
                <a:gd name="connsiteY0" fmla="*/ 9292 h 187545"/>
                <a:gd name="connsiteX1" fmla="*/ 115147 w 129179"/>
                <a:gd name="connsiteY1" fmla="*/ 21682 h 187545"/>
                <a:gd name="connsiteX2" fmla="*/ 51810 w 129179"/>
                <a:gd name="connsiteY2" fmla="*/ 107917 h 187545"/>
                <a:gd name="connsiteX3" fmla="*/ 43444 w 129179"/>
                <a:gd name="connsiteY3" fmla="*/ 187545 h 187545"/>
                <a:gd name="connsiteX4" fmla="*/ 0 w 129179"/>
                <a:gd name="connsiteY4" fmla="*/ 138786 h 187545"/>
                <a:gd name="connsiteX5" fmla="*/ 95001 w 129179"/>
                <a:gd name="connsiteY5" fmla="*/ 9292 h 187545"/>
                <a:gd name="connsiteX0" fmla="*/ 95001 w 115147"/>
                <a:gd name="connsiteY0" fmla="*/ 69 h 178322"/>
                <a:gd name="connsiteX1" fmla="*/ 115147 w 115147"/>
                <a:gd name="connsiteY1" fmla="*/ 12459 h 178322"/>
                <a:gd name="connsiteX2" fmla="*/ 51810 w 115147"/>
                <a:gd name="connsiteY2" fmla="*/ 98694 h 178322"/>
                <a:gd name="connsiteX3" fmla="*/ 43444 w 115147"/>
                <a:gd name="connsiteY3" fmla="*/ 178322 h 178322"/>
                <a:gd name="connsiteX4" fmla="*/ 0 w 115147"/>
                <a:gd name="connsiteY4" fmla="*/ 129563 h 178322"/>
                <a:gd name="connsiteX5" fmla="*/ 95001 w 115147"/>
                <a:gd name="connsiteY5" fmla="*/ 69 h 178322"/>
                <a:gd name="connsiteX0" fmla="*/ 95001 w 115147"/>
                <a:gd name="connsiteY0" fmla="*/ 82 h 178335"/>
                <a:gd name="connsiteX1" fmla="*/ 115147 w 115147"/>
                <a:gd name="connsiteY1" fmla="*/ 12472 h 178335"/>
                <a:gd name="connsiteX2" fmla="*/ 51810 w 115147"/>
                <a:gd name="connsiteY2" fmla="*/ 98707 h 178335"/>
                <a:gd name="connsiteX3" fmla="*/ 43444 w 115147"/>
                <a:gd name="connsiteY3" fmla="*/ 178335 h 178335"/>
                <a:gd name="connsiteX4" fmla="*/ 0 w 115147"/>
                <a:gd name="connsiteY4" fmla="*/ 129576 h 178335"/>
                <a:gd name="connsiteX5" fmla="*/ 95001 w 115147"/>
                <a:gd name="connsiteY5" fmla="*/ 82 h 178335"/>
                <a:gd name="connsiteX0" fmla="*/ 95001 w 115147"/>
                <a:gd name="connsiteY0" fmla="*/ 82 h 178335"/>
                <a:gd name="connsiteX1" fmla="*/ 115147 w 115147"/>
                <a:gd name="connsiteY1" fmla="*/ 12472 h 178335"/>
                <a:gd name="connsiteX2" fmla="*/ 56494 w 115147"/>
                <a:gd name="connsiteY2" fmla="*/ 92555 h 178335"/>
                <a:gd name="connsiteX3" fmla="*/ 43444 w 115147"/>
                <a:gd name="connsiteY3" fmla="*/ 178335 h 178335"/>
                <a:gd name="connsiteX4" fmla="*/ 0 w 115147"/>
                <a:gd name="connsiteY4" fmla="*/ 129576 h 178335"/>
                <a:gd name="connsiteX5" fmla="*/ 95001 w 115147"/>
                <a:gd name="connsiteY5" fmla="*/ 82 h 178335"/>
                <a:gd name="connsiteX0" fmla="*/ 95001 w 124644"/>
                <a:gd name="connsiteY0" fmla="*/ 1 h 178254"/>
                <a:gd name="connsiteX1" fmla="*/ 115147 w 124644"/>
                <a:gd name="connsiteY1" fmla="*/ 12391 h 178254"/>
                <a:gd name="connsiteX2" fmla="*/ 56494 w 124644"/>
                <a:gd name="connsiteY2" fmla="*/ 92474 h 178254"/>
                <a:gd name="connsiteX3" fmla="*/ 43444 w 124644"/>
                <a:gd name="connsiteY3" fmla="*/ 178254 h 178254"/>
                <a:gd name="connsiteX4" fmla="*/ 0 w 124644"/>
                <a:gd name="connsiteY4" fmla="*/ 129495 h 178254"/>
                <a:gd name="connsiteX5" fmla="*/ 95001 w 124644"/>
                <a:gd name="connsiteY5" fmla="*/ 1 h 178254"/>
                <a:gd name="connsiteX0" fmla="*/ 95001 w 123822"/>
                <a:gd name="connsiteY0" fmla="*/ 3207 h 181460"/>
                <a:gd name="connsiteX1" fmla="*/ 115147 w 123822"/>
                <a:gd name="connsiteY1" fmla="*/ 15597 h 181460"/>
                <a:gd name="connsiteX2" fmla="*/ 56494 w 123822"/>
                <a:gd name="connsiteY2" fmla="*/ 95680 h 181460"/>
                <a:gd name="connsiteX3" fmla="*/ 43444 w 123822"/>
                <a:gd name="connsiteY3" fmla="*/ 181460 h 181460"/>
                <a:gd name="connsiteX4" fmla="*/ 0 w 123822"/>
                <a:gd name="connsiteY4" fmla="*/ 132701 h 181460"/>
                <a:gd name="connsiteX5" fmla="*/ 95001 w 123822"/>
                <a:gd name="connsiteY5" fmla="*/ 3207 h 18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822" h="181460">
                  <a:moveTo>
                    <a:pt x="95001" y="3207"/>
                  </a:moveTo>
                  <a:cubicBezTo>
                    <a:pt x="154331" y="-6981"/>
                    <a:pt x="101393" y="9847"/>
                    <a:pt x="115147" y="15597"/>
                  </a:cubicBezTo>
                  <a:cubicBezTo>
                    <a:pt x="111194" y="31146"/>
                    <a:pt x="58139" y="52656"/>
                    <a:pt x="56494" y="95680"/>
                  </a:cubicBezTo>
                  <a:cubicBezTo>
                    <a:pt x="54849" y="138704"/>
                    <a:pt x="48766" y="147742"/>
                    <a:pt x="43444" y="181460"/>
                  </a:cubicBezTo>
                  <a:cubicBezTo>
                    <a:pt x="24305" y="162909"/>
                    <a:pt x="45243" y="167626"/>
                    <a:pt x="0" y="132701"/>
                  </a:cubicBezTo>
                  <a:cubicBezTo>
                    <a:pt x="36863" y="87441"/>
                    <a:pt x="35671" y="13395"/>
                    <a:pt x="95001" y="3207"/>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9" name="Group 58">
            <a:extLst>
              <a:ext uri="{FF2B5EF4-FFF2-40B4-BE49-F238E27FC236}">
                <a16:creationId xmlns:a16="http://schemas.microsoft.com/office/drawing/2014/main" id="{AADB9BF3-9ACC-4477-B48D-C90E7AAE7EE6}"/>
              </a:ext>
            </a:extLst>
          </p:cNvPr>
          <p:cNvGrpSpPr/>
          <p:nvPr/>
        </p:nvGrpSpPr>
        <p:grpSpPr>
          <a:xfrm>
            <a:off x="4171241" y="4457503"/>
            <a:ext cx="267443" cy="470049"/>
            <a:chOff x="1679046" y="2160295"/>
            <a:chExt cx="427648" cy="751621"/>
          </a:xfrm>
        </p:grpSpPr>
        <p:sp>
          <p:nvSpPr>
            <p:cNvPr id="60" name="Freeform 120">
              <a:extLst>
                <a:ext uri="{FF2B5EF4-FFF2-40B4-BE49-F238E27FC236}">
                  <a16:creationId xmlns:a16="http://schemas.microsoft.com/office/drawing/2014/main" id="{0827FB06-D491-4895-80CA-BEF369ECFE4F}"/>
                </a:ext>
              </a:extLst>
            </p:cNvPr>
            <p:cNvSpPr/>
            <p:nvPr/>
          </p:nvSpPr>
          <p:spPr>
            <a:xfrm>
              <a:off x="1760492" y="2173453"/>
              <a:ext cx="264755" cy="346856"/>
            </a:xfrm>
            <a:custGeom>
              <a:avLst/>
              <a:gdLst>
                <a:gd name="connsiteX0" fmla="*/ 246185 w 492370"/>
                <a:gd name="connsiteY0" fmla="*/ 0 h 612937"/>
                <a:gd name="connsiteX1" fmla="*/ 492370 w 492370"/>
                <a:gd name="connsiteY1" fmla="*/ 268154 h 612937"/>
                <a:gd name="connsiteX2" fmla="*/ 420264 w 492370"/>
                <a:gd name="connsiteY2" fmla="*/ 457767 h 612937"/>
                <a:gd name="connsiteX3" fmla="*/ 407546 w 492370"/>
                <a:gd name="connsiteY3" fmla="*/ 467108 h 612937"/>
                <a:gd name="connsiteX4" fmla="*/ 373476 w 492370"/>
                <a:gd name="connsiteY4" fmla="*/ 537888 h 612937"/>
                <a:gd name="connsiteX5" fmla="*/ 244124 w 492370"/>
                <a:gd name="connsiteY5" fmla="*/ 612937 h 612937"/>
                <a:gd name="connsiteX6" fmla="*/ 114773 w 492370"/>
                <a:gd name="connsiteY6" fmla="*/ 537888 h 612937"/>
                <a:gd name="connsiteX7" fmla="*/ 78449 w 492370"/>
                <a:gd name="connsiteY7" fmla="*/ 462426 h 612937"/>
                <a:gd name="connsiteX8" fmla="*/ 72106 w 492370"/>
                <a:gd name="connsiteY8" fmla="*/ 457767 h 612937"/>
                <a:gd name="connsiteX9" fmla="*/ 0 w 492370"/>
                <a:gd name="connsiteY9" fmla="*/ 268154 h 612937"/>
                <a:gd name="connsiteX10" fmla="*/ 246185 w 492370"/>
                <a:gd name="connsiteY10" fmla="*/ 0 h 612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2370" h="612937">
                  <a:moveTo>
                    <a:pt x="246185" y="0"/>
                  </a:moveTo>
                  <a:cubicBezTo>
                    <a:pt x="382149" y="0"/>
                    <a:pt x="492370" y="120057"/>
                    <a:pt x="492370" y="268154"/>
                  </a:cubicBezTo>
                  <a:cubicBezTo>
                    <a:pt x="492370" y="342203"/>
                    <a:pt x="464815" y="409241"/>
                    <a:pt x="420264" y="457767"/>
                  </a:cubicBezTo>
                  <a:lnTo>
                    <a:pt x="407546" y="467108"/>
                  </a:lnTo>
                  <a:lnTo>
                    <a:pt x="373476" y="537888"/>
                  </a:lnTo>
                  <a:cubicBezTo>
                    <a:pt x="340372" y="584257"/>
                    <a:pt x="294639" y="612937"/>
                    <a:pt x="244124" y="612937"/>
                  </a:cubicBezTo>
                  <a:cubicBezTo>
                    <a:pt x="193609" y="612937"/>
                    <a:pt x="147877" y="584257"/>
                    <a:pt x="114773" y="537888"/>
                  </a:cubicBezTo>
                  <a:lnTo>
                    <a:pt x="78449" y="462426"/>
                  </a:lnTo>
                  <a:lnTo>
                    <a:pt x="72106" y="457767"/>
                  </a:lnTo>
                  <a:cubicBezTo>
                    <a:pt x="27556" y="409241"/>
                    <a:pt x="0" y="342203"/>
                    <a:pt x="0" y="268154"/>
                  </a:cubicBezTo>
                  <a:cubicBezTo>
                    <a:pt x="0" y="120057"/>
                    <a:pt x="110221" y="0"/>
                    <a:pt x="246185" y="0"/>
                  </a:cubicBezTo>
                  <a:close/>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reeform 121">
              <a:extLst>
                <a:ext uri="{FF2B5EF4-FFF2-40B4-BE49-F238E27FC236}">
                  <a16:creationId xmlns:a16="http://schemas.microsoft.com/office/drawing/2014/main" id="{2B791601-E07E-4AC9-8F1E-CD94DAD7A709}"/>
                </a:ext>
              </a:extLst>
            </p:cNvPr>
            <p:cNvSpPr/>
            <p:nvPr/>
          </p:nvSpPr>
          <p:spPr>
            <a:xfrm>
              <a:off x="1754806" y="2160295"/>
              <a:ext cx="276127" cy="145000"/>
            </a:xfrm>
            <a:custGeom>
              <a:avLst/>
              <a:gdLst>
                <a:gd name="connsiteX0" fmla="*/ 243975 w 487951"/>
                <a:gd name="connsiteY0" fmla="*/ 0 h 256233"/>
                <a:gd name="connsiteX1" fmla="*/ 470814 w 487951"/>
                <a:gd name="connsiteY1" fmla="*/ 163777 h 256233"/>
                <a:gd name="connsiteX2" fmla="*/ 487951 w 487951"/>
                <a:gd name="connsiteY2" fmla="*/ 256233 h 256233"/>
                <a:gd name="connsiteX3" fmla="*/ 399724 w 487951"/>
                <a:gd name="connsiteY3" fmla="*/ 256233 h 256233"/>
                <a:gd name="connsiteX4" fmla="*/ 399724 w 487951"/>
                <a:gd name="connsiteY4" fmla="*/ 197611 h 256233"/>
                <a:gd name="connsiteX5" fmla="*/ 347807 w 487951"/>
                <a:gd name="connsiteY5" fmla="*/ 145694 h 256233"/>
                <a:gd name="connsiteX6" fmla="*/ 140143 w 487951"/>
                <a:gd name="connsiteY6" fmla="*/ 145694 h 256233"/>
                <a:gd name="connsiteX7" fmla="*/ 88226 w 487951"/>
                <a:gd name="connsiteY7" fmla="*/ 197611 h 256233"/>
                <a:gd name="connsiteX8" fmla="*/ 88226 w 487951"/>
                <a:gd name="connsiteY8" fmla="*/ 256233 h 256233"/>
                <a:gd name="connsiteX9" fmla="*/ 0 w 487951"/>
                <a:gd name="connsiteY9" fmla="*/ 256233 h 256233"/>
                <a:gd name="connsiteX10" fmla="*/ 17137 w 487951"/>
                <a:gd name="connsiteY10" fmla="*/ 163777 h 256233"/>
                <a:gd name="connsiteX11" fmla="*/ 243975 w 487951"/>
                <a:gd name="connsiteY11" fmla="*/ 0 h 256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951" h="256233">
                  <a:moveTo>
                    <a:pt x="243975" y="0"/>
                  </a:moveTo>
                  <a:cubicBezTo>
                    <a:pt x="345948" y="0"/>
                    <a:pt x="433441" y="67532"/>
                    <a:pt x="470814" y="163777"/>
                  </a:cubicBezTo>
                  <a:lnTo>
                    <a:pt x="487951" y="256233"/>
                  </a:lnTo>
                  <a:lnTo>
                    <a:pt x="399724" y="256233"/>
                  </a:lnTo>
                  <a:lnTo>
                    <a:pt x="399724" y="197611"/>
                  </a:lnTo>
                  <a:cubicBezTo>
                    <a:pt x="399724" y="168938"/>
                    <a:pt x="376480" y="145694"/>
                    <a:pt x="347807" y="145694"/>
                  </a:cubicBezTo>
                  <a:lnTo>
                    <a:pt x="140143" y="145694"/>
                  </a:lnTo>
                  <a:cubicBezTo>
                    <a:pt x="111470" y="145694"/>
                    <a:pt x="88226" y="168938"/>
                    <a:pt x="88226" y="197611"/>
                  </a:cubicBezTo>
                  <a:lnTo>
                    <a:pt x="88226" y="256233"/>
                  </a:lnTo>
                  <a:lnTo>
                    <a:pt x="0" y="256233"/>
                  </a:lnTo>
                  <a:lnTo>
                    <a:pt x="17137" y="163777"/>
                  </a:lnTo>
                  <a:cubicBezTo>
                    <a:pt x="54510" y="67532"/>
                    <a:pt x="142002" y="0"/>
                    <a:pt x="24397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122">
              <a:extLst>
                <a:ext uri="{FF2B5EF4-FFF2-40B4-BE49-F238E27FC236}">
                  <a16:creationId xmlns:a16="http://schemas.microsoft.com/office/drawing/2014/main" id="{493607C6-643B-440E-A2FC-E1BFA9BB4563}"/>
                </a:ext>
              </a:extLst>
            </p:cNvPr>
            <p:cNvSpPr/>
            <p:nvPr/>
          </p:nvSpPr>
          <p:spPr>
            <a:xfrm>
              <a:off x="1679046" y="2520309"/>
              <a:ext cx="427648" cy="391607"/>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33728" y="140793"/>
                    <a:pt x="323734" y="140793"/>
                  </a:cubicBezTo>
                  <a:cubicBezTo>
                    <a:pt x="413740" y="140793"/>
                    <a:pt x="486705" y="85211"/>
                    <a:pt x="486705" y="1664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riangle 123">
              <a:extLst>
                <a:ext uri="{FF2B5EF4-FFF2-40B4-BE49-F238E27FC236}">
                  <a16:creationId xmlns:a16="http://schemas.microsoft.com/office/drawing/2014/main" id="{431CCD57-D527-4E63-8864-E1678EF21EF6}"/>
                </a:ext>
              </a:extLst>
            </p:cNvPr>
            <p:cNvSpPr/>
            <p:nvPr/>
          </p:nvSpPr>
          <p:spPr>
            <a:xfrm flipV="1">
              <a:off x="1847800" y="2562285"/>
              <a:ext cx="90139" cy="6213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riangle 124">
              <a:extLst>
                <a:ext uri="{FF2B5EF4-FFF2-40B4-BE49-F238E27FC236}">
                  <a16:creationId xmlns:a16="http://schemas.microsoft.com/office/drawing/2014/main" id="{047D3A3E-B9F7-4141-95C5-E0F80B76D700}"/>
                </a:ext>
              </a:extLst>
            </p:cNvPr>
            <p:cNvSpPr/>
            <p:nvPr/>
          </p:nvSpPr>
          <p:spPr>
            <a:xfrm>
              <a:off x="1868505" y="2566895"/>
              <a:ext cx="48729" cy="9041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5" name="Group 64">
            <a:extLst>
              <a:ext uri="{FF2B5EF4-FFF2-40B4-BE49-F238E27FC236}">
                <a16:creationId xmlns:a16="http://schemas.microsoft.com/office/drawing/2014/main" id="{392D3C86-2F9A-4042-A065-314DF1B69662}"/>
              </a:ext>
            </a:extLst>
          </p:cNvPr>
          <p:cNvGrpSpPr/>
          <p:nvPr/>
        </p:nvGrpSpPr>
        <p:grpSpPr>
          <a:xfrm>
            <a:off x="3513454" y="4429676"/>
            <a:ext cx="267443" cy="458139"/>
            <a:chOff x="1364453" y="2465868"/>
            <a:chExt cx="267443" cy="458139"/>
          </a:xfrm>
        </p:grpSpPr>
        <p:sp>
          <p:nvSpPr>
            <p:cNvPr id="66" name="Freeform 122">
              <a:extLst>
                <a:ext uri="{FF2B5EF4-FFF2-40B4-BE49-F238E27FC236}">
                  <a16:creationId xmlns:a16="http://schemas.microsoft.com/office/drawing/2014/main" id="{BBB0CD70-9FE8-449D-A4DD-0ED8125A1DB1}"/>
                </a:ext>
              </a:extLst>
            </p:cNvPr>
            <p:cNvSpPr/>
            <p:nvPr/>
          </p:nvSpPr>
          <p:spPr>
            <a:xfrm>
              <a:off x="1364453" y="2679104"/>
              <a:ext cx="267443" cy="244903"/>
            </a:xfrm>
            <a:custGeom>
              <a:avLst/>
              <a:gdLst>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 name="connsiteX0" fmla="*/ 482293 w 653143"/>
                <a:gd name="connsiteY0" fmla="*/ 0 h 469894"/>
                <a:gd name="connsiteX1" fmla="*/ 492678 w 653143"/>
                <a:gd name="connsiteY1" fmla="*/ 1047 h 469894"/>
                <a:gd name="connsiteX2" fmla="*/ 653143 w 653143"/>
                <a:gd name="connsiteY2" fmla="*/ 197931 h 469894"/>
                <a:gd name="connsiteX3" fmla="*/ 653143 w 653143"/>
                <a:gd name="connsiteY3" fmla="*/ 338608 h 469894"/>
                <a:gd name="connsiteX4" fmla="*/ 637350 w 653143"/>
                <a:gd name="connsiteY4" fmla="*/ 416833 h 469894"/>
                <a:gd name="connsiteX5" fmla="*/ 616284 w 653143"/>
                <a:gd name="connsiteY5" fmla="*/ 448079 h 469894"/>
                <a:gd name="connsiteX6" fmla="*/ 613197 w 653143"/>
                <a:gd name="connsiteY6" fmla="*/ 448693 h 469894"/>
                <a:gd name="connsiteX7" fmla="*/ 326571 w 653143"/>
                <a:gd name="connsiteY7" fmla="*/ 469894 h 469894"/>
                <a:gd name="connsiteX8" fmla="*/ 39946 w 653143"/>
                <a:gd name="connsiteY8" fmla="*/ 448693 h 469894"/>
                <a:gd name="connsiteX9" fmla="*/ 36860 w 653143"/>
                <a:gd name="connsiteY9" fmla="*/ 448079 h 469894"/>
                <a:gd name="connsiteX10" fmla="*/ 15793 w 653143"/>
                <a:gd name="connsiteY10" fmla="*/ 416833 h 469894"/>
                <a:gd name="connsiteX11" fmla="*/ 0 w 653143"/>
                <a:gd name="connsiteY11" fmla="*/ 338608 h 469894"/>
                <a:gd name="connsiteX12" fmla="*/ 0 w 653143"/>
                <a:gd name="connsiteY12" fmla="*/ 197931 h 469894"/>
                <a:gd name="connsiteX13" fmla="*/ 160465 w 653143"/>
                <a:gd name="connsiteY13" fmla="*/ 1047 h 469894"/>
                <a:gd name="connsiteX14" fmla="*/ 165020 w 653143"/>
                <a:gd name="connsiteY14" fmla="*/ 588 h 469894"/>
                <a:gd name="connsiteX15" fmla="*/ 160763 w 653143"/>
                <a:gd name="connsiteY15" fmla="*/ 16648 h 469894"/>
                <a:gd name="connsiteX16" fmla="*/ 323734 w 653143"/>
                <a:gd name="connsiteY16" fmla="*/ 140793 h 469894"/>
                <a:gd name="connsiteX17" fmla="*/ 486705 w 653143"/>
                <a:gd name="connsiteY17" fmla="*/ 16648 h 469894"/>
                <a:gd name="connsiteX18" fmla="*/ 482293 w 653143"/>
                <a:gd name="connsiteY18" fmla="*/ 0 h 46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3143" h="469894">
                  <a:moveTo>
                    <a:pt x="482293" y="0"/>
                  </a:moveTo>
                  <a:lnTo>
                    <a:pt x="492678" y="1047"/>
                  </a:lnTo>
                  <a:cubicBezTo>
                    <a:pt x="584255" y="19786"/>
                    <a:pt x="653143" y="100814"/>
                    <a:pt x="653143" y="197931"/>
                  </a:cubicBezTo>
                  <a:lnTo>
                    <a:pt x="653143" y="338608"/>
                  </a:lnTo>
                  <a:cubicBezTo>
                    <a:pt x="653143" y="366356"/>
                    <a:pt x="647520" y="392790"/>
                    <a:pt x="637350" y="416833"/>
                  </a:cubicBezTo>
                  <a:lnTo>
                    <a:pt x="616284" y="448079"/>
                  </a:lnTo>
                  <a:lnTo>
                    <a:pt x="613197" y="448693"/>
                  </a:lnTo>
                  <a:cubicBezTo>
                    <a:pt x="525100" y="462345"/>
                    <a:pt x="428242" y="469894"/>
                    <a:pt x="326571" y="469894"/>
                  </a:cubicBezTo>
                  <a:cubicBezTo>
                    <a:pt x="224901" y="469894"/>
                    <a:pt x="128043" y="462345"/>
                    <a:pt x="39946" y="448693"/>
                  </a:cubicBezTo>
                  <a:lnTo>
                    <a:pt x="36860" y="448079"/>
                  </a:lnTo>
                  <a:lnTo>
                    <a:pt x="15793" y="416833"/>
                  </a:lnTo>
                  <a:cubicBezTo>
                    <a:pt x="5624" y="392790"/>
                    <a:pt x="0" y="366356"/>
                    <a:pt x="0" y="338608"/>
                  </a:cubicBezTo>
                  <a:lnTo>
                    <a:pt x="0" y="197931"/>
                  </a:lnTo>
                  <a:cubicBezTo>
                    <a:pt x="0" y="100814"/>
                    <a:pt x="68888" y="19786"/>
                    <a:pt x="160465" y="1047"/>
                  </a:cubicBezTo>
                  <a:lnTo>
                    <a:pt x="165020" y="588"/>
                  </a:lnTo>
                  <a:lnTo>
                    <a:pt x="160763" y="16648"/>
                  </a:lnTo>
                  <a:cubicBezTo>
                    <a:pt x="160763" y="85211"/>
                    <a:pt x="284043" y="137751"/>
                    <a:pt x="323734" y="140793"/>
                  </a:cubicBezTo>
                  <a:cubicBezTo>
                    <a:pt x="363425" y="143835"/>
                    <a:pt x="486705" y="85211"/>
                    <a:pt x="486705" y="16648"/>
                  </a:cubicBezTo>
                  <a:lnTo>
                    <a:pt x="482293"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7ABB18DC-EBDB-4FF6-9A74-43F44A19B4C8}"/>
                </a:ext>
              </a:extLst>
            </p:cNvPr>
            <p:cNvSpPr/>
            <p:nvPr/>
          </p:nvSpPr>
          <p:spPr>
            <a:xfrm>
              <a:off x="1420004" y="2479599"/>
              <a:ext cx="156340" cy="188503"/>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Shape 67">
              <a:extLst>
                <a:ext uri="{FF2B5EF4-FFF2-40B4-BE49-F238E27FC236}">
                  <a16:creationId xmlns:a16="http://schemas.microsoft.com/office/drawing/2014/main" id="{D31E4B83-DFFD-4668-B0F7-98BB9B0C4556}"/>
                </a:ext>
              </a:extLst>
            </p:cNvPr>
            <p:cNvSpPr/>
            <p:nvPr/>
          </p:nvSpPr>
          <p:spPr>
            <a:xfrm>
              <a:off x="1391715" y="2465868"/>
              <a:ext cx="210706" cy="133119"/>
            </a:xfrm>
            <a:custGeom>
              <a:avLst/>
              <a:gdLst>
                <a:gd name="connsiteX0" fmla="*/ 0 w 188585"/>
                <a:gd name="connsiteY0" fmla="*/ 0 h 134704"/>
                <a:gd name="connsiteX1" fmla="*/ 38034 w 188585"/>
                <a:gd name="connsiteY1" fmla="*/ 88746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0 w 188585"/>
                <a:gd name="connsiteY0" fmla="*/ 0 h 134704"/>
                <a:gd name="connsiteX1" fmla="*/ 19017 w 188585"/>
                <a:gd name="connsiteY1" fmla="*/ 96670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0 w 188585"/>
                <a:gd name="connsiteY0" fmla="*/ 0 h 134704"/>
                <a:gd name="connsiteX1" fmla="*/ 3169 w 188585"/>
                <a:gd name="connsiteY1" fmla="*/ 112518 h 134704"/>
                <a:gd name="connsiteX2" fmla="*/ 79237 w 188585"/>
                <a:gd name="connsiteY2" fmla="*/ 49127 h 134704"/>
                <a:gd name="connsiteX3" fmla="*/ 188585 w 188585"/>
                <a:gd name="connsiteY3" fmla="*/ 134704 h 134704"/>
                <a:gd name="connsiteX4" fmla="*/ 155305 w 188585"/>
                <a:gd name="connsiteY4" fmla="*/ 0 h 134704"/>
                <a:gd name="connsiteX5" fmla="*/ 0 w 188585"/>
                <a:gd name="connsiteY5" fmla="*/ 0 h 134704"/>
                <a:gd name="connsiteX0" fmla="*/ 6432 w 185508"/>
                <a:gd name="connsiteY0" fmla="*/ 12678 h 134704"/>
                <a:gd name="connsiteX1" fmla="*/ 92 w 185508"/>
                <a:gd name="connsiteY1" fmla="*/ 112518 h 134704"/>
                <a:gd name="connsiteX2" fmla="*/ 76160 w 185508"/>
                <a:gd name="connsiteY2" fmla="*/ 49127 h 134704"/>
                <a:gd name="connsiteX3" fmla="*/ 185508 w 185508"/>
                <a:gd name="connsiteY3" fmla="*/ 134704 h 134704"/>
                <a:gd name="connsiteX4" fmla="*/ 152228 w 185508"/>
                <a:gd name="connsiteY4" fmla="*/ 0 h 134704"/>
                <a:gd name="connsiteX5" fmla="*/ 6432 w 185508"/>
                <a:gd name="connsiteY5" fmla="*/ 12678 h 134704"/>
                <a:gd name="connsiteX0" fmla="*/ 17039 w 196115"/>
                <a:gd name="connsiteY0" fmla="*/ 22609 h 144635"/>
                <a:gd name="connsiteX1" fmla="*/ 10699 w 196115"/>
                <a:gd name="connsiteY1" fmla="*/ 122449 h 144635"/>
                <a:gd name="connsiteX2" fmla="*/ 86767 w 196115"/>
                <a:gd name="connsiteY2" fmla="*/ 59058 h 144635"/>
                <a:gd name="connsiteX3" fmla="*/ 196115 w 196115"/>
                <a:gd name="connsiteY3" fmla="*/ 144635 h 144635"/>
                <a:gd name="connsiteX4" fmla="*/ 162835 w 196115"/>
                <a:gd name="connsiteY4" fmla="*/ 9931 h 144635"/>
                <a:gd name="connsiteX5" fmla="*/ 17039 w 196115"/>
                <a:gd name="connsiteY5" fmla="*/ 22609 h 144635"/>
                <a:gd name="connsiteX0" fmla="*/ 32284 w 211360"/>
                <a:gd name="connsiteY0" fmla="*/ 29927 h 151953"/>
                <a:gd name="connsiteX1" fmla="*/ 25944 w 211360"/>
                <a:gd name="connsiteY1" fmla="*/ 129767 h 151953"/>
                <a:gd name="connsiteX2" fmla="*/ 102012 w 211360"/>
                <a:gd name="connsiteY2" fmla="*/ 66376 h 151953"/>
                <a:gd name="connsiteX3" fmla="*/ 211360 w 211360"/>
                <a:gd name="connsiteY3" fmla="*/ 151953 h 151953"/>
                <a:gd name="connsiteX4" fmla="*/ 178080 w 211360"/>
                <a:gd name="connsiteY4" fmla="*/ 17249 h 151953"/>
                <a:gd name="connsiteX5" fmla="*/ 32284 w 211360"/>
                <a:gd name="connsiteY5" fmla="*/ 29927 h 151953"/>
                <a:gd name="connsiteX0" fmla="*/ 41024 w 199498"/>
                <a:gd name="connsiteY0" fmla="*/ 29927 h 151953"/>
                <a:gd name="connsiteX1" fmla="*/ 14082 w 199498"/>
                <a:gd name="connsiteY1" fmla="*/ 129767 h 151953"/>
                <a:gd name="connsiteX2" fmla="*/ 90150 w 199498"/>
                <a:gd name="connsiteY2" fmla="*/ 66376 h 151953"/>
                <a:gd name="connsiteX3" fmla="*/ 199498 w 199498"/>
                <a:gd name="connsiteY3" fmla="*/ 151953 h 151953"/>
                <a:gd name="connsiteX4" fmla="*/ 166218 w 199498"/>
                <a:gd name="connsiteY4" fmla="*/ 17249 h 151953"/>
                <a:gd name="connsiteX5" fmla="*/ 41024 w 199498"/>
                <a:gd name="connsiteY5" fmla="*/ 29927 h 151953"/>
                <a:gd name="connsiteX0" fmla="*/ 51592 w 210066"/>
                <a:gd name="connsiteY0" fmla="*/ 22735 h 144761"/>
                <a:gd name="connsiteX1" fmla="*/ 2463 w 210066"/>
                <a:gd name="connsiteY1" fmla="*/ 125744 h 144761"/>
                <a:gd name="connsiteX2" fmla="*/ 100718 w 210066"/>
                <a:gd name="connsiteY2" fmla="*/ 59184 h 144761"/>
                <a:gd name="connsiteX3" fmla="*/ 210066 w 210066"/>
                <a:gd name="connsiteY3" fmla="*/ 144761 h 144761"/>
                <a:gd name="connsiteX4" fmla="*/ 176786 w 210066"/>
                <a:gd name="connsiteY4" fmla="*/ 10057 h 144761"/>
                <a:gd name="connsiteX5" fmla="*/ 51592 w 210066"/>
                <a:gd name="connsiteY5" fmla="*/ 22735 h 144761"/>
                <a:gd name="connsiteX0" fmla="*/ 42769 w 210751"/>
                <a:gd name="connsiteY0" fmla="*/ 20523 h 145719"/>
                <a:gd name="connsiteX1" fmla="*/ 3148 w 210751"/>
                <a:gd name="connsiteY1" fmla="*/ 126702 h 145719"/>
                <a:gd name="connsiteX2" fmla="*/ 101403 w 210751"/>
                <a:gd name="connsiteY2" fmla="*/ 60142 h 145719"/>
                <a:gd name="connsiteX3" fmla="*/ 210751 w 210751"/>
                <a:gd name="connsiteY3" fmla="*/ 145719 h 145719"/>
                <a:gd name="connsiteX4" fmla="*/ 177471 w 210751"/>
                <a:gd name="connsiteY4" fmla="*/ 11015 h 145719"/>
                <a:gd name="connsiteX5" fmla="*/ 42769 w 210751"/>
                <a:gd name="connsiteY5" fmla="*/ 20523 h 145719"/>
                <a:gd name="connsiteX0" fmla="*/ 45908 w 213890"/>
                <a:gd name="connsiteY0" fmla="*/ 23390 h 148586"/>
                <a:gd name="connsiteX1" fmla="*/ 6287 w 213890"/>
                <a:gd name="connsiteY1" fmla="*/ 129569 h 148586"/>
                <a:gd name="connsiteX2" fmla="*/ 104542 w 213890"/>
                <a:gd name="connsiteY2" fmla="*/ 63009 h 148586"/>
                <a:gd name="connsiteX3" fmla="*/ 213890 w 213890"/>
                <a:gd name="connsiteY3" fmla="*/ 148586 h 148586"/>
                <a:gd name="connsiteX4" fmla="*/ 180610 w 213890"/>
                <a:gd name="connsiteY4" fmla="*/ 13882 h 148586"/>
                <a:gd name="connsiteX5" fmla="*/ 45908 w 213890"/>
                <a:gd name="connsiteY5" fmla="*/ 23390 h 148586"/>
                <a:gd name="connsiteX0" fmla="*/ 45908 w 218029"/>
                <a:gd name="connsiteY0" fmla="*/ 20755 h 145951"/>
                <a:gd name="connsiteX1" fmla="*/ 6287 w 218029"/>
                <a:gd name="connsiteY1" fmla="*/ 126934 h 145951"/>
                <a:gd name="connsiteX2" fmla="*/ 104542 w 218029"/>
                <a:gd name="connsiteY2" fmla="*/ 60374 h 145951"/>
                <a:gd name="connsiteX3" fmla="*/ 213890 w 218029"/>
                <a:gd name="connsiteY3" fmla="*/ 145951 h 145951"/>
                <a:gd name="connsiteX4" fmla="*/ 180610 w 218029"/>
                <a:gd name="connsiteY4" fmla="*/ 11247 h 145951"/>
                <a:gd name="connsiteX5" fmla="*/ 45908 w 218029"/>
                <a:gd name="connsiteY5" fmla="*/ 20755 h 145951"/>
                <a:gd name="connsiteX0" fmla="*/ 45908 w 219397"/>
                <a:gd name="connsiteY0" fmla="*/ 26336 h 151532"/>
                <a:gd name="connsiteX1" fmla="*/ 6287 w 219397"/>
                <a:gd name="connsiteY1" fmla="*/ 132515 h 151532"/>
                <a:gd name="connsiteX2" fmla="*/ 104542 w 219397"/>
                <a:gd name="connsiteY2" fmla="*/ 65955 h 151532"/>
                <a:gd name="connsiteX3" fmla="*/ 213890 w 219397"/>
                <a:gd name="connsiteY3" fmla="*/ 151532 h 151532"/>
                <a:gd name="connsiteX4" fmla="*/ 180610 w 219397"/>
                <a:gd name="connsiteY4" fmla="*/ 16828 h 151532"/>
                <a:gd name="connsiteX5" fmla="*/ 45908 w 219397"/>
                <a:gd name="connsiteY5" fmla="*/ 26336 h 151532"/>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2705 w 215367"/>
                <a:gd name="connsiteY0" fmla="*/ 13872 h 139068"/>
                <a:gd name="connsiteX1" fmla="*/ 3084 w 215367"/>
                <a:gd name="connsiteY1" fmla="*/ 120051 h 139068"/>
                <a:gd name="connsiteX2" fmla="*/ 101339 w 215367"/>
                <a:gd name="connsiteY2" fmla="*/ 53491 h 139068"/>
                <a:gd name="connsiteX3" fmla="*/ 210687 w 215367"/>
                <a:gd name="connsiteY3" fmla="*/ 139068 h 139068"/>
                <a:gd name="connsiteX4" fmla="*/ 172652 w 215367"/>
                <a:gd name="connsiteY4" fmla="*/ 23381 h 139068"/>
                <a:gd name="connsiteX5" fmla="*/ 42705 w 215367"/>
                <a:gd name="connsiteY5" fmla="*/ 13872 h 139068"/>
                <a:gd name="connsiteX0" fmla="*/ 44157 w 214132"/>
                <a:gd name="connsiteY0" fmla="*/ 12580 h 129852"/>
                <a:gd name="connsiteX1" fmla="*/ 2951 w 214132"/>
                <a:gd name="connsiteY1" fmla="*/ 110835 h 129852"/>
                <a:gd name="connsiteX2" fmla="*/ 101206 w 214132"/>
                <a:gd name="connsiteY2" fmla="*/ 44275 h 129852"/>
                <a:gd name="connsiteX3" fmla="*/ 210554 w 214132"/>
                <a:gd name="connsiteY3" fmla="*/ 129852 h 129852"/>
                <a:gd name="connsiteX4" fmla="*/ 172519 w 214132"/>
                <a:gd name="connsiteY4" fmla="*/ 14165 h 129852"/>
                <a:gd name="connsiteX5" fmla="*/ 44157 w 214132"/>
                <a:gd name="connsiteY5" fmla="*/ 12580 h 129852"/>
                <a:gd name="connsiteX0" fmla="*/ 108784 w 211387"/>
                <a:gd name="connsiteY0" fmla="*/ 7575 h 140694"/>
                <a:gd name="connsiteX1" fmla="*/ 1018 w 211387"/>
                <a:gd name="connsiteY1" fmla="*/ 121677 h 140694"/>
                <a:gd name="connsiteX2" fmla="*/ 99273 w 211387"/>
                <a:gd name="connsiteY2" fmla="*/ 55117 h 140694"/>
                <a:gd name="connsiteX3" fmla="*/ 208621 w 211387"/>
                <a:gd name="connsiteY3" fmla="*/ 140694 h 140694"/>
                <a:gd name="connsiteX4" fmla="*/ 170586 w 211387"/>
                <a:gd name="connsiteY4" fmla="*/ 25007 h 140694"/>
                <a:gd name="connsiteX5" fmla="*/ 108784 w 211387"/>
                <a:gd name="connsiteY5" fmla="*/ 7575 h 140694"/>
                <a:gd name="connsiteX0" fmla="*/ 108784 w 208648"/>
                <a:gd name="connsiteY0" fmla="*/ 0 h 133119"/>
                <a:gd name="connsiteX1" fmla="*/ 1018 w 208648"/>
                <a:gd name="connsiteY1" fmla="*/ 114102 h 133119"/>
                <a:gd name="connsiteX2" fmla="*/ 99273 w 208648"/>
                <a:gd name="connsiteY2" fmla="*/ 47542 h 133119"/>
                <a:gd name="connsiteX3" fmla="*/ 208621 w 208648"/>
                <a:gd name="connsiteY3" fmla="*/ 133119 h 133119"/>
                <a:gd name="connsiteX4" fmla="*/ 108784 w 208648"/>
                <a:gd name="connsiteY4" fmla="*/ 0 h 133119"/>
                <a:gd name="connsiteX0" fmla="*/ 110629 w 210706"/>
                <a:gd name="connsiteY0" fmla="*/ 0 h 133119"/>
                <a:gd name="connsiteX1" fmla="*/ 2863 w 210706"/>
                <a:gd name="connsiteY1" fmla="*/ 114102 h 133119"/>
                <a:gd name="connsiteX2" fmla="*/ 101118 w 210706"/>
                <a:gd name="connsiteY2" fmla="*/ 47542 h 133119"/>
                <a:gd name="connsiteX3" fmla="*/ 210466 w 210706"/>
                <a:gd name="connsiteY3" fmla="*/ 133119 h 133119"/>
                <a:gd name="connsiteX4" fmla="*/ 110629 w 210706"/>
                <a:gd name="connsiteY4" fmla="*/ 0 h 133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706" h="133119">
                  <a:moveTo>
                    <a:pt x="110629" y="0"/>
                  </a:moveTo>
                  <a:cubicBezTo>
                    <a:pt x="12639" y="1"/>
                    <a:pt x="-8758" y="108027"/>
                    <a:pt x="2863" y="114102"/>
                  </a:cubicBezTo>
                  <a:cubicBezTo>
                    <a:pt x="35615" y="91915"/>
                    <a:pt x="39840" y="55467"/>
                    <a:pt x="101118" y="47542"/>
                  </a:cubicBezTo>
                  <a:cubicBezTo>
                    <a:pt x="156584" y="57051"/>
                    <a:pt x="174017" y="104593"/>
                    <a:pt x="210466" y="133119"/>
                  </a:cubicBezTo>
                  <a:cubicBezTo>
                    <a:pt x="212051" y="125195"/>
                    <a:pt x="208619" y="-1"/>
                    <a:pt x="11062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9" name="Straight Arrow Connector 68">
            <a:extLst>
              <a:ext uri="{FF2B5EF4-FFF2-40B4-BE49-F238E27FC236}">
                <a16:creationId xmlns:a16="http://schemas.microsoft.com/office/drawing/2014/main" id="{58B6EDCD-DFD9-42E5-8D46-C2E658FC1A5E}"/>
              </a:ext>
            </a:extLst>
          </p:cNvPr>
          <p:cNvCxnSpPr/>
          <p:nvPr/>
        </p:nvCxnSpPr>
        <p:spPr>
          <a:xfrm flipH="1" flipV="1">
            <a:off x="3899689" y="3878745"/>
            <a:ext cx="65405" cy="558539"/>
          </a:xfrm>
          <a:prstGeom prst="straightConnector1">
            <a:avLst/>
          </a:prstGeom>
          <a:ln w="12700">
            <a:solidFill>
              <a:schemeClr val="tx1"/>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20F33AA6-8162-420F-A354-92ED90D9D2A8}"/>
              </a:ext>
            </a:extLst>
          </p:cNvPr>
          <p:cNvGrpSpPr/>
          <p:nvPr/>
        </p:nvGrpSpPr>
        <p:grpSpPr>
          <a:xfrm>
            <a:off x="4089793" y="3378450"/>
            <a:ext cx="374991" cy="525418"/>
            <a:chOff x="2525609" y="1953841"/>
            <a:chExt cx="374991" cy="525418"/>
          </a:xfrm>
        </p:grpSpPr>
        <p:sp>
          <p:nvSpPr>
            <p:cNvPr id="71" name="Flowchart: Document 70">
              <a:extLst>
                <a:ext uri="{FF2B5EF4-FFF2-40B4-BE49-F238E27FC236}">
                  <a16:creationId xmlns:a16="http://schemas.microsoft.com/office/drawing/2014/main" id="{648B7EC3-B342-46A2-B137-98669DD74F56}"/>
                </a:ext>
              </a:extLst>
            </p:cNvPr>
            <p:cNvSpPr/>
            <p:nvPr/>
          </p:nvSpPr>
          <p:spPr>
            <a:xfrm>
              <a:off x="2583100" y="2032015"/>
              <a:ext cx="317500" cy="447244"/>
            </a:xfrm>
            <a:prstGeom prst="flowChartDocumen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Flowchart: Document 71">
              <a:extLst>
                <a:ext uri="{FF2B5EF4-FFF2-40B4-BE49-F238E27FC236}">
                  <a16:creationId xmlns:a16="http://schemas.microsoft.com/office/drawing/2014/main" id="{38E9CA34-4897-4ED9-A0C8-7A404F79D0FD}"/>
                </a:ext>
              </a:extLst>
            </p:cNvPr>
            <p:cNvSpPr/>
            <p:nvPr/>
          </p:nvSpPr>
          <p:spPr>
            <a:xfrm>
              <a:off x="2525609" y="1953841"/>
              <a:ext cx="317500" cy="447244"/>
            </a:xfrm>
            <a:prstGeom prst="flowChartDocumen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Arrow: U-Turn 72">
              <a:extLst>
                <a:ext uri="{FF2B5EF4-FFF2-40B4-BE49-F238E27FC236}">
                  <a16:creationId xmlns:a16="http://schemas.microsoft.com/office/drawing/2014/main" id="{F52D21A2-7AFE-49B6-A06C-6BB73CABFEC2}"/>
                </a:ext>
              </a:extLst>
            </p:cNvPr>
            <p:cNvSpPr/>
            <p:nvPr/>
          </p:nvSpPr>
          <p:spPr>
            <a:xfrm>
              <a:off x="2607936" y="2004465"/>
              <a:ext cx="167455" cy="163065"/>
            </a:xfrm>
            <a:prstGeom prst="uturnArrow">
              <a:avLst>
                <a:gd name="adj1" fmla="val 20057"/>
                <a:gd name="adj2" fmla="val 25000"/>
                <a:gd name="adj3" fmla="val 25000"/>
                <a:gd name="adj4" fmla="val 30796"/>
                <a:gd name="adj5" fmla="val 6559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4" name="Arrow: U-Turn 73">
              <a:extLst>
                <a:ext uri="{FF2B5EF4-FFF2-40B4-BE49-F238E27FC236}">
                  <a16:creationId xmlns:a16="http://schemas.microsoft.com/office/drawing/2014/main" id="{7E92BCF9-FCF8-491E-88C3-C0FF12B1FE11}"/>
                </a:ext>
              </a:extLst>
            </p:cNvPr>
            <p:cNvSpPr/>
            <p:nvPr/>
          </p:nvSpPr>
          <p:spPr>
            <a:xfrm rot="10800000">
              <a:off x="2582463" y="2120562"/>
              <a:ext cx="167455" cy="163065"/>
            </a:xfrm>
            <a:prstGeom prst="uturnArrow">
              <a:avLst>
                <a:gd name="adj1" fmla="val 20057"/>
                <a:gd name="adj2" fmla="val 25000"/>
                <a:gd name="adj3" fmla="val 25000"/>
                <a:gd name="adj4" fmla="val 30796"/>
                <a:gd name="adj5" fmla="val 6559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75" name="Straight Arrow Connector 74">
            <a:extLst>
              <a:ext uri="{FF2B5EF4-FFF2-40B4-BE49-F238E27FC236}">
                <a16:creationId xmlns:a16="http://schemas.microsoft.com/office/drawing/2014/main" id="{B232E6DC-6E87-49E7-9304-B62F3B284F9A}"/>
              </a:ext>
            </a:extLst>
          </p:cNvPr>
          <p:cNvCxnSpPr>
            <a:cxnSpLocks/>
          </p:cNvCxnSpPr>
          <p:nvPr/>
        </p:nvCxnSpPr>
        <p:spPr>
          <a:xfrm>
            <a:off x="1409791" y="3663202"/>
            <a:ext cx="128285" cy="332304"/>
          </a:xfrm>
          <a:prstGeom prst="straightConnector1">
            <a:avLst/>
          </a:prstGeom>
          <a:ln>
            <a:solidFill>
              <a:schemeClr val="accent6">
                <a:lumMod val="75000"/>
              </a:schemeClr>
            </a:solidFill>
            <a:tailEnd type="oval"/>
          </a:ln>
        </p:spPr>
        <p:style>
          <a:lnRef idx="1">
            <a:schemeClr val="accent3"/>
          </a:lnRef>
          <a:fillRef idx="0">
            <a:schemeClr val="accent3"/>
          </a:fillRef>
          <a:effectRef idx="0">
            <a:schemeClr val="accent3"/>
          </a:effectRef>
          <a:fontRef idx="minor">
            <a:schemeClr val="tx1"/>
          </a:fontRef>
        </p:style>
      </p:cxnSp>
      <p:sp>
        <p:nvSpPr>
          <p:cNvPr id="76" name="Rectangle 75">
            <a:extLst>
              <a:ext uri="{FF2B5EF4-FFF2-40B4-BE49-F238E27FC236}">
                <a16:creationId xmlns:a16="http://schemas.microsoft.com/office/drawing/2014/main" id="{4C3D5F4E-D8EF-4BC5-9B5F-AE90C889FFEE}"/>
              </a:ext>
            </a:extLst>
          </p:cNvPr>
          <p:cNvSpPr/>
          <p:nvPr/>
        </p:nvSpPr>
        <p:spPr>
          <a:xfrm>
            <a:off x="875735" y="3030376"/>
            <a:ext cx="1093316" cy="646331"/>
          </a:xfrm>
          <a:prstGeom prst="rect">
            <a:avLst/>
          </a:prstGeom>
        </p:spPr>
        <p:txBody>
          <a:bodyPr wrap="square">
            <a:spAutoFit/>
          </a:bodyPr>
          <a:lstStyle/>
          <a:p>
            <a:r>
              <a:rPr lang="en-US" i="1" dirty="0">
                <a:solidFill>
                  <a:schemeClr val="accent6">
                    <a:lumMod val="75000"/>
                  </a:schemeClr>
                </a:solidFill>
              </a:rPr>
              <a:t>Policy / process </a:t>
            </a:r>
          </a:p>
        </p:txBody>
      </p:sp>
      <p:sp>
        <p:nvSpPr>
          <p:cNvPr id="77" name="Right Bracket 76">
            <a:extLst>
              <a:ext uri="{FF2B5EF4-FFF2-40B4-BE49-F238E27FC236}">
                <a16:creationId xmlns:a16="http://schemas.microsoft.com/office/drawing/2014/main" id="{901B3AB2-B0D1-4A17-888E-B8B46F526C2F}"/>
              </a:ext>
            </a:extLst>
          </p:cNvPr>
          <p:cNvSpPr/>
          <p:nvPr/>
        </p:nvSpPr>
        <p:spPr>
          <a:xfrm>
            <a:off x="4818627" y="3323834"/>
            <a:ext cx="94786" cy="2172430"/>
          </a:xfrm>
          <a:prstGeom prst="rightBracket">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 name="Rectangle 77">
            <a:extLst>
              <a:ext uri="{FF2B5EF4-FFF2-40B4-BE49-F238E27FC236}">
                <a16:creationId xmlns:a16="http://schemas.microsoft.com/office/drawing/2014/main" id="{053FFBA3-B300-45F1-B0D9-01ADD3554DA4}"/>
              </a:ext>
            </a:extLst>
          </p:cNvPr>
          <p:cNvSpPr/>
          <p:nvPr/>
        </p:nvSpPr>
        <p:spPr>
          <a:xfrm>
            <a:off x="4951620" y="4188563"/>
            <a:ext cx="1850972" cy="646331"/>
          </a:xfrm>
          <a:prstGeom prst="rect">
            <a:avLst/>
          </a:prstGeom>
        </p:spPr>
        <p:txBody>
          <a:bodyPr wrap="square">
            <a:spAutoFit/>
          </a:bodyPr>
          <a:lstStyle/>
          <a:p>
            <a:r>
              <a:rPr lang="en-US" i="1" dirty="0">
                <a:solidFill>
                  <a:schemeClr val="accent6">
                    <a:lumMod val="75000"/>
                  </a:schemeClr>
                </a:solidFill>
              </a:rPr>
              <a:t>Organizational structure</a:t>
            </a:r>
          </a:p>
        </p:txBody>
      </p:sp>
      <p:cxnSp>
        <p:nvCxnSpPr>
          <p:cNvPr id="79" name="Straight Arrow Connector 78">
            <a:extLst>
              <a:ext uri="{FF2B5EF4-FFF2-40B4-BE49-F238E27FC236}">
                <a16:creationId xmlns:a16="http://schemas.microsoft.com/office/drawing/2014/main" id="{2DD490D3-87E4-495D-B909-A08313129880}"/>
              </a:ext>
            </a:extLst>
          </p:cNvPr>
          <p:cNvCxnSpPr>
            <a:cxnSpLocks/>
            <a:stCxn id="80" idx="1"/>
          </p:cNvCxnSpPr>
          <p:nvPr/>
        </p:nvCxnSpPr>
        <p:spPr>
          <a:xfrm flipH="1" flipV="1">
            <a:off x="1556847" y="5260304"/>
            <a:ext cx="307126" cy="233869"/>
          </a:xfrm>
          <a:prstGeom prst="straightConnector1">
            <a:avLst/>
          </a:prstGeom>
          <a:ln>
            <a:solidFill>
              <a:schemeClr val="accent6">
                <a:lumMod val="75000"/>
              </a:schemeClr>
            </a:solidFill>
            <a:tailEnd type="oval"/>
          </a:ln>
        </p:spPr>
        <p:style>
          <a:lnRef idx="1">
            <a:schemeClr val="accent3"/>
          </a:lnRef>
          <a:fillRef idx="0">
            <a:schemeClr val="accent3"/>
          </a:fillRef>
          <a:effectRef idx="0">
            <a:schemeClr val="accent3"/>
          </a:effectRef>
          <a:fontRef idx="minor">
            <a:schemeClr val="tx1"/>
          </a:fontRef>
        </p:style>
      </p:cxnSp>
      <p:sp>
        <p:nvSpPr>
          <p:cNvPr id="80" name="Rectangle 79">
            <a:extLst>
              <a:ext uri="{FF2B5EF4-FFF2-40B4-BE49-F238E27FC236}">
                <a16:creationId xmlns:a16="http://schemas.microsoft.com/office/drawing/2014/main" id="{B2C5C680-D7D6-4083-BAD5-B3FC08993A5A}"/>
              </a:ext>
            </a:extLst>
          </p:cNvPr>
          <p:cNvSpPr/>
          <p:nvPr/>
        </p:nvSpPr>
        <p:spPr>
          <a:xfrm>
            <a:off x="1863973" y="5171007"/>
            <a:ext cx="1540406" cy="646331"/>
          </a:xfrm>
          <a:prstGeom prst="rect">
            <a:avLst/>
          </a:prstGeom>
        </p:spPr>
        <p:txBody>
          <a:bodyPr wrap="square">
            <a:spAutoFit/>
          </a:bodyPr>
          <a:lstStyle/>
          <a:p>
            <a:r>
              <a:rPr lang="en-US" i="1" dirty="0">
                <a:solidFill>
                  <a:schemeClr val="accent6">
                    <a:lumMod val="75000"/>
                  </a:schemeClr>
                </a:solidFill>
              </a:rPr>
              <a:t>Role definitions</a:t>
            </a:r>
          </a:p>
        </p:txBody>
      </p:sp>
      <p:sp>
        <p:nvSpPr>
          <p:cNvPr id="85" name="Rectangle 84">
            <a:extLst>
              <a:ext uri="{FF2B5EF4-FFF2-40B4-BE49-F238E27FC236}">
                <a16:creationId xmlns:a16="http://schemas.microsoft.com/office/drawing/2014/main" id="{92267B7E-7DAC-4A5A-8703-9F9A4376F681}"/>
              </a:ext>
            </a:extLst>
          </p:cNvPr>
          <p:cNvSpPr/>
          <p:nvPr/>
        </p:nvSpPr>
        <p:spPr>
          <a:xfrm>
            <a:off x="7087454" y="3568600"/>
            <a:ext cx="4882487" cy="2600712"/>
          </a:xfrm>
          <a:prstGeom prst="rect">
            <a:avLst/>
          </a:prstGeom>
        </p:spPr>
        <p:txBody>
          <a:bodyPr wrap="square">
            <a:spAutoFit/>
          </a:bodyPr>
          <a:lstStyle/>
          <a:p>
            <a:r>
              <a:rPr lang="en-US" dirty="0">
                <a:latin typeface="Montserrat Light"/>
              </a:rPr>
              <a:t>EXAMPLES</a:t>
            </a:r>
          </a:p>
          <a:p>
            <a:pPr>
              <a:spcAft>
                <a:spcPts val="600"/>
              </a:spcAft>
            </a:pPr>
            <a:r>
              <a:rPr lang="en-US" sz="2000" dirty="0">
                <a:latin typeface="Montserrat Light"/>
              </a:rPr>
              <a:t>Time since last contact with dev. team</a:t>
            </a:r>
          </a:p>
          <a:p>
            <a:pPr>
              <a:spcAft>
                <a:spcPts val="600"/>
              </a:spcAft>
            </a:pPr>
            <a:r>
              <a:rPr lang="en-US" sz="2000" dirty="0">
                <a:latin typeface="Montserrat Light"/>
              </a:rPr>
              <a:t>Headcount</a:t>
            </a:r>
          </a:p>
          <a:p>
            <a:pPr>
              <a:spcAft>
                <a:spcPts val="600"/>
              </a:spcAft>
            </a:pPr>
            <a:r>
              <a:rPr lang="en-US" sz="2000" dirty="0" err="1">
                <a:latin typeface="Montserrat Light"/>
              </a:rPr>
              <a:t>AppSec</a:t>
            </a:r>
            <a:r>
              <a:rPr lang="en-US" sz="2000" dirty="0">
                <a:latin typeface="Montserrat Light"/>
              </a:rPr>
              <a:t> budget percent of dev. budget</a:t>
            </a:r>
          </a:p>
          <a:p>
            <a:pPr>
              <a:spcAft>
                <a:spcPts val="600"/>
              </a:spcAft>
            </a:pPr>
            <a:r>
              <a:rPr lang="en-US" sz="2000" dirty="0">
                <a:latin typeface="Montserrat Light"/>
              </a:rPr>
              <a:t>Security testing tool budget</a:t>
            </a:r>
          </a:p>
          <a:p>
            <a:pPr>
              <a:spcAft>
                <a:spcPts val="600"/>
              </a:spcAft>
            </a:pPr>
            <a:r>
              <a:rPr lang="en-US" sz="2000" dirty="0">
                <a:latin typeface="Montserrat Light"/>
              </a:rPr>
              <a:t>Presence of best practice checklist</a:t>
            </a:r>
          </a:p>
          <a:p>
            <a:pPr>
              <a:spcAft>
                <a:spcPts val="600"/>
              </a:spcAft>
            </a:pPr>
            <a:r>
              <a:rPr lang="en-US" sz="2000" dirty="0">
                <a:latin typeface="Montserrat Light"/>
              </a:rPr>
              <a:t>Full range of services provided?</a:t>
            </a:r>
          </a:p>
        </p:txBody>
      </p:sp>
    </p:spTree>
    <p:extLst>
      <p:ext uri="{BB962C8B-B14F-4D97-AF65-F5344CB8AC3E}">
        <p14:creationId xmlns:p14="http://schemas.microsoft.com/office/powerpoint/2010/main" val="25127974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D490C1A-4388-433E-BE20-70C65ADDD8D4}"/>
              </a:ext>
            </a:extLst>
          </p:cNvPr>
          <p:cNvSpPr>
            <a:spLocks noGrp="1"/>
          </p:cNvSpPr>
          <p:nvPr>
            <p:ph type="title"/>
          </p:nvPr>
        </p:nvSpPr>
        <p:spPr/>
        <p:txBody>
          <a:bodyPr/>
          <a:lstStyle/>
          <a:p>
            <a:r>
              <a:rPr lang="en-US"/>
              <a:t>Measuring risk is hard</a:t>
            </a:r>
            <a:endParaRPr lang="en-US" dirty="0"/>
          </a:p>
        </p:txBody>
      </p:sp>
      <p:sp>
        <p:nvSpPr>
          <p:cNvPr id="8" name="Content Placeholder 7">
            <a:extLst>
              <a:ext uri="{FF2B5EF4-FFF2-40B4-BE49-F238E27FC236}">
                <a16:creationId xmlns:a16="http://schemas.microsoft.com/office/drawing/2014/main" id="{308014C0-111D-444F-864E-0F19318BD4B7}"/>
              </a:ext>
            </a:extLst>
          </p:cNvPr>
          <p:cNvSpPr>
            <a:spLocks noGrp="1"/>
          </p:cNvSpPr>
          <p:nvPr>
            <p:ph idx="1"/>
          </p:nvPr>
        </p:nvSpPr>
        <p:spPr/>
        <p:txBody>
          <a:bodyPr/>
          <a:lstStyle/>
          <a:p>
            <a:r>
              <a:rPr lang="en-US" dirty="0"/>
              <a:t>Optimal information security investment strategy research discusses many practically infeasible ways to estimate the expected loss of risk</a:t>
            </a:r>
          </a:p>
          <a:p>
            <a:r>
              <a:rPr lang="en-US" dirty="0"/>
              <a:t>Acknowledged difficulties include:</a:t>
            </a:r>
          </a:p>
          <a:p>
            <a:pPr lvl="1"/>
            <a:r>
              <a:rPr lang="en-US" dirty="0"/>
              <a:t>Insufficient data to estimate the probability of most events</a:t>
            </a:r>
          </a:p>
          <a:p>
            <a:pPr lvl="1"/>
            <a:r>
              <a:rPr lang="en-US" dirty="0"/>
              <a:t>Modeling systems is complex and requires too much information</a:t>
            </a:r>
          </a:p>
          <a:p>
            <a:pPr lvl="1"/>
            <a:r>
              <a:rPr lang="en-US" dirty="0"/>
              <a:t>Scope of outcome cost estimates (including things like liability, embarrassment, market share and productivity losses, extortion and remediation costs) is daunting</a:t>
            </a:r>
          </a:p>
        </p:txBody>
      </p:sp>
      <p:sp>
        <p:nvSpPr>
          <p:cNvPr id="4" name="Slide Number Placeholder 3">
            <a:extLst>
              <a:ext uri="{FF2B5EF4-FFF2-40B4-BE49-F238E27FC236}">
                <a16:creationId xmlns:a16="http://schemas.microsoft.com/office/drawing/2014/main" id="{826F3DDB-780A-41B9-9336-FB47154DD8F4}"/>
              </a:ext>
            </a:extLst>
          </p:cNvPr>
          <p:cNvSpPr>
            <a:spLocks noGrp="1"/>
          </p:cNvSpPr>
          <p:nvPr>
            <p:ph type="sldNum" sz="quarter" idx="4"/>
          </p:nvPr>
        </p:nvSpPr>
        <p:spPr/>
        <p:txBody>
          <a:bodyPr/>
          <a:lstStyle/>
          <a:p>
            <a:fld id="{1305DB12-B51B-B14F-BE6F-B5F60D62B14B}" type="slidenum">
              <a:rPr lang="en-US" smtClean="0"/>
              <a:pPr/>
              <a:t>31</a:t>
            </a:fld>
            <a:endParaRPr lang="en-US"/>
          </a:p>
        </p:txBody>
      </p:sp>
    </p:spTree>
    <p:extLst>
      <p:ext uri="{BB962C8B-B14F-4D97-AF65-F5344CB8AC3E}">
        <p14:creationId xmlns:p14="http://schemas.microsoft.com/office/powerpoint/2010/main" val="3124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43D0EAE-AC5A-4373-A61C-43242819B44B}"/>
              </a:ext>
            </a:extLst>
          </p:cNvPr>
          <p:cNvSpPr>
            <a:spLocks noGrp="1"/>
          </p:cNvSpPr>
          <p:nvPr>
            <p:ph type="title"/>
          </p:nvPr>
        </p:nvSpPr>
        <p:spPr/>
        <p:txBody>
          <a:bodyPr/>
          <a:lstStyle/>
          <a:p>
            <a:r>
              <a:rPr lang="en-US" dirty="0"/>
              <a:t>Two workarounds to estimating risk</a:t>
            </a:r>
          </a:p>
        </p:txBody>
      </p:sp>
      <p:sp>
        <p:nvSpPr>
          <p:cNvPr id="8" name="Content Placeholder 7">
            <a:extLst>
              <a:ext uri="{FF2B5EF4-FFF2-40B4-BE49-F238E27FC236}">
                <a16:creationId xmlns:a16="http://schemas.microsoft.com/office/drawing/2014/main" id="{6FD2DF3F-E703-4B82-AC02-77A26D90BFFF}"/>
              </a:ext>
            </a:extLst>
          </p:cNvPr>
          <p:cNvSpPr>
            <a:spLocks noGrp="1"/>
          </p:cNvSpPr>
          <p:nvPr>
            <p:ph idx="1"/>
          </p:nvPr>
        </p:nvSpPr>
        <p:spPr/>
        <p:txBody>
          <a:bodyPr/>
          <a:lstStyle/>
          <a:p>
            <a:r>
              <a:rPr lang="en-US" dirty="0"/>
              <a:t>One organization has analysts fill out custom forms in Atlassian Jira</a:t>
            </a:r>
          </a:p>
          <a:p>
            <a:pPr lvl="1"/>
            <a:r>
              <a:rPr lang="en-US" dirty="0"/>
              <a:t>8 probability factors that model threat and vulnerability</a:t>
            </a:r>
          </a:p>
          <a:p>
            <a:pPr lvl="1"/>
            <a:r>
              <a:rPr lang="en-US" dirty="0"/>
              <a:t>6 outcome cost factors that model the financial and operational effects per defect finding</a:t>
            </a:r>
          </a:p>
          <a:p>
            <a:pPr lvl="1"/>
            <a:r>
              <a:rPr lang="en-US" dirty="0"/>
              <a:t>Relies on human mental simulation of how a low-level problem would affect a large system</a:t>
            </a:r>
          </a:p>
          <a:p>
            <a:r>
              <a:rPr lang="en-US" dirty="0"/>
              <a:t>Another organization* models cost using would-be bug bounty payout</a:t>
            </a:r>
          </a:p>
          <a:p>
            <a:pPr lvl="1"/>
            <a:r>
              <a:rPr lang="en-US" dirty="0"/>
              <a:t>Avoids expected loss estimation problem altogether</a:t>
            </a:r>
          </a:p>
          <a:p>
            <a:pPr lvl="1"/>
            <a:r>
              <a:rPr lang="en-US" dirty="0"/>
              <a:t>Models risk associated with chained attacks that move between different micro-services</a:t>
            </a:r>
          </a:p>
          <a:p>
            <a:pPr lvl="2"/>
            <a:r>
              <a:rPr lang="en-US" dirty="0"/>
              <a:t>Have a system that records trust relationships between services</a:t>
            </a:r>
          </a:p>
          <a:p>
            <a:pPr lvl="2"/>
            <a:r>
              <a:rPr lang="en-US" dirty="0"/>
              <a:t>Can report threat-risks that are “inherited” from other services</a:t>
            </a:r>
          </a:p>
        </p:txBody>
      </p:sp>
      <p:sp>
        <p:nvSpPr>
          <p:cNvPr id="4" name="Slide Number Placeholder 3">
            <a:extLst>
              <a:ext uri="{FF2B5EF4-FFF2-40B4-BE49-F238E27FC236}">
                <a16:creationId xmlns:a16="http://schemas.microsoft.com/office/drawing/2014/main" id="{85FA9B4A-BFFB-4DAC-AFC9-592AC0AC888B}"/>
              </a:ext>
            </a:extLst>
          </p:cNvPr>
          <p:cNvSpPr>
            <a:spLocks noGrp="1"/>
          </p:cNvSpPr>
          <p:nvPr>
            <p:ph type="sldNum" sz="quarter" idx="4"/>
          </p:nvPr>
        </p:nvSpPr>
        <p:spPr/>
        <p:txBody>
          <a:bodyPr/>
          <a:lstStyle/>
          <a:p>
            <a:fld id="{1305DB12-B51B-B14F-BE6F-B5F60D62B14B}" type="slidenum">
              <a:rPr lang="en-US" smtClean="0"/>
              <a:pPr/>
              <a:t>32</a:t>
            </a:fld>
            <a:endParaRPr lang="en-US"/>
          </a:p>
        </p:txBody>
      </p:sp>
      <p:sp>
        <p:nvSpPr>
          <p:cNvPr id="9" name="Rectangle 8">
            <a:extLst>
              <a:ext uri="{FF2B5EF4-FFF2-40B4-BE49-F238E27FC236}">
                <a16:creationId xmlns:a16="http://schemas.microsoft.com/office/drawing/2014/main" id="{E34B9C20-FBE5-4EAB-9FB9-0ABB2F460061}"/>
              </a:ext>
            </a:extLst>
          </p:cNvPr>
          <p:cNvSpPr/>
          <p:nvPr/>
        </p:nvSpPr>
        <p:spPr>
          <a:xfrm>
            <a:off x="3705309" y="6466946"/>
            <a:ext cx="7862806" cy="369332"/>
          </a:xfrm>
          <a:prstGeom prst="rect">
            <a:avLst/>
          </a:prstGeom>
        </p:spPr>
        <p:txBody>
          <a:bodyPr wrap="square">
            <a:spAutoFit/>
          </a:bodyPr>
          <a:lstStyle/>
          <a:p>
            <a:pPr marL="171450" indent="-171450"/>
            <a:r>
              <a:rPr lang="en-US" dirty="0">
                <a:solidFill>
                  <a:schemeClr val="tx1">
                    <a:lumMod val="65000"/>
                    <a:lumOff val="35000"/>
                  </a:schemeClr>
                </a:solidFill>
              </a:rPr>
              <a:t>* 	Held, G.: Measuring End-to-End Security. </a:t>
            </a:r>
            <a:r>
              <a:rPr lang="en-US" dirty="0" err="1">
                <a:solidFill>
                  <a:schemeClr val="tx1">
                    <a:lumMod val="65000"/>
                    <a:lumOff val="35000"/>
                  </a:schemeClr>
                </a:solidFill>
              </a:rPr>
              <a:t>AppSecUSA</a:t>
            </a:r>
            <a:r>
              <a:rPr lang="en-US" dirty="0">
                <a:solidFill>
                  <a:schemeClr val="tx1">
                    <a:lumMod val="65000"/>
                    <a:lumOff val="35000"/>
                  </a:schemeClr>
                </a:solidFill>
              </a:rPr>
              <a:t> 2017. , Orlando, FL (2017).</a:t>
            </a:r>
          </a:p>
        </p:txBody>
      </p:sp>
    </p:spTree>
    <p:extLst>
      <p:ext uri="{BB962C8B-B14F-4D97-AF65-F5344CB8AC3E}">
        <p14:creationId xmlns:p14="http://schemas.microsoft.com/office/powerpoint/2010/main" val="28349512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20882B74-6417-4AD8-BE86-3BC255FCA7BD}"/>
              </a:ext>
            </a:extLst>
          </p:cNvPr>
          <p:cNvSpPr>
            <a:spLocks noGrp="1"/>
          </p:cNvSpPr>
          <p:nvPr>
            <p:ph type="title"/>
          </p:nvPr>
        </p:nvSpPr>
        <p:spPr/>
        <p:txBody>
          <a:bodyPr/>
          <a:lstStyle/>
          <a:p>
            <a:r>
              <a:rPr lang="en-US" dirty="0"/>
              <a:t>Many systems for measuring &amp; tracking metrics</a:t>
            </a:r>
          </a:p>
        </p:txBody>
      </p:sp>
      <p:sp>
        <p:nvSpPr>
          <p:cNvPr id="12" name="Content Placeholder 11">
            <a:extLst>
              <a:ext uri="{FF2B5EF4-FFF2-40B4-BE49-F238E27FC236}">
                <a16:creationId xmlns:a16="http://schemas.microsoft.com/office/drawing/2014/main" id="{3A085BC5-40E9-4117-AD5A-E720B5E2BA64}"/>
              </a:ext>
            </a:extLst>
          </p:cNvPr>
          <p:cNvSpPr>
            <a:spLocks noGrp="1"/>
          </p:cNvSpPr>
          <p:nvPr>
            <p:ph idx="1"/>
          </p:nvPr>
        </p:nvSpPr>
        <p:spPr/>
        <p:txBody>
          <a:bodyPr/>
          <a:lstStyle/>
          <a:p>
            <a:r>
              <a:rPr lang="en-US" dirty="0"/>
              <a:t>Ad-hoc personal observations</a:t>
            </a:r>
          </a:p>
          <a:p>
            <a:r>
              <a:rPr lang="en-US" dirty="0"/>
              <a:t>Manual spreadsheets</a:t>
            </a:r>
          </a:p>
          <a:p>
            <a:r>
              <a:rPr lang="en-US" dirty="0"/>
              <a:t>Reporting features in commercial software security tools</a:t>
            </a:r>
          </a:p>
          <a:p>
            <a:r>
              <a:rPr lang="en-US" dirty="0"/>
              <a:t>Basic in-house solutions</a:t>
            </a:r>
          </a:p>
          <a:p>
            <a:pPr lvl="1"/>
            <a:r>
              <a:rPr lang="en-US" dirty="0"/>
              <a:t>A relational database, sometimes with a Web interface</a:t>
            </a:r>
          </a:p>
          <a:p>
            <a:r>
              <a:rPr lang="en-US" dirty="0"/>
              <a:t>Elaborate in-house solutions</a:t>
            </a:r>
          </a:p>
          <a:p>
            <a:pPr lvl="1"/>
            <a:r>
              <a:rPr lang="en-US" dirty="0"/>
              <a:t>Multiple systems and databases</a:t>
            </a:r>
          </a:p>
          <a:p>
            <a:pPr lvl="1"/>
            <a:r>
              <a:rPr lang="en-US" dirty="0"/>
              <a:t>Automated extract transform and load (ETL) jobs</a:t>
            </a:r>
          </a:p>
          <a:p>
            <a:pPr lvl="1"/>
            <a:r>
              <a:rPr lang="en-US" dirty="0"/>
              <a:t>One or more data warehouses</a:t>
            </a:r>
          </a:p>
          <a:p>
            <a:pPr lvl="1"/>
            <a:r>
              <a:rPr lang="en-US" dirty="0"/>
              <a:t>Third-party governance risk and compliance (GRC) software</a:t>
            </a:r>
          </a:p>
        </p:txBody>
      </p:sp>
      <p:sp>
        <p:nvSpPr>
          <p:cNvPr id="4" name="Slide Number Placeholder 3">
            <a:extLst>
              <a:ext uri="{FF2B5EF4-FFF2-40B4-BE49-F238E27FC236}">
                <a16:creationId xmlns:a16="http://schemas.microsoft.com/office/drawing/2014/main" id="{E6FD3576-563F-43B4-ABC1-3739B4CB00E2}"/>
              </a:ext>
            </a:extLst>
          </p:cNvPr>
          <p:cNvSpPr>
            <a:spLocks noGrp="1"/>
          </p:cNvSpPr>
          <p:nvPr>
            <p:ph type="sldNum" sz="quarter" idx="4"/>
          </p:nvPr>
        </p:nvSpPr>
        <p:spPr/>
        <p:txBody>
          <a:bodyPr/>
          <a:lstStyle/>
          <a:p>
            <a:fld id="{1305DB12-B51B-B14F-BE6F-B5F60D62B14B}" type="slidenum">
              <a:rPr lang="en-US" smtClean="0"/>
              <a:pPr/>
              <a:t>33</a:t>
            </a:fld>
            <a:endParaRPr lang="en-US"/>
          </a:p>
        </p:txBody>
      </p:sp>
    </p:spTree>
    <p:extLst>
      <p:ext uri="{BB962C8B-B14F-4D97-AF65-F5344CB8AC3E}">
        <p14:creationId xmlns:p14="http://schemas.microsoft.com/office/powerpoint/2010/main" val="4327483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36872-D3A5-49D7-9C7E-87FD2705F957}"/>
              </a:ext>
            </a:extLst>
          </p:cNvPr>
          <p:cNvSpPr>
            <a:spLocks noGrp="1"/>
          </p:cNvSpPr>
          <p:nvPr>
            <p:ph type="title"/>
          </p:nvPr>
        </p:nvSpPr>
        <p:spPr>
          <a:xfrm>
            <a:off x="1013853" y="1747582"/>
            <a:ext cx="10976713" cy="576263"/>
          </a:xfrm>
        </p:spPr>
        <p:txBody>
          <a:bodyPr/>
          <a:lstStyle/>
          <a:p>
            <a:r>
              <a:rPr lang="en-US" dirty="0"/>
              <a:t>You need to decide what to measure</a:t>
            </a:r>
          </a:p>
        </p:txBody>
      </p:sp>
      <p:sp>
        <p:nvSpPr>
          <p:cNvPr id="5" name="Content Placeholder 4">
            <a:extLst>
              <a:ext uri="{FF2B5EF4-FFF2-40B4-BE49-F238E27FC236}">
                <a16:creationId xmlns:a16="http://schemas.microsoft.com/office/drawing/2014/main" id="{81872F02-2C54-49C9-A9D5-4FBC02B3348E}"/>
              </a:ext>
            </a:extLst>
          </p:cNvPr>
          <p:cNvSpPr>
            <a:spLocks noGrp="1"/>
          </p:cNvSpPr>
          <p:nvPr>
            <p:ph idx="1"/>
          </p:nvPr>
        </p:nvSpPr>
        <p:spPr/>
        <p:txBody>
          <a:bodyPr/>
          <a:lstStyle/>
          <a:p>
            <a:r>
              <a:rPr lang="en-US" dirty="0"/>
              <a:t>Every organization is different</a:t>
            </a:r>
          </a:p>
          <a:p>
            <a:pPr lvl="1"/>
            <a:r>
              <a:rPr lang="en-US" dirty="0"/>
              <a:t>Different risk tolerance</a:t>
            </a:r>
          </a:p>
          <a:p>
            <a:pPr lvl="1"/>
            <a:r>
              <a:rPr lang="en-US" dirty="0"/>
              <a:t>Different technology systems</a:t>
            </a:r>
          </a:p>
          <a:p>
            <a:pPr lvl="1"/>
            <a:r>
              <a:rPr lang="en-US" dirty="0"/>
              <a:t>Different challenges</a:t>
            </a:r>
          </a:p>
          <a:p>
            <a:r>
              <a:rPr lang="en-US" dirty="0"/>
              <a:t>Measuring security is a process</a:t>
            </a:r>
          </a:p>
        </p:txBody>
      </p:sp>
      <p:sp>
        <p:nvSpPr>
          <p:cNvPr id="3" name="Slide Number Placeholder 2">
            <a:extLst>
              <a:ext uri="{FF2B5EF4-FFF2-40B4-BE49-F238E27FC236}">
                <a16:creationId xmlns:a16="http://schemas.microsoft.com/office/drawing/2014/main" id="{880FBD3E-941D-464C-BF24-8995F24274FE}"/>
              </a:ext>
            </a:extLst>
          </p:cNvPr>
          <p:cNvSpPr>
            <a:spLocks noGrp="1"/>
          </p:cNvSpPr>
          <p:nvPr>
            <p:ph type="sldNum" sz="quarter" idx="4"/>
          </p:nvPr>
        </p:nvSpPr>
        <p:spPr/>
        <p:txBody>
          <a:bodyPr/>
          <a:lstStyle/>
          <a:p>
            <a:fld id="{BE9C67AB-B614-C742-93A2-1DCA2D6D2270}" type="slidenum">
              <a:rPr lang="en-US" smtClean="0"/>
              <a:pPr/>
              <a:t>34</a:t>
            </a:fld>
            <a:endParaRPr lang="en-US"/>
          </a:p>
        </p:txBody>
      </p:sp>
      <p:sp>
        <p:nvSpPr>
          <p:cNvPr id="6" name="Rectangle: Rounded Corners 5">
            <a:extLst>
              <a:ext uri="{FF2B5EF4-FFF2-40B4-BE49-F238E27FC236}">
                <a16:creationId xmlns:a16="http://schemas.microsoft.com/office/drawing/2014/main" id="{A63AB11A-AEB8-43DB-A75E-D2871ED91669}"/>
              </a:ext>
            </a:extLst>
          </p:cNvPr>
          <p:cNvSpPr/>
          <p:nvPr/>
        </p:nvSpPr>
        <p:spPr>
          <a:xfrm>
            <a:off x="1601773" y="4627368"/>
            <a:ext cx="9387386" cy="1774627"/>
          </a:xfrm>
          <a:prstGeom prst="roundRect">
            <a:avLst>
              <a:gd name="adj" fmla="val 8667"/>
            </a:avLst>
          </a:prstGeom>
          <a:solidFill>
            <a:srgbClr val="33335B"/>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dirty="0">
                <a:latin typeface="Calibri Light" panose="020F0302020204030204" pitchFamily="34" charset="0"/>
                <a:cs typeface="Calibri Light" panose="020F0302020204030204" pitchFamily="34" charset="0"/>
              </a:rPr>
              <a:t>RECOMMENDED READING</a:t>
            </a:r>
            <a:endParaRPr lang="en-US" sz="2000" dirty="0">
              <a:latin typeface="Calibri Light" panose="020F0302020204030204" pitchFamily="34" charset="0"/>
              <a:cs typeface="Calibri Light" panose="020F0302020204030204" pitchFamily="34" charset="0"/>
            </a:endParaRPr>
          </a:p>
          <a:p>
            <a:r>
              <a:rPr lang="en-US" sz="2000" dirty="0">
                <a:solidFill>
                  <a:schemeClr val="bg1"/>
                </a:solidFill>
              </a:rPr>
              <a:t>Payne, Shirley. “A Guide to Security Metrics.” presented at the 2010 EDUCAUSE Security Conference, Atlanta, GA, April 2010. </a:t>
            </a:r>
            <a:r>
              <a:rPr lang="en-US" sz="2000" dirty="0">
                <a:hlinkClick r:id="rId3"/>
              </a:rPr>
              <a:t>https://events.educause.edu/sites/default/files/library/presentations/SEC10/SESS05/2010+EDUCAUSE+Security+Conference+-+A+Guide+to+Security+Metrics+-Final.pdf</a:t>
            </a:r>
            <a:r>
              <a:rPr lang="en-US" sz="2000" dirty="0">
                <a:solidFill>
                  <a:schemeClr val="tx1">
                    <a:lumMod val="65000"/>
                    <a:lumOff val="35000"/>
                  </a:schemeClr>
                </a:solidFill>
              </a:rPr>
              <a:t>.</a:t>
            </a:r>
          </a:p>
        </p:txBody>
      </p:sp>
    </p:spTree>
    <p:extLst>
      <p:ext uri="{BB962C8B-B14F-4D97-AF65-F5344CB8AC3E}">
        <p14:creationId xmlns:p14="http://schemas.microsoft.com/office/powerpoint/2010/main" val="2291182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15259A6-E116-4072-A6CA-1F5146596E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4705350"/>
          </a:xfrm>
          <a:prstGeom prst="rect">
            <a:avLst/>
          </a:prstGeom>
        </p:spPr>
      </p:pic>
      <p:sp>
        <p:nvSpPr>
          <p:cNvPr id="4" name="Slide Number Placeholder 3">
            <a:extLst>
              <a:ext uri="{FF2B5EF4-FFF2-40B4-BE49-F238E27FC236}">
                <a16:creationId xmlns:a16="http://schemas.microsoft.com/office/drawing/2014/main" id="{231703E4-4845-4898-826A-0C51FAEFDAE7}"/>
              </a:ext>
            </a:extLst>
          </p:cNvPr>
          <p:cNvSpPr>
            <a:spLocks noGrp="1"/>
          </p:cNvSpPr>
          <p:nvPr>
            <p:ph type="sldNum" sz="quarter" idx="12"/>
          </p:nvPr>
        </p:nvSpPr>
        <p:spPr/>
        <p:txBody>
          <a:bodyPr/>
          <a:lstStyle/>
          <a:p>
            <a:fld id="{1305DB12-B51B-B14F-BE6F-B5F60D62B14B}" type="slidenum">
              <a:rPr lang="en-US" smtClean="0"/>
              <a:pPr/>
              <a:t>35</a:t>
            </a:fld>
            <a:endParaRPr lang="en-US"/>
          </a:p>
        </p:txBody>
      </p:sp>
      <p:sp>
        <p:nvSpPr>
          <p:cNvPr id="15" name="Rectangle 14">
            <a:extLst>
              <a:ext uri="{FF2B5EF4-FFF2-40B4-BE49-F238E27FC236}">
                <a16:creationId xmlns:a16="http://schemas.microsoft.com/office/drawing/2014/main" id="{796B4B0B-592A-4D6A-B978-DC07B6DC1B92}"/>
              </a:ext>
            </a:extLst>
          </p:cNvPr>
          <p:cNvSpPr/>
          <p:nvPr/>
        </p:nvSpPr>
        <p:spPr>
          <a:xfrm>
            <a:off x="5573862" y="5531200"/>
            <a:ext cx="2963187" cy="1015663"/>
          </a:xfrm>
          <a:prstGeom prst="rect">
            <a:avLst/>
          </a:prstGeom>
        </p:spPr>
        <p:txBody>
          <a:bodyPr wrap="square">
            <a:spAutoFit/>
          </a:bodyPr>
          <a:lstStyle/>
          <a:p>
            <a:r>
              <a:rPr lang="en-US" dirty="0">
                <a:solidFill>
                  <a:schemeClr val="tx1">
                    <a:lumMod val="50000"/>
                    <a:lumOff val="50000"/>
                  </a:schemeClr>
                </a:solidFill>
                <a:latin typeface="Montserrat Light"/>
                <a:cs typeface="Calibri Light" panose="020F0302020204030204" pitchFamily="34" charset="0"/>
              </a:rPr>
              <a:t>CONTACT INFORMATION</a:t>
            </a:r>
            <a:endParaRPr lang="en-US" dirty="0">
              <a:solidFill>
                <a:schemeClr val="tx1">
                  <a:lumMod val="50000"/>
                  <a:lumOff val="50000"/>
                </a:schemeClr>
              </a:solidFill>
              <a:latin typeface="Montserrat Light"/>
            </a:endParaRPr>
          </a:p>
          <a:p>
            <a:r>
              <a:rPr lang="en-US" sz="2000" dirty="0">
                <a:latin typeface="Montserrat Light"/>
              </a:rPr>
              <a:t>Chris Horn</a:t>
            </a:r>
          </a:p>
          <a:p>
            <a:r>
              <a:rPr lang="en-US" sz="2000" dirty="0">
                <a:latin typeface="Montserrat Light"/>
              </a:rPr>
              <a:t>chorn@codedx.com</a:t>
            </a:r>
          </a:p>
        </p:txBody>
      </p:sp>
      <p:pic>
        <p:nvPicPr>
          <p:cNvPr id="6" name="Picture 5">
            <a:extLst>
              <a:ext uri="{FF2B5EF4-FFF2-40B4-BE49-F238E27FC236}">
                <a16:creationId xmlns:a16="http://schemas.microsoft.com/office/drawing/2014/main" id="{24898A06-470A-4513-9C9A-4F058D05E57B}"/>
              </a:ext>
            </a:extLst>
          </p:cNvPr>
          <p:cNvPicPr>
            <a:picLocks noChangeAspect="1"/>
          </p:cNvPicPr>
          <p:nvPr/>
        </p:nvPicPr>
        <p:blipFill>
          <a:blip r:embed="rId3"/>
          <a:stretch>
            <a:fillRect/>
          </a:stretch>
        </p:blipFill>
        <p:spPr>
          <a:xfrm>
            <a:off x="198358" y="4740399"/>
            <a:ext cx="3218360" cy="2020831"/>
          </a:xfrm>
          <a:prstGeom prst="rect">
            <a:avLst/>
          </a:prstGeom>
        </p:spPr>
      </p:pic>
    </p:spTree>
    <p:extLst>
      <p:ext uri="{BB962C8B-B14F-4D97-AF65-F5344CB8AC3E}">
        <p14:creationId xmlns:p14="http://schemas.microsoft.com/office/powerpoint/2010/main" val="3643215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898CBA-853E-4434-B5DC-50C5AC8B7AF5}"/>
              </a:ext>
            </a:extLst>
          </p:cNvPr>
          <p:cNvSpPr>
            <a:spLocks noGrp="1"/>
          </p:cNvSpPr>
          <p:nvPr>
            <p:ph type="body" sz="quarter" idx="13"/>
          </p:nvPr>
        </p:nvSpPr>
        <p:spPr/>
        <p:txBody>
          <a:bodyPr/>
          <a:lstStyle/>
          <a:p>
            <a:r>
              <a:rPr lang="en-US" dirty="0"/>
              <a:t>Part I</a:t>
            </a:r>
          </a:p>
        </p:txBody>
      </p:sp>
      <p:sp>
        <p:nvSpPr>
          <p:cNvPr id="4" name="Title 3">
            <a:extLst>
              <a:ext uri="{FF2B5EF4-FFF2-40B4-BE49-F238E27FC236}">
                <a16:creationId xmlns:a16="http://schemas.microsoft.com/office/drawing/2014/main" id="{AA42A118-D301-4E5D-9D39-6FB773B381EF}"/>
              </a:ext>
            </a:extLst>
          </p:cNvPr>
          <p:cNvSpPr>
            <a:spLocks noGrp="1"/>
          </p:cNvSpPr>
          <p:nvPr>
            <p:ph type="title"/>
          </p:nvPr>
        </p:nvSpPr>
        <p:spPr/>
        <p:txBody>
          <a:bodyPr/>
          <a:lstStyle/>
          <a:p>
            <a:r>
              <a:rPr lang="en-US"/>
              <a:t>About our study</a:t>
            </a:r>
            <a:endParaRPr lang="en-US" dirty="0"/>
          </a:p>
        </p:txBody>
      </p:sp>
      <p:sp>
        <p:nvSpPr>
          <p:cNvPr id="6" name="Slide Number Placeholder 5">
            <a:extLst>
              <a:ext uri="{FF2B5EF4-FFF2-40B4-BE49-F238E27FC236}">
                <a16:creationId xmlns:a16="http://schemas.microsoft.com/office/drawing/2014/main" id="{6285B7CC-591B-4DA5-9CB5-F46FCB85D075}"/>
              </a:ext>
            </a:extLst>
          </p:cNvPr>
          <p:cNvSpPr>
            <a:spLocks noGrp="1"/>
          </p:cNvSpPr>
          <p:nvPr>
            <p:ph type="sldNum" sz="quarter" idx="12"/>
          </p:nvPr>
        </p:nvSpPr>
        <p:spPr/>
        <p:txBody>
          <a:bodyPr/>
          <a:lstStyle/>
          <a:p>
            <a:fld id="{1305DB12-B51B-B14F-BE6F-B5F60D62B14B}" type="slidenum">
              <a:rPr lang="en-US" smtClean="0"/>
              <a:t>4</a:t>
            </a:fld>
            <a:endParaRPr lang="en-US"/>
          </a:p>
        </p:txBody>
      </p:sp>
    </p:spTree>
    <p:extLst>
      <p:ext uri="{BB962C8B-B14F-4D97-AF65-F5344CB8AC3E}">
        <p14:creationId xmlns:p14="http://schemas.microsoft.com/office/powerpoint/2010/main" val="3075237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5F55266-358E-ED40-B28F-F20CDC96FDB3}"/>
              </a:ext>
            </a:extLst>
          </p:cNvPr>
          <p:cNvSpPr>
            <a:spLocks noGrp="1"/>
          </p:cNvSpPr>
          <p:nvPr>
            <p:ph type="title"/>
          </p:nvPr>
        </p:nvSpPr>
        <p:spPr/>
        <p:txBody>
          <a:bodyPr/>
          <a:lstStyle/>
          <a:p>
            <a:r>
              <a:rPr lang="en-US"/>
              <a:t>Studied literature and spoke with AppSec practitioners</a:t>
            </a:r>
            <a:endParaRPr lang="en-US" dirty="0"/>
          </a:p>
        </p:txBody>
      </p:sp>
      <p:sp>
        <p:nvSpPr>
          <p:cNvPr id="3" name="Content Placeholder 2">
            <a:extLst>
              <a:ext uri="{FF2B5EF4-FFF2-40B4-BE49-F238E27FC236}">
                <a16:creationId xmlns:a16="http://schemas.microsoft.com/office/drawing/2014/main" id="{1BE29927-A62D-9842-AD95-389DD5447655}"/>
              </a:ext>
            </a:extLst>
          </p:cNvPr>
          <p:cNvSpPr>
            <a:spLocks noGrp="1"/>
          </p:cNvSpPr>
          <p:nvPr>
            <p:ph idx="1"/>
          </p:nvPr>
        </p:nvSpPr>
        <p:spPr/>
        <p:txBody>
          <a:bodyPr/>
          <a:lstStyle/>
          <a:p>
            <a:r>
              <a:rPr lang="en-US" dirty="0"/>
              <a:t>Literature review</a:t>
            </a:r>
          </a:p>
          <a:p>
            <a:pPr lvl="1"/>
            <a:r>
              <a:rPr lang="en-US" dirty="0"/>
              <a:t>Read over 75 research papers, technical reports, books, magazine articles, blog posts, and presentations </a:t>
            </a:r>
          </a:p>
          <a:p>
            <a:r>
              <a:rPr lang="en-US" dirty="0"/>
              <a:t>Interviews</a:t>
            </a:r>
          </a:p>
          <a:p>
            <a:pPr lvl="1"/>
            <a:r>
              <a:rPr lang="en-US" dirty="0"/>
              <a:t>Interviewed 13 people in application security roles</a:t>
            </a:r>
          </a:p>
          <a:p>
            <a:pPr lvl="2"/>
            <a:r>
              <a:rPr lang="en-US" dirty="0"/>
              <a:t>Commercial healthcare insurers, software producers, and military/defense contractors</a:t>
            </a:r>
          </a:p>
          <a:p>
            <a:pPr lvl="2"/>
            <a:r>
              <a:rPr lang="en-US" dirty="0"/>
              <a:t>Federal government independent verification &amp; validation groups</a:t>
            </a:r>
          </a:p>
          <a:p>
            <a:pPr lvl="2"/>
            <a:r>
              <a:rPr lang="en-US" dirty="0"/>
              <a:t>Plus, one state agency IT group</a:t>
            </a:r>
          </a:p>
          <a:p>
            <a:pPr lvl="1"/>
            <a:r>
              <a:rPr lang="en-US" dirty="0"/>
              <a:t>Spoke over voice &amp; screen share Web conference, typically for 1 hour</a:t>
            </a:r>
          </a:p>
        </p:txBody>
      </p:sp>
      <p:sp>
        <p:nvSpPr>
          <p:cNvPr id="6" name="Slide Number Placeholder 5">
            <a:extLst>
              <a:ext uri="{FF2B5EF4-FFF2-40B4-BE49-F238E27FC236}">
                <a16:creationId xmlns:a16="http://schemas.microsoft.com/office/drawing/2014/main" id="{A7A77F65-33C4-4BDC-9D78-659B4A936051}"/>
              </a:ext>
            </a:extLst>
          </p:cNvPr>
          <p:cNvSpPr>
            <a:spLocks noGrp="1"/>
          </p:cNvSpPr>
          <p:nvPr>
            <p:ph type="sldNum" sz="quarter" idx="4"/>
          </p:nvPr>
        </p:nvSpPr>
        <p:spPr/>
        <p:txBody>
          <a:bodyPr/>
          <a:lstStyle/>
          <a:p>
            <a:fld id="{1305DB12-B51B-B14F-BE6F-B5F60D62B14B}" type="slidenum">
              <a:rPr lang="en-US" smtClean="0"/>
              <a:pPr/>
              <a:t>5</a:t>
            </a:fld>
            <a:endParaRPr lang="en-US"/>
          </a:p>
        </p:txBody>
      </p:sp>
    </p:spTree>
    <p:extLst>
      <p:ext uri="{BB962C8B-B14F-4D97-AF65-F5344CB8AC3E}">
        <p14:creationId xmlns:p14="http://schemas.microsoft.com/office/powerpoint/2010/main" val="3127091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0CCE5-50C0-C54C-8C08-2026037E5320}"/>
              </a:ext>
            </a:extLst>
          </p:cNvPr>
          <p:cNvSpPr>
            <a:spLocks noGrp="1"/>
          </p:cNvSpPr>
          <p:nvPr>
            <p:ph type="title"/>
          </p:nvPr>
        </p:nvSpPr>
        <p:spPr/>
        <p:txBody>
          <a:bodyPr/>
          <a:lstStyle/>
          <a:p>
            <a:r>
              <a:rPr lang="en-US" dirty="0"/>
              <a:t>Spoke with two types of </a:t>
            </a:r>
            <a:r>
              <a:rPr lang="en-US" dirty="0" err="1"/>
              <a:t>AppSec</a:t>
            </a:r>
            <a:r>
              <a:rPr lang="en-US" dirty="0"/>
              <a:t> organizations</a:t>
            </a:r>
          </a:p>
        </p:txBody>
      </p:sp>
      <p:sp>
        <p:nvSpPr>
          <p:cNvPr id="3" name="Content Placeholder 2">
            <a:extLst>
              <a:ext uri="{FF2B5EF4-FFF2-40B4-BE49-F238E27FC236}">
                <a16:creationId xmlns:a16="http://schemas.microsoft.com/office/drawing/2014/main" id="{4F756307-D69C-344F-BCD3-603AFEBC698B}"/>
              </a:ext>
            </a:extLst>
          </p:cNvPr>
          <p:cNvSpPr>
            <a:spLocks noGrp="1"/>
          </p:cNvSpPr>
          <p:nvPr>
            <p:ph idx="1"/>
          </p:nvPr>
        </p:nvSpPr>
        <p:spPr/>
        <p:txBody>
          <a:bodyPr/>
          <a:lstStyle/>
          <a:p>
            <a:pPr lvl="0"/>
            <a:r>
              <a:rPr lang="en-US" dirty="0"/>
              <a:t>Internal department</a:t>
            </a:r>
          </a:p>
          <a:p>
            <a:pPr lvl="1"/>
            <a:r>
              <a:rPr lang="en-US" dirty="0"/>
              <a:t>An application security group operating as a functional department in its parent organization</a:t>
            </a:r>
          </a:p>
          <a:p>
            <a:pPr lvl="0"/>
            <a:r>
              <a:rPr lang="en-US" dirty="0"/>
              <a:t>External reviewer</a:t>
            </a:r>
          </a:p>
          <a:p>
            <a:pPr lvl="1"/>
            <a:r>
              <a:rPr lang="en-US" dirty="0"/>
              <a:t>An independent verification group, most commonly a legally separate third-party</a:t>
            </a:r>
          </a:p>
        </p:txBody>
      </p:sp>
      <p:sp>
        <p:nvSpPr>
          <p:cNvPr id="4" name="Slide Number Placeholder 3">
            <a:extLst>
              <a:ext uri="{FF2B5EF4-FFF2-40B4-BE49-F238E27FC236}">
                <a16:creationId xmlns:a16="http://schemas.microsoft.com/office/drawing/2014/main" id="{2A1AE2C1-D28B-49C2-A66B-16DC9ECE3458}"/>
              </a:ext>
            </a:extLst>
          </p:cNvPr>
          <p:cNvSpPr>
            <a:spLocks noGrp="1"/>
          </p:cNvSpPr>
          <p:nvPr>
            <p:ph type="sldNum" sz="quarter" idx="4"/>
          </p:nvPr>
        </p:nvSpPr>
        <p:spPr/>
        <p:txBody>
          <a:bodyPr/>
          <a:lstStyle/>
          <a:p>
            <a:fld id="{BE9C67AB-B614-C742-93A2-1DCA2D6D2270}" type="slidenum">
              <a:rPr lang="en-US" smtClean="0"/>
              <a:t>6</a:t>
            </a:fld>
            <a:endParaRPr lang="en-US"/>
          </a:p>
        </p:txBody>
      </p:sp>
    </p:spTree>
    <p:extLst>
      <p:ext uri="{BB962C8B-B14F-4D97-AF65-F5344CB8AC3E}">
        <p14:creationId xmlns:p14="http://schemas.microsoft.com/office/powerpoint/2010/main" val="611783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180C3-26FD-E149-A6CC-091B7B6D6E8D}"/>
              </a:ext>
            </a:extLst>
          </p:cNvPr>
          <p:cNvSpPr>
            <a:spLocks noGrp="1"/>
          </p:cNvSpPr>
          <p:nvPr>
            <p:ph type="title"/>
          </p:nvPr>
        </p:nvSpPr>
        <p:spPr/>
        <p:txBody>
          <a:bodyPr/>
          <a:lstStyle/>
          <a:p>
            <a:r>
              <a:rPr lang="en-US"/>
              <a:t>Interviewed people in one of two roles</a:t>
            </a:r>
            <a:endParaRPr lang="en-US" dirty="0"/>
          </a:p>
        </p:txBody>
      </p:sp>
      <p:sp>
        <p:nvSpPr>
          <p:cNvPr id="3" name="Slide Number Placeholder 2">
            <a:extLst>
              <a:ext uri="{FF2B5EF4-FFF2-40B4-BE49-F238E27FC236}">
                <a16:creationId xmlns:a16="http://schemas.microsoft.com/office/drawing/2014/main" id="{65C47682-1654-40BD-8001-ACAB568FF567}"/>
              </a:ext>
            </a:extLst>
          </p:cNvPr>
          <p:cNvSpPr>
            <a:spLocks noGrp="1"/>
          </p:cNvSpPr>
          <p:nvPr>
            <p:ph type="sldNum" sz="quarter" idx="12"/>
          </p:nvPr>
        </p:nvSpPr>
        <p:spPr/>
        <p:txBody>
          <a:bodyPr/>
          <a:lstStyle/>
          <a:p>
            <a:fld id="{1305DB12-B51B-B14F-BE6F-B5F60D62B14B}" type="slidenum">
              <a:rPr lang="en-US" smtClean="0"/>
              <a:pPr/>
              <a:t>7</a:t>
            </a:fld>
            <a:endParaRPr lang="en-US"/>
          </a:p>
        </p:txBody>
      </p:sp>
      <p:graphicFrame>
        <p:nvGraphicFramePr>
          <p:cNvPr id="4" name="Table 3">
            <a:extLst>
              <a:ext uri="{FF2B5EF4-FFF2-40B4-BE49-F238E27FC236}">
                <a16:creationId xmlns:a16="http://schemas.microsoft.com/office/drawing/2014/main" id="{DB047058-89A9-B443-A1AA-4E9BD410E4B2}"/>
              </a:ext>
            </a:extLst>
          </p:cNvPr>
          <p:cNvGraphicFramePr>
            <a:graphicFrameLocks noGrp="1"/>
          </p:cNvGraphicFramePr>
          <p:nvPr>
            <p:extLst>
              <p:ext uri="{D42A27DB-BD31-4B8C-83A1-F6EECF244321}">
                <p14:modId xmlns:p14="http://schemas.microsoft.com/office/powerpoint/2010/main" val="866222521"/>
              </p:ext>
            </p:extLst>
          </p:nvPr>
        </p:nvGraphicFramePr>
        <p:xfrm>
          <a:off x="1804276" y="2437487"/>
          <a:ext cx="8534400" cy="4130041"/>
        </p:xfrm>
        <a:graphic>
          <a:graphicData uri="http://schemas.openxmlformats.org/drawingml/2006/table">
            <a:tbl>
              <a:tblPr firstRow="1" firstCol="1">
                <a:tableStyleId>{00A15C55-8517-42AA-B614-E9B94910E393}</a:tableStyleId>
              </a:tblPr>
              <a:tblGrid>
                <a:gridCol w="1600200">
                  <a:extLst>
                    <a:ext uri="{9D8B030D-6E8A-4147-A177-3AD203B41FA5}">
                      <a16:colId xmlns:a16="http://schemas.microsoft.com/office/drawing/2014/main" val="1692171669"/>
                    </a:ext>
                  </a:extLst>
                </a:gridCol>
                <a:gridCol w="4343400">
                  <a:extLst>
                    <a:ext uri="{9D8B030D-6E8A-4147-A177-3AD203B41FA5}">
                      <a16:colId xmlns:a16="http://schemas.microsoft.com/office/drawing/2014/main" val="4198029726"/>
                    </a:ext>
                  </a:extLst>
                </a:gridCol>
                <a:gridCol w="2590800">
                  <a:extLst>
                    <a:ext uri="{9D8B030D-6E8A-4147-A177-3AD203B41FA5}">
                      <a16:colId xmlns:a16="http://schemas.microsoft.com/office/drawing/2014/main" val="1594285327"/>
                    </a:ext>
                  </a:extLst>
                </a:gridCol>
              </a:tblGrid>
              <a:tr h="381001">
                <a:tc>
                  <a:txBody>
                    <a:bodyPr/>
                    <a:lstStyle/>
                    <a:p>
                      <a:endParaRPr lang="en-US" dirty="0">
                        <a:latin typeface="Montserrat Ligh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dirty="0">
                          <a:latin typeface="Montserrat Light"/>
                        </a:rPr>
                        <a:t>Director</a:t>
                      </a:r>
                    </a:p>
                  </a:txBody>
                  <a:tcPr>
                    <a:lnL w="12700" cmpd="sng">
                      <a:noFill/>
                    </a:lnL>
                    <a:lnR w="12700" cap="flat" cmpd="sng" algn="ctr">
                      <a:solidFill>
                        <a:schemeClr val="tx1">
                          <a:lumMod val="50000"/>
                          <a:lumOff val="50000"/>
                        </a:schemeClr>
                      </a:solidFill>
                      <a:prstDash val="solid"/>
                      <a:round/>
                      <a:headEnd type="none" w="med" len="med"/>
                      <a:tailEnd type="none" w="med" len="med"/>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33335B"/>
                    </a:solidFill>
                  </a:tcPr>
                </a:tc>
                <a:tc>
                  <a:txBody>
                    <a:bodyPr/>
                    <a:lstStyle/>
                    <a:p>
                      <a:r>
                        <a:rPr lang="en-US" dirty="0">
                          <a:latin typeface="Montserrat Light"/>
                        </a:rPr>
                        <a:t>Analyst</a:t>
                      </a:r>
                    </a:p>
                  </a:txBody>
                  <a:tcPr>
                    <a:lnL w="12700" cap="flat" cmpd="sng" algn="ctr">
                      <a:solidFill>
                        <a:schemeClr val="tx1">
                          <a:lumMod val="50000"/>
                          <a:lumOff val="50000"/>
                        </a:schemeClr>
                      </a:solidFill>
                      <a:prstDash val="solid"/>
                      <a:round/>
                      <a:headEnd type="none" w="med" len="med"/>
                      <a:tailEnd type="none" w="med" len="med"/>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33335B"/>
                    </a:solidFill>
                  </a:tcPr>
                </a:tc>
                <a:extLst>
                  <a:ext uri="{0D108BD9-81ED-4DB2-BD59-A6C34878D82A}">
                    <a16:rowId xmlns:a16="http://schemas.microsoft.com/office/drawing/2014/main" val="1439904332"/>
                  </a:ext>
                </a:extLst>
              </a:tr>
              <a:tr h="873654">
                <a:tc>
                  <a:txBody>
                    <a:bodyPr/>
                    <a:lstStyle/>
                    <a:p>
                      <a:r>
                        <a:rPr lang="en-US" dirty="0">
                          <a:latin typeface="Montserrat Light"/>
                        </a:rPr>
                        <a:t>Internal department</a:t>
                      </a:r>
                    </a:p>
                  </a:txBody>
                  <a:tcPr>
                    <a:lnL w="12700" cmpd="sng">
                      <a:noFill/>
                    </a:lnL>
                    <a:lnR w="12700" cap="flat" cmpd="sng" algn="ctr">
                      <a:solidFill>
                        <a:schemeClr val="tx1">
                          <a:lumMod val="50000"/>
                          <a:lumOff val="50000"/>
                        </a:schemeClr>
                      </a:solidFill>
                      <a:prstDash val="solid"/>
                      <a:round/>
                      <a:headEnd type="none" w="med" len="med"/>
                      <a:tailEnd type="none" w="med" len="med"/>
                    </a:lnR>
                    <a:lnT w="381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33335B"/>
                    </a:solidFill>
                  </a:tcPr>
                </a:tc>
                <a:tc>
                  <a:txBody>
                    <a:bodyPr/>
                    <a:lstStyle/>
                    <a:p>
                      <a:br>
                        <a:rPr lang="en-US" dirty="0">
                          <a:latin typeface="Montserrat Light"/>
                        </a:rPr>
                      </a:br>
                      <a:br>
                        <a:rPr lang="en-US" dirty="0">
                          <a:latin typeface="Montserrat Light"/>
                        </a:rPr>
                      </a:br>
                      <a:br>
                        <a:rPr lang="en-US" dirty="0">
                          <a:latin typeface="Montserrat Light"/>
                        </a:rPr>
                      </a:br>
                      <a:br>
                        <a:rPr lang="en-US" dirty="0">
                          <a:latin typeface="Montserrat Light"/>
                        </a:rPr>
                      </a:br>
                      <a:br>
                        <a:rPr lang="en-US" dirty="0">
                          <a:latin typeface="Montserrat Light"/>
                        </a:rPr>
                      </a:br>
                      <a:br>
                        <a:rPr lang="en-US" dirty="0">
                          <a:latin typeface="Montserrat Light"/>
                        </a:rPr>
                      </a:br>
                      <a:endParaRPr lang="en-US" dirty="0">
                        <a:latin typeface="Montserrat Light"/>
                      </a:endParaRPr>
                    </a:p>
                    <a:p>
                      <a:endParaRPr lang="en-US" dirty="0">
                        <a:latin typeface="Montserrat Light"/>
                      </a:endParaRPr>
                    </a:p>
                    <a:p>
                      <a:endParaRPr lang="en-US" dirty="0">
                        <a:latin typeface="Montserrat Light"/>
                      </a:endParaRP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indent="0">
                        <a:buFontTx/>
                        <a:buNone/>
                      </a:pPr>
                      <a:br>
                        <a:rPr lang="en-US" dirty="0">
                          <a:latin typeface="Montserrat Light"/>
                        </a:rPr>
                      </a:br>
                      <a:br>
                        <a:rPr lang="en-US" dirty="0">
                          <a:latin typeface="Montserrat Light"/>
                        </a:rPr>
                      </a:br>
                      <a:br>
                        <a:rPr lang="en-US" dirty="0">
                          <a:latin typeface="Montserrat Light"/>
                        </a:rPr>
                      </a:br>
                      <a:br>
                        <a:rPr lang="en-US" dirty="0">
                          <a:latin typeface="Montserrat Light"/>
                        </a:rPr>
                      </a:br>
                      <a:br>
                        <a:rPr lang="en-US" dirty="0">
                          <a:latin typeface="Montserrat Light"/>
                        </a:rPr>
                      </a:br>
                      <a:endParaRPr lang="en-US" dirty="0">
                        <a:latin typeface="Montserrat Light"/>
                      </a:endParaRPr>
                    </a:p>
                    <a:p>
                      <a:pPr marL="0" indent="0">
                        <a:buFontTx/>
                        <a:buNone/>
                      </a:pPr>
                      <a:br>
                        <a:rPr lang="en-US" dirty="0">
                          <a:latin typeface="Montserrat Light"/>
                        </a:rPr>
                      </a:br>
                      <a:br>
                        <a:rPr lang="en-US" dirty="0">
                          <a:latin typeface="Montserrat Light"/>
                        </a:rPr>
                      </a:br>
                      <a:br>
                        <a:rPr lang="en-US" dirty="0">
                          <a:latin typeface="Montserrat Light"/>
                        </a:rPr>
                      </a:br>
                      <a:br>
                        <a:rPr lang="en-US" dirty="0">
                          <a:latin typeface="Montserrat Light"/>
                        </a:rPr>
                      </a:br>
                      <a:br>
                        <a:rPr lang="en-US" dirty="0">
                          <a:latin typeface="Montserrat Light"/>
                        </a:rPr>
                      </a:br>
                      <a:endParaRPr lang="en-US" dirty="0">
                        <a:latin typeface="Montserrat Light"/>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1439077"/>
                  </a:ext>
                </a:extLst>
              </a:tr>
              <a:tr h="873654">
                <a:tc>
                  <a:txBody>
                    <a:bodyPr/>
                    <a:lstStyle/>
                    <a:p>
                      <a:r>
                        <a:rPr lang="en-US" dirty="0">
                          <a:latin typeface="Montserrat Light"/>
                        </a:rPr>
                        <a:t>External reviewer</a:t>
                      </a:r>
                    </a:p>
                  </a:txBody>
                  <a:tcPr>
                    <a:lnL w="12700" cmpd="sng">
                      <a:noFill/>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33335B"/>
                    </a:solidFill>
                  </a:tcPr>
                </a:tc>
                <a:tc>
                  <a:txBody>
                    <a:bodyPr/>
                    <a:lstStyle/>
                    <a:p>
                      <a:endParaRPr lang="en-US" sz="1800" kern="1200" dirty="0">
                        <a:effectLst/>
                        <a:latin typeface="Montserrat Light"/>
                      </a:endParaRPr>
                    </a:p>
                    <a:p>
                      <a:pPr lvl="1"/>
                      <a:br>
                        <a:rPr lang="en-US" sz="1800" kern="1200" dirty="0">
                          <a:effectLst/>
                          <a:latin typeface="Montserrat Light"/>
                        </a:rPr>
                      </a:br>
                      <a:br>
                        <a:rPr lang="en-US" sz="1800" kern="1200" dirty="0">
                          <a:effectLst/>
                          <a:latin typeface="Montserrat Light"/>
                        </a:rPr>
                      </a:br>
                      <a:endParaRPr lang="en-US" sz="1800" kern="1200" dirty="0">
                        <a:effectLst/>
                        <a:latin typeface="Montserrat Light"/>
                      </a:endParaRPr>
                    </a:p>
                  </a:txBody>
                  <a:tcP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a:tc>
                <a:extLst>
                  <a:ext uri="{0D108BD9-81ED-4DB2-BD59-A6C34878D82A}">
                    <a16:rowId xmlns:a16="http://schemas.microsoft.com/office/drawing/2014/main" val="996099439"/>
                  </a:ext>
                </a:extLst>
              </a:tr>
            </a:tbl>
          </a:graphicData>
        </a:graphic>
      </p:graphicFrame>
      <p:sp>
        <p:nvSpPr>
          <p:cNvPr id="5" name="Rectangle 4">
            <a:extLst>
              <a:ext uri="{FF2B5EF4-FFF2-40B4-BE49-F238E27FC236}">
                <a16:creationId xmlns:a16="http://schemas.microsoft.com/office/drawing/2014/main" id="{EFBC868F-3929-4FFC-AAFE-5CE22DAD016E}"/>
              </a:ext>
            </a:extLst>
          </p:cNvPr>
          <p:cNvSpPr/>
          <p:nvPr/>
        </p:nvSpPr>
        <p:spPr>
          <a:xfrm>
            <a:off x="7747876" y="3002530"/>
            <a:ext cx="2590800" cy="3416320"/>
          </a:xfrm>
          <a:prstGeom prst="rect">
            <a:avLst/>
          </a:prstGeom>
        </p:spPr>
        <p:txBody>
          <a:bodyPr wrap="square">
            <a:spAutoFit/>
          </a:bodyPr>
          <a:lstStyle/>
          <a:p>
            <a:pPr marL="285750" indent="-285750">
              <a:buFont typeface="Arial" panose="020B0604020202020204" pitchFamily="34" charset="0"/>
              <a:buChar char="•"/>
            </a:pPr>
            <a:r>
              <a:rPr lang="en-US" dirty="0">
                <a:latin typeface="Montserrat Light"/>
              </a:rPr>
              <a:t>Work directly with application security testing tools</a:t>
            </a:r>
          </a:p>
          <a:p>
            <a:pPr marL="285750" indent="-285750">
              <a:buFont typeface="Arial" panose="020B0604020202020204" pitchFamily="34" charset="0"/>
              <a:buChar char="•"/>
            </a:pPr>
            <a:r>
              <a:rPr lang="en-US" dirty="0">
                <a:latin typeface="Montserrat Light"/>
              </a:rPr>
              <a:t>Screen findings for review with development teams</a:t>
            </a:r>
          </a:p>
          <a:p>
            <a:pPr marL="285750" indent="-285750">
              <a:buFont typeface="Arial" panose="020B0604020202020204" pitchFamily="34" charset="0"/>
              <a:buChar char="•"/>
            </a:pPr>
            <a:r>
              <a:rPr lang="en-US" dirty="0">
                <a:latin typeface="Montserrat Light"/>
              </a:rPr>
              <a:t>Serve as security subject matter experts who answer questions that arise during design and development </a:t>
            </a:r>
          </a:p>
        </p:txBody>
      </p:sp>
      <p:sp>
        <p:nvSpPr>
          <p:cNvPr id="6" name="Rectangle 5">
            <a:extLst>
              <a:ext uri="{FF2B5EF4-FFF2-40B4-BE49-F238E27FC236}">
                <a16:creationId xmlns:a16="http://schemas.microsoft.com/office/drawing/2014/main" id="{3C0C8A4D-6393-483D-8995-D30940788F09}"/>
              </a:ext>
            </a:extLst>
          </p:cNvPr>
          <p:cNvSpPr/>
          <p:nvPr/>
        </p:nvSpPr>
        <p:spPr>
          <a:xfrm>
            <a:off x="3404476" y="5374042"/>
            <a:ext cx="4572000" cy="1200329"/>
          </a:xfrm>
          <a:prstGeom prst="rect">
            <a:avLst/>
          </a:prstGeom>
        </p:spPr>
        <p:txBody>
          <a:bodyPr>
            <a:spAutoFit/>
          </a:bodyPr>
          <a:lstStyle/>
          <a:p>
            <a:r>
              <a:rPr lang="en-US" dirty="0">
                <a:latin typeface="Montserrat Light"/>
              </a:rPr>
              <a:t>Similar responsibilities as internal</a:t>
            </a:r>
          </a:p>
          <a:p>
            <a:pPr marL="285750" indent="-285750">
              <a:buFont typeface="Arial" panose="020B0604020202020204" pitchFamily="34" charset="0"/>
              <a:buChar char="•"/>
            </a:pPr>
            <a:r>
              <a:rPr lang="en-US" dirty="0">
                <a:latin typeface="Montserrat Light"/>
              </a:rPr>
              <a:t>But typically no software development organization with which to champion secure development practices </a:t>
            </a:r>
          </a:p>
        </p:txBody>
      </p:sp>
      <p:sp>
        <p:nvSpPr>
          <p:cNvPr id="10" name="Rectangle 9">
            <a:extLst>
              <a:ext uri="{FF2B5EF4-FFF2-40B4-BE49-F238E27FC236}">
                <a16:creationId xmlns:a16="http://schemas.microsoft.com/office/drawing/2014/main" id="{C278A000-1779-42D3-8EF1-271E994E7208}"/>
              </a:ext>
            </a:extLst>
          </p:cNvPr>
          <p:cNvSpPr/>
          <p:nvPr/>
        </p:nvSpPr>
        <p:spPr>
          <a:xfrm>
            <a:off x="3404476" y="2818563"/>
            <a:ext cx="4343400" cy="2585323"/>
          </a:xfrm>
          <a:prstGeom prst="rect">
            <a:avLst/>
          </a:prstGeom>
        </p:spPr>
        <p:txBody>
          <a:bodyPr wrap="square">
            <a:spAutoFit/>
          </a:bodyPr>
          <a:lstStyle/>
          <a:p>
            <a:r>
              <a:rPr lang="en-US" dirty="0">
                <a:latin typeface="Montserrat Light"/>
              </a:rPr>
              <a:t>Responsible for the </a:t>
            </a:r>
            <a:r>
              <a:rPr lang="en-US" dirty="0" err="1">
                <a:latin typeface="Montserrat Light"/>
              </a:rPr>
              <a:t>AppSec</a:t>
            </a:r>
            <a:r>
              <a:rPr lang="en-US" dirty="0">
                <a:latin typeface="Montserrat Light"/>
              </a:rPr>
              <a:t> program</a:t>
            </a:r>
          </a:p>
          <a:p>
            <a:pPr marL="285750" indent="-285750">
              <a:buFont typeface="Arial" panose="020B0604020202020204" pitchFamily="34" charset="0"/>
              <a:buChar char="•"/>
            </a:pPr>
            <a:r>
              <a:rPr lang="en-US" dirty="0">
                <a:latin typeface="Montserrat Light"/>
              </a:rPr>
              <a:t>Champions secure development practices with software development group</a:t>
            </a:r>
          </a:p>
          <a:p>
            <a:pPr marL="285750" indent="-285750">
              <a:buFont typeface="Arial" panose="020B0604020202020204" pitchFamily="34" charset="0"/>
              <a:buChar char="•"/>
            </a:pPr>
            <a:r>
              <a:rPr lang="en-US" dirty="0">
                <a:latin typeface="Montserrat Light"/>
              </a:rPr>
              <a:t>Establishes the structure, roles, and responsibilities of their team</a:t>
            </a:r>
          </a:p>
          <a:p>
            <a:pPr marL="285750" indent="-285750">
              <a:buFont typeface="Arial" panose="020B0604020202020204" pitchFamily="34" charset="0"/>
              <a:buChar char="•"/>
            </a:pPr>
            <a:r>
              <a:rPr lang="en-US" dirty="0">
                <a:latin typeface="Montserrat Light"/>
              </a:rPr>
              <a:t>Defines testing policies and processes</a:t>
            </a:r>
          </a:p>
          <a:p>
            <a:pPr marL="285750" indent="-285750">
              <a:buFont typeface="Arial" panose="020B0604020202020204" pitchFamily="34" charset="0"/>
              <a:buChar char="•"/>
            </a:pPr>
            <a:r>
              <a:rPr lang="en-US" dirty="0">
                <a:latin typeface="Montserrat Light"/>
              </a:rPr>
              <a:t>Selects testing tools</a:t>
            </a:r>
          </a:p>
          <a:p>
            <a:pPr marL="285750" indent="-285750">
              <a:buFont typeface="Arial" panose="020B0604020202020204" pitchFamily="34" charset="0"/>
              <a:buChar char="•"/>
            </a:pPr>
            <a:r>
              <a:rPr lang="en-US" dirty="0">
                <a:latin typeface="Montserrat Light"/>
              </a:rPr>
              <a:t>Hires analysts</a:t>
            </a:r>
          </a:p>
          <a:p>
            <a:pPr marL="285750" indent="-285750">
              <a:buFont typeface="Arial" panose="020B0604020202020204" pitchFamily="34" charset="0"/>
              <a:buChar char="•"/>
            </a:pPr>
            <a:r>
              <a:rPr lang="en-US" dirty="0">
                <a:latin typeface="Montserrat Light"/>
              </a:rPr>
              <a:t>Manages departmental budget </a:t>
            </a:r>
          </a:p>
        </p:txBody>
      </p:sp>
    </p:spTree>
    <p:extLst>
      <p:ext uri="{BB962C8B-B14F-4D97-AF65-F5344CB8AC3E}">
        <p14:creationId xmlns:p14="http://schemas.microsoft.com/office/powerpoint/2010/main" val="459426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3B1040C-C7A5-4A27-BC15-DC8088D4D74D}"/>
              </a:ext>
            </a:extLst>
          </p:cNvPr>
          <p:cNvSpPr>
            <a:spLocks noGrp="1"/>
          </p:cNvSpPr>
          <p:nvPr>
            <p:ph type="body" sz="quarter" idx="13"/>
          </p:nvPr>
        </p:nvSpPr>
        <p:spPr/>
        <p:txBody>
          <a:bodyPr/>
          <a:lstStyle/>
          <a:p>
            <a:r>
              <a:rPr lang="en-US" dirty="0"/>
              <a:t>Part II</a:t>
            </a:r>
          </a:p>
        </p:txBody>
      </p:sp>
      <p:sp>
        <p:nvSpPr>
          <p:cNvPr id="4" name="Title 3">
            <a:extLst>
              <a:ext uri="{FF2B5EF4-FFF2-40B4-BE49-F238E27FC236}">
                <a16:creationId xmlns:a16="http://schemas.microsoft.com/office/drawing/2014/main" id="{AA42A118-D301-4E5D-9D39-6FB773B381EF}"/>
              </a:ext>
            </a:extLst>
          </p:cNvPr>
          <p:cNvSpPr>
            <a:spLocks noGrp="1"/>
          </p:cNvSpPr>
          <p:nvPr>
            <p:ph type="title"/>
          </p:nvPr>
        </p:nvSpPr>
        <p:spPr/>
        <p:txBody>
          <a:bodyPr/>
          <a:lstStyle/>
          <a:p>
            <a:r>
              <a:rPr lang="en-US" dirty="0"/>
              <a:t>Application Security Programs</a:t>
            </a:r>
          </a:p>
        </p:txBody>
      </p:sp>
      <p:sp>
        <p:nvSpPr>
          <p:cNvPr id="7" name="Slide Number Placeholder 6">
            <a:extLst>
              <a:ext uri="{FF2B5EF4-FFF2-40B4-BE49-F238E27FC236}">
                <a16:creationId xmlns:a16="http://schemas.microsoft.com/office/drawing/2014/main" id="{3F22D07E-F642-4574-9CCB-B9173279AA16}"/>
              </a:ext>
            </a:extLst>
          </p:cNvPr>
          <p:cNvSpPr>
            <a:spLocks noGrp="1"/>
          </p:cNvSpPr>
          <p:nvPr>
            <p:ph type="sldNum" sz="quarter" idx="12"/>
          </p:nvPr>
        </p:nvSpPr>
        <p:spPr/>
        <p:txBody>
          <a:bodyPr/>
          <a:lstStyle/>
          <a:p>
            <a:fld id="{1305DB12-B51B-B14F-BE6F-B5F60D62B14B}" type="slidenum">
              <a:rPr lang="en-US" smtClean="0"/>
              <a:t>8</a:t>
            </a:fld>
            <a:endParaRPr lang="en-US"/>
          </a:p>
        </p:txBody>
      </p:sp>
    </p:spTree>
    <p:extLst>
      <p:ext uri="{BB962C8B-B14F-4D97-AF65-F5344CB8AC3E}">
        <p14:creationId xmlns:p14="http://schemas.microsoft.com/office/powerpoint/2010/main" val="33948458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E12C09E-96FE-426F-9999-444E81C92219}"/>
              </a:ext>
            </a:extLst>
          </p:cNvPr>
          <p:cNvSpPr>
            <a:spLocks noGrp="1"/>
          </p:cNvSpPr>
          <p:nvPr>
            <p:ph type="title"/>
          </p:nvPr>
        </p:nvSpPr>
        <p:spPr/>
        <p:txBody>
          <a:bodyPr/>
          <a:lstStyle/>
          <a:p>
            <a:r>
              <a:rPr lang="en-US"/>
              <a:t>Purpose of AppSec is risk management</a:t>
            </a:r>
            <a:endParaRPr lang="en-US" dirty="0"/>
          </a:p>
        </p:txBody>
      </p:sp>
      <p:sp>
        <p:nvSpPr>
          <p:cNvPr id="5" name="Content Placeholder 4">
            <a:extLst>
              <a:ext uri="{FF2B5EF4-FFF2-40B4-BE49-F238E27FC236}">
                <a16:creationId xmlns:a16="http://schemas.microsoft.com/office/drawing/2014/main" id="{5CB1BAA1-E414-4026-B363-77BDFB2B054C}"/>
              </a:ext>
            </a:extLst>
          </p:cNvPr>
          <p:cNvSpPr>
            <a:spLocks noGrp="1"/>
          </p:cNvSpPr>
          <p:nvPr>
            <p:ph idx="1"/>
          </p:nvPr>
        </p:nvSpPr>
        <p:spPr/>
        <p:txBody>
          <a:bodyPr/>
          <a:lstStyle/>
          <a:p>
            <a:r>
              <a:rPr lang="en-US" dirty="0"/>
              <a:t>Achieve the right balance of risk to remediation cost</a:t>
            </a:r>
          </a:p>
          <a:p>
            <a:pPr lvl="1"/>
            <a:r>
              <a:rPr lang="en-US" dirty="0" err="1"/>
              <a:t>AppSec</a:t>
            </a:r>
            <a:r>
              <a:rPr lang="en-US" dirty="0"/>
              <a:t> focuses on risks caused by undesirable behaviors of software applications</a:t>
            </a:r>
          </a:p>
        </p:txBody>
      </p:sp>
      <p:sp>
        <p:nvSpPr>
          <p:cNvPr id="2" name="Slide Number Placeholder 1">
            <a:extLst>
              <a:ext uri="{FF2B5EF4-FFF2-40B4-BE49-F238E27FC236}">
                <a16:creationId xmlns:a16="http://schemas.microsoft.com/office/drawing/2014/main" id="{C9792415-178A-40E6-BC7F-8B5921AC4B51}"/>
              </a:ext>
            </a:extLst>
          </p:cNvPr>
          <p:cNvSpPr>
            <a:spLocks noGrp="1"/>
          </p:cNvSpPr>
          <p:nvPr>
            <p:ph type="sldNum" sz="quarter" idx="4"/>
          </p:nvPr>
        </p:nvSpPr>
        <p:spPr/>
        <p:txBody>
          <a:bodyPr/>
          <a:lstStyle/>
          <a:p>
            <a:fld id="{BE9C67AB-B614-C742-93A2-1DCA2D6D2270}" type="slidenum">
              <a:rPr lang="en-US" smtClean="0"/>
              <a:pPr/>
              <a:t>9</a:t>
            </a:fld>
            <a:endParaRPr lang="en-US"/>
          </a:p>
        </p:txBody>
      </p:sp>
    </p:spTree>
    <p:extLst>
      <p:ext uri="{BB962C8B-B14F-4D97-AF65-F5344CB8AC3E}">
        <p14:creationId xmlns:p14="http://schemas.microsoft.com/office/powerpoint/2010/main" val="2452231001"/>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4FC4DA"/>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2071</TotalTime>
  <Words>4924</Words>
  <Application>Microsoft Office PowerPoint</Application>
  <PresentationFormat>Widescreen</PresentationFormat>
  <Paragraphs>544</Paragraphs>
  <Slides>35</Slides>
  <Notes>30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35</vt:i4>
      </vt:variant>
    </vt:vector>
  </HeadingPairs>
  <TitlesOfParts>
    <vt:vector size="46" baseType="lpstr">
      <vt:lpstr>Arial</vt:lpstr>
      <vt:lpstr>Calibri</vt:lpstr>
      <vt:lpstr>Calibri Light</vt:lpstr>
      <vt:lpstr>Courier New</vt:lpstr>
      <vt:lpstr>Montserrat</vt:lpstr>
      <vt:lpstr>Montserrat Light</vt:lpstr>
      <vt:lpstr>Montserrat Ultra Light</vt:lpstr>
      <vt:lpstr>Segoe UI</vt:lpstr>
      <vt:lpstr>Wingdings</vt:lpstr>
      <vt:lpstr>Custom Design</vt:lpstr>
      <vt:lpstr>Office Theme</vt:lpstr>
      <vt:lpstr>PowerPoint Presentation</vt:lpstr>
      <vt:lpstr>About Chris Horn</vt:lpstr>
      <vt:lpstr>Outline of today’s talk</vt:lpstr>
      <vt:lpstr>About our study</vt:lpstr>
      <vt:lpstr>Studied literature and spoke with AppSec practitioners</vt:lpstr>
      <vt:lpstr>Spoke with two types of AppSec organizations</vt:lpstr>
      <vt:lpstr>Interviewed people in one of two roles</vt:lpstr>
      <vt:lpstr>Application Security Programs</vt:lpstr>
      <vt:lpstr>Purpose of AppSec is risk management</vt:lpstr>
      <vt:lpstr>Risks are uncertain events</vt:lpstr>
      <vt:lpstr>Examples of AppSec risks</vt:lpstr>
      <vt:lpstr>Where is the boundary for application security?</vt:lpstr>
      <vt:lpstr>Most organizations leave infrastructure security to IT</vt:lpstr>
      <vt:lpstr>Service bureaus &amp; champions all around</vt:lpstr>
      <vt:lpstr>What directors are paying attention to</vt:lpstr>
      <vt:lpstr>Goal, question, metric (GQM) method</vt:lpstr>
      <vt:lpstr>Sample GQM tree</vt:lpstr>
      <vt:lpstr>Seven top-level questions</vt:lpstr>
      <vt:lpstr>1. Where are the application vulns. in my software?</vt:lpstr>
      <vt:lpstr>2. Where are my blind spots?</vt:lpstr>
      <vt:lpstr>2. Where are my blind spots?</vt:lpstr>
      <vt:lpstr>2. Where are my blind spots?</vt:lpstr>
      <vt:lpstr>3. How do comm. &amp; demonstrate AppSec’s value to mgmt? </vt:lpstr>
      <vt:lpstr>4. Are we getting better at building in security over time?</vt:lpstr>
      <vt:lpstr>4. Are we getting better at building in security over time?</vt:lpstr>
      <vt:lpstr>5. Demonstrate compliance with requirements</vt:lpstr>
      <vt:lpstr>7. What is the AppSec team’s input to the broader organization’s acquisition decisions of systems/capabilities?</vt:lpstr>
      <vt:lpstr>Measure the application itself (or a portfolio of apps.)</vt:lpstr>
      <vt:lpstr>Measure the things that create an application</vt:lpstr>
      <vt:lpstr>Measure the organization or policy level</vt:lpstr>
      <vt:lpstr>Measuring risk is hard</vt:lpstr>
      <vt:lpstr>Two workarounds to estimating risk</vt:lpstr>
      <vt:lpstr>Many systems for measuring &amp; tracking metrics</vt:lpstr>
      <vt:lpstr>You need to decide what to measure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View from Above: How organizations are managing their AppSec program</dc:title>
  <dc:creator>Chris.Horn@securedecisions.com</dc:creator>
  <cp:keywords>Code Dx</cp:keywords>
  <cp:lastModifiedBy>Chris Horn</cp:lastModifiedBy>
  <cp:revision>315</cp:revision>
  <dcterms:created xsi:type="dcterms:W3CDTF">2017-09-12T15:05:14Z</dcterms:created>
  <dcterms:modified xsi:type="dcterms:W3CDTF">2018-07-06T10:02:17Z</dcterms:modified>
</cp:coreProperties>
</file>